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2" r:id="rId3"/>
  </p:sldMasterIdLst>
  <p:notesMasterIdLst>
    <p:notesMasterId r:id="rId22"/>
  </p:notesMasterIdLst>
  <p:sldIdLst>
    <p:sldId id="262" r:id="rId4"/>
    <p:sldId id="265" r:id="rId5"/>
    <p:sldId id="274" r:id="rId6"/>
    <p:sldId id="266" r:id="rId7"/>
    <p:sldId id="267" r:id="rId8"/>
    <p:sldId id="268" r:id="rId9"/>
    <p:sldId id="269" r:id="rId10"/>
    <p:sldId id="270" r:id="rId11"/>
    <p:sldId id="271" r:id="rId12"/>
    <p:sldId id="272" r:id="rId13"/>
    <p:sldId id="273" r:id="rId14"/>
    <p:sldId id="275" r:id="rId15"/>
    <p:sldId id="276" r:id="rId16"/>
    <p:sldId id="263" r:id="rId17"/>
    <p:sldId id="277" r:id="rId18"/>
    <p:sldId id="278" r:id="rId19"/>
    <p:sldId id="279" r:id="rId20"/>
    <p:sldId id="256" r:id="rId21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6076" autoAdjust="0"/>
  </p:normalViewPr>
  <p:slideViewPr>
    <p:cSldViewPr>
      <p:cViewPr varScale="1">
        <p:scale>
          <a:sx n="62" d="100"/>
          <a:sy n="62" d="100"/>
        </p:scale>
        <p:origin x="-732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192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viewProps" Target="view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presProps" Target="pres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1FC8D8-741D-4E27-86A7-40A84F8B6CB4}" type="datetimeFigureOut">
              <a:rPr lang="zh-CN" altLang="en-US" smtClean="0"/>
              <a:t>2012-1-8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BC79071-2767-4F9D-82B6-92B6E78E72A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284352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 smtClean="0"/>
              <a:t>添加幻灯片，鼠标右键，设置背景格式，设置背景为纯色，</a:t>
            </a:r>
            <a:r>
              <a:rPr lang="en-US" altLang="zh-CN" dirty="0" smtClean="0"/>
              <a:t>R:0</a:t>
            </a:r>
            <a:r>
              <a:rPr lang="zh-CN" altLang="en-US" dirty="0" smtClean="0"/>
              <a:t>，</a:t>
            </a:r>
            <a:r>
              <a:rPr lang="en-US" altLang="zh-CN" dirty="0" smtClean="0"/>
              <a:t>G:168</a:t>
            </a:r>
            <a:r>
              <a:rPr lang="zh-CN" altLang="en-US" dirty="0" smtClean="0"/>
              <a:t>，</a:t>
            </a:r>
            <a:r>
              <a:rPr lang="en-US" altLang="zh-CN" dirty="0" smtClean="0"/>
              <a:t>B:235</a:t>
            </a:r>
          </a:p>
          <a:p>
            <a:r>
              <a:rPr lang="zh-CN" altLang="en-US" dirty="0" smtClean="0"/>
              <a:t>按住</a:t>
            </a:r>
            <a:r>
              <a:rPr lang="en-US" altLang="zh-CN" dirty="0" smtClean="0"/>
              <a:t>SHIFT </a:t>
            </a:r>
            <a:r>
              <a:rPr lang="zh-CN" altLang="en-US" dirty="0" smtClean="0"/>
              <a:t>插入形状，椭圆，设置形状格式，线条颜色，无线条，渐变填充，路径模式，</a:t>
            </a:r>
            <a:r>
              <a:rPr lang="en-US" altLang="zh-CN" dirty="0" smtClean="0"/>
              <a:t>2</a:t>
            </a:r>
            <a:r>
              <a:rPr lang="zh-CN" altLang="en-US" dirty="0" smtClean="0"/>
              <a:t>个渐变光圈，都为白色填充，</a:t>
            </a:r>
            <a:r>
              <a:rPr lang="en-US" altLang="zh-CN" dirty="0" smtClean="0"/>
              <a:t>0%</a:t>
            </a:r>
            <a:r>
              <a:rPr lang="zh-CN" altLang="en-US" dirty="0" smtClean="0"/>
              <a:t>位置为</a:t>
            </a:r>
            <a:r>
              <a:rPr lang="en-US" altLang="zh-CN" dirty="0" smtClean="0"/>
              <a:t>50</a:t>
            </a:r>
            <a:r>
              <a:rPr lang="zh-CN" altLang="en-US" dirty="0" smtClean="0"/>
              <a:t>％透明，</a:t>
            </a:r>
            <a:r>
              <a:rPr lang="en-US" altLang="zh-CN" dirty="0" smtClean="0"/>
              <a:t>100%</a:t>
            </a:r>
            <a:r>
              <a:rPr lang="zh-CN" altLang="en-US" dirty="0" smtClean="0"/>
              <a:t>位置为</a:t>
            </a:r>
            <a:r>
              <a:rPr lang="en-US" altLang="zh-CN" dirty="0" smtClean="0"/>
              <a:t>100%</a:t>
            </a:r>
            <a:r>
              <a:rPr lang="zh-CN" altLang="en-US" dirty="0" smtClean="0"/>
              <a:t>透明度</a:t>
            </a:r>
          </a:p>
          <a:p>
            <a:r>
              <a:rPr lang="zh-CN" altLang="en-US" dirty="0" smtClean="0"/>
              <a:t>插入文本框</a:t>
            </a:r>
            <a:r>
              <a:rPr lang="en-US" altLang="zh-CN" dirty="0" smtClean="0"/>
              <a:t>2</a:t>
            </a:r>
            <a:r>
              <a:rPr lang="zh-CN" altLang="en-US" smtClean="0"/>
              <a:t>个，设置文字颜色为黑色和白色，微软雅黑</a:t>
            </a: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0AA4A9-57D2-4D90-8778-9223AA49ECC1}" type="slidenum">
              <a:rPr lang="zh-CN" altLang="en-US" smtClean="0">
                <a:solidFill>
                  <a:prstClr val="black"/>
                </a:solidFill>
              </a:rPr>
              <a:pPr/>
              <a:t>15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743973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 smtClean="0"/>
              <a:t>质感小球</a:t>
            </a:r>
          </a:p>
          <a:p>
            <a:r>
              <a:rPr lang="zh-CN" altLang="en-US" dirty="0" smtClean="0"/>
              <a:t>纯色红色</a:t>
            </a:r>
            <a:r>
              <a:rPr lang="zh-CN" altLang="en-US" dirty="0" smtClean="0"/>
              <a:t>小球</a:t>
            </a:r>
            <a:endParaRPr lang="en-US" altLang="zh-CN" smtClean="0"/>
          </a:p>
          <a:p>
            <a:r>
              <a:rPr lang="zh-CN" altLang="en-US" dirty="0" smtClean="0"/>
              <a:t>白色</a:t>
            </a:r>
            <a:r>
              <a:rPr lang="zh-CN" altLang="en-US" dirty="0" smtClean="0"/>
              <a:t>渐变小球，</a:t>
            </a:r>
            <a:r>
              <a:rPr lang="en-US" altLang="zh-CN" dirty="0" smtClean="0"/>
              <a:t>50-100</a:t>
            </a:r>
            <a:r>
              <a:rPr lang="zh-CN" altLang="en-US" dirty="0" smtClean="0"/>
              <a:t>％透明度，射线渐变</a:t>
            </a:r>
          </a:p>
          <a:p>
            <a:r>
              <a:rPr lang="zh-CN" altLang="en-US" dirty="0" smtClean="0"/>
              <a:t>小白色小球，</a:t>
            </a:r>
            <a:r>
              <a:rPr lang="en-US" altLang="zh-CN" dirty="0" smtClean="0"/>
              <a:t>0-100%</a:t>
            </a:r>
            <a:r>
              <a:rPr lang="zh-CN" altLang="en-US" dirty="0" smtClean="0"/>
              <a:t>透明度，路径渐变</a:t>
            </a:r>
          </a:p>
          <a:p>
            <a:r>
              <a:rPr lang="zh-CN" altLang="en-US" dirty="0" smtClean="0"/>
              <a:t>黑色椭圆，</a:t>
            </a:r>
            <a:r>
              <a:rPr lang="en-US" altLang="zh-CN" dirty="0" smtClean="0"/>
              <a:t>0-100%</a:t>
            </a:r>
            <a:r>
              <a:rPr lang="zh-CN" altLang="en-US" dirty="0" smtClean="0"/>
              <a:t>透明度，路径渐变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0AA4A9-57D2-4D90-8778-9223AA49ECC1}" type="slidenum">
              <a:rPr lang="zh-CN" altLang="en-US" smtClean="0">
                <a:solidFill>
                  <a:prstClr val="black"/>
                </a:solidFill>
              </a:rPr>
              <a:pPr/>
              <a:t>16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3404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0AA4A9-57D2-4D90-8778-9223AA49ECC1}" type="slidenum">
              <a:rPr lang="zh-CN" altLang="en-US" smtClean="0">
                <a:solidFill>
                  <a:prstClr val="black"/>
                </a:solidFill>
              </a:rPr>
              <a:pPr/>
              <a:t>17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340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2012-1-8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2012-1-8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2012-1-8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2012-1-8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10776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2012-1-8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760542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2012-1-8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550472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2012-1-8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185859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2012-1-8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080777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2012-1-8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590966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2012-1-8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158178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2012-1-8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46964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2012-1-8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2012-1-8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95297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2012-1-8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932198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2012-1-8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850015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2012-1-8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733116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2012-1-8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689698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2012-1-8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337945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2012-1-8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898176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2012-1-8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565117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2012-1-8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119440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2012-1-8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3325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2012-1-8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2012-1-8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910770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2012-1-8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75345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2012-1-8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532658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2012-1-8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91566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2012-1-8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2012-1-8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2012-1-8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2012-1-8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2012-1-8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2012-1-8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t>2012-1-8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2012-1-8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63166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2012-1-8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93748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4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13.xml"/><Relationship Id="rId4" Type="http://schemas.microsoft.com/office/2007/relationships/hdphoto" Target="../media/hdphoto4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323528" y="416858"/>
            <a:ext cx="259228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 dirty="0" smtClean="0">
                <a:solidFill>
                  <a:schemeClr val="bg1">
                    <a:lumMod val="65000"/>
                  </a:schemeClr>
                </a:solidFill>
                <a:latin typeface="华康少女文字W5(P)" pitchFamily="82" charset="-122"/>
                <a:ea typeface="华康少女文字W5(P)" pitchFamily="82" charset="-122"/>
              </a:rPr>
              <a:t>第二部分</a:t>
            </a:r>
            <a:endParaRPr lang="zh-CN" altLang="en-US" sz="4000" b="1" dirty="0">
              <a:solidFill>
                <a:schemeClr val="bg1">
                  <a:lumMod val="65000"/>
                </a:schemeClr>
              </a:solidFill>
              <a:latin typeface="华康少女文字W5(P)" pitchFamily="82" charset="-122"/>
              <a:ea typeface="华康少女文字W5(P)" pitchFamily="82" charset="-122"/>
            </a:endParaRPr>
          </a:p>
        </p:txBody>
      </p:sp>
      <p:grpSp>
        <p:nvGrpSpPr>
          <p:cNvPr id="23" name="组合 22"/>
          <p:cNvGrpSpPr/>
          <p:nvPr/>
        </p:nvGrpSpPr>
        <p:grpSpPr>
          <a:xfrm>
            <a:off x="3167438" y="411308"/>
            <a:ext cx="4698354" cy="713436"/>
            <a:chOff x="3082643" y="2436212"/>
            <a:chExt cx="4698354" cy="713436"/>
          </a:xfrm>
        </p:grpSpPr>
        <p:sp>
          <p:nvSpPr>
            <p:cNvPr id="24" name="TextBox 23"/>
            <p:cNvSpPr txBox="1"/>
            <p:nvPr/>
          </p:nvSpPr>
          <p:spPr>
            <a:xfrm>
              <a:off x="3167438" y="2436212"/>
              <a:ext cx="4613559" cy="713436"/>
            </a:xfrm>
            <a:prstGeom prst="roundRect">
              <a:avLst>
                <a:gd name="adj" fmla="val 8176"/>
              </a:avLst>
            </a:prstGeom>
            <a:noFill/>
            <a:ln w="19050">
              <a:solidFill>
                <a:schemeClr val="bg1">
                  <a:lumMod val="65000"/>
                </a:schemeClr>
              </a:solidFill>
            </a:ln>
          </p:spPr>
          <p:txBody>
            <a:bodyPr wrap="none" rtlCol="0" anchor="ctr">
              <a:noAutofit/>
            </a:bodyPr>
            <a:lstStyle/>
            <a:p>
              <a:pPr algn="ctr"/>
              <a:r>
                <a:rPr lang="en-US" altLang="zh-CN" sz="2400" b="1" dirty="0">
                  <a:solidFill>
                    <a:schemeClr val="bg1">
                      <a:lumMod val="65000"/>
                    </a:schemeClr>
                  </a:solidFill>
                  <a:latin typeface="华康少女文字W5(P)" pitchFamily="82" charset="-122"/>
                  <a:ea typeface="华康少女文字W5(P)" pitchFamily="82" charset="-122"/>
                </a:rPr>
                <a:t>OFFICE2010</a:t>
              </a:r>
              <a:r>
                <a:rPr lang="zh-CN" altLang="en-US" sz="2400" b="1" dirty="0">
                  <a:solidFill>
                    <a:schemeClr val="bg1">
                      <a:lumMod val="65000"/>
                    </a:schemeClr>
                  </a:solidFill>
                  <a:latin typeface="华康少女文字W5(P)" pitchFamily="82" charset="-122"/>
                  <a:ea typeface="华康少女文字W5(P)" pitchFamily="82" charset="-122"/>
                </a:rPr>
                <a:t>图片处理技巧</a:t>
              </a:r>
            </a:p>
          </p:txBody>
        </p:sp>
        <p:cxnSp>
          <p:nvCxnSpPr>
            <p:cNvPr id="25" name="直接连接符 24"/>
            <p:cNvCxnSpPr/>
            <p:nvPr/>
          </p:nvCxnSpPr>
          <p:spPr>
            <a:xfrm>
              <a:off x="3161165" y="2656951"/>
              <a:ext cx="0" cy="420689"/>
            </a:xfrm>
            <a:prstGeom prst="line">
              <a:avLst/>
            </a:prstGeom>
            <a:ln w="571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直接连接符 25"/>
            <p:cNvCxnSpPr/>
            <p:nvPr/>
          </p:nvCxnSpPr>
          <p:spPr>
            <a:xfrm>
              <a:off x="3167438" y="3061818"/>
              <a:ext cx="321323" cy="0"/>
            </a:xfrm>
            <a:prstGeom prst="line">
              <a:avLst/>
            </a:prstGeom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流程图: 联系 26"/>
            <p:cNvSpPr/>
            <p:nvPr/>
          </p:nvSpPr>
          <p:spPr>
            <a:xfrm>
              <a:off x="3082643" y="2636912"/>
              <a:ext cx="169589" cy="169589"/>
            </a:xfrm>
            <a:prstGeom prst="flowChartConnector">
              <a:avLst/>
            </a:prstGeom>
            <a:solidFill>
              <a:srgbClr val="FFC000"/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" name="TextBox 1"/>
          <p:cNvSpPr txBox="1"/>
          <p:nvPr/>
        </p:nvSpPr>
        <p:spPr>
          <a:xfrm>
            <a:off x="1547665" y="1916832"/>
            <a:ext cx="382028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chemeClr val="bg1">
                    <a:lumMod val="65000"/>
                  </a:schemeClr>
                </a:solidFill>
                <a:latin typeface="华康少女文字W5(P)" pitchFamily="82" charset="-122"/>
                <a:ea typeface="华康少女文字W5(P)" pitchFamily="82" charset="-122"/>
              </a:rPr>
              <a:t>不用</a:t>
            </a:r>
            <a:r>
              <a:rPr lang="en-US" altLang="zh-CN" sz="2400" b="1" dirty="0">
                <a:solidFill>
                  <a:schemeClr val="bg1">
                    <a:lumMod val="65000"/>
                  </a:schemeClr>
                </a:solidFill>
                <a:latin typeface="华康少女文字W5(P)" pitchFamily="82" charset="-122"/>
                <a:ea typeface="华康少女文字W5(P)" pitchFamily="82" charset="-122"/>
              </a:rPr>
              <a:t>PS</a:t>
            </a:r>
            <a:r>
              <a:rPr lang="zh-CN" altLang="en-US" sz="2400" b="1" dirty="0">
                <a:solidFill>
                  <a:schemeClr val="bg1">
                    <a:lumMod val="65000"/>
                  </a:schemeClr>
                </a:solidFill>
                <a:latin typeface="华康少女文字W5(P)" pitchFamily="82" charset="-122"/>
                <a:ea typeface="华康少女文字W5(P)" pitchFamily="82" charset="-122"/>
              </a:rPr>
              <a:t>抠</a:t>
            </a:r>
            <a:r>
              <a:rPr lang="zh-CN" altLang="en-US" sz="2400" b="1" dirty="0" smtClean="0">
                <a:solidFill>
                  <a:schemeClr val="bg1">
                    <a:lumMod val="65000"/>
                  </a:schemeClr>
                </a:solidFill>
                <a:latin typeface="华康少女文字W5(P)" pitchFamily="82" charset="-122"/>
                <a:ea typeface="华康少女文字W5(P)" pitchFamily="82" charset="-122"/>
              </a:rPr>
              <a:t>图的两种方法</a:t>
            </a:r>
            <a:endParaRPr lang="zh-CN" altLang="en-US" sz="2400" b="1" dirty="0">
              <a:solidFill>
                <a:schemeClr val="bg1">
                  <a:lumMod val="65000"/>
                </a:schemeClr>
              </a:solidFill>
              <a:latin typeface="华康少女文字W5(P)" pitchFamily="82" charset="-122"/>
              <a:ea typeface="华康少女文字W5(P)" pitchFamily="82" charset="-122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547664" y="2780928"/>
            <a:ext cx="33882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solidFill>
                  <a:schemeClr val="bg1">
                    <a:lumMod val="65000"/>
                  </a:schemeClr>
                </a:solidFill>
                <a:latin typeface="华康少女文字W5(P)" pitchFamily="82" charset="-122"/>
                <a:ea typeface="华康少女文字W5(P)" pitchFamily="82" charset="-122"/>
              </a:rPr>
              <a:t>轻松制作人物剪影</a:t>
            </a:r>
            <a:endParaRPr lang="zh-CN" altLang="en-US" sz="2400" b="1" dirty="0">
              <a:solidFill>
                <a:schemeClr val="bg1">
                  <a:lumMod val="65000"/>
                </a:schemeClr>
              </a:solidFill>
              <a:latin typeface="华康少女文字W5(P)" pitchFamily="82" charset="-122"/>
              <a:ea typeface="华康少女文字W5(P)" pitchFamily="82" charset="-122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547664" y="3768293"/>
            <a:ext cx="36762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solidFill>
                  <a:schemeClr val="bg1">
                    <a:lumMod val="65000"/>
                  </a:schemeClr>
                </a:solidFill>
                <a:latin typeface="华康少女文字W5(P)" pitchFamily="82" charset="-122"/>
                <a:ea typeface="华康少女文字W5(P)" pitchFamily="82" charset="-122"/>
              </a:rPr>
              <a:t>通过抠图制作突出的效果</a:t>
            </a:r>
            <a:endParaRPr lang="zh-CN" altLang="en-US" sz="2400" b="1" dirty="0">
              <a:solidFill>
                <a:schemeClr val="bg1">
                  <a:lumMod val="65000"/>
                </a:schemeClr>
              </a:solidFill>
              <a:latin typeface="华康少女文字W5(P)" pitchFamily="82" charset="-122"/>
              <a:ea typeface="华康少女文字W5(P)" pitchFamily="82" charset="-122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547664" y="4869160"/>
            <a:ext cx="36762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solidFill>
                  <a:schemeClr val="bg1">
                    <a:lumMod val="65000"/>
                  </a:schemeClr>
                </a:solidFill>
                <a:latin typeface="华康少女文字W5(P)" pitchFamily="82" charset="-122"/>
                <a:ea typeface="华康少女文字W5(P)" pitchFamily="82" charset="-122"/>
              </a:rPr>
              <a:t>善用图片特效加蒙板</a:t>
            </a:r>
            <a:endParaRPr lang="zh-CN" altLang="en-US" sz="2400" b="1" dirty="0">
              <a:solidFill>
                <a:schemeClr val="bg1">
                  <a:lumMod val="65000"/>
                </a:schemeClr>
              </a:solidFill>
              <a:latin typeface="华康少女文字W5(P)" pitchFamily="82" charset="-122"/>
              <a:ea typeface="华康少女文字W5(P)" pitchFamily="8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115845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361786"/>
            <a:ext cx="8229600" cy="1143000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87348"/>
            <a:ext cx="8229600" cy="4525963"/>
          </a:xfrm>
        </p:spPr>
        <p:txBody>
          <a:bodyPr/>
          <a:lstStyle/>
          <a:p>
            <a:endParaRPr lang="zh-CN" altLang="en-US"/>
          </a:p>
        </p:txBody>
      </p:sp>
      <p:pic>
        <p:nvPicPr>
          <p:cNvPr id="4" name="Picture 2" descr="微笑的男人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984"/>
            <a:ext cx="9178925" cy="688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5436096" y="30907"/>
            <a:ext cx="396044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 dirty="0" smtClean="0">
                <a:solidFill>
                  <a:schemeClr val="accent5">
                    <a:lumMod val="40000"/>
                    <a:lumOff val="60000"/>
                  </a:schemeClr>
                </a:solidFill>
                <a:latin typeface="华康少女文字W5(P)" pitchFamily="82" charset="-122"/>
                <a:ea typeface="华康少女文字W5(P)" pitchFamily="82" charset="-122"/>
              </a:rPr>
              <a:t>蒙板突出显示</a:t>
            </a:r>
            <a:endParaRPr lang="zh-CN" altLang="en-US" sz="4400" dirty="0">
              <a:solidFill>
                <a:schemeClr val="accent5">
                  <a:lumMod val="40000"/>
                  <a:lumOff val="60000"/>
                </a:schemeClr>
              </a:solidFill>
              <a:latin typeface="华康少女文字W5(P)" pitchFamily="82" charset="-122"/>
              <a:ea typeface="华康少女文字W5(P)" pitchFamily="8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265593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361786"/>
            <a:ext cx="8229600" cy="1143000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87348"/>
            <a:ext cx="8229600" cy="4525963"/>
          </a:xfrm>
        </p:spPr>
        <p:txBody>
          <a:bodyPr/>
          <a:lstStyle/>
          <a:p>
            <a:endParaRPr lang="zh-CN" altLang="en-US"/>
          </a:p>
        </p:txBody>
      </p:sp>
      <p:pic>
        <p:nvPicPr>
          <p:cNvPr id="4" name="Picture 2" descr="微笑的男人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984"/>
            <a:ext cx="9178925" cy="688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 descr="微笑的男人"/>
          <p:cNvPicPr>
            <a:picLocks noChangeAspect="1" noChangeArrowheads="1"/>
          </p:cNvPicPr>
          <p:nvPr/>
        </p:nvPicPr>
        <p:blipFill>
          <a:blip r:embed="rId3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88" y="2364184"/>
            <a:ext cx="9178926" cy="451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6012160" y="1351756"/>
            <a:ext cx="1963738" cy="922337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540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眼神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7600950" y="1594247"/>
            <a:ext cx="461963" cy="552450"/>
          </a:xfrm>
          <a:prstGeom prst="rect">
            <a:avLst/>
          </a:prstGeom>
          <a:noFill/>
        </p:spPr>
        <p:txBody>
          <a:bodyPr vert="vert" wrap="none">
            <a:spAutoFit/>
          </a:bodyPr>
          <a:lstStyle/>
          <a:p>
            <a:pPr>
              <a:defRPr/>
            </a:pPr>
            <a:r>
              <a:rPr lang="zh-CN" altLang="en-US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表情</a:t>
            </a:r>
          </a:p>
        </p:txBody>
      </p:sp>
      <p:cxnSp>
        <p:nvCxnSpPr>
          <p:cNvPr id="12" name="直接连接符 11"/>
          <p:cNvCxnSpPr/>
          <p:nvPr/>
        </p:nvCxnSpPr>
        <p:spPr>
          <a:xfrm>
            <a:off x="7600950" y="1491059"/>
            <a:ext cx="0" cy="655638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2" descr="微笑的男人"/>
          <p:cNvPicPr>
            <a:picLocks noChangeAspect="1" noChangeArrowheads="1"/>
          </p:cNvPicPr>
          <p:nvPr/>
        </p:nvPicPr>
        <p:blipFill>
          <a:blip r:embed="rId4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88" y="396"/>
            <a:ext cx="9178926" cy="12382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474734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16DB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187624" y="1052736"/>
            <a:ext cx="6696744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6000" dirty="0" smtClean="0">
                <a:blipFill dpi="0" rotWithShape="1">
                  <a:blip r:embed="rId2">
                    <a:alphaModFix amt="83000"/>
                  </a:blip>
                  <a:srcRect/>
                  <a:tile tx="190500" ty="-25400" sx="81000" sy="80000" flip="none" algn="tl"/>
                </a:blipFill>
                <a:latin typeface="Britannic Bold" pitchFamily="34" charset="0"/>
                <a:ea typeface="微软雅黑" pitchFamily="34" charset="-122"/>
              </a:rPr>
              <a:t>500</a:t>
            </a:r>
            <a:endParaRPr lang="zh-CN" altLang="en-US" sz="26000" dirty="0">
              <a:blipFill dpi="0" rotWithShape="1">
                <a:blip r:embed="rId2">
                  <a:alphaModFix amt="83000"/>
                </a:blip>
                <a:srcRect/>
                <a:tile tx="190500" ty="-25400" sx="81000" sy="80000" flip="none" algn="tl"/>
              </a:blipFill>
              <a:latin typeface="Britannic Bold" pitchFamily="34" charset="0"/>
              <a:ea typeface="微软雅黑" pitchFamily="34" charset="-122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16619"/>
            <a:ext cx="453599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 dirty="0" smtClean="0">
                <a:solidFill>
                  <a:schemeClr val="accent5">
                    <a:lumMod val="40000"/>
                    <a:lumOff val="60000"/>
                  </a:schemeClr>
                </a:solidFill>
                <a:latin typeface="华康少女文字W5(P)" pitchFamily="82" charset="-122"/>
                <a:ea typeface="华康少女文字W5(P)" pitchFamily="82" charset="-122"/>
              </a:rPr>
              <a:t>文字的图片填充</a:t>
            </a:r>
            <a:endParaRPr lang="zh-CN" altLang="en-US" sz="4400" dirty="0">
              <a:solidFill>
                <a:schemeClr val="accent5">
                  <a:lumMod val="40000"/>
                  <a:lumOff val="60000"/>
                </a:schemeClr>
              </a:solidFill>
              <a:latin typeface="华康少女文字W5(P)" pitchFamily="82" charset="-122"/>
              <a:ea typeface="华康少女文字W5(P)" pitchFamily="8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2564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16DB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260" y="44624"/>
            <a:ext cx="2594084" cy="195541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6176" y="96094"/>
            <a:ext cx="2594084" cy="195541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8184" y="4221088"/>
            <a:ext cx="2594084" cy="1955419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967" y="4221088"/>
            <a:ext cx="2594084" cy="1955419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1840" y="96093"/>
            <a:ext cx="2594084" cy="1955419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TextBox 7"/>
          <p:cNvSpPr txBox="1"/>
          <p:nvPr/>
        </p:nvSpPr>
        <p:spPr>
          <a:xfrm>
            <a:off x="97259" y="3000026"/>
            <a:ext cx="900255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dirty="0" smtClean="0">
                <a:solidFill>
                  <a:schemeClr val="accent5">
                    <a:lumMod val="40000"/>
                    <a:lumOff val="60000"/>
                  </a:schemeClr>
                </a:solidFill>
                <a:latin typeface="华康少女文字W5(P)" pitchFamily="82" charset="-122"/>
                <a:ea typeface="华康少女文字W5(P)" pitchFamily="82" charset="-122"/>
              </a:rPr>
              <a:t>OFFICE2010</a:t>
            </a:r>
            <a:r>
              <a:rPr lang="zh-CN" altLang="en-US" sz="4400" dirty="0" smtClean="0">
                <a:solidFill>
                  <a:schemeClr val="accent5">
                    <a:lumMod val="40000"/>
                    <a:lumOff val="60000"/>
                  </a:schemeClr>
                </a:solidFill>
                <a:latin typeface="华康少女文字W5(P)" pitchFamily="82" charset="-122"/>
                <a:ea typeface="华康少女文字W5(P)" pitchFamily="82" charset="-122"/>
              </a:rPr>
              <a:t>内置的图片效果</a:t>
            </a:r>
            <a:endParaRPr lang="zh-CN" altLang="en-US" sz="4400" dirty="0">
              <a:solidFill>
                <a:schemeClr val="accent5">
                  <a:lumMod val="40000"/>
                  <a:lumOff val="60000"/>
                </a:schemeClr>
              </a:solidFill>
              <a:latin typeface="华康少女文字W5(P)" pitchFamily="82" charset="-122"/>
              <a:ea typeface="华康少女文字W5(P)" pitchFamily="8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18456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323528" y="416858"/>
            <a:ext cx="259228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 dirty="0" smtClean="0">
                <a:solidFill>
                  <a:schemeClr val="bg1">
                    <a:lumMod val="65000"/>
                  </a:schemeClr>
                </a:solidFill>
                <a:latin typeface="华康少女文字W5(P)" pitchFamily="82" charset="-122"/>
                <a:ea typeface="华康少女文字W5(P)" pitchFamily="82" charset="-122"/>
              </a:rPr>
              <a:t>第三部分</a:t>
            </a:r>
            <a:endParaRPr lang="zh-CN" altLang="en-US" sz="4000" b="1" dirty="0">
              <a:solidFill>
                <a:schemeClr val="bg1">
                  <a:lumMod val="65000"/>
                </a:schemeClr>
              </a:solidFill>
              <a:latin typeface="华康少女文字W5(P)" pitchFamily="82" charset="-122"/>
              <a:ea typeface="华康少女文字W5(P)" pitchFamily="82" charset="-122"/>
            </a:endParaRPr>
          </a:p>
        </p:txBody>
      </p:sp>
      <p:grpSp>
        <p:nvGrpSpPr>
          <p:cNvPr id="15" name="组合 14"/>
          <p:cNvGrpSpPr/>
          <p:nvPr/>
        </p:nvGrpSpPr>
        <p:grpSpPr>
          <a:xfrm>
            <a:off x="3355203" y="395486"/>
            <a:ext cx="4698354" cy="729258"/>
            <a:chOff x="3109747" y="3644526"/>
            <a:chExt cx="4698354" cy="729258"/>
          </a:xfrm>
        </p:grpSpPr>
        <p:grpSp>
          <p:nvGrpSpPr>
            <p:cNvPr id="16" name="组合 15"/>
            <p:cNvGrpSpPr/>
            <p:nvPr/>
          </p:nvGrpSpPr>
          <p:grpSpPr>
            <a:xfrm>
              <a:off x="3188269" y="3644526"/>
              <a:ext cx="4619832" cy="729258"/>
              <a:chOff x="3314486" y="3548016"/>
              <a:chExt cx="4619832" cy="729258"/>
            </a:xfrm>
          </p:grpSpPr>
          <p:sp>
            <p:nvSpPr>
              <p:cNvPr id="18" name="TextBox 17"/>
              <p:cNvSpPr txBox="1"/>
              <p:nvPr/>
            </p:nvSpPr>
            <p:spPr>
              <a:xfrm>
                <a:off x="3320759" y="3548016"/>
                <a:ext cx="4613559" cy="713436"/>
              </a:xfrm>
              <a:prstGeom prst="roundRect">
                <a:avLst>
                  <a:gd name="adj" fmla="val 8176"/>
                </a:avLst>
              </a:prstGeom>
              <a:noFill/>
              <a:ln w="19050">
                <a:solidFill>
                  <a:schemeClr val="bg1">
                    <a:lumMod val="65000"/>
                  </a:schemeClr>
                </a:solidFill>
              </a:ln>
            </p:spPr>
            <p:txBody>
              <a:bodyPr wrap="none" rtlCol="0" anchor="ctr">
                <a:noAutofit/>
              </a:bodyPr>
              <a:lstStyle/>
              <a:p>
                <a:pPr algn="ctr"/>
                <a:r>
                  <a:rPr lang="en-US" altLang="zh-CN" sz="2400" b="1" dirty="0">
                    <a:solidFill>
                      <a:schemeClr val="bg1">
                        <a:lumMod val="65000"/>
                      </a:schemeClr>
                    </a:solidFill>
                    <a:latin typeface="华康少女文字W5(P)" pitchFamily="82" charset="-122"/>
                    <a:ea typeface="华康少女文字W5(P)" pitchFamily="82" charset="-122"/>
                  </a:rPr>
                  <a:t>OFFICE2010</a:t>
                </a:r>
                <a:r>
                  <a:rPr lang="zh-CN" altLang="en-US" sz="2400" b="1" dirty="0">
                    <a:solidFill>
                      <a:schemeClr val="bg1">
                        <a:lumMod val="65000"/>
                      </a:schemeClr>
                    </a:solidFill>
                    <a:latin typeface="华康少女文字W5(P)" pitchFamily="82" charset="-122"/>
                    <a:ea typeface="华康少女文字W5(P)" pitchFamily="82" charset="-122"/>
                  </a:rPr>
                  <a:t>的渐变实例</a:t>
                </a:r>
              </a:p>
            </p:txBody>
          </p:sp>
          <p:cxnSp>
            <p:nvCxnSpPr>
              <p:cNvPr id="19" name="直接连接符 18"/>
              <p:cNvCxnSpPr/>
              <p:nvPr/>
            </p:nvCxnSpPr>
            <p:spPr>
              <a:xfrm>
                <a:off x="3314486" y="3856585"/>
                <a:ext cx="0" cy="420689"/>
              </a:xfrm>
              <a:prstGeom prst="line">
                <a:avLst/>
              </a:prstGeom>
              <a:ln w="5715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直接连接符 19"/>
              <p:cNvCxnSpPr/>
              <p:nvPr/>
            </p:nvCxnSpPr>
            <p:spPr>
              <a:xfrm>
                <a:off x="3320759" y="4261452"/>
                <a:ext cx="321323" cy="0"/>
              </a:xfrm>
              <a:prstGeom prst="line">
                <a:avLst/>
              </a:prstGeom>
              <a:ln w="3810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7" name="流程图: 联系 16"/>
            <p:cNvSpPr/>
            <p:nvPr/>
          </p:nvSpPr>
          <p:spPr>
            <a:xfrm>
              <a:off x="3109747" y="3868300"/>
              <a:ext cx="169589" cy="169589"/>
            </a:xfrm>
            <a:prstGeom prst="flowChartConnector">
              <a:avLst/>
            </a:prstGeom>
            <a:solidFill>
              <a:srgbClr val="92D050"/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1547665" y="2340010"/>
            <a:ext cx="496855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solidFill>
                  <a:schemeClr val="bg1">
                    <a:lumMod val="65000"/>
                  </a:schemeClr>
                </a:solidFill>
                <a:latin typeface="华康少女文字W5(P)" pitchFamily="82" charset="-122"/>
                <a:ea typeface="华康少女文字W5(P)" pitchFamily="82" charset="-122"/>
              </a:rPr>
              <a:t>渐变如此简单 两种方法轻松实现</a:t>
            </a:r>
            <a:endParaRPr lang="zh-CN" altLang="en-US" sz="2400" b="1" dirty="0">
              <a:solidFill>
                <a:schemeClr val="bg1">
                  <a:lumMod val="65000"/>
                </a:schemeClr>
              </a:solidFill>
              <a:latin typeface="华康少女文字W5(P)" pitchFamily="82" charset="-122"/>
              <a:ea typeface="华康少女文字W5(P)" pitchFamily="82" charset="-122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547664" y="3204106"/>
            <a:ext cx="33882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solidFill>
                  <a:schemeClr val="bg1">
                    <a:lumMod val="65000"/>
                  </a:schemeClr>
                </a:solidFill>
                <a:latin typeface="华康少女文字W5(P)" pitchFamily="82" charset="-122"/>
                <a:ea typeface="华康少女文字W5(P)" pitchFamily="82" charset="-122"/>
              </a:rPr>
              <a:t>3D</a:t>
            </a:r>
            <a:r>
              <a:rPr lang="zh-CN" altLang="en-US" sz="2400" b="1" dirty="0" smtClean="0">
                <a:solidFill>
                  <a:schemeClr val="bg1">
                    <a:lumMod val="65000"/>
                  </a:schemeClr>
                </a:solidFill>
                <a:latin typeface="华康少女文字W5(P)" pitchFamily="82" charset="-122"/>
                <a:ea typeface="华康少女文字W5(P)" pitchFamily="82" charset="-122"/>
              </a:rPr>
              <a:t>效果小球</a:t>
            </a:r>
            <a:endParaRPr lang="zh-CN" altLang="en-US" sz="2400" b="1" dirty="0">
              <a:solidFill>
                <a:schemeClr val="bg1">
                  <a:lumMod val="65000"/>
                </a:schemeClr>
              </a:solidFill>
              <a:latin typeface="华康少女文字W5(P)" pitchFamily="82" charset="-122"/>
              <a:ea typeface="华康少女文字W5(P)" pitchFamily="82" charset="-122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547664" y="4191471"/>
            <a:ext cx="36762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solidFill>
                  <a:schemeClr val="bg1">
                    <a:lumMod val="65000"/>
                  </a:schemeClr>
                </a:solidFill>
                <a:latin typeface="华康少女文字W5(P)" pitchFamily="82" charset="-122"/>
                <a:ea typeface="华康少女文字W5(P)" pitchFamily="82" charset="-122"/>
              </a:rPr>
              <a:t>水晶质感按钮</a:t>
            </a:r>
            <a:endParaRPr lang="zh-CN" altLang="en-US" sz="2400" b="1" dirty="0">
              <a:solidFill>
                <a:schemeClr val="bg1">
                  <a:lumMod val="65000"/>
                </a:schemeClr>
              </a:solidFill>
              <a:latin typeface="华康少女文字W5(P)" pitchFamily="82" charset="-122"/>
              <a:ea typeface="华康少女文字W5(P)" pitchFamily="8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645301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A8E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椭圆 4"/>
          <p:cNvSpPr/>
          <p:nvPr/>
        </p:nvSpPr>
        <p:spPr>
          <a:xfrm>
            <a:off x="1835696" y="463898"/>
            <a:ext cx="5616624" cy="5616624"/>
          </a:xfrm>
          <a:prstGeom prst="ellipse">
            <a:avLst/>
          </a:prstGeom>
          <a:gradFill>
            <a:gsLst>
              <a:gs pos="50000">
                <a:srgbClr val="FFFFFF">
                  <a:alpha val="19000"/>
                </a:srgbClr>
              </a:gs>
              <a:gs pos="0">
                <a:schemeClr val="bg1">
                  <a:alpha val="46000"/>
                </a:schemeClr>
              </a:gs>
              <a:gs pos="100000">
                <a:schemeClr val="bg1">
                  <a:alpha val="0"/>
                </a:schemeClr>
              </a:gs>
            </a:gsLst>
            <a:path path="shap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297642" y="2420888"/>
            <a:ext cx="1569660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sz="54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渐变</a:t>
            </a:r>
            <a:endParaRPr lang="zh-CN" altLang="en-US" sz="5400" b="1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995936" y="2420888"/>
            <a:ext cx="2954655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sz="54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如此简单</a:t>
            </a:r>
            <a:endParaRPr lang="zh-CN" altLang="en-US" sz="5400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641302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椭圆 11"/>
          <p:cNvSpPr/>
          <p:nvPr/>
        </p:nvSpPr>
        <p:spPr>
          <a:xfrm>
            <a:off x="799787" y="799443"/>
            <a:ext cx="2088232" cy="2088232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3" name="椭圆 12"/>
          <p:cNvSpPr/>
          <p:nvPr/>
        </p:nvSpPr>
        <p:spPr>
          <a:xfrm>
            <a:off x="799787" y="799443"/>
            <a:ext cx="2088232" cy="2088232"/>
          </a:xfrm>
          <a:prstGeom prst="ellipse">
            <a:avLst/>
          </a:prstGeom>
          <a:gradFill flip="none" rotWithShape="1">
            <a:gsLst>
              <a:gs pos="0">
                <a:schemeClr val="bg1">
                  <a:alpha val="48000"/>
                </a:schemeClr>
              </a:gs>
              <a:gs pos="100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4" name="椭圆 13"/>
          <p:cNvSpPr/>
          <p:nvPr/>
        </p:nvSpPr>
        <p:spPr>
          <a:xfrm>
            <a:off x="1015811" y="799443"/>
            <a:ext cx="931522" cy="931522"/>
          </a:xfrm>
          <a:prstGeom prst="ellipse">
            <a:avLst/>
          </a:prstGeom>
          <a:gradFill flip="none" rotWithShape="1">
            <a:gsLst>
              <a:gs pos="0">
                <a:schemeClr val="bg1">
                  <a:alpha val="94000"/>
                </a:schemeClr>
              </a:gs>
              <a:gs pos="100000">
                <a:schemeClr val="bg1">
                  <a:alpha val="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5" name="椭圆 14"/>
          <p:cNvSpPr/>
          <p:nvPr/>
        </p:nvSpPr>
        <p:spPr>
          <a:xfrm>
            <a:off x="926013" y="3031691"/>
            <a:ext cx="1835780" cy="360040"/>
          </a:xfrm>
          <a:prstGeom prst="ellipse">
            <a:avLst/>
          </a:prstGeom>
          <a:gradFill>
            <a:gsLst>
              <a:gs pos="0">
                <a:schemeClr val="tx1"/>
              </a:gs>
              <a:gs pos="100000">
                <a:schemeClr val="tx1">
                  <a:alpha val="0"/>
                </a:schemeClr>
              </a:gs>
            </a:gsLst>
            <a:path path="shap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084168" y="5809801"/>
            <a:ext cx="288032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dirty="0" smtClean="0">
                <a:latin typeface="华康少女文字W5(P)" pitchFamily="82" charset="-122"/>
                <a:ea typeface="华康少女文字W5(P)" pitchFamily="82" charset="-122"/>
              </a:rPr>
              <a:t>3D</a:t>
            </a:r>
            <a:r>
              <a:rPr lang="zh-CN" altLang="en-US" sz="4400" dirty="0" smtClean="0">
                <a:latin typeface="华康少女文字W5(P)" pitchFamily="82" charset="-122"/>
                <a:ea typeface="华康少女文字W5(P)" pitchFamily="82" charset="-122"/>
              </a:rPr>
              <a:t>小球</a:t>
            </a:r>
            <a:endParaRPr lang="zh-CN" altLang="en-US" sz="4400" dirty="0">
              <a:latin typeface="华康少女文字W5(P)" pitchFamily="82" charset="-122"/>
              <a:ea typeface="华康少女文字W5(P)" pitchFamily="8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63823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圆角矩形 15"/>
          <p:cNvSpPr/>
          <p:nvPr/>
        </p:nvSpPr>
        <p:spPr>
          <a:xfrm>
            <a:off x="1189301" y="1205625"/>
            <a:ext cx="1944216" cy="1622471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9" name="圆角矩形 18"/>
          <p:cNvSpPr/>
          <p:nvPr/>
        </p:nvSpPr>
        <p:spPr>
          <a:xfrm>
            <a:off x="1187624" y="1203056"/>
            <a:ext cx="1945893" cy="873383"/>
          </a:xfrm>
          <a:custGeom>
            <a:avLst/>
            <a:gdLst>
              <a:gd name="connsiteX0" fmla="*/ 0 w 1944216"/>
              <a:gd name="connsiteY0" fmla="*/ 270417 h 1622471"/>
              <a:gd name="connsiteX1" fmla="*/ 270417 w 1944216"/>
              <a:gd name="connsiteY1" fmla="*/ 0 h 1622471"/>
              <a:gd name="connsiteX2" fmla="*/ 1673799 w 1944216"/>
              <a:gd name="connsiteY2" fmla="*/ 0 h 1622471"/>
              <a:gd name="connsiteX3" fmla="*/ 1944216 w 1944216"/>
              <a:gd name="connsiteY3" fmla="*/ 270417 h 1622471"/>
              <a:gd name="connsiteX4" fmla="*/ 1944216 w 1944216"/>
              <a:gd name="connsiteY4" fmla="*/ 1352054 h 1622471"/>
              <a:gd name="connsiteX5" fmla="*/ 1673799 w 1944216"/>
              <a:gd name="connsiteY5" fmla="*/ 1622471 h 1622471"/>
              <a:gd name="connsiteX6" fmla="*/ 270417 w 1944216"/>
              <a:gd name="connsiteY6" fmla="*/ 1622471 h 1622471"/>
              <a:gd name="connsiteX7" fmla="*/ 0 w 1944216"/>
              <a:gd name="connsiteY7" fmla="*/ 1352054 h 1622471"/>
              <a:gd name="connsiteX8" fmla="*/ 0 w 1944216"/>
              <a:gd name="connsiteY8" fmla="*/ 270417 h 1622471"/>
              <a:gd name="connsiteX0" fmla="*/ 0 w 1944216"/>
              <a:gd name="connsiteY0" fmla="*/ 270417 h 1622471"/>
              <a:gd name="connsiteX1" fmla="*/ 270417 w 1944216"/>
              <a:gd name="connsiteY1" fmla="*/ 0 h 1622471"/>
              <a:gd name="connsiteX2" fmla="*/ 1673799 w 1944216"/>
              <a:gd name="connsiteY2" fmla="*/ 0 h 1622471"/>
              <a:gd name="connsiteX3" fmla="*/ 1944216 w 1944216"/>
              <a:gd name="connsiteY3" fmla="*/ 270417 h 1622471"/>
              <a:gd name="connsiteX4" fmla="*/ 1944216 w 1944216"/>
              <a:gd name="connsiteY4" fmla="*/ 1352054 h 1622471"/>
              <a:gd name="connsiteX5" fmla="*/ 1673799 w 1944216"/>
              <a:gd name="connsiteY5" fmla="*/ 1622471 h 1622471"/>
              <a:gd name="connsiteX6" fmla="*/ 0 w 1944216"/>
              <a:gd name="connsiteY6" fmla="*/ 1352054 h 1622471"/>
              <a:gd name="connsiteX7" fmla="*/ 0 w 1944216"/>
              <a:gd name="connsiteY7" fmla="*/ 270417 h 1622471"/>
              <a:gd name="connsiteX0" fmla="*/ 0 w 1944216"/>
              <a:gd name="connsiteY0" fmla="*/ 270417 h 1352054"/>
              <a:gd name="connsiteX1" fmla="*/ 270417 w 1944216"/>
              <a:gd name="connsiteY1" fmla="*/ 0 h 1352054"/>
              <a:gd name="connsiteX2" fmla="*/ 1673799 w 1944216"/>
              <a:gd name="connsiteY2" fmla="*/ 0 h 1352054"/>
              <a:gd name="connsiteX3" fmla="*/ 1944216 w 1944216"/>
              <a:gd name="connsiteY3" fmla="*/ 270417 h 1352054"/>
              <a:gd name="connsiteX4" fmla="*/ 1944216 w 1944216"/>
              <a:gd name="connsiteY4" fmla="*/ 1352054 h 1352054"/>
              <a:gd name="connsiteX5" fmla="*/ 0 w 1944216"/>
              <a:gd name="connsiteY5" fmla="*/ 1352054 h 1352054"/>
              <a:gd name="connsiteX6" fmla="*/ 0 w 1944216"/>
              <a:gd name="connsiteY6" fmla="*/ 270417 h 1352054"/>
              <a:gd name="connsiteX0" fmla="*/ 17417 w 1961633"/>
              <a:gd name="connsiteY0" fmla="*/ 270417 h 1390853"/>
              <a:gd name="connsiteX1" fmla="*/ 287834 w 1961633"/>
              <a:gd name="connsiteY1" fmla="*/ 0 h 1390853"/>
              <a:gd name="connsiteX2" fmla="*/ 1691216 w 1961633"/>
              <a:gd name="connsiteY2" fmla="*/ 0 h 1390853"/>
              <a:gd name="connsiteX3" fmla="*/ 1961633 w 1961633"/>
              <a:gd name="connsiteY3" fmla="*/ 270417 h 1390853"/>
              <a:gd name="connsiteX4" fmla="*/ 1961633 w 1961633"/>
              <a:gd name="connsiteY4" fmla="*/ 1352054 h 1390853"/>
              <a:gd name="connsiteX5" fmla="*/ 0 w 1961633"/>
              <a:gd name="connsiteY5" fmla="*/ 855666 h 1390853"/>
              <a:gd name="connsiteX6" fmla="*/ 17417 w 1961633"/>
              <a:gd name="connsiteY6" fmla="*/ 270417 h 1390853"/>
              <a:gd name="connsiteX0" fmla="*/ 17417 w 1961633"/>
              <a:gd name="connsiteY0" fmla="*/ 270417 h 999894"/>
              <a:gd name="connsiteX1" fmla="*/ 287834 w 1961633"/>
              <a:gd name="connsiteY1" fmla="*/ 0 h 999894"/>
              <a:gd name="connsiteX2" fmla="*/ 1691216 w 1961633"/>
              <a:gd name="connsiteY2" fmla="*/ 0 h 999894"/>
              <a:gd name="connsiteX3" fmla="*/ 1961633 w 1961633"/>
              <a:gd name="connsiteY3" fmla="*/ 270417 h 999894"/>
              <a:gd name="connsiteX4" fmla="*/ 1944215 w 1961633"/>
              <a:gd name="connsiteY4" fmla="*/ 873083 h 999894"/>
              <a:gd name="connsiteX5" fmla="*/ 0 w 1961633"/>
              <a:gd name="connsiteY5" fmla="*/ 855666 h 999894"/>
              <a:gd name="connsiteX6" fmla="*/ 17417 w 1961633"/>
              <a:gd name="connsiteY6" fmla="*/ 270417 h 999894"/>
              <a:gd name="connsiteX0" fmla="*/ 17417 w 1961633"/>
              <a:gd name="connsiteY0" fmla="*/ 270417 h 949037"/>
              <a:gd name="connsiteX1" fmla="*/ 287834 w 1961633"/>
              <a:gd name="connsiteY1" fmla="*/ 0 h 949037"/>
              <a:gd name="connsiteX2" fmla="*/ 1691216 w 1961633"/>
              <a:gd name="connsiteY2" fmla="*/ 0 h 949037"/>
              <a:gd name="connsiteX3" fmla="*/ 1961633 w 1961633"/>
              <a:gd name="connsiteY3" fmla="*/ 270417 h 949037"/>
              <a:gd name="connsiteX4" fmla="*/ 1944215 w 1961633"/>
              <a:gd name="connsiteY4" fmla="*/ 873083 h 949037"/>
              <a:gd name="connsiteX5" fmla="*/ 0 w 1961633"/>
              <a:gd name="connsiteY5" fmla="*/ 698912 h 949037"/>
              <a:gd name="connsiteX6" fmla="*/ 17417 w 1961633"/>
              <a:gd name="connsiteY6" fmla="*/ 270417 h 949037"/>
              <a:gd name="connsiteX0" fmla="*/ 17417 w 1961633"/>
              <a:gd name="connsiteY0" fmla="*/ 270417 h 952918"/>
              <a:gd name="connsiteX1" fmla="*/ 287834 w 1961633"/>
              <a:gd name="connsiteY1" fmla="*/ 0 h 952918"/>
              <a:gd name="connsiteX2" fmla="*/ 1691216 w 1961633"/>
              <a:gd name="connsiteY2" fmla="*/ 0 h 952918"/>
              <a:gd name="connsiteX3" fmla="*/ 1961633 w 1961633"/>
              <a:gd name="connsiteY3" fmla="*/ 270417 h 952918"/>
              <a:gd name="connsiteX4" fmla="*/ 1944215 w 1961633"/>
              <a:gd name="connsiteY4" fmla="*/ 873083 h 952918"/>
              <a:gd name="connsiteX5" fmla="*/ 0 w 1961633"/>
              <a:gd name="connsiteY5" fmla="*/ 716329 h 952918"/>
              <a:gd name="connsiteX6" fmla="*/ 17417 w 1961633"/>
              <a:gd name="connsiteY6" fmla="*/ 270417 h 952918"/>
              <a:gd name="connsiteX0" fmla="*/ 1677 w 1945893"/>
              <a:gd name="connsiteY0" fmla="*/ 270417 h 957151"/>
              <a:gd name="connsiteX1" fmla="*/ 272094 w 1945893"/>
              <a:gd name="connsiteY1" fmla="*/ 0 h 957151"/>
              <a:gd name="connsiteX2" fmla="*/ 1675476 w 1945893"/>
              <a:gd name="connsiteY2" fmla="*/ 0 h 957151"/>
              <a:gd name="connsiteX3" fmla="*/ 1945893 w 1945893"/>
              <a:gd name="connsiteY3" fmla="*/ 270417 h 957151"/>
              <a:gd name="connsiteX4" fmla="*/ 1928475 w 1945893"/>
              <a:gd name="connsiteY4" fmla="*/ 873083 h 957151"/>
              <a:gd name="connsiteX5" fmla="*/ 1677 w 1945893"/>
              <a:gd name="connsiteY5" fmla="*/ 733746 h 957151"/>
              <a:gd name="connsiteX6" fmla="*/ 1677 w 1945893"/>
              <a:gd name="connsiteY6" fmla="*/ 270417 h 957151"/>
              <a:gd name="connsiteX0" fmla="*/ 1677 w 1945893"/>
              <a:gd name="connsiteY0" fmla="*/ 270417 h 873383"/>
              <a:gd name="connsiteX1" fmla="*/ 272094 w 1945893"/>
              <a:gd name="connsiteY1" fmla="*/ 0 h 873383"/>
              <a:gd name="connsiteX2" fmla="*/ 1675476 w 1945893"/>
              <a:gd name="connsiteY2" fmla="*/ 0 h 873383"/>
              <a:gd name="connsiteX3" fmla="*/ 1945893 w 1945893"/>
              <a:gd name="connsiteY3" fmla="*/ 270417 h 873383"/>
              <a:gd name="connsiteX4" fmla="*/ 1928475 w 1945893"/>
              <a:gd name="connsiteY4" fmla="*/ 742454 h 873383"/>
              <a:gd name="connsiteX5" fmla="*/ 1677 w 1945893"/>
              <a:gd name="connsiteY5" fmla="*/ 733746 h 873383"/>
              <a:gd name="connsiteX6" fmla="*/ 1677 w 1945893"/>
              <a:gd name="connsiteY6" fmla="*/ 270417 h 8733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945893" h="873383">
                <a:moveTo>
                  <a:pt x="1677" y="270417"/>
                </a:moveTo>
                <a:cubicBezTo>
                  <a:pt x="1677" y="121070"/>
                  <a:pt x="122747" y="0"/>
                  <a:pt x="272094" y="0"/>
                </a:cubicBezTo>
                <a:lnTo>
                  <a:pt x="1675476" y="0"/>
                </a:lnTo>
                <a:cubicBezTo>
                  <a:pt x="1824823" y="0"/>
                  <a:pt x="1945893" y="121070"/>
                  <a:pt x="1945893" y="270417"/>
                </a:cubicBezTo>
                <a:lnTo>
                  <a:pt x="1928475" y="742454"/>
                </a:lnTo>
                <a:cubicBezTo>
                  <a:pt x="1604439" y="922727"/>
                  <a:pt x="325713" y="914019"/>
                  <a:pt x="1677" y="733746"/>
                </a:cubicBezTo>
                <a:cubicBezTo>
                  <a:pt x="7483" y="538663"/>
                  <a:pt x="-4129" y="465500"/>
                  <a:pt x="1677" y="270417"/>
                </a:cubicBezTo>
                <a:close/>
              </a:path>
            </a:pathLst>
          </a:custGeom>
          <a:gradFill>
            <a:gsLst>
              <a:gs pos="0">
                <a:schemeClr val="bg1">
                  <a:alpha val="88000"/>
                </a:schemeClr>
              </a:gs>
              <a:gs pos="100000">
                <a:schemeClr val="bg1">
                  <a:alpha val="9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179541" y="5805264"/>
            <a:ext cx="396044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 dirty="0" smtClean="0">
                <a:latin typeface="华康少女文字W5(P)" pitchFamily="82" charset="-122"/>
                <a:ea typeface="华康少女文字W5(P)" pitchFamily="82" charset="-122"/>
              </a:rPr>
              <a:t>水晶按钮</a:t>
            </a:r>
            <a:endParaRPr lang="zh-CN" altLang="en-US" sz="4400" dirty="0">
              <a:latin typeface="华康少女文字W5(P)" pitchFamily="82" charset="-122"/>
              <a:ea typeface="华康少女文字W5(P)" pitchFamily="8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011004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6">
                <a:alpha val="26000"/>
              </a:schemeClr>
            </a:gs>
            <a:gs pos="100000">
              <a:schemeClr val="bg1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699326" y="1972980"/>
            <a:ext cx="5400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latin typeface="方正舒体" pitchFamily="2" charset="-122"/>
                <a:ea typeface="方正舒体" pitchFamily="2" charset="-122"/>
              </a:rPr>
              <a:t>官方网站：</a:t>
            </a:r>
            <a:r>
              <a:rPr lang="en-US" altLang="zh-CN" dirty="0" smtClean="0">
                <a:latin typeface="方正舒体" pitchFamily="2" charset="-122"/>
                <a:ea typeface="方正舒体" pitchFamily="2" charset="-122"/>
              </a:rPr>
              <a:t>http://www.51ppt.com.cn</a:t>
            </a:r>
            <a:endParaRPr lang="zh-CN" altLang="en-US" dirty="0">
              <a:latin typeface="方正舒体" pitchFamily="2" charset="-122"/>
              <a:ea typeface="方正舒体" pitchFamily="2" charset="-12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699326" y="2496378"/>
            <a:ext cx="5400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latin typeface="方正舒体" pitchFamily="2" charset="-122"/>
                <a:ea typeface="方正舒体" pitchFamily="2" charset="-122"/>
              </a:rPr>
              <a:t>官方微博：</a:t>
            </a:r>
            <a:r>
              <a:rPr lang="en-US" altLang="zh-CN" dirty="0" smtClean="0">
                <a:latin typeface="方正舒体" pitchFamily="2" charset="-122"/>
                <a:ea typeface="方正舒体" pitchFamily="2" charset="-122"/>
              </a:rPr>
              <a:t>http://www.weibo.com/51ppt</a:t>
            </a:r>
            <a:endParaRPr lang="zh-CN" altLang="en-US" dirty="0">
              <a:latin typeface="方正舒体" pitchFamily="2" charset="-122"/>
              <a:ea typeface="方正舒体" pitchFamily="2" charset="-122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2676" y="1874183"/>
            <a:ext cx="1573716" cy="566925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0359" y="2441108"/>
            <a:ext cx="1556033" cy="47725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699792" y="3367921"/>
            <a:ext cx="5400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latin typeface="方正舒体" pitchFamily="2" charset="-122"/>
                <a:ea typeface="方正舒体" pitchFamily="2" charset="-122"/>
              </a:rPr>
              <a:t>官方网站：</a:t>
            </a:r>
            <a:r>
              <a:rPr lang="en-US" altLang="zh-CN" dirty="0" smtClean="0">
                <a:latin typeface="方正舒体" pitchFamily="2" charset="-122"/>
                <a:ea typeface="方正舒体" pitchFamily="2" charset="-122"/>
              </a:rPr>
              <a:t>http://www.pptstore.net</a:t>
            </a:r>
            <a:endParaRPr lang="zh-CN" altLang="en-US" dirty="0">
              <a:latin typeface="方正舒体" pitchFamily="2" charset="-122"/>
              <a:ea typeface="方正舒体" pitchFamily="2" charset="-122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699792" y="3979912"/>
            <a:ext cx="5400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latin typeface="方正舒体" pitchFamily="2" charset="-122"/>
                <a:ea typeface="方正舒体" pitchFamily="2" charset="-122"/>
              </a:rPr>
              <a:t>官方微博：</a:t>
            </a:r>
            <a:r>
              <a:rPr lang="en-US" altLang="zh-CN" dirty="0" smtClean="0">
                <a:latin typeface="方正舒体" pitchFamily="2" charset="-122"/>
                <a:ea typeface="方正舒体" pitchFamily="2" charset="-122"/>
              </a:rPr>
              <a:t>http://www.weibo.com/pptstore</a:t>
            </a:r>
            <a:endParaRPr lang="zh-CN" altLang="en-US" dirty="0">
              <a:latin typeface="方正舒体" pitchFamily="2" charset="-122"/>
              <a:ea typeface="方正舒体" pitchFamily="2" charset="-122"/>
            </a:endParaRPr>
          </a:p>
        </p:txBody>
      </p:sp>
      <p:pic>
        <p:nvPicPr>
          <p:cNvPr id="14" name="图片 1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0343" y="3219846"/>
            <a:ext cx="1278927" cy="621280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0359" y="3907904"/>
            <a:ext cx="1490663" cy="457200"/>
          </a:xfrm>
          <a:prstGeom prst="rect">
            <a:avLst/>
          </a:prstGeom>
        </p:spPr>
      </p:pic>
      <p:pic>
        <p:nvPicPr>
          <p:cNvPr id="16" name="图片 1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570" y="4894308"/>
            <a:ext cx="2735319" cy="838948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3563888" y="5157192"/>
            <a:ext cx="5400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latin typeface="方正舒体" pitchFamily="2" charset="-122"/>
                <a:ea typeface="方正舒体" pitchFamily="2" charset="-122"/>
              </a:rPr>
              <a:t>个人微博：</a:t>
            </a:r>
            <a:r>
              <a:rPr lang="en-US" altLang="zh-CN" dirty="0" smtClean="0">
                <a:latin typeface="方正舒体" pitchFamily="2" charset="-122"/>
                <a:ea typeface="方正舒体" pitchFamily="2" charset="-122"/>
              </a:rPr>
              <a:t>http://www.weibo.com/dingf2012</a:t>
            </a:r>
            <a:endParaRPr lang="zh-CN" altLang="en-US" dirty="0">
              <a:latin typeface="方正舒体" pitchFamily="2" charset="-122"/>
              <a:ea typeface="方正舒体" pitchFamily="2" charset="-122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123728" y="194398"/>
            <a:ext cx="482453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7200" dirty="0" smtClean="0">
                <a:gradFill flip="none" rotWithShape="1">
                  <a:gsLst>
                    <a:gs pos="0">
                      <a:srgbClr val="C00000"/>
                    </a:gs>
                    <a:gs pos="100000">
                      <a:schemeClr val="accent6">
                        <a:alpha val="50000"/>
                      </a:schemeClr>
                    </a:gs>
                  </a:gsLst>
                  <a:lin ang="5400000" scaled="0"/>
                  <a:tileRect/>
                </a:gradFill>
                <a:latin typeface="华康少女文字W5(P)" pitchFamily="82" charset="-122"/>
                <a:ea typeface="华康少女文字W5(P)" pitchFamily="82" charset="-122"/>
              </a:rPr>
              <a:t>谢谢大家</a:t>
            </a:r>
            <a:endParaRPr lang="zh-CN" altLang="en-US" sz="7200" dirty="0">
              <a:gradFill flip="none" rotWithShape="1">
                <a:gsLst>
                  <a:gs pos="0">
                    <a:srgbClr val="C00000"/>
                  </a:gs>
                  <a:gs pos="100000">
                    <a:schemeClr val="accent6">
                      <a:alpha val="50000"/>
                    </a:schemeClr>
                  </a:gs>
                </a:gsLst>
                <a:lin ang="5400000" scaled="0"/>
                <a:tileRect/>
              </a:gradFill>
              <a:latin typeface="华康少女文字W5(P)" pitchFamily="82" charset="-122"/>
              <a:ea typeface="华康少女文字W5(P)" pitchFamily="8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114983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6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Documents and Settings\sukhpreet\Local Settings\Temporary Internet Files\Content.IE5\X8474A7P\MP900442491[1]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20117" y="315837"/>
            <a:ext cx="4023883" cy="60358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365732"/>
            <a:ext cx="3994332" cy="598797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994332" y="759526"/>
            <a:ext cx="280991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不用</a:t>
            </a:r>
            <a:r>
              <a:rPr lang="en-US" altLang="zh-CN" sz="4800" dirty="0">
                <a:solidFill>
                  <a:srgbClr val="FF0000"/>
                </a:solidFill>
                <a:latin typeface="方正黄草简体" pitchFamily="2" charset="-122"/>
                <a:ea typeface="方正黄草简体" pitchFamily="2" charset="-122"/>
              </a:rPr>
              <a:t>PS</a:t>
            </a:r>
            <a:r>
              <a:rPr lang="zh-CN" altLang="en-US" sz="320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抠图</a:t>
            </a:r>
            <a:endParaRPr lang="zh-CN" altLang="en-US" sz="320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TextBox 6"/>
          <p:cNvSpPr txBox="1"/>
          <p:nvPr/>
        </p:nvSpPr>
        <p:spPr>
          <a:xfrm rot="20251797">
            <a:off x="2843829" y="4142872"/>
            <a:ext cx="2868052" cy="1323439"/>
          </a:xfrm>
          <a:prstGeom prst="rect">
            <a:avLst/>
          </a:prstGeom>
          <a:noFill/>
          <a:effectLst>
            <a:outerShdw blurRad="152400" dist="50800" dir="7800000" algn="t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altLang="zh-CN" sz="8000" dirty="0" smtClean="0">
                <a:solidFill>
                  <a:srgbClr val="FF0000"/>
                </a:solidFill>
                <a:latin typeface="方正黄草简体" pitchFamily="2" charset="-122"/>
                <a:ea typeface="方正黄草简体" pitchFamily="2" charset="-122"/>
              </a:rPr>
              <a:t>EASY</a:t>
            </a:r>
            <a:r>
              <a:rPr lang="zh-CN" altLang="en-US" sz="8000" dirty="0" smtClean="0">
                <a:solidFill>
                  <a:srgbClr val="FF0000"/>
                </a:solidFill>
                <a:latin typeface="方正黄草简体" pitchFamily="2" charset="-122"/>
                <a:ea typeface="方正黄草简体" pitchFamily="2" charset="-122"/>
              </a:rPr>
              <a:t>！</a:t>
            </a:r>
            <a:endParaRPr lang="zh-CN" altLang="en-US" sz="8000" dirty="0">
              <a:solidFill>
                <a:srgbClr val="FF0000"/>
              </a:solidFill>
              <a:latin typeface="方正黄草简体" pitchFamily="2" charset="-122"/>
              <a:ea typeface="方正黄草简体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864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6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824" b="100000" l="6349" r="952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332656"/>
            <a:ext cx="3994332" cy="5987975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824" b="100000" l="6349" r="95238"/>
                    </a14:imgEffect>
                    <a14:imgEffect>
                      <a14:brightnessContrast bright="-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9668" y="310465"/>
            <a:ext cx="3994332" cy="5987975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 rot="20251797">
            <a:off x="3295118" y="1935898"/>
            <a:ext cx="2868052" cy="2554545"/>
          </a:xfrm>
          <a:prstGeom prst="rect">
            <a:avLst/>
          </a:prstGeom>
          <a:noFill/>
          <a:effectLst>
            <a:outerShdw blurRad="152400" dist="50800" dir="7800000" algn="t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zh-CN" altLang="en-US" sz="8000" dirty="0" smtClean="0">
                <a:solidFill>
                  <a:srgbClr val="FF0000"/>
                </a:solidFill>
                <a:latin typeface="方正黄草简体" pitchFamily="2" charset="-122"/>
                <a:ea typeface="方正黄草简体" pitchFamily="2" charset="-122"/>
              </a:rPr>
              <a:t>人物剪影</a:t>
            </a:r>
            <a:endParaRPr lang="zh-CN" altLang="en-US" sz="8000" dirty="0">
              <a:solidFill>
                <a:srgbClr val="FF0000"/>
              </a:solidFill>
              <a:latin typeface="方正黄草简体" pitchFamily="2" charset="-122"/>
              <a:ea typeface="方正黄草简体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084855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内容占位符 10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40" y="-27384"/>
            <a:ext cx="10257692" cy="6858000"/>
          </a:xfrm>
        </p:spPr>
      </p:pic>
      <p:sp>
        <p:nvSpPr>
          <p:cNvPr id="3" name="TextBox 2"/>
          <p:cNvSpPr txBox="1"/>
          <p:nvPr/>
        </p:nvSpPr>
        <p:spPr>
          <a:xfrm>
            <a:off x="5652120" y="116632"/>
            <a:ext cx="396044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 dirty="0" smtClean="0">
                <a:latin typeface="华康少女文字W5(P)" pitchFamily="82" charset="-122"/>
                <a:ea typeface="华康少女文字W5(P)" pitchFamily="82" charset="-122"/>
              </a:rPr>
              <a:t>抠图 文字强调</a:t>
            </a:r>
            <a:endParaRPr lang="zh-CN" altLang="en-US" sz="4400" dirty="0">
              <a:latin typeface="华康少女文字W5(P)" pitchFamily="82" charset="-122"/>
              <a:ea typeface="华康少女文字W5(P)" pitchFamily="8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039177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内容占位符 10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89744" l="0" r="78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772" y="0"/>
            <a:ext cx="9709235" cy="6491317"/>
          </a:xfrm>
          <a:prstGeom prst="rect">
            <a:avLst/>
          </a:prstGeom>
        </p:spPr>
      </p:pic>
      <p:sp>
        <p:nvSpPr>
          <p:cNvPr id="6" name="闪电形 5"/>
          <p:cNvSpPr/>
          <p:nvPr/>
        </p:nvSpPr>
        <p:spPr>
          <a:xfrm rot="10616994">
            <a:off x="3831578" y="3154964"/>
            <a:ext cx="3286723" cy="2029485"/>
          </a:xfrm>
          <a:prstGeom prst="lightningBolt">
            <a:avLst/>
          </a:prstGeom>
          <a:gradFill>
            <a:gsLst>
              <a:gs pos="0">
                <a:schemeClr val="accent6">
                  <a:lumMod val="75000"/>
                  <a:alpha val="0"/>
                </a:schemeClr>
              </a:gs>
              <a:gs pos="100000">
                <a:schemeClr val="accent6">
                  <a:lumMod val="75000"/>
                  <a:alpha val="23000"/>
                </a:schemeClr>
              </a:gs>
            </a:gsLst>
            <a:lin ang="5400000" scaled="0"/>
          </a:gra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834035" y="5549045"/>
            <a:ext cx="330996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 smtClean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咆哮</a:t>
            </a:r>
            <a:r>
              <a:rPr lang="zh-CN" altLang="en-US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的</a:t>
            </a:r>
            <a:r>
              <a:rPr lang="zh-CN" altLang="en-US" sz="5400" dirty="0" smtClean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力量</a:t>
            </a:r>
            <a:endParaRPr lang="zh-CN" altLang="en-US" sz="5400" dirty="0">
              <a:solidFill>
                <a:prstClr val="black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183560" y="2332"/>
            <a:ext cx="396044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 dirty="0" smtClean="0">
                <a:latin typeface="华康少女文字W5(P)" pitchFamily="82" charset="-122"/>
                <a:ea typeface="华康少女文字W5(P)" pitchFamily="82" charset="-122"/>
              </a:rPr>
              <a:t>抠图 文字强调</a:t>
            </a:r>
            <a:endParaRPr lang="zh-CN" altLang="en-US" sz="4400" dirty="0">
              <a:latin typeface="华康少女文字W5(P)" pitchFamily="82" charset="-122"/>
              <a:ea typeface="华康少女文字W5(P)" pitchFamily="8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099452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内容占位符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5568" y="0"/>
            <a:ext cx="10312177" cy="6858000"/>
          </a:xfrm>
        </p:spPr>
      </p:pic>
      <p:sp>
        <p:nvSpPr>
          <p:cNvPr id="3" name="TextBox 2"/>
          <p:cNvSpPr txBox="1"/>
          <p:nvPr/>
        </p:nvSpPr>
        <p:spPr>
          <a:xfrm>
            <a:off x="6228184" y="2332"/>
            <a:ext cx="396044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 dirty="0" smtClean="0">
                <a:latin typeface="华康少女文字W5(P)" pitchFamily="82" charset="-122"/>
                <a:ea typeface="华康少女文字W5(P)" pitchFamily="82" charset="-122"/>
              </a:rPr>
              <a:t>抠图 颜色强调</a:t>
            </a:r>
            <a:endParaRPr lang="zh-CN" altLang="en-US" sz="4400" dirty="0">
              <a:latin typeface="华康少女文字W5(P)" pitchFamily="82" charset="-122"/>
              <a:ea typeface="华康少女文字W5(P)" pitchFamily="8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6214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内容占位符 3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41702"/>
            <a:ext cx="10312177" cy="6858000"/>
          </a:xfrm>
          <a:prstGeom prst="rect">
            <a:avLst/>
          </a:prstGeom>
        </p:spPr>
      </p:pic>
      <p:pic>
        <p:nvPicPr>
          <p:cNvPr id="4" name="内容占位符 3"/>
          <p:cNvPicPr>
            <a:picLocks noGrp="1" noChangeAspect="1"/>
          </p:cNvPicPr>
          <p:nvPr>
            <p:ph idx="1"/>
          </p:nvPr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50100" b="100000" l="12783" r="66045">
                        <a14:foregroundMark x1="29694" y1="72946" x2="29694" y2="72946"/>
                        <a14:foregroundMark x1="30226" y1="70341" x2="30226" y2="70341"/>
                        <a14:foregroundMark x1="29960" y1="68737" x2="29960" y2="68737"/>
                        <a14:foregroundMark x1="30759" y1="64930" x2="30759" y2="64930"/>
                        <a14:foregroundMark x1="32357" y1="61323" x2="32357" y2="61323"/>
                        <a14:foregroundMark x1="35819" y1="56513" x2="35819" y2="56513"/>
                        <a14:foregroundMark x1="40080" y1="54108" x2="40080" y2="54108"/>
                        <a14:foregroundMark x1="45273" y1="53507" x2="45273" y2="53507"/>
                        <a14:foregroundMark x1="47670" y1="54910" x2="47670" y2="54910"/>
                        <a14:foregroundMark x1="49534" y1="57916" x2="49534" y2="57916"/>
                        <a14:foregroundMark x1="50866" y1="60922" x2="50866" y2="60922"/>
                        <a14:foregroundMark x1="52197" y1="66934" x2="52197" y2="66934"/>
                        <a14:foregroundMark x1="52996" y1="73347" x2="52996" y2="73347"/>
                        <a14:foregroundMark x1="42344" y1="53307" x2="42344" y2="53307"/>
                        <a14:foregroundMark x1="51531" y1="78557" x2="51531" y2="7855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50" y="-41702"/>
            <a:ext cx="10312177" cy="6858000"/>
          </a:xfrm>
        </p:spPr>
      </p:pic>
      <p:sp>
        <p:nvSpPr>
          <p:cNvPr id="5" name="TextBox 4"/>
          <p:cNvSpPr txBox="1"/>
          <p:nvPr/>
        </p:nvSpPr>
        <p:spPr>
          <a:xfrm>
            <a:off x="6228184" y="2332"/>
            <a:ext cx="396044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 dirty="0" smtClean="0">
                <a:latin typeface="华康少女文字W5(P)" pitchFamily="82" charset="-122"/>
                <a:ea typeface="华康少女文字W5(P)" pitchFamily="82" charset="-122"/>
              </a:rPr>
              <a:t>抠图 颜色强调</a:t>
            </a:r>
            <a:endParaRPr lang="zh-CN" altLang="en-US" sz="4400" dirty="0">
              <a:latin typeface="华康少女文字W5(P)" pitchFamily="82" charset="-122"/>
              <a:ea typeface="华康少女文字W5(P)" pitchFamily="8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589758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2" y="0"/>
            <a:ext cx="6721276" cy="676089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7979" y="30907"/>
            <a:ext cx="396044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 dirty="0" smtClean="0">
                <a:latin typeface="华康少女文字W5(P)" pitchFamily="82" charset="-122"/>
                <a:ea typeface="华康少女文字W5(P)" pitchFamily="82" charset="-122"/>
              </a:rPr>
              <a:t>抠图 </a:t>
            </a:r>
            <a:r>
              <a:rPr lang="zh-CN" altLang="en-US" sz="4400" dirty="0">
                <a:latin typeface="华康少女文字W5(P)" pitchFamily="82" charset="-122"/>
                <a:ea typeface="华康少女文字W5(P)" pitchFamily="82" charset="-122"/>
              </a:rPr>
              <a:t>对比</a:t>
            </a:r>
            <a:r>
              <a:rPr lang="zh-CN" altLang="en-US" sz="4400" dirty="0" smtClean="0">
                <a:latin typeface="华康少女文字W5(P)" pitchFamily="82" charset="-122"/>
                <a:ea typeface="华康少女文字W5(P)" pitchFamily="82" charset="-122"/>
              </a:rPr>
              <a:t>强调</a:t>
            </a:r>
            <a:endParaRPr lang="zh-CN" altLang="en-US" sz="4400" dirty="0">
              <a:latin typeface="华康少女文字W5(P)" pitchFamily="82" charset="-122"/>
              <a:ea typeface="华康少女文字W5(P)" pitchFamily="8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190107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891" t="3978"/>
          <a:stretch/>
        </p:blipFill>
        <p:spPr>
          <a:xfrm>
            <a:off x="6804248" y="354243"/>
            <a:ext cx="1553214" cy="6491950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4688" b="93848" l="56483" r="7721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332656" y="-1939038"/>
            <a:ext cx="10801200" cy="10864862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1426" b="818"/>
          <a:stretch/>
        </p:blipFill>
        <p:spPr>
          <a:xfrm>
            <a:off x="1115616" y="140593"/>
            <a:ext cx="3936921" cy="67056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0" y="30906"/>
            <a:ext cx="396044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 dirty="0" smtClean="0">
                <a:latin typeface="华康少女文字W5(P)" pitchFamily="82" charset="-122"/>
                <a:ea typeface="华康少女文字W5(P)" pitchFamily="82" charset="-122"/>
              </a:rPr>
              <a:t>抠图 </a:t>
            </a:r>
            <a:r>
              <a:rPr lang="zh-CN" altLang="en-US" sz="4400" dirty="0">
                <a:latin typeface="华康少女文字W5(P)" pitchFamily="82" charset="-122"/>
                <a:ea typeface="华康少女文字W5(P)" pitchFamily="82" charset="-122"/>
              </a:rPr>
              <a:t>对比</a:t>
            </a:r>
            <a:r>
              <a:rPr lang="zh-CN" altLang="en-US" sz="4400" dirty="0" smtClean="0">
                <a:latin typeface="华康少女文字W5(P)" pitchFamily="82" charset="-122"/>
                <a:ea typeface="华康少女文字W5(P)" pitchFamily="82" charset="-122"/>
              </a:rPr>
              <a:t>强调</a:t>
            </a:r>
            <a:endParaRPr lang="zh-CN" altLang="en-US" sz="4400" dirty="0">
              <a:latin typeface="华康少女文字W5(P)" pitchFamily="82" charset="-122"/>
              <a:ea typeface="华康少女文字W5(P)" pitchFamily="8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98823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148</TotalTime>
  <Words>262</Words>
  <Application>Microsoft Office PowerPoint</Application>
  <PresentationFormat>全屏显示(4:3)</PresentationFormat>
  <Paragraphs>48</Paragraphs>
  <Slides>18</Slides>
  <Notes>3</Notes>
  <HiddenSlides>0</HiddenSlides>
  <MMClips>0</MMClips>
  <ScaleCrop>false</ScaleCrop>
  <HeadingPairs>
    <vt:vector size="4" baseType="variant">
      <vt:variant>
        <vt:lpstr>主题</vt:lpstr>
      </vt:variant>
      <vt:variant>
        <vt:i4>3</vt:i4>
      </vt:variant>
      <vt:variant>
        <vt:lpstr>幻灯片标题</vt:lpstr>
      </vt:variant>
      <vt:variant>
        <vt:i4>18</vt:i4>
      </vt:variant>
    </vt:vector>
  </HeadingPairs>
  <TitlesOfParts>
    <vt:vector size="21" baseType="lpstr">
      <vt:lpstr>Office 主题</vt:lpstr>
      <vt:lpstr>2_Office 主题</vt:lpstr>
      <vt:lpstr>1_Office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cp:lastModifiedBy>alex</cp:lastModifiedBy>
  <cp:revision>27</cp:revision>
  <dcterms:modified xsi:type="dcterms:W3CDTF">2012-01-08T15:14:06Z</dcterms:modified>
</cp:coreProperties>
</file>