
<file path=[Content_Types].xml><?xml version="1.0" encoding="utf-8"?>
<Types xmlns="http://schemas.openxmlformats.org/package/2006/content-types">
  <Override PartName="/ppt/slides/slide47.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tags/tag8.xml" ContentType="application/vnd.openxmlformats-officedocument.presentationml.tags+xml"/>
  <Override PartName="/ppt/slides/slide120.xml" ContentType="application/vnd.openxmlformats-officedocument.presentationml.slide+xml"/>
  <Override PartName="/ppt/notesSlides/notesSlide38.xml" ContentType="application/vnd.openxmlformats-officedocument.presentationml.notesSlide+xml"/>
  <Override PartName="/ppt/notesSlides/notesSlide85.xml" ContentType="application/vnd.openxmlformats-officedocument.presentationml.notesSlide+xml"/>
  <Override PartName="/ppt/notesSlides/notesSlide141.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50.xml" ContentType="application/vnd.openxmlformats-officedocument.presentationml.slide+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notesSlides/notesSlide41.xml" ContentType="application/vnd.openxmlformats-officedocument.presentationml.notesSlide+xml"/>
  <Override PartName="/ppt/slides/slide147.xml" ContentType="application/vnd.openxmlformats-officedocument.presentationml.slide+xml"/>
  <Override PartName="/ppt/slides/slide158.xml" ContentType="application/vnd.openxmlformats-officedocument.presentationml.slide+xml"/>
  <Override PartName="/ppt/notesSlides/notesSlide30.xml" ContentType="application/vnd.openxmlformats-officedocument.presentationml.notesSlide+xml"/>
  <Override PartName="/ppt/notesSlides/notesSlide168.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Override PartName="/ppt/diagrams/layout1.xml" ContentType="application/vnd.openxmlformats-officedocument.drawingml.diagramLayout+xml"/>
  <Override PartName="/ppt/notesSlides/notesSlide146.xml" ContentType="application/vnd.openxmlformats-officedocument.presentationml.notesSlide+xml"/>
  <Override PartName="/ppt/notesSlides/notesSlide157.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notesSlides/notesSlide13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notesSlides/notesSlide68.xml" ContentType="application/vnd.openxmlformats-officedocument.presentationml.notesSlide+xml"/>
  <Override PartName="/ppt/notesSlides/notesSlide79.xml" ContentType="application/vnd.openxmlformats-officedocument.presentationml.notesSlide+xml"/>
  <Override PartName="/ppt/notesSlides/notesSlide124.xml" ContentType="application/vnd.openxmlformats-officedocument.presentationml.notesSlide+xml"/>
  <Override PartName="/ppt/notesSlides/notesSlide171.xml" ContentType="application/vnd.openxmlformats-officedocument.presentationml.notesSlide+xml"/>
  <Override PartName="/ppt/slides/slide55.xml" ContentType="application/vnd.openxmlformats-officedocument.presentationml.slide+xml"/>
  <Override PartName="/ppt/slideLayouts/slideLayout1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notesSlides/notesSlide57.xml" ContentType="application/vnd.openxmlformats-officedocument.presentationml.notesSlide+xml"/>
  <Override PartName="/ppt/notesSlides/notesSlide102.xml" ContentType="application/vnd.openxmlformats-officedocument.presentationml.notesSlide+xml"/>
  <Override PartName="/ppt/notesSlides/notesSlide113.xml" ContentType="application/vnd.openxmlformats-officedocument.presentationml.notesSlide+xml"/>
  <Override PartName="/ppt/notesSlides/notesSlide160.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Default Extension="emf" ContentType="image/x-emf"/>
  <Override PartName="/ppt/notesSlides/notesSlide46.xml" ContentType="application/vnd.openxmlformats-officedocument.presentationml.notesSlide+xml"/>
  <Override PartName="/ppt/notesSlides/notesSlide93.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notesSlides/notesSlide71.xml" ContentType="application/vnd.openxmlformats-officedocument.presentationml.notesSlide+xml"/>
  <Override PartName="/ppt/notesSlides/notesSlide82.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Layouts/slideLayout10.xml" ContentType="application/vnd.openxmlformats-officedocument.presentationml.slideLayout+xml"/>
  <Override PartName="/ppt/notesSlides/notesSlide129.xml" ContentType="application/vnd.openxmlformats-officedocument.presentationml.notesSlide+xml"/>
  <Override PartName="/ppt/slides/slide108.xml" ContentType="application/vnd.openxmlformats-officedocument.presentationml.slide+xml"/>
  <Override PartName="/ppt/slides/slide155.xml" ContentType="application/vnd.openxmlformats-officedocument.presentationml.slide+xml"/>
  <Override PartName="/ppt/notesSlides/notesSlide118.xml" ContentType="application/vnd.openxmlformats-officedocument.presentationml.notesSlide+xml"/>
  <Override PartName="/ppt/notesSlides/notesSlide165.xml" ContentType="application/vnd.openxmlformats-officedocument.presentationml.notes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ppt/notesSlides/notesSlide107.xml" ContentType="application/vnd.openxmlformats-officedocument.presentationml.notesSlide+xml"/>
  <Override PartName="/ppt/notesSlides/notesSlide154.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diagrams/colors1.xml" ContentType="application/vnd.openxmlformats-officedocument.drawingml.diagramColors+xml"/>
  <Override PartName="/ppt/notesSlides/notesSlide87.xml" ContentType="application/vnd.openxmlformats-officedocument.presentationml.notesSlide+xml"/>
  <Override PartName="/ppt/notesSlides/notesSlide98.xml" ContentType="application/vnd.openxmlformats-officedocument.presentationml.notesSlide+xml"/>
  <Override PartName="/ppt/notesSlides/notesSlide132.xml" ContentType="application/vnd.openxmlformats-officedocument.presentationml.notesSlide+xml"/>
  <Override PartName="/ppt/notesSlides/notesSlide143.xml" ContentType="application/vnd.openxmlformats-officedocument.presentationml.notes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76.xml" ContentType="application/vnd.openxmlformats-officedocument.presentationml.notesSlide+xml"/>
  <Override PartName="/ppt/notesSlides/notesSlide121.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tags/tag2.xml" ContentType="application/vnd.openxmlformats-officedocument.presentationml.tags+xml"/>
  <Override PartName="/ppt/notesSlides/notesSlide18.xml" ContentType="application/vnd.openxmlformats-officedocument.presentationml.notesSlide+xml"/>
  <Override PartName="/ppt/notesSlides/notesSlide65.xml" ContentType="application/vnd.openxmlformats-officedocument.presentationml.notesSlide+xml"/>
  <Override PartName="/ppt/notesSlides/notesSlide110.xml" ContentType="application/vnd.openxmlformats-officedocument.presentationml.notesSlide+xml"/>
  <Override PartName="/ppt/slides/slide41.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notesSlides/notesSlide90.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notesSlides/notesSlide32.xml" ContentType="application/vnd.openxmlformats-officedocument.presentationml.notesSlide+xml"/>
  <Override PartName="/ppt/slides/slide138.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48.xml" ContentType="application/vnd.openxmlformats-officedocument.presentationml.notesSlide+xml"/>
  <Override PartName="/ppt/notesSlides/notesSlide159.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notesSlides/notesSlide137.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notesSlides/notesSlide126.xml" ContentType="application/vnd.openxmlformats-officedocument.presentationml.notesSlide+xml"/>
  <Override PartName="/ppt/slideMasters/slideMaster2.xml" ContentType="application/vnd.openxmlformats-officedocument.presentationml.slideMaster+xml"/>
  <Override PartName="/ppt/slides/slide57.xml" ContentType="application/vnd.openxmlformats-officedocument.presentationml.slide+xml"/>
  <Override PartName="/ppt/slides/slide105.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theme/theme4.xml" ContentType="application/vnd.openxmlformats-officedocument.theme+xml"/>
  <Override PartName="/ppt/notesSlides/notesSlide1.xml" ContentType="application/vnd.openxmlformats-officedocument.presentationml.notesSlide+xml"/>
  <Override PartName="/ppt/tags/tag7.xml" ContentType="application/vnd.openxmlformats-officedocument.presentationml.tags+xml"/>
  <Override PartName="/ppt/notesSlides/notesSlide59.xml" ContentType="application/vnd.openxmlformats-officedocument.presentationml.notesSlide+xml"/>
  <Override PartName="/ppt/notesSlides/notesSlide104.xml" ContentType="application/vnd.openxmlformats-officedocument.presentationml.notesSlide+xml"/>
  <Override PartName="/ppt/notesSlides/notesSlide115.xml" ContentType="application/vnd.openxmlformats-officedocument.presentationml.notesSlide+xml"/>
  <Override PartName="/ppt/notesSlides/notesSlide151.xml" ContentType="application/vnd.openxmlformats-officedocument.presentationml.notesSlide+xml"/>
  <Override PartName="/ppt/notesSlides/notesSlide162.xml" ContentType="application/vnd.openxmlformats-officedocument.presentationml.notesSlide+xml"/>
  <Override PartName="/ppt/slides/slide46.xml" ContentType="application/vnd.openxmlformats-officedocument.presentationml.slide+xml"/>
  <Override PartName="/ppt/slides/slide93.xml" ContentType="application/vnd.openxmlformats-officedocument.presentationml.slide+xml"/>
  <Override PartName="/ppt/slides/slide130.xml" ContentType="application/vnd.openxmlformats-officedocument.presentationml.slide+xml"/>
  <Override PartName="/ppt/notesSlides/notesSlide48.xml" ContentType="application/vnd.openxmlformats-officedocument.presentationml.notesSlide+xml"/>
  <Override PartName="/ppt/notesSlides/notesSlide95.xml" ContentType="application/vnd.openxmlformats-officedocument.presentationml.notesSlide+xml"/>
  <Override PartName="/ppt/notesSlides/notesSlide140.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Layouts/slideLayout34.xml" ContentType="application/vnd.openxmlformats-officedocument.presentationml.slideLayout+xml"/>
  <Override PartName="/ppt/notesSlides/notesSlide37.xml" ContentType="application/vnd.openxmlformats-officedocument.presentationml.notesSlide+xml"/>
  <Override PartName="/ppt/notesSlides/notesSlide84.xml" ContentType="application/vnd.openxmlformats-officedocument.presentationml.notesSlide+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62.xml" ContentType="application/vnd.openxmlformats-officedocument.presentationml.notesSlide+xml"/>
  <Override PartName="/ppt/notesSlides/notesSlide73.xml" ContentType="application/vnd.openxmlformats-officedocument.presentationml.notesSlide+xml"/>
  <Override PartName="/ppt/slides/slide168.xml" ContentType="application/vnd.openxmlformats-officedocument.presentationml.slide+xml"/>
  <Override PartName="/ppt/slideLayouts/slideLayout12.xml" ContentType="application/vnd.openxmlformats-officedocument.presentationml.slideLayout+xml"/>
  <Override PartName="/ppt/notesSlides/notesSlide51.xml" ContentType="application/vnd.openxmlformats-officedocument.presentationml.notesSlide+xml"/>
  <Override PartName="/ppt/slides/slide157.xml" ContentType="application/vnd.openxmlformats-officedocument.presentationml.slide+xml"/>
  <Override PartName="/ppt/notesSlides/notesSlide40.xml" ContentType="application/vnd.openxmlformats-officedocument.presentationml.notesSlide+xml"/>
  <Override PartName="/ppt/notesSlides/notesSlide167.xml" ContentType="application/vnd.openxmlformats-officedocument.presentationml.notesSlide+xml"/>
  <Override PartName="/ppt/slides/slide9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notesSlides/notesSlide109.xml" ContentType="application/vnd.openxmlformats-officedocument.presentationml.notesSlide+xml"/>
  <Override PartName="/ppt/notesSlides/notesSlide156.xml" ContentType="application/vnd.openxmlformats-officedocument.presentationml.notesSlide+xml"/>
  <Override PartName="/ppt/slides/slide87.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71.xml" ContentType="application/vnd.openxmlformats-officedocument.presentationml.slide+xml"/>
  <Override PartName="/ppt/diagrams/data1.xml" ContentType="application/vnd.openxmlformats-officedocument.drawingml.diagramData+xml"/>
  <Override PartName="/ppt/notesSlides/notesSlide89.xml" ContentType="application/vnd.openxmlformats-officedocument.presentationml.notesSlide+xml"/>
  <Override PartName="/ppt/notesSlides/notesSlide145.xml" ContentType="application/vnd.openxmlformats-officedocument.presentationml.notes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notesSlides/notesSlide78.xml" ContentType="application/vnd.openxmlformats-officedocument.presentationml.notesSlide+xml"/>
  <Override PartName="/ppt/notesSlides/notesSlide123.xml" ContentType="application/vnd.openxmlformats-officedocument.presentationml.notesSlide+xml"/>
  <Override PartName="/ppt/notesSlides/notesSlide134.xml" ContentType="application/vnd.openxmlformats-officedocument.presentationml.notesSlide+xml"/>
  <Override PartName="/ppt/notesSlides/notesSlide170.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tags/tag4.xml" ContentType="application/vnd.openxmlformats-officedocument.presentationml.tags+xml"/>
  <Override PartName="/ppt/notesSlides/notesSlide67.xml" ContentType="application/vnd.openxmlformats-officedocument.presentationml.notesSlide+xml"/>
  <Override PartName="/ppt/notesSlides/notesSlide112.xml" ContentType="application/vnd.openxmlformats-officedocument.presentationml.notesSl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notesSlides/notesSlide92.xml" ContentType="application/vnd.openxmlformats-officedocument.presentationml.notesSlide+xml"/>
  <Override PartName="/ppt/notesSlides/notesSlide101.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notesSlides/notesSlide81.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70.xml" ContentType="application/vnd.openxmlformats-officedocument.presentationml.notesSlide+xml"/>
  <Override PartName="/ppt/slides/slide129.xml" ContentType="application/vnd.openxmlformats-officedocument.presentationml.slide+xml"/>
  <Override PartName="/ppt/notesSlides/notesSlide12.xml" ContentType="application/vnd.openxmlformats-officedocument.presentationml.notesSlide+xml"/>
  <Override PartName="/ppt/notesSlides/notesSlide139.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notesSlides/notesSlide128.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notesSlides/notesSlide106.xml" ContentType="application/vnd.openxmlformats-officedocument.presentationml.notesSlide+xml"/>
  <Override PartName="/ppt/notesSlides/notesSlide117.xml" ContentType="application/vnd.openxmlformats-officedocument.presentationml.notesSlide+xml"/>
  <Override PartName="/ppt/notesSlides/notesSlide153.xml" ContentType="application/vnd.openxmlformats-officedocument.presentationml.notesSlide+xml"/>
  <Override PartName="/ppt/notesSlides/notesSlide164.xml" ContentType="application/vnd.openxmlformats-officedocument.presentationml.notesSl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notesSlides/notesSlide97.xml" ContentType="application/vnd.openxmlformats-officedocument.presentationml.notesSlide+xml"/>
  <Override PartName="/ppt/notesSlides/notesSlide142.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notesSlides/notesSlide86.xml" ContentType="application/vnd.openxmlformats-officedocument.presentationml.notesSlide+xml"/>
  <Override PartName="/ppt/notesSlides/notesSlide131.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notesSlides/notesSlide75.xml" ContentType="application/vnd.openxmlformats-officedocument.presentationml.notesSlide+xml"/>
  <Override PartName="/ppt/notesSlides/notesSlide120.xml" ContentType="application/vnd.openxmlformats-officedocument.presentationml.notesSlide+xml"/>
  <Override PartName="/ppt/slides/slide51.xml" ContentType="application/vnd.openxmlformats-officedocument.presentationml.slide+xml"/>
  <Override PartName="/ppt/slideLayouts/slideLayout14.xml" ContentType="application/vnd.openxmlformats-officedocument.presentationml.slideLayout+xml"/>
  <Override PartName="/ppt/tags/tag1.xml" ContentType="application/vnd.openxmlformats-officedocument.presentationml.tags+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notesSlides/notesSlide42.xml" ContentType="application/vnd.openxmlformats-officedocument.presentationml.notesSlide+xml"/>
  <Override PartName="/ppt/notesSlides/notesSlide169.xml" ContentType="application/vnd.openxmlformats-officedocument.presentationml.notesSlide+xml"/>
  <Override PartName="/ppt/slides/slide148.xml" ContentType="application/vnd.openxmlformats-officedocument.presentationml.slide+xml"/>
  <Default Extension="gif" ContentType="image/gif"/>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158.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notesSlides/notesSlide147.xml" ContentType="application/vnd.openxmlformats-officedocument.presentationml.notes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ppt/notesSlides/notesSlide125.xml" ContentType="application/vnd.openxmlformats-officedocument.presentationml.notesSlide+xml"/>
  <Override PartName="/ppt/notesSlides/notesSlide136.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tags/tag6.xml" ContentType="application/vnd.openxmlformats-officedocument.presentationml.tags+xml"/>
  <Override PartName="/ppt/notesSlides/notesSlide69.xml" ContentType="application/vnd.openxmlformats-officedocument.presentationml.notesSlide+xml"/>
  <Override PartName="/ppt/notesSlides/notesSlide114.xml" ContentType="application/vnd.openxmlformats-officedocument.presentationml.notesSlide+xml"/>
  <Override PartName="/ppt/notesSlides/notesSlide161.xml" ContentType="application/vnd.openxmlformats-officedocument.presentationml.notesSl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theme/theme3.xml" ContentType="application/vnd.openxmlformats-officedocument.them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notesSlides/notesSlide94.xml" ContentType="application/vnd.openxmlformats-officedocument.presentationml.notesSlide+xml"/>
  <Override PartName="/ppt/notesSlides/notesSlide103.xml" ContentType="application/vnd.openxmlformats-officedocument.presentationml.notesSlide+xml"/>
  <Override PartName="/ppt/notesSlides/notesSlide150.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notesSlides/notesSlide36.xml" ContentType="application/vnd.openxmlformats-officedocument.presentationml.notesSlide+xml"/>
  <Override PartName="/ppt/notesSlides/notesSlide83.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notesSlides/notesSlide72.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slides/slide167.xml" ContentType="application/vnd.openxmlformats-officedocument.presentationml.slide+xml"/>
  <Override PartName="/ppt/notesSlides/notesSlide50.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notesSlides/notesSlide108.xml" ContentType="application/vnd.openxmlformats-officedocument.presentationml.notesSlide+xml"/>
  <Override PartName="/ppt/notesSlides/notesSlide119.xml" ContentType="application/vnd.openxmlformats-officedocument.presentationml.notesSlide+xml"/>
  <Override PartName="/ppt/notesSlides/notesSlide155.xml" ContentType="application/vnd.openxmlformats-officedocument.presentationml.notesSlide+xml"/>
  <Override PartName="/ppt/notesSlides/notesSlide166.xml" ContentType="application/vnd.openxmlformats-officedocument.presentationml.notesSlide+xml"/>
  <Override PartName="/ppt/slides/slide97.xml" ContentType="application/vnd.openxmlformats-officedocument.presentationml.slide+xml"/>
  <Override PartName="/ppt/slides/slide134.xml" ContentType="application/vnd.openxmlformats-officedocument.presentationml.slide+xml"/>
  <Override PartName="/ppt/notesSlides/notesSlide5.xml" ContentType="application/vnd.openxmlformats-officedocument.presentationml.notesSlide+xml"/>
  <Override PartName="/ppt/notesSlides/notesSlide99.xml" ContentType="application/vnd.openxmlformats-officedocument.presentationml.notesSlide+xml"/>
  <Override PartName="/ppt/notesSlides/notesSlide144.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slides/slide170.xml" ContentType="application/vnd.openxmlformats-officedocument.presentationml.slide+xml"/>
  <Override PartName="/ppt/notesSlides/notesSlide88.xml" ContentType="application/vnd.openxmlformats-officedocument.presentationml.notesSlide+xml"/>
  <Override PartName="/ppt/notesSlides/notesSlide13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diagrams/drawing1.xml" ContentType="application/vnd.ms-office.drawingml.diagramDrawing+xml"/>
  <Override PartName="/ppt/notesSlides/notesSlide66.xml" ContentType="application/vnd.openxmlformats-officedocument.presentationml.notesSlide+xml"/>
  <Override PartName="/ppt/notesSlides/notesSlide77.xml" ContentType="application/vnd.openxmlformats-officedocument.presentationml.notesSlide+xml"/>
  <Override PartName="/ppt/notesSlides/notesSlide122.xml" ContentType="application/vnd.openxmlformats-officedocument.presentationml.notesSlide+xml"/>
  <Override PartName="/ppt/slides/slide53.xml" ContentType="application/vnd.openxmlformats-officedocument.presentationml.slide+xml"/>
  <Default Extension="jpeg" ContentType="image/jpeg"/>
  <Override PartName="/ppt/slideLayouts/slideLayout16.xml" ContentType="application/vnd.openxmlformats-officedocument.presentationml.slideLayout+xml"/>
  <Override PartName="/ppt/tags/tag3.xml" ContentType="application/vnd.openxmlformats-officedocument.presentationml.tags+xml"/>
  <Override PartName="/ppt/diagrams/quickStyle1.xml" ContentType="application/vnd.openxmlformats-officedocument.drawingml.diagramStyle+xml"/>
  <Override PartName="/ppt/notesSlides/notesSlide55.xml" ContentType="application/vnd.openxmlformats-officedocument.presentationml.notesSlide+xml"/>
  <Override PartName="/ppt/notesSlides/notesSlide100.xml" ContentType="application/vnd.openxmlformats-officedocument.presentationml.notesSlide+xml"/>
  <Override PartName="/ppt/notesSlides/notesSlide111.xml" ContentType="application/vnd.openxmlformats-officedocument.presentationml.notesSlide+xml"/>
  <Override PartName="/ppt/slides/slide31.xml" ContentType="application/vnd.openxmlformats-officedocument.presentationml.slide+xml"/>
  <Override PartName="/ppt/slides/slide42.xml" ContentType="application/vnd.openxmlformats-officedocument.presentationml.slide+xml"/>
  <Override PartName="/ppt/notesSlides/notesSlide44.xml" ContentType="application/vnd.openxmlformats-officedocument.presentationml.notesSlide+xml"/>
  <Override PartName="/ppt/notesSlides/notesSlide91.xml" ContentType="application/vnd.openxmlformats-officedocument.presentationml.notesSlide+xml"/>
  <Override PartName="/ppt/slides/slide20.xml" ContentType="application/vnd.openxmlformats-officedocument.presentationml.slide+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80.xml" ContentType="application/vnd.openxmlformats-officedocument.presentationml.notesSlide+xml"/>
  <Override PartName="/ppt/slides/slide139.xml" ContentType="application/vnd.openxmlformats-officedocument.presentationml.slide+xml"/>
  <Override PartName="/ppt/notesSlides/notesSlide11.xml" ContentType="application/vnd.openxmlformats-officedocument.presentationml.notesSlide+xml"/>
  <Override PartName="/ppt/notesSlides/notesSlide149.xml" ContentType="application/vnd.openxmlformats-officedocument.presentationml.notesSlide+xml"/>
  <Override PartName="/ppt/slides/slide117.xml" ContentType="application/vnd.openxmlformats-officedocument.presentationml.slide+xml"/>
  <Override PartName="/ppt/slides/slide128.xml" ContentType="application/vnd.openxmlformats-officedocument.presentationml.slide+xml"/>
  <Override PartName="/ppt/slides/slide164.xml" ContentType="application/vnd.openxmlformats-officedocument.presentationml.slide+xml"/>
  <Override PartName="/ppt/notesSlides/notesSlide127.xml" ContentType="application/vnd.openxmlformats-officedocument.presentationml.notesSlide+xml"/>
  <Override PartName="/ppt/notesSlides/notesSlide138.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106.xml" ContentType="application/vnd.openxmlformats-officedocument.presentationml.slide+xml"/>
  <Override PartName="/ppt/slides/slide153.xml" ContentType="application/vnd.openxmlformats-officedocument.presentationml.slide+xml"/>
  <Override PartName="/ppt/notesSlides/notesSlide116.xml" ContentType="application/vnd.openxmlformats-officedocument.presentationml.notesSlide+xml"/>
  <Override PartName="/ppt/notesSlides/notesSlide163.xml" ContentType="application/vnd.openxmlformats-officedocument.presentationml.notesSlide+xml"/>
  <Override PartName="/ppt/slideMasters/slideMaster3.xml" ContentType="application/vnd.openxmlformats-officedocument.presentationml.slideMaster+xml"/>
  <Override PartName="/ppt/slides/slide58.xml" ContentType="application/vnd.openxmlformats-officedocument.presentationml.slide+xml"/>
  <Override PartName="/ppt/notesSlides/notesSlide2.xml" ContentType="application/vnd.openxmlformats-officedocument.presentationml.notesSlide+xml"/>
  <Override PartName="/ppt/notesSlides/notesSlide105.xml" ContentType="application/vnd.openxmlformats-officedocument.presentationml.notesSlide+xml"/>
  <Override PartName="/ppt/notesSlides/notesSlide15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31.xml" ContentType="application/vnd.openxmlformats-officedocument.presentationml.slide+xml"/>
  <Override PartName="/ppt/notesSlides/notesSlide49.xml" ContentType="application/vnd.openxmlformats-officedocument.presentationml.notesSlide+xml"/>
  <Override PartName="/ppt/notesSlides/notesSlide96.xml" ContentType="application/vnd.openxmlformats-officedocument.presentationml.notesSlide+xml"/>
  <Override PartName="/ppt/notesSlides/notesSlide130.xml" ContentType="application/vnd.openxmlformats-officedocument.presentationml.notesSlide+xml"/>
  <Override PartName="/ppt/notesSlides/notesSlide27.xml" ContentType="application/vnd.openxmlformats-officedocument.presentationml.notesSlide+xml"/>
  <Override PartName="/ppt/notesSlides/notesSlide74.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s/slide169.xml" ContentType="application/vnd.openxmlformats-officedocument.presentationml.slide+xml"/>
  <Override PartName="/ppt/tableStyles.xml" ContentType="application/vnd.openxmlformats-officedocument.presentationml.tableStyles+xml"/>
  <Override PartName="/ppt/notesSlides/notesSlide52.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92" r:id="rId1"/>
    <p:sldMasterId id="2147484100" r:id="rId2"/>
    <p:sldMasterId id="2147484114" r:id="rId3"/>
  </p:sldMasterIdLst>
  <p:notesMasterIdLst>
    <p:notesMasterId r:id="rId175"/>
  </p:notesMasterIdLst>
  <p:sldIdLst>
    <p:sldId id="922" r:id="rId4"/>
    <p:sldId id="924" r:id="rId5"/>
    <p:sldId id="926" r:id="rId6"/>
    <p:sldId id="1040" r:id="rId7"/>
    <p:sldId id="1041" r:id="rId8"/>
    <p:sldId id="1043" r:id="rId9"/>
    <p:sldId id="1042" r:id="rId10"/>
    <p:sldId id="928" r:id="rId11"/>
    <p:sldId id="932" r:id="rId12"/>
    <p:sldId id="1044" r:id="rId13"/>
    <p:sldId id="1047" r:id="rId14"/>
    <p:sldId id="1048" r:id="rId15"/>
    <p:sldId id="1204" r:id="rId16"/>
    <p:sldId id="1205" r:id="rId17"/>
    <p:sldId id="1206" r:id="rId18"/>
    <p:sldId id="1353" r:id="rId19"/>
    <p:sldId id="1207" r:id="rId20"/>
    <p:sldId id="1292" r:id="rId21"/>
    <p:sldId id="944" r:id="rId22"/>
    <p:sldId id="1208" r:id="rId23"/>
    <p:sldId id="1209" r:id="rId24"/>
    <p:sldId id="1210" r:id="rId25"/>
    <p:sldId id="1268" r:id="rId26"/>
    <p:sldId id="1266" r:id="rId27"/>
    <p:sldId id="955" r:id="rId28"/>
    <p:sldId id="956" r:id="rId29"/>
    <p:sldId id="1063" r:id="rId30"/>
    <p:sldId id="1066" r:id="rId31"/>
    <p:sldId id="1065" r:id="rId32"/>
    <p:sldId id="1180" r:id="rId33"/>
    <p:sldId id="1068" r:id="rId34"/>
    <p:sldId id="1344" r:id="rId35"/>
    <p:sldId id="1177" r:id="rId36"/>
    <p:sldId id="1070" r:id="rId37"/>
    <p:sldId id="1071" r:id="rId38"/>
    <p:sldId id="1178" r:id="rId39"/>
    <p:sldId id="1073" r:id="rId40"/>
    <p:sldId id="1179" r:id="rId41"/>
    <p:sldId id="1074" r:id="rId42"/>
    <p:sldId id="1075" r:id="rId43"/>
    <p:sldId id="1181" r:id="rId44"/>
    <p:sldId id="1076" r:id="rId45"/>
    <p:sldId id="1078" r:id="rId46"/>
    <p:sldId id="1345" r:id="rId47"/>
    <p:sldId id="1079" r:id="rId48"/>
    <p:sldId id="1080" r:id="rId49"/>
    <p:sldId id="1183" r:id="rId50"/>
    <p:sldId id="1081" r:id="rId51"/>
    <p:sldId id="1082" r:id="rId52"/>
    <p:sldId id="1084" r:id="rId53"/>
    <p:sldId id="1184" r:id="rId54"/>
    <p:sldId id="1085" r:id="rId55"/>
    <p:sldId id="1211" r:id="rId56"/>
    <p:sldId id="1086" r:id="rId57"/>
    <p:sldId id="1185" r:id="rId58"/>
    <p:sldId id="1087" r:id="rId59"/>
    <p:sldId id="1212" r:id="rId60"/>
    <p:sldId id="1088" r:id="rId61"/>
    <p:sldId id="1186" r:id="rId62"/>
    <p:sldId id="1089" r:id="rId63"/>
    <p:sldId id="1187" r:id="rId64"/>
    <p:sldId id="1090" r:id="rId65"/>
    <p:sldId id="1213" r:id="rId66"/>
    <p:sldId id="1188" r:id="rId67"/>
    <p:sldId id="1092" r:id="rId68"/>
    <p:sldId id="1214" r:id="rId69"/>
    <p:sldId id="1189" r:id="rId70"/>
    <p:sldId id="1094" r:id="rId71"/>
    <p:sldId id="1215" r:id="rId72"/>
    <p:sldId id="1096" r:id="rId73"/>
    <p:sldId id="1190" r:id="rId74"/>
    <p:sldId id="1097" r:id="rId75"/>
    <p:sldId id="1216" r:id="rId76"/>
    <p:sldId id="1099" r:id="rId77"/>
    <p:sldId id="1191" r:id="rId78"/>
    <p:sldId id="1100" r:id="rId79"/>
    <p:sldId id="1217" r:id="rId80"/>
    <p:sldId id="1101" r:id="rId81"/>
    <p:sldId id="1192" r:id="rId82"/>
    <p:sldId id="1102" r:id="rId83"/>
    <p:sldId id="1218" r:id="rId84"/>
    <p:sldId id="1103" r:id="rId85"/>
    <p:sldId id="1193" r:id="rId86"/>
    <p:sldId id="1104" r:id="rId87"/>
    <p:sldId id="1219" r:id="rId88"/>
    <p:sldId id="1194" r:id="rId89"/>
    <p:sldId id="1105" r:id="rId90"/>
    <p:sldId id="1220" r:id="rId91"/>
    <p:sldId id="1107" r:id="rId92"/>
    <p:sldId id="1195" r:id="rId93"/>
    <p:sldId id="1108" r:id="rId94"/>
    <p:sldId id="1221" r:id="rId95"/>
    <p:sldId id="1109" r:id="rId96"/>
    <p:sldId id="1196" r:id="rId97"/>
    <p:sldId id="1110" r:id="rId98"/>
    <p:sldId id="1222" r:id="rId99"/>
    <p:sldId id="1111" r:id="rId100"/>
    <p:sldId id="1197" r:id="rId101"/>
    <p:sldId id="1112" r:id="rId102"/>
    <p:sldId id="1223" r:id="rId103"/>
    <p:sldId id="1198" r:id="rId104"/>
    <p:sldId id="1113" r:id="rId105"/>
    <p:sldId id="1224" r:id="rId106"/>
    <p:sldId id="1114" r:id="rId107"/>
    <p:sldId id="1199" r:id="rId108"/>
    <p:sldId id="1115" r:id="rId109"/>
    <p:sldId id="1116" r:id="rId110"/>
    <p:sldId id="1118" r:id="rId111"/>
    <p:sldId id="1200" r:id="rId112"/>
    <p:sldId id="1119" r:id="rId113"/>
    <p:sldId id="1121" r:id="rId114"/>
    <p:sldId id="1122" r:id="rId115"/>
    <p:sldId id="1201" r:id="rId116"/>
    <p:sldId id="1123" r:id="rId117"/>
    <p:sldId id="1125" r:id="rId118"/>
    <p:sldId id="1202" r:id="rId119"/>
    <p:sldId id="1126" r:id="rId120"/>
    <p:sldId id="1128" r:id="rId121"/>
    <p:sldId id="1203" r:id="rId122"/>
    <p:sldId id="1129" r:id="rId123"/>
    <p:sldId id="1225" r:id="rId124"/>
    <p:sldId id="1291" r:id="rId125"/>
    <p:sldId id="1293" r:id="rId126"/>
    <p:sldId id="1144" r:id="rId127"/>
    <p:sldId id="1145" r:id="rId128"/>
    <p:sldId id="1146" r:id="rId129"/>
    <p:sldId id="1147" r:id="rId130"/>
    <p:sldId id="1148" r:id="rId131"/>
    <p:sldId id="1149" r:id="rId132"/>
    <p:sldId id="1150" r:id="rId133"/>
    <p:sldId id="1151" r:id="rId134"/>
    <p:sldId id="1153" r:id="rId135"/>
    <p:sldId id="1237" r:id="rId136"/>
    <p:sldId id="1294" r:id="rId137"/>
    <p:sldId id="1270" r:id="rId138"/>
    <p:sldId id="1271" r:id="rId139"/>
    <p:sldId id="1272" r:id="rId140"/>
    <p:sldId id="1273" r:id="rId141"/>
    <p:sldId id="1274" r:id="rId142"/>
    <p:sldId id="1275" r:id="rId143"/>
    <p:sldId id="1276" r:id="rId144"/>
    <p:sldId id="1277" r:id="rId145"/>
    <p:sldId id="1325" r:id="rId146"/>
    <p:sldId id="1326" r:id="rId147"/>
    <p:sldId id="1282" r:id="rId148"/>
    <p:sldId id="1296" r:id="rId149"/>
    <p:sldId id="1297" r:id="rId150"/>
    <p:sldId id="1300" r:id="rId151"/>
    <p:sldId id="1301" r:id="rId152"/>
    <p:sldId id="1302" r:id="rId153"/>
    <p:sldId id="1303" r:id="rId154"/>
    <p:sldId id="1304" r:id="rId155"/>
    <p:sldId id="1305" r:id="rId156"/>
    <p:sldId id="1306" r:id="rId157"/>
    <p:sldId id="1307" r:id="rId158"/>
    <p:sldId id="1308" r:id="rId159"/>
    <p:sldId id="1309" r:id="rId160"/>
    <p:sldId id="1311" r:id="rId161"/>
    <p:sldId id="1310" r:id="rId162"/>
    <p:sldId id="1312" r:id="rId163"/>
    <p:sldId id="1313" r:id="rId164"/>
    <p:sldId id="1314" r:id="rId165"/>
    <p:sldId id="1315" r:id="rId166"/>
    <p:sldId id="1316" r:id="rId167"/>
    <p:sldId id="1317" r:id="rId168"/>
    <p:sldId id="1318" r:id="rId169"/>
    <p:sldId id="1320" r:id="rId170"/>
    <p:sldId id="1321" r:id="rId171"/>
    <p:sldId id="1322" r:id="rId172"/>
    <p:sldId id="1323" r:id="rId173"/>
    <p:sldId id="291" r:id="rId174"/>
  </p:sldIdLst>
  <p:sldSz cx="9144000" cy="6858000" type="screen4x3"/>
  <p:notesSz cx="6858000" cy="9144000"/>
  <p:defaultTextStyle>
    <a:defPPr>
      <a:defRPr lang="zh-CN"/>
    </a:defPPr>
    <a:lvl1pPr algn="l" rtl="0" eaLnBrk="0" fontAlgn="base" hangingPunct="0">
      <a:spcBef>
        <a:spcPct val="0"/>
      </a:spcBef>
      <a:spcAft>
        <a:spcPct val="0"/>
      </a:spcAft>
      <a:defRPr kern="1200">
        <a:solidFill>
          <a:schemeClr val="tx1"/>
        </a:solidFill>
        <a:latin typeface="Verdana" pitchFamily="34" charset="0"/>
        <a:ea typeface="宋体" pitchFamily="2" charset="-122"/>
        <a:cs typeface="+mn-cs"/>
      </a:defRPr>
    </a:lvl1pPr>
    <a:lvl2pPr marL="457200" algn="l" rtl="0" eaLnBrk="0" fontAlgn="base" hangingPunct="0">
      <a:spcBef>
        <a:spcPct val="0"/>
      </a:spcBef>
      <a:spcAft>
        <a:spcPct val="0"/>
      </a:spcAft>
      <a:defRPr kern="1200">
        <a:solidFill>
          <a:schemeClr val="tx1"/>
        </a:solidFill>
        <a:latin typeface="Verdana" pitchFamily="34" charset="0"/>
        <a:ea typeface="宋体" pitchFamily="2" charset="-122"/>
        <a:cs typeface="+mn-cs"/>
      </a:defRPr>
    </a:lvl2pPr>
    <a:lvl3pPr marL="914400" algn="l" rtl="0" eaLnBrk="0" fontAlgn="base" hangingPunct="0">
      <a:spcBef>
        <a:spcPct val="0"/>
      </a:spcBef>
      <a:spcAft>
        <a:spcPct val="0"/>
      </a:spcAft>
      <a:defRPr kern="1200">
        <a:solidFill>
          <a:schemeClr val="tx1"/>
        </a:solidFill>
        <a:latin typeface="Verdana" pitchFamily="34" charset="0"/>
        <a:ea typeface="宋体" pitchFamily="2" charset="-122"/>
        <a:cs typeface="+mn-cs"/>
      </a:defRPr>
    </a:lvl3pPr>
    <a:lvl4pPr marL="1371600" algn="l" rtl="0" eaLnBrk="0" fontAlgn="base" hangingPunct="0">
      <a:spcBef>
        <a:spcPct val="0"/>
      </a:spcBef>
      <a:spcAft>
        <a:spcPct val="0"/>
      </a:spcAft>
      <a:defRPr kern="1200">
        <a:solidFill>
          <a:schemeClr val="tx1"/>
        </a:solidFill>
        <a:latin typeface="Verdana" pitchFamily="34" charset="0"/>
        <a:ea typeface="宋体" pitchFamily="2" charset="-122"/>
        <a:cs typeface="+mn-cs"/>
      </a:defRPr>
    </a:lvl4pPr>
    <a:lvl5pPr marL="1828800" algn="l" rtl="0" eaLnBrk="0" fontAlgn="base" hangingPunct="0">
      <a:spcBef>
        <a:spcPct val="0"/>
      </a:spcBef>
      <a:spcAft>
        <a:spcPct val="0"/>
      </a:spcAft>
      <a:defRPr kern="1200">
        <a:solidFill>
          <a:schemeClr val="tx1"/>
        </a:solidFill>
        <a:latin typeface="Verdana" pitchFamily="34" charset="0"/>
        <a:ea typeface="宋体" pitchFamily="2" charset="-122"/>
        <a:cs typeface="+mn-cs"/>
      </a:defRPr>
    </a:lvl5pPr>
    <a:lvl6pPr marL="2286000" algn="l" defTabSz="914400" rtl="0" eaLnBrk="1" latinLnBrk="0" hangingPunct="1">
      <a:defRPr kern="1200">
        <a:solidFill>
          <a:schemeClr val="tx1"/>
        </a:solidFill>
        <a:latin typeface="Verdana" pitchFamily="34" charset="0"/>
        <a:ea typeface="宋体" pitchFamily="2" charset="-122"/>
        <a:cs typeface="+mn-cs"/>
      </a:defRPr>
    </a:lvl6pPr>
    <a:lvl7pPr marL="2743200" algn="l" defTabSz="914400" rtl="0" eaLnBrk="1" latinLnBrk="0" hangingPunct="1">
      <a:defRPr kern="1200">
        <a:solidFill>
          <a:schemeClr val="tx1"/>
        </a:solidFill>
        <a:latin typeface="Verdana" pitchFamily="34" charset="0"/>
        <a:ea typeface="宋体" pitchFamily="2" charset="-122"/>
        <a:cs typeface="+mn-cs"/>
      </a:defRPr>
    </a:lvl7pPr>
    <a:lvl8pPr marL="3200400" algn="l" defTabSz="914400" rtl="0" eaLnBrk="1" latinLnBrk="0" hangingPunct="1">
      <a:defRPr kern="1200">
        <a:solidFill>
          <a:schemeClr val="tx1"/>
        </a:solidFill>
        <a:latin typeface="Verdana" pitchFamily="34" charset="0"/>
        <a:ea typeface="宋体" pitchFamily="2" charset="-122"/>
        <a:cs typeface="+mn-cs"/>
      </a:defRPr>
    </a:lvl8pPr>
    <a:lvl9pPr marL="3657600" algn="l" defTabSz="914400" rtl="0" eaLnBrk="1" latinLnBrk="0" hangingPunct="1">
      <a:defRPr kern="1200">
        <a:solidFill>
          <a:schemeClr val="tx1"/>
        </a:solidFill>
        <a:latin typeface="Verdana" pitchFamily="34" charset="0"/>
        <a:ea typeface="宋体" pitchFamily="2" charset="-122"/>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clrMru>
    <a:srgbClr val="519CD6"/>
    <a:srgbClr val="ABD5FF"/>
    <a:srgbClr val="D8F6FF"/>
    <a:srgbClr val="002060"/>
    <a:srgbClr val="114F95"/>
    <a:srgbClr val="A80000"/>
    <a:srgbClr val="B9EEFF"/>
    <a:srgbClr val="79E2FF"/>
    <a:srgbClr val="3BD5FF"/>
    <a:srgbClr val="D7F6FF"/>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DBED569-4797-4DF1-A0F4-6AAB3CD982D8}" styleName="浅色样式 3 - 强调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BC89EF96-8CEA-46FF-86C4-4CE0E7609802}" styleName="浅色样式 3 - 强调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3C2FFA5D-87B4-456A-9821-1D502468CF0F}" styleName="主题样式 1 - 强调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主题样式 1 - 强调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437" autoAdjust="0"/>
    <p:restoredTop sz="97588" autoAdjust="0"/>
  </p:normalViewPr>
  <p:slideViewPr>
    <p:cSldViewPr showGuides="1">
      <p:cViewPr>
        <p:scale>
          <a:sx n="75" d="100"/>
          <a:sy n="75" d="100"/>
        </p:scale>
        <p:origin x="-1188"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showGuides="1">
      <p:cViewPr varScale="1">
        <p:scale>
          <a:sx n="67" d="100"/>
          <a:sy n="67" d="100"/>
        </p:scale>
        <p:origin x="2748" y="84"/>
      </p:cViewPr>
      <p:guideLst/>
    </p:cSldViewPr>
  </p:notes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slide" Target="slides/slide151.xml"/><Relationship Id="rId159" Type="http://schemas.openxmlformats.org/officeDocument/2006/relationships/slide" Target="slides/slide156.xml"/><Relationship Id="rId175" Type="http://schemas.openxmlformats.org/officeDocument/2006/relationships/notesMaster" Target="notesMasters/notesMaster1.xml"/><Relationship Id="rId170" Type="http://schemas.openxmlformats.org/officeDocument/2006/relationships/slide" Target="slides/slide167.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presProps" Target="presProp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slide" Target="slides/slide153.xml"/><Relationship Id="rId164" Type="http://schemas.openxmlformats.org/officeDocument/2006/relationships/slide" Target="slides/slide161.xml"/><Relationship Id="rId169" Type="http://schemas.openxmlformats.org/officeDocument/2006/relationships/slide" Target="slides/slide166.xml"/><Relationship Id="rId177"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72" Type="http://schemas.openxmlformats.org/officeDocument/2006/relationships/slide" Target="slides/slide169.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theme" Target="theme/theme1.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tableStyles" Target="tableStyle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D05F901-9407-40BC-8825-E66D357AF6ED}" type="doc">
      <dgm:prSet loTypeId="urn:microsoft.com/office/officeart/2005/8/layout/cycle2" loCatId="cycle" qsTypeId="urn:microsoft.com/office/officeart/2005/8/quickstyle/simple2" qsCatId="simple" csTypeId="urn:microsoft.com/office/officeart/2005/8/colors/accent0_3" csCatId="mainScheme" phldr="1"/>
      <dgm:spPr/>
      <dgm:t>
        <a:bodyPr/>
        <a:lstStyle/>
        <a:p>
          <a:endParaRPr lang="zh-CN" altLang="en-US"/>
        </a:p>
      </dgm:t>
    </dgm:pt>
    <dgm:pt modelId="{980D68D4-41FB-4105-B330-163A3373F4EB}">
      <dgm:prSet phldrT="[文本]" custT="1"/>
      <dgm:spPr>
        <a:xfrm>
          <a:off x="3598682" y="3041902"/>
          <a:ext cx="1314798" cy="1314798"/>
        </a:xfrm>
        <a:solidFill>
          <a:srgbClr val="61B0FF"/>
        </a:solidFill>
      </dgm:spPr>
      <dgm:t>
        <a:bodyPr/>
        <a:lstStyle/>
        <a:p>
          <a:r>
            <a:rPr lang="zh-CN" altLang="en-US" sz="2800" b="1" dirty="0" smtClean="0">
              <a:solidFill>
                <a:srgbClr val="002060"/>
              </a:solidFill>
              <a:latin typeface="微软雅黑" panose="020B0503020204020204" pitchFamily="34" charset="-122"/>
              <a:ea typeface="微软雅黑" panose="020B0503020204020204" pitchFamily="34" charset="-122"/>
              <a:cs typeface="+mn-cs"/>
            </a:rPr>
            <a:t>会计</a:t>
          </a:r>
          <a:endParaRPr lang="zh-CN" altLang="en-US" sz="2800" b="1" dirty="0">
            <a:solidFill>
              <a:srgbClr val="002060"/>
            </a:solidFill>
            <a:latin typeface="微软雅黑" panose="020B0503020204020204" pitchFamily="34" charset="-122"/>
            <a:ea typeface="微软雅黑" panose="020B0503020204020204" pitchFamily="34" charset="-122"/>
            <a:cs typeface="+mn-cs"/>
          </a:endParaRPr>
        </a:p>
      </dgm:t>
    </dgm:pt>
    <dgm:pt modelId="{F23183D0-3570-4A06-B512-CDC2498FB347}" type="parTrans" cxnId="{DB5040B8-1435-46BD-84E8-4B3E31794FB1}">
      <dgm:prSet/>
      <dgm:spPr/>
      <dgm:t>
        <a:bodyPr/>
        <a:lstStyle/>
        <a:p>
          <a:endParaRPr lang="zh-CN" altLang="en-US" sz="1400"/>
        </a:p>
      </dgm:t>
    </dgm:pt>
    <dgm:pt modelId="{E4165F6A-C9A4-47CD-AEC2-E3D2AE26A07A}" type="sibTrans" cxnId="{DB5040B8-1435-46BD-84E8-4B3E31794FB1}">
      <dgm:prSet custT="1"/>
      <dgm:spPr>
        <a:xfrm rot="10800000">
          <a:off x="3102429" y="3477428"/>
          <a:ext cx="350685" cy="443744"/>
        </a:xfrm>
        <a:solidFill>
          <a:srgbClr val="0053A3"/>
        </a:solidFill>
      </dgm:spPr>
      <dgm:t>
        <a:bodyPr/>
        <a:lstStyle/>
        <a:p>
          <a:endParaRPr lang="zh-CN" altLang="en-US" sz="1600">
            <a:solidFill>
              <a:sysClr val="window" lastClr="FFFFFF"/>
            </a:solidFill>
            <a:latin typeface="Calibri"/>
            <a:ea typeface="宋体"/>
            <a:cs typeface="+mn-cs"/>
          </a:endParaRPr>
        </a:p>
      </dgm:t>
    </dgm:pt>
    <dgm:pt modelId="{FA9B3039-CBA1-43B3-A536-EFAF11F330A5}">
      <dgm:prSet phldrT="[文本]" custT="1"/>
      <dgm:spPr>
        <a:xfrm>
          <a:off x="4209445" y="1162168"/>
          <a:ext cx="1314798" cy="1314798"/>
        </a:xfrm>
        <a:solidFill>
          <a:srgbClr val="61B0FF"/>
        </a:solidFill>
      </dgm:spPr>
      <dgm:t>
        <a:bodyPr/>
        <a:lstStyle/>
        <a:p>
          <a:r>
            <a:rPr lang="zh-CN" altLang="en-US" sz="2800" b="1" dirty="0" smtClean="0">
              <a:solidFill>
                <a:srgbClr val="002060"/>
              </a:solidFill>
              <a:latin typeface="微软雅黑" panose="020B0503020204020204" pitchFamily="34" charset="-122"/>
              <a:ea typeface="微软雅黑" panose="020B0503020204020204" pitchFamily="34" charset="-122"/>
              <a:cs typeface="+mn-cs"/>
            </a:rPr>
            <a:t>执行</a:t>
          </a:r>
          <a:endParaRPr lang="zh-CN" altLang="en-US" sz="2800" b="1" dirty="0">
            <a:solidFill>
              <a:srgbClr val="002060"/>
            </a:solidFill>
            <a:latin typeface="微软雅黑" panose="020B0503020204020204" pitchFamily="34" charset="-122"/>
            <a:ea typeface="微软雅黑" panose="020B0503020204020204" pitchFamily="34" charset="-122"/>
            <a:cs typeface="+mn-cs"/>
          </a:endParaRPr>
        </a:p>
      </dgm:t>
    </dgm:pt>
    <dgm:pt modelId="{96D67630-29CA-4C86-801B-D05FA4FED90B}" type="sibTrans" cxnId="{CAA426FF-506E-498D-A052-86F40AA4D982}">
      <dgm:prSet custT="1"/>
      <dgm:spPr>
        <a:xfrm rot="6480000">
          <a:off x="4389187" y="2528123"/>
          <a:ext cx="350685" cy="443744"/>
        </a:xfrm>
        <a:solidFill>
          <a:srgbClr val="0053A3"/>
        </a:solidFill>
      </dgm:spPr>
      <dgm:t>
        <a:bodyPr/>
        <a:lstStyle/>
        <a:p>
          <a:endParaRPr lang="zh-CN" altLang="en-US" sz="1600">
            <a:solidFill>
              <a:sysClr val="window" lastClr="FFFFFF"/>
            </a:solidFill>
            <a:latin typeface="Calibri"/>
            <a:ea typeface="宋体"/>
            <a:cs typeface="+mn-cs"/>
          </a:endParaRPr>
        </a:p>
      </dgm:t>
    </dgm:pt>
    <dgm:pt modelId="{6AB3497F-00A5-4CDF-B524-182D7F17BEB1}" type="parTrans" cxnId="{CAA426FF-506E-498D-A052-86F40AA4D982}">
      <dgm:prSet/>
      <dgm:spPr/>
      <dgm:t>
        <a:bodyPr/>
        <a:lstStyle/>
        <a:p>
          <a:endParaRPr lang="zh-CN" altLang="en-US" sz="1400"/>
        </a:p>
      </dgm:t>
    </dgm:pt>
    <dgm:pt modelId="{9CC3F831-854A-4844-8357-31870022CCDF}">
      <dgm:prSet phldrT="[文本]" custT="1"/>
      <dgm:spPr>
        <a:xfrm>
          <a:off x="2610448" y="429"/>
          <a:ext cx="1314798" cy="1314798"/>
        </a:xfrm>
        <a:solidFill>
          <a:srgbClr val="61B0FF"/>
        </a:solidFill>
      </dgm:spPr>
      <dgm:t>
        <a:bodyPr/>
        <a:lstStyle/>
        <a:p>
          <a:r>
            <a:rPr lang="zh-CN" altLang="en-US" sz="2800" b="1" dirty="0" smtClean="0">
              <a:solidFill>
                <a:srgbClr val="002060"/>
              </a:solidFill>
              <a:latin typeface="微软雅黑" panose="020B0503020204020204" pitchFamily="34" charset="-122"/>
              <a:ea typeface="微软雅黑" panose="020B0503020204020204" pitchFamily="34" charset="-122"/>
              <a:cs typeface="+mn-cs"/>
            </a:rPr>
            <a:t>预算</a:t>
          </a:r>
          <a:endParaRPr lang="zh-CN" altLang="en-US" sz="2800" b="1" dirty="0">
            <a:solidFill>
              <a:srgbClr val="002060"/>
            </a:solidFill>
            <a:latin typeface="微软雅黑" panose="020B0503020204020204" pitchFamily="34" charset="-122"/>
            <a:ea typeface="微软雅黑" panose="020B0503020204020204" pitchFamily="34" charset="-122"/>
            <a:cs typeface="+mn-cs"/>
          </a:endParaRPr>
        </a:p>
      </dgm:t>
    </dgm:pt>
    <dgm:pt modelId="{E6EECBA2-3B1A-4AAC-9FDA-9240FE15A922}" type="sibTrans" cxnId="{F9F3DC82-889B-45B0-8CD0-79E8169E94B8}">
      <dgm:prSet custT="1"/>
      <dgm:spPr>
        <a:xfrm rot="2160000">
          <a:off x="3883973" y="1010992"/>
          <a:ext cx="350685" cy="443744"/>
        </a:xfrm>
        <a:solidFill>
          <a:srgbClr val="0053A3"/>
        </a:solidFill>
      </dgm:spPr>
      <dgm:t>
        <a:bodyPr/>
        <a:lstStyle/>
        <a:p>
          <a:endParaRPr lang="zh-CN" altLang="en-US" sz="1600">
            <a:solidFill>
              <a:sysClr val="window" lastClr="FFFFFF"/>
            </a:solidFill>
            <a:latin typeface="Calibri"/>
            <a:ea typeface="宋体"/>
            <a:cs typeface="+mn-cs"/>
          </a:endParaRPr>
        </a:p>
      </dgm:t>
    </dgm:pt>
    <dgm:pt modelId="{37E66DD1-B182-4441-810D-346D42BDF0B0}" type="parTrans" cxnId="{F9F3DC82-889B-45B0-8CD0-79E8169E94B8}">
      <dgm:prSet/>
      <dgm:spPr/>
      <dgm:t>
        <a:bodyPr/>
        <a:lstStyle/>
        <a:p>
          <a:endParaRPr lang="zh-CN" altLang="en-US" sz="1400"/>
        </a:p>
      </dgm:t>
    </dgm:pt>
    <dgm:pt modelId="{234971CC-BCEB-4EA3-8763-B5432160B6FB}">
      <dgm:prSet phldrT="[文本]" custT="1"/>
      <dgm:spPr>
        <a:xfrm>
          <a:off x="1622214" y="3041902"/>
          <a:ext cx="1314798" cy="1314798"/>
        </a:xfrm>
        <a:solidFill>
          <a:srgbClr val="61B0FF"/>
        </a:solidFill>
      </dgm:spPr>
      <dgm:t>
        <a:bodyPr/>
        <a:lstStyle/>
        <a:p>
          <a:r>
            <a:rPr lang="zh-CN" altLang="en-US" sz="2800" b="1" dirty="0" smtClean="0">
              <a:solidFill>
                <a:srgbClr val="002060"/>
              </a:solidFill>
              <a:latin typeface="微软雅黑" panose="020B0503020204020204" pitchFamily="34" charset="-122"/>
              <a:ea typeface="微软雅黑" panose="020B0503020204020204" pitchFamily="34" charset="-122"/>
              <a:cs typeface="+mn-cs"/>
            </a:rPr>
            <a:t>决算</a:t>
          </a:r>
          <a:endParaRPr lang="zh-CN" altLang="en-US" sz="2800" b="1" dirty="0">
            <a:solidFill>
              <a:srgbClr val="002060"/>
            </a:solidFill>
            <a:latin typeface="微软雅黑" panose="020B0503020204020204" pitchFamily="34" charset="-122"/>
            <a:ea typeface="微软雅黑" panose="020B0503020204020204" pitchFamily="34" charset="-122"/>
            <a:cs typeface="+mn-cs"/>
          </a:endParaRPr>
        </a:p>
      </dgm:t>
    </dgm:pt>
    <dgm:pt modelId="{52CE850A-18DB-4FC1-B821-0735C99C734C}" type="sibTrans" cxnId="{A772101C-F18D-4E67-B729-E0CF5448755A}">
      <dgm:prSet custT="1"/>
      <dgm:spPr>
        <a:xfrm rot="15120000">
          <a:off x="1801956" y="2547001"/>
          <a:ext cx="350685" cy="443744"/>
        </a:xfrm>
        <a:solidFill>
          <a:srgbClr val="0053A3"/>
        </a:solidFill>
      </dgm:spPr>
      <dgm:t>
        <a:bodyPr/>
        <a:lstStyle/>
        <a:p>
          <a:endParaRPr lang="zh-CN" altLang="en-US" sz="1600">
            <a:solidFill>
              <a:sysClr val="window" lastClr="FFFFFF"/>
            </a:solidFill>
            <a:latin typeface="Calibri"/>
            <a:ea typeface="宋体"/>
            <a:cs typeface="+mn-cs"/>
          </a:endParaRPr>
        </a:p>
      </dgm:t>
    </dgm:pt>
    <dgm:pt modelId="{839CEE7D-0071-4722-AF16-C90F918A2B0B}" type="parTrans" cxnId="{A772101C-F18D-4E67-B729-E0CF5448755A}">
      <dgm:prSet/>
      <dgm:spPr/>
      <dgm:t>
        <a:bodyPr/>
        <a:lstStyle/>
        <a:p>
          <a:endParaRPr lang="zh-CN" altLang="en-US" sz="1400"/>
        </a:p>
      </dgm:t>
    </dgm:pt>
    <dgm:pt modelId="{DF7760C1-06FB-4A84-B859-018D17A90ACE}" type="pres">
      <dgm:prSet presAssocID="{BD05F901-9407-40BC-8825-E66D357AF6ED}" presName="cycle" presStyleCnt="0">
        <dgm:presLayoutVars>
          <dgm:dir/>
          <dgm:resizeHandles val="exact"/>
        </dgm:presLayoutVars>
      </dgm:prSet>
      <dgm:spPr/>
      <dgm:t>
        <a:bodyPr/>
        <a:lstStyle/>
        <a:p>
          <a:endParaRPr lang="zh-CN" altLang="en-US"/>
        </a:p>
      </dgm:t>
    </dgm:pt>
    <dgm:pt modelId="{6C94AAA9-F869-4DF3-8BCA-BB0E2BD4F1E9}" type="pres">
      <dgm:prSet presAssocID="{9CC3F831-854A-4844-8357-31870022CCDF}" presName="node" presStyleLbl="node1" presStyleIdx="0" presStyleCnt="4">
        <dgm:presLayoutVars>
          <dgm:bulletEnabled val="1"/>
        </dgm:presLayoutVars>
      </dgm:prSet>
      <dgm:spPr>
        <a:prstGeom prst="ellipse">
          <a:avLst/>
        </a:prstGeom>
      </dgm:spPr>
      <dgm:t>
        <a:bodyPr/>
        <a:lstStyle/>
        <a:p>
          <a:endParaRPr lang="zh-CN" altLang="en-US"/>
        </a:p>
      </dgm:t>
    </dgm:pt>
    <dgm:pt modelId="{9A22FC18-FB77-45CA-934D-6733CED5B2B2}" type="pres">
      <dgm:prSet presAssocID="{E6EECBA2-3B1A-4AAC-9FDA-9240FE15A922}" presName="sibTrans" presStyleLbl="sibTrans2D1" presStyleIdx="0" presStyleCnt="4"/>
      <dgm:spPr>
        <a:prstGeom prst="rightArrow">
          <a:avLst>
            <a:gd name="adj1" fmla="val 60000"/>
            <a:gd name="adj2" fmla="val 50000"/>
          </a:avLst>
        </a:prstGeom>
      </dgm:spPr>
      <dgm:t>
        <a:bodyPr/>
        <a:lstStyle/>
        <a:p>
          <a:endParaRPr lang="zh-CN" altLang="en-US"/>
        </a:p>
      </dgm:t>
    </dgm:pt>
    <dgm:pt modelId="{948F9521-6880-4C4D-AABA-635C35662841}" type="pres">
      <dgm:prSet presAssocID="{E6EECBA2-3B1A-4AAC-9FDA-9240FE15A922}" presName="connectorText" presStyleLbl="sibTrans2D1" presStyleIdx="0" presStyleCnt="4"/>
      <dgm:spPr/>
      <dgm:t>
        <a:bodyPr/>
        <a:lstStyle/>
        <a:p>
          <a:endParaRPr lang="zh-CN" altLang="en-US"/>
        </a:p>
      </dgm:t>
    </dgm:pt>
    <dgm:pt modelId="{96D2655F-2903-42DD-8DE3-FDE579CDAB4A}" type="pres">
      <dgm:prSet presAssocID="{FA9B3039-CBA1-43B3-A536-EFAF11F330A5}" presName="node" presStyleLbl="node1" presStyleIdx="1" presStyleCnt="4">
        <dgm:presLayoutVars>
          <dgm:bulletEnabled val="1"/>
        </dgm:presLayoutVars>
      </dgm:prSet>
      <dgm:spPr>
        <a:prstGeom prst="ellipse">
          <a:avLst/>
        </a:prstGeom>
      </dgm:spPr>
      <dgm:t>
        <a:bodyPr/>
        <a:lstStyle/>
        <a:p>
          <a:endParaRPr lang="zh-CN" altLang="en-US"/>
        </a:p>
      </dgm:t>
    </dgm:pt>
    <dgm:pt modelId="{DB2CC33F-8495-4FF0-94FB-D1D03B2E2CF2}" type="pres">
      <dgm:prSet presAssocID="{96D67630-29CA-4C86-801B-D05FA4FED90B}" presName="sibTrans" presStyleLbl="sibTrans2D1" presStyleIdx="1" presStyleCnt="4"/>
      <dgm:spPr>
        <a:prstGeom prst="rightArrow">
          <a:avLst>
            <a:gd name="adj1" fmla="val 60000"/>
            <a:gd name="adj2" fmla="val 50000"/>
          </a:avLst>
        </a:prstGeom>
      </dgm:spPr>
      <dgm:t>
        <a:bodyPr/>
        <a:lstStyle/>
        <a:p>
          <a:endParaRPr lang="zh-CN" altLang="en-US"/>
        </a:p>
      </dgm:t>
    </dgm:pt>
    <dgm:pt modelId="{ACA21898-DF8D-41BC-B74B-579B554207E5}" type="pres">
      <dgm:prSet presAssocID="{96D67630-29CA-4C86-801B-D05FA4FED90B}" presName="connectorText" presStyleLbl="sibTrans2D1" presStyleIdx="1" presStyleCnt="4"/>
      <dgm:spPr/>
      <dgm:t>
        <a:bodyPr/>
        <a:lstStyle/>
        <a:p>
          <a:endParaRPr lang="zh-CN" altLang="en-US"/>
        </a:p>
      </dgm:t>
    </dgm:pt>
    <dgm:pt modelId="{03B91ACA-26A1-4F85-A5D5-1624D976CB3B}" type="pres">
      <dgm:prSet presAssocID="{980D68D4-41FB-4105-B330-163A3373F4EB}" presName="node" presStyleLbl="node1" presStyleIdx="2" presStyleCnt="4">
        <dgm:presLayoutVars>
          <dgm:bulletEnabled val="1"/>
        </dgm:presLayoutVars>
      </dgm:prSet>
      <dgm:spPr>
        <a:prstGeom prst="ellipse">
          <a:avLst/>
        </a:prstGeom>
      </dgm:spPr>
      <dgm:t>
        <a:bodyPr/>
        <a:lstStyle/>
        <a:p>
          <a:endParaRPr lang="zh-CN" altLang="en-US"/>
        </a:p>
      </dgm:t>
    </dgm:pt>
    <dgm:pt modelId="{46C24770-FC8A-4E0A-9C3D-134484D3152A}" type="pres">
      <dgm:prSet presAssocID="{E4165F6A-C9A4-47CD-AEC2-E3D2AE26A07A}" presName="sibTrans" presStyleLbl="sibTrans2D1" presStyleIdx="2" presStyleCnt="4"/>
      <dgm:spPr>
        <a:prstGeom prst="rightArrow">
          <a:avLst>
            <a:gd name="adj1" fmla="val 60000"/>
            <a:gd name="adj2" fmla="val 50000"/>
          </a:avLst>
        </a:prstGeom>
      </dgm:spPr>
      <dgm:t>
        <a:bodyPr/>
        <a:lstStyle/>
        <a:p>
          <a:endParaRPr lang="zh-CN" altLang="en-US"/>
        </a:p>
      </dgm:t>
    </dgm:pt>
    <dgm:pt modelId="{AA3999BE-F868-40D5-8927-F91935368AAC}" type="pres">
      <dgm:prSet presAssocID="{E4165F6A-C9A4-47CD-AEC2-E3D2AE26A07A}" presName="connectorText" presStyleLbl="sibTrans2D1" presStyleIdx="2" presStyleCnt="4"/>
      <dgm:spPr/>
      <dgm:t>
        <a:bodyPr/>
        <a:lstStyle/>
        <a:p>
          <a:endParaRPr lang="zh-CN" altLang="en-US"/>
        </a:p>
      </dgm:t>
    </dgm:pt>
    <dgm:pt modelId="{34CFC28F-91FC-4DDD-9F66-4D61E41D3444}" type="pres">
      <dgm:prSet presAssocID="{234971CC-BCEB-4EA3-8763-B5432160B6FB}" presName="node" presStyleLbl="node1" presStyleIdx="3" presStyleCnt="4">
        <dgm:presLayoutVars>
          <dgm:bulletEnabled val="1"/>
        </dgm:presLayoutVars>
      </dgm:prSet>
      <dgm:spPr>
        <a:prstGeom prst="ellipse">
          <a:avLst/>
        </a:prstGeom>
      </dgm:spPr>
      <dgm:t>
        <a:bodyPr/>
        <a:lstStyle/>
        <a:p>
          <a:endParaRPr lang="zh-CN" altLang="en-US"/>
        </a:p>
      </dgm:t>
    </dgm:pt>
    <dgm:pt modelId="{EFB90C58-329D-416C-B42D-3CC9234D4B60}" type="pres">
      <dgm:prSet presAssocID="{52CE850A-18DB-4FC1-B821-0735C99C734C}" presName="sibTrans" presStyleLbl="sibTrans2D1" presStyleIdx="3" presStyleCnt="4"/>
      <dgm:spPr>
        <a:prstGeom prst="rightArrow">
          <a:avLst>
            <a:gd name="adj1" fmla="val 60000"/>
            <a:gd name="adj2" fmla="val 50000"/>
          </a:avLst>
        </a:prstGeom>
      </dgm:spPr>
      <dgm:t>
        <a:bodyPr/>
        <a:lstStyle/>
        <a:p>
          <a:endParaRPr lang="zh-CN" altLang="en-US"/>
        </a:p>
      </dgm:t>
    </dgm:pt>
    <dgm:pt modelId="{6A927C41-A836-4AD5-8780-4649B6034E51}" type="pres">
      <dgm:prSet presAssocID="{52CE850A-18DB-4FC1-B821-0735C99C734C}" presName="connectorText" presStyleLbl="sibTrans2D1" presStyleIdx="3" presStyleCnt="4"/>
      <dgm:spPr/>
      <dgm:t>
        <a:bodyPr/>
        <a:lstStyle/>
        <a:p>
          <a:endParaRPr lang="zh-CN" altLang="en-US"/>
        </a:p>
      </dgm:t>
    </dgm:pt>
  </dgm:ptLst>
  <dgm:cxnLst>
    <dgm:cxn modelId="{17C70112-C71B-438B-A743-088D8DDC831E}" type="presOf" srcId="{9CC3F831-854A-4844-8357-31870022CCDF}" destId="{6C94AAA9-F869-4DF3-8BCA-BB0E2BD4F1E9}" srcOrd="0" destOrd="0" presId="urn:microsoft.com/office/officeart/2005/8/layout/cycle2"/>
    <dgm:cxn modelId="{EC42BB11-5120-44EE-9E93-D6C3FCCB9BE7}" type="presOf" srcId="{96D67630-29CA-4C86-801B-D05FA4FED90B}" destId="{ACA21898-DF8D-41BC-B74B-579B554207E5}" srcOrd="1" destOrd="0" presId="urn:microsoft.com/office/officeart/2005/8/layout/cycle2"/>
    <dgm:cxn modelId="{66762635-9C71-4DF5-A905-D261BD380F94}" type="presOf" srcId="{E6EECBA2-3B1A-4AAC-9FDA-9240FE15A922}" destId="{948F9521-6880-4C4D-AABA-635C35662841}" srcOrd="1" destOrd="0" presId="urn:microsoft.com/office/officeart/2005/8/layout/cycle2"/>
    <dgm:cxn modelId="{CCACA175-5D73-4602-BA6E-907BEDFF2A4B}" type="presOf" srcId="{BD05F901-9407-40BC-8825-E66D357AF6ED}" destId="{DF7760C1-06FB-4A84-B859-018D17A90ACE}" srcOrd="0" destOrd="0" presId="urn:microsoft.com/office/officeart/2005/8/layout/cycle2"/>
    <dgm:cxn modelId="{C15F2DAF-2B78-40E0-9399-6DB6DD0B3C33}" type="presOf" srcId="{52CE850A-18DB-4FC1-B821-0735C99C734C}" destId="{EFB90C58-329D-416C-B42D-3CC9234D4B60}" srcOrd="0" destOrd="0" presId="urn:microsoft.com/office/officeart/2005/8/layout/cycle2"/>
    <dgm:cxn modelId="{9F7934DE-A1FE-46AA-B8F4-0A2D3FA407B9}" type="presOf" srcId="{E4165F6A-C9A4-47CD-AEC2-E3D2AE26A07A}" destId="{46C24770-FC8A-4E0A-9C3D-134484D3152A}" srcOrd="0" destOrd="0" presId="urn:microsoft.com/office/officeart/2005/8/layout/cycle2"/>
    <dgm:cxn modelId="{CAA426FF-506E-498D-A052-86F40AA4D982}" srcId="{BD05F901-9407-40BC-8825-E66D357AF6ED}" destId="{FA9B3039-CBA1-43B3-A536-EFAF11F330A5}" srcOrd="1" destOrd="0" parTransId="{6AB3497F-00A5-4CDF-B524-182D7F17BEB1}" sibTransId="{96D67630-29CA-4C86-801B-D05FA4FED90B}"/>
    <dgm:cxn modelId="{27BA66BF-4D40-4CA8-9C6D-93368D3DE26F}" type="presOf" srcId="{E4165F6A-C9A4-47CD-AEC2-E3D2AE26A07A}" destId="{AA3999BE-F868-40D5-8927-F91935368AAC}" srcOrd="1" destOrd="0" presId="urn:microsoft.com/office/officeart/2005/8/layout/cycle2"/>
    <dgm:cxn modelId="{F9999B0D-9248-4B20-B471-D31C175E3310}" type="presOf" srcId="{234971CC-BCEB-4EA3-8763-B5432160B6FB}" destId="{34CFC28F-91FC-4DDD-9F66-4D61E41D3444}" srcOrd="0" destOrd="0" presId="urn:microsoft.com/office/officeart/2005/8/layout/cycle2"/>
    <dgm:cxn modelId="{D0EF3E0C-E8F4-4081-AD74-B40067AE0C7E}" type="presOf" srcId="{52CE850A-18DB-4FC1-B821-0735C99C734C}" destId="{6A927C41-A836-4AD5-8780-4649B6034E51}" srcOrd="1" destOrd="0" presId="urn:microsoft.com/office/officeart/2005/8/layout/cycle2"/>
    <dgm:cxn modelId="{81BA3945-B808-4DF1-A332-7610F3522EF1}" type="presOf" srcId="{E6EECBA2-3B1A-4AAC-9FDA-9240FE15A922}" destId="{9A22FC18-FB77-45CA-934D-6733CED5B2B2}" srcOrd="0" destOrd="0" presId="urn:microsoft.com/office/officeart/2005/8/layout/cycle2"/>
    <dgm:cxn modelId="{0598A23A-CF23-490C-A325-6A11230EAB91}" type="presOf" srcId="{FA9B3039-CBA1-43B3-A536-EFAF11F330A5}" destId="{96D2655F-2903-42DD-8DE3-FDE579CDAB4A}" srcOrd="0" destOrd="0" presId="urn:microsoft.com/office/officeart/2005/8/layout/cycle2"/>
    <dgm:cxn modelId="{DB5040B8-1435-46BD-84E8-4B3E31794FB1}" srcId="{BD05F901-9407-40BC-8825-E66D357AF6ED}" destId="{980D68D4-41FB-4105-B330-163A3373F4EB}" srcOrd="2" destOrd="0" parTransId="{F23183D0-3570-4A06-B512-CDC2498FB347}" sibTransId="{E4165F6A-C9A4-47CD-AEC2-E3D2AE26A07A}"/>
    <dgm:cxn modelId="{F9F3DC82-889B-45B0-8CD0-79E8169E94B8}" srcId="{BD05F901-9407-40BC-8825-E66D357AF6ED}" destId="{9CC3F831-854A-4844-8357-31870022CCDF}" srcOrd="0" destOrd="0" parTransId="{37E66DD1-B182-4441-810D-346D42BDF0B0}" sibTransId="{E6EECBA2-3B1A-4AAC-9FDA-9240FE15A922}"/>
    <dgm:cxn modelId="{A772101C-F18D-4E67-B729-E0CF5448755A}" srcId="{BD05F901-9407-40BC-8825-E66D357AF6ED}" destId="{234971CC-BCEB-4EA3-8763-B5432160B6FB}" srcOrd="3" destOrd="0" parTransId="{839CEE7D-0071-4722-AF16-C90F918A2B0B}" sibTransId="{52CE850A-18DB-4FC1-B821-0735C99C734C}"/>
    <dgm:cxn modelId="{9A93F6D7-3D89-4B3E-B631-423EB7339466}" type="presOf" srcId="{980D68D4-41FB-4105-B330-163A3373F4EB}" destId="{03B91ACA-26A1-4F85-A5D5-1624D976CB3B}" srcOrd="0" destOrd="0" presId="urn:microsoft.com/office/officeart/2005/8/layout/cycle2"/>
    <dgm:cxn modelId="{9FDC71C4-702F-427A-84D9-8B217C53F4DA}" type="presOf" srcId="{96D67630-29CA-4C86-801B-D05FA4FED90B}" destId="{DB2CC33F-8495-4FF0-94FB-D1D03B2E2CF2}" srcOrd="0" destOrd="0" presId="urn:microsoft.com/office/officeart/2005/8/layout/cycle2"/>
    <dgm:cxn modelId="{A1C1A8D4-31DF-4C70-8369-3B638CD9E018}" type="presParOf" srcId="{DF7760C1-06FB-4A84-B859-018D17A90ACE}" destId="{6C94AAA9-F869-4DF3-8BCA-BB0E2BD4F1E9}" srcOrd="0" destOrd="0" presId="urn:microsoft.com/office/officeart/2005/8/layout/cycle2"/>
    <dgm:cxn modelId="{183CC4F5-A94A-4C04-B552-BD92D1406656}" type="presParOf" srcId="{DF7760C1-06FB-4A84-B859-018D17A90ACE}" destId="{9A22FC18-FB77-45CA-934D-6733CED5B2B2}" srcOrd="1" destOrd="0" presId="urn:microsoft.com/office/officeart/2005/8/layout/cycle2"/>
    <dgm:cxn modelId="{4BB6B29B-A15E-4606-AE3D-4B1D3AA4A6ED}" type="presParOf" srcId="{9A22FC18-FB77-45CA-934D-6733CED5B2B2}" destId="{948F9521-6880-4C4D-AABA-635C35662841}" srcOrd="0" destOrd="0" presId="urn:microsoft.com/office/officeart/2005/8/layout/cycle2"/>
    <dgm:cxn modelId="{5C77CE0B-C45F-4599-85B1-5394DD2E9657}" type="presParOf" srcId="{DF7760C1-06FB-4A84-B859-018D17A90ACE}" destId="{96D2655F-2903-42DD-8DE3-FDE579CDAB4A}" srcOrd="2" destOrd="0" presId="urn:microsoft.com/office/officeart/2005/8/layout/cycle2"/>
    <dgm:cxn modelId="{A631249C-04F3-4821-B1DB-C7146C15D307}" type="presParOf" srcId="{DF7760C1-06FB-4A84-B859-018D17A90ACE}" destId="{DB2CC33F-8495-4FF0-94FB-D1D03B2E2CF2}" srcOrd="3" destOrd="0" presId="urn:microsoft.com/office/officeart/2005/8/layout/cycle2"/>
    <dgm:cxn modelId="{6C9FE094-E24B-47EB-9599-B56A6529B0DA}" type="presParOf" srcId="{DB2CC33F-8495-4FF0-94FB-D1D03B2E2CF2}" destId="{ACA21898-DF8D-41BC-B74B-579B554207E5}" srcOrd="0" destOrd="0" presId="urn:microsoft.com/office/officeart/2005/8/layout/cycle2"/>
    <dgm:cxn modelId="{A32D432C-008B-49CE-A026-910195271D6A}" type="presParOf" srcId="{DF7760C1-06FB-4A84-B859-018D17A90ACE}" destId="{03B91ACA-26A1-4F85-A5D5-1624D976CB3B}" srcOrd="4" destOrd="0" presId="urn:microsoft.com/office/officeart/2005/8/layout/cycle2"/>
    <dgm:cxn modelId="{EDD08312-F0C8-4F92-BE40-C15032E2F23F}" type="presParOf" srcId="{DF7760C1-06FB-4A84-B859-018D17A90ACE}" destId="{46C24770-FC8A-4E0A-9C3D-134484D3152A}" srcOrd="5" destOrd="0" presId="urn:microsoft.com/office/officeart/2005/8/layout/cycle2"/>
    <dgm:cxn modelId="{60985161-103A-46F0-BCCD-C9B99A2366EF}" type="presParOf" srcId="{46C24770-FC8A-4E0A-9C3D-134484D3152A}" destId="{AA3999BE-F868-40D5-8927-F91935368AAC}" srcOrd="0" destOrd="0" presId="urn:microsoft.com/office/officeart/2005/8/layout/cycle2"/>
    <dgm:cxn modelId="{003C2055-B489-47D8-B5E8-A0B39A1179B4}" type="presParOf" srcId="{DF7760C1-06FB-4A84-B859-018D17A90ACE}" destId="{34CFC28F-91FC-4DDD-9F66-4D61E41D3444}" srcOrd="6" destOrd="0" presId="urn:microsoft.com/office/officeart/2005/8/layout/cycle2"/>
    <dgm:cxn modelId="{87C9BAB7-693F-4252-B7D2-C2822937D889}" type="presParOf" srcId="{DF7760C1-06FB-4A84-B859-018D17A90ACE}" destId="{EFB90C58-329D-416C-B42D-3CC9234D4B60}" srcOrd="7" destOrd="0" presId="urn:microsoft.com/office/officeart/2005/8/layout/cycle2"/>
    <dgm:cxn modelId="{BDEF66F8-6E8F-4CD8-97A5-4BD477564373}" type="presParOf" srcId="{EFB90C58-329D-416C-B42D-3CC9234D4B60}" destId="{6A927C41-A836-4AD5-8780-4649B6034E51}" srcOrd="0" destOrd="0" presId="urn:microsoft.com/office/officeart/2005/8/layout/cycle2"/>
  </dgm:cxnLst>
  <dgm:bg/>
  <dgm:whole/>
  <dgm:extLst>
    <a:ext uri="http://schemas.microsoft.com/office/drawing/2008/diagram">
      <dsp:dataModelExt xmlns:dsp="http://schemas.microsoft.com/office/drawing/2008/diagram" xmlns="" relId="rId8"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6C94AAA9-F869-4DF3-8BCA-BB0E2BD4F1E9}">
      <dsp:nvSpPr>
        <dsp:cNvPr id="0" name=""/>
        <dsp:cNvSpPr/>
      </dsp:nvSpPr>
      <dsp:spPr>
        <a:xfrm>
          <a:off x="3618736" y="696"/>
          <a:ext cx="1150950" cy="1150950"/>
        </a:xfrm>
        <a:prstGeom prst="ellipse">
          <a:avLst/>
        </a:prstGeom>
        <a:solidFill>
          <a:srgbClr val="61B0FF"/>
        </a:solidFill>
        <a:ln w="38100" cap="flat" cmpd="sng" algn="ctr">
          <a:solidFill>
            <a:schemeClr val="lt2">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CN" altLang="en-US" sz="2800" b="1" kern="1200" dirty="0" smtClean="0">
              <a:solidFill>
                <a:srgbClr val="002060"/>
              </a:solidFill>
              <a:latin typeface="微软雅黑" panose="020B0503020204020204" pitchFamily="34" charset="-122"/>
              <a:ea typeface="微软雅黑" panose="020B0503020204020204" pitchFamily="34" charset="-122"/>
              <a:cs typeface="+mn-cs"/>
            </a:rPr>
            <a:t>预算</a:t>
          </a:r>
          <a:endParaRPr lang="zh-CN" altLang="en-US" sz="2800" b="1" kern="1200" dirty="0">
            <a:solidFill>
              <a:srgbClr val="002060"/>
            </a:solidFill>
            <a:latin typeface="微软雅黑" panose="020B0503020204020204" pitchFamily="34" charset="-122"/>
            <a:ea typeface="微软雅黑" panose="020B0503020204020204" pitchFamily="34" charset="-122"/>
            <a:cs typeface="+mn-cs"/>
          </a:endParaRPr>
        </a:p>
      </dsp:txBody>
      <dsp:txXfrm>
        <a:off x="3618736" y="696"/>
        <a:ext cx="1150950" cy="1150950"/>
      </dsp:txXfrm>
    </dsp:sp>
    <dsp:sp modelId="{9A22FC18-FB77-45CA-934D-6733CED5B2B2}">
      <dsp:nvSpPr>
        <dsp:cNvPr id="0" name=""/>
        <dsp:cNvSpPr/>
      </dsp:nvSpPr>
      <dsp:spPr>
        <a:xfrm rot="2700000">
          <a:off x="4646350" y="987810"/>
          <a:ext cx="307446" cy="388445"/>
        </a:xfrm>
        <a:prstGeom prst="rightArrow">
          <a:avLst>
            <a:gd name="adj1" fmla="val 60000"/>
            <a:gd name="adj2" fmla="val 50000"/>
          </a:avLst>
        </a:prstGeom>
        <a:solidFill>
          <a:srgbClr val="0053A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CN" altLang="en-US" sz="1600" kern="1200">
            <a:solidFill>
              <a:sysClr val="window" lastClr="FFFFFF"/>
            </a:solidFill>
            <a:latin typeface="Calibri"/>
            <a:ea typeface="宋体"/>
            <a:cs typeface="+mn-cs"/>
          </a:endParaRPr>
        </a:p>
      </dsp:txBody>
      <dsp:txXfrm rot="2700000">
        <a:off x="4646350" y="987810"/>
        <a:ext cx="307446" cy="388445"/>
      </dsp:txXfrm>
    </dsp:sp>
    <dsp:sp modelId="{96D2655F-2903-42DD-8DE3-FDE579CDAB4A}">
      <dsp:nvSpPr>
        <dsp:cNvPr id="0" name=""/>
        <dsp:cNvSpPr/>
      </dsp:nvSpPr>
      <dsp:spPr>
        <a:xfrm>
          <a:off x="4842765" y="1224724"/>
          <a:ext cx="1150950" cy="1150950"/>
        </a:xfrm>
        <a:prstGeom prst="ellipse">
          <a:avLst/>
        </a:prstGeom>
        <a:solidFill>
          <a:srgbClr val="61B0FF"/>
        </a:solidFill>
        <a:ln w="38100" cap="flat" cmpd="sng" algn="ctr">
          <a:solidFill>
            <a:schemeClr val="lt2">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CN" altLang="en-US" sz="2800" b="1" kern="1200" dirty="0" smtClean="0">
              <a:solidFill>
                <a:srgbClr val="002060"/>
              </a:solidFill>
              <a:latin typeface="微软雅黑" panose="020B0503020204020204" pitchFamily="34" charset="-122"/>
              <a:ea typeface="微软雅黑" panose="020B0503020204020204" pitchFamily="34" charset="-122"/>
              <a:cs typeface="+mn-cs"/>
            </a:rPr>
            <a:t>执行</a:t>
          </a:r>
          <a:endParaRPr lang="zh-CN" altLang="en-US" sz="2800" b="1" kern="1200" dirty="0">
            <a:solidFill>
              <a:srgbClr val="002060"/>
            </a:solidFill>
            <a:latin typeface="微软雅黑" panose="020B0503020204020204" pitchFamily="34" charset="-122"/>
            <a:ea typeface="微软雅黑" panose="020B0503020204020204" pitchFamily="34" charset="-122"/>
            <a:cs typeface="+mn-cs"/>
          </a:endParaRPr>
        </a:p>
      </dsp:txBody>
      <dsp:txXfrm>
        <a:off x="4842765" y="1224724"/>
        <a:ext cx="1150950" cy="1150950"/>
      </dsp:txXfrm>
    </dsp:sp>
    <dsp:sp modelId="{DB2CC33F-8495-4FF0-94FB-D1D03B2E2CF2}">
      <dsp:nvSpPr>
        <dsp:cNvPr id="0" name=""/>
        <dsp:cNvSpPr/>
      </dsp:nvSpPr>
      <dsp:spPr>
        <a:xfrm rot="8100000">
          <a:off x="4658655" y="2211838"/>
          <a:ext cx="307446" cy="388445"/>
        </a:xfrm>
        <a:prstGeom prst="rightArrow">
          <a:avLst>
            <a:gd name="adj1" fmla="val 60000"/>
            <a:gd name="adj2" fmla="val 50000"/>
          </a:avLst>
        </a:prstGeom>
        <a:solidFill>
          <a:srgbClr val="0053A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CN" altLang="en-US" sz="1600" kern="1200">
            <a:solidFill>
              <a:sysClr val="window" lastClr="FFFFFF"/>
            </a:solidFill>
            <a:latin typeface="Calibri"/>
            <a:ea typeface="宋体"/>
            <a:cs typeface="+mn-cs"/>
          </a:endParaRPr>
        </a:p>
      </dsp:txBody>
      <dsp:txXfrm rot="8100000">
        <a:off x="4658655" y="2211838"/>
        <a:ext cx="307446" cy="388445"/>
      </dsp:txXfrm>
    </dsp:sp>
    <dsp:sp modelId="{03B91ACA-26A1-4F85-A5D5-1624D976CB3B}">
      <dsp:nvSpPr>
        <dsp:cNvPr id="0" name=""/>
        <dsp:cNvSpPr/>
      </dsp:nvSpPr>
      <dsp:spPr>
        <a:xfrm>
          <a:off x="3618736" y="2448753"/>
          <a:ext cx="1150950" cy="1150950"/>
        </a:xfrm>
        <a:prstGeom prst="ellipse">
          <a:avLst/>
        </a:prstGeom>
        <a:solidFill>
          <a:srgbClr val="61B0FF"/>
        </a:solidFill>
        <a:ln w="38100" cap="flat" cmpd="sng" algn="ctr">
          <a:solidFill>
            <a:schemeClr val="lt2">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CN" altLang="en-US" sz="2800" b="1" kern="1200" dirty="0" smtClean="0">
              <a:solidFill>
                <a:srgbClr val="002060"/>
              </a:solidFill>
              <a:latin typeface="微软雅黑" panose="020B0503020204020204" pitchFamily="34" charset="-122"/>
              <a:ea typeface="微软雅黑" panose="020B0503020204020204" pitchFamily="34" charset="-122"/>
              <a:cs typeface="+mn-cs"/>
            </a:rPr>
            <a:t>会计</a:t>
          </a:r>
          <a:endParaRPr lang="zh-CN" altLang="en-US" sz="2800" b="1" kern="1200" dirty="0">
            <a:solidFill>
              <a:srgbClr val="002060"/>
            </a:solidFill>
            <a:latin typeface="微软雅黑" panose="020B0503020204020204" pitchFamily="34" charset="-122"/>
            <a:ea typeface="微软雅黑" panose="020B0503020204020204" pitchFamily="34" charset="-122"/>
            <a:cs typeface="+mn-cs"/>
          </a:endParaRPr>
        </a:p>
      </dsp:txBody>
      <dsp:txXfrm>
        <a:off x="3618736" y="2448753"/>
        <a:ext cx="1150950" cy="1150950"/>
      </dsp:txXfrm>
    </dsp:sp>
    <dsp:sp modelId="{46C24770-FC8A-4E0A-9C3D-134484D3152A}">
      <dsp:nvSpPr>
        <dsp:cNvPr id="0" name=""/>
        <dsp:cNvSpPr/>
      </dsp:nvSpPr>
      <dsp:spPr>
        <a:xfrm rot="13500000">
          <a:off x="3434627" y="2224144"/>
          <a:ext cx="307446" cy="388445"/>
        </a:xfrm>
        <a:prstGeom prst="rightArrow">
          <a:avLst>
            <a:gd name="adj1" fmla="val 60000"/>
            <a:gd name="adj2" fmla="val 50000"/>
          </a:avLst>
        </a:prstGeom>
        <a:solidFill>
          <a:srgbClr val="0053A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CN" altLang="en-US" sz="1600" kern="1200">
            <a:solidFill>
              <a:sysClr val="window" lastClr="FFFFFF"/>
            </a:solidFill>
            <a:latin typeface="Calibri"/>
            <a:ea typeface="宋体"/>
            <a:cs typeface="+mn-cs"/>
          </a:endParaRPr>
        </a:p>
      </dsp:txBody>
      <dsp:txXfrm rot="13500000">
        <a:off x="3434627" y="2224144"/>
        <a:ext cx="307446" cy="388445"/>
      </dsp:txXfrm>
    </dsp:sp>
    <dsp:sp modelId="{34CFC28F-91FC-4DDD-9F66-4D61E41D3444}">
      <dsp:nvSpPr>
        <dsp:cNvPr id="0" name=""/>
        <dsp:cNvSpPr/>
      </dsp:nvSpPr>
      <dsp:spPr>
        <a:xfrm>
          <a:off x="2394708" y="1224724"/>
          <a:ext cx="1150950" cy="1150950"/>
        </a:xfrm>
        <a:prstGeom prst="ellipse">
          <a:avLst/>
        </a:prstGeom>
        <a:solidFill>
          <a:srgbClr val="61B0FF"/>
        </a:solidFill>
        <a:ln w="38100" cap="flat" cmpd="sng" algn="ctr">
          <a:solidFill>
            <a:schemeClr val="lt2">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zh-CN" altLang="en-US" sz="2800" b="1" kern="1200" dirty="0" smtClean="0">
              <a:solidFill>
                <a:srgbClr val="002060"/>
              </a:solidFill>
              <a:latin typeface="微软雅黑" panose="020B0503020204020204" pitchFamily="34" charset="-122"/>
              <a:ea typeface="微软雅黑" panose="020B0503020204020204" pitchFamily="34" charset="-122"/>
              <a:cs typeface="+mn-cs"/>
            </a:rPr>
            <a:t>决算</a:t>
          </a:r>
          <a:endParaRPr lang="zh-CN" altLang="en-US" sz="2800" b="1" kern="1200" dirty="0">
            <a:solidFill>
              <a:srgbClr val="002060"/>
            </a:solidFill>
            <a:latin typeface="微软雅黑" panose="020B0503020204020204" pitchFamily="34" charset="-122"/>
            <a:ea typeface="微软雅黑" panose="020B0503020204020204" pitchFamily="34" charset="-122"/>
            <a:cs typeface="+mn-cs"/>
          </a:endParaRPr>
        </a:p>
      </dsp:txBody>
      <dsp:txXfrm>
        <a:off x="2394708" y="1224724"/>
        <a:ext cx="1150950" cy="1150950"/>
      </dsp:txXfrm>
    </dsp:sp>
    <dsp:sp modelId="{EFB90C58-329D-416C-B42D-3CC9234D4B60}">
      <dsp:nvSpPr>
        <dsp:cNvPr id="0" name=""/>
        <dsp:cNvSpPr/>
      </dsp:nvSpPr>
      <dsp:spPr>
        <a:xfrm rot="18900000">
          <a:off x="3422321" y="1000115"/>
          <a:ext cx="307446" cy="388445"/>
        </a:xfrm>
        <a:prstGeom prst="rightArrow">
          <a:avLst>
            <a:gd name="adj1" fmla="val 60000"/>
            <a:gd name="adj2" fmla="val 50000"/>
          </a:avLst>
        </a:prstGeom>
        <a:solidFill>
          <a:srgbClr val="0053A3"/>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zh-CN" altLang="en-US" sz="1600" kern="1200">
            <a:solidFill>
              <a:sysClr val="window" lastClr="FFFFFF"/>
            </a:solidFill>
            <a:latin typeface="Calibri"/>
            <a:ea typeface="宋体"/>
            <a:cs typeface="+mn-cs"/>
          </a:endParaRPr>
        </a:p>
      </dsp:txBody>
      <dsp:txXfrm rot="18900000">
        <a:off x="3422321" y="1000115"/>
        <a:ext cx="307446" cy="388445"/>
      </dsp:txXfrm>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62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ea typeface="宋体" pitchFamily="2" charset="-122"/>
              </a:defRPr>
            </a:lvl1pPr>
          </a:lstStyle>
          <a:p>
            <a:pPr>
              <a:defRPr/>
            </a:pPr>
            <a:endParaRPr lang="en-US" altLang="zh-CN"/>
          </a:p>
        </p:txBody>
      </p:sp>
      <p:sp>
        <p:nvSpPr>
          <p:cNvPr id="41062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ea typeface="宋体" pitchFamily="2" charset="-122"/>
              </a:defRPr>
            </a:lvl1pPr>
          </a:lstStyle>
          <a:p>
            <a:pPr>
              <a:defRPr/>
            </a:pPr>
            <a:endParaRPr lang="en-US" altLang="zh-CN"/>
          </a:p>
        </p:txBody>
      </p:sp>
      <p:sp>
        <p:nvSpPr>
          <p:cNvPr id="235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41062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p>
        </p:txBody>
      </p:sp>
      <p:sp>
        <p:nvSpPr>
          <p:cNvPr id="41063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ea typeface="宋体" pitchFamily="2" charset="-122"/>
              </a:defRPr>
            </a:lvl1pPr>
          </a:lstStyle>
          <a:p>
            <a:pPr>
              <a:defRPr/>
            </a:pPr>
            <a:endParaRPr lang="en-US" altLang="zh-CN"/>
          </a:p>
        </p:txBody>
      </p:sp>
      <p:sp>
        <p:nvSpPr>
          <p:cNvPr id="41063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pitchFamily="34" charset="0"/>
              </a:defRPr>
            </a:lvl1pPr>
          </a:lstStyle>
          <a:p>
            <a:fld id="{AA567DCD-0FD6-4330-AC57-4C66178D8F2C}" type="slidenum">
              <a:rPr lang="en-US" altLang="zh-CN"/>
              <a:pPr/>
              <a:t>‹#›</a:t>
            </a:fld>
            <a:endParaRPr lang="en-US" altLang="zh-CN"/>
          </a:p>
        </p:txBody>
      </p:sp>
    </p:spTree>
    <p:extLst>
      <p:ext uri="{BB962C8B-B14F-4D97-AF65-F5344CB8AC3E}">
        <p14:creationId xmlns="" xmlns:p14="http://schemas.microsoft.com/office/powerpoint/2010/main" val="16663977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宋体" pitchFamily="2" charset="-122"/>
        <a:cs typeface="+mn-cs"/>
      </a:defRPr>
    </a:lvl1pPr>
    <a:lvl2pPr marL="457200" algn="l" rtl="0" eaLnBrk="0" fontAlgn="base" hangingPunct="0">
      <a:spcBef>
        <a:spcPct val="30000"/>
      </a:spcBef>
      <a:spcAft>
        <a:spcPct val="0"/>
      </a:spcAft>
      <a:defRPr sz="1200" kern="1200">
        <a:solidFill>
          <a:schemeClr val="tx1"/>
        </a:solidFill>
        <a:latin typeface="Arial" charset="0"/>
        <a:ea typeface="宋体" pitchFamily="2" charset="-122"/>
        <a:cs typeface="+mn-cs"/>
      </a:defRPr>
    </a:lvl2pPr>
    <a:lvl3pPr marL="914400" algn="l" rtl="0" eaLnBrk="0" fontAlgn="base" hangingPunct="0">
      <a:spcBef>
        <a:spcPct val="30000"/>
      </a:spcBef>
      <a:spcAft>
        <a:spcPct val="0"/>
      </a:spcAft>
      <a:defRPr sz="1200" kern="1200">
        <a:solidFill>
          <a:schemeClr val="tx1"/>
        </a:solidFill>
        <a:latin typeface="Arial" charset="0"/>
        <a:ea typeface="宋体" pitchFamily="2" charset="-122"/>
        <a:cs typeface="+mn-cs"/>
      </a:defRPr>
    </a:lvl3pPr>
    <a:lvl4pPr marL="1371600" algn="l" rtl="0" eaLnBrk="0" fontAlgn="base" hangingPunct="0">
      <a:spcBef>
        <a:spcPct val="30000"/>
      </a:spcBef>
      <a:spcAft>
        <a:spcPct val="0"/>
      </a:spcAft>
      <a:defRPr sz="1200" kern="1200">
        <a:solidFill>
          <a:schemeClr val="tx1"/>
        </a:solidFill>
        <a:latin typeface="Arial" charset="0"/>
        <a:ea typeface="宋体" pitchFamily="2" charset="-122"/>
        <a:cs typeface="+mn-cs"/>
      </a:defRPr>
    </a:lvl4pPr>
    <a:lvl5pPr marL="1828800" algn="l" rtl="0" eaLnBrk="0" fontAlgn="base" hangingPunct="0">
      <a:spcBef>
        <a:spcPct val="30000"/>
      </a:spcBef>
      <a:spcAft>
        <a:spcPct val="0"/>
      </a:spcAft>
      <a:defRPr sz="1200" kern="1200">
        <a:solidFill>
          <a:schemeClr val="tx1"/>
        </a:solidFill>
        <a:latin typeface="Arial" charset="0"/>
        <a:ea typeface="宋体" pitchFamily="2"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AA567DCD-0FD6-4330-AC57-4C66178D8F2C}" type="slidenum">
              <a:rPr lang="en-US" altLang="zh-CN" smtClean="0"/>
              <a:pPr/>
              <a:t>1</a:t>
            </a:fld>
            <a:endParaRPr lang="en-US"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a:ln/>
        </p:spPr>
      </p:sp>
      <p:sp>
        <p:nvSpPr>
          <p:cNvPr id="430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430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7BDBA22-FD0B-4FF8-A506-67DAE74D9AE6}" type="slidenum">
              <a:rPr lang="en-US" altLang="zh-CN">
                <a:latin typeface="Arial" pitchFamily="34" charset="0"/>
              </a:rPr>
              <a:pPr/>
              <a:t>10</a:t>
            </a:fld>
            <a:endParaRPr lang="en-US" altLang="zh-CN">
              <a:latin typeface="Arial" pitchFamily="34" charset="0"/>
            </a:endParaRPr>
          </a:p>
        </p:txBody>
      </p:sp>
    </p:spTree>
    <p:extLst>
      <p:ext uri="{BB962C8B-B14F-4D97-AF65-F5344CB8AC3E}">
        <p14:creationId xmlns="" xmlns:p14="http://schemas.microsoft.com/office/powerpoint/2010/main" val="373010302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幻灯片图像占位符 1"/>
          <p:cNvSpPr>
            <a:spLocks noGrp="1" noRot="1" noChangeAspect="1" noTextEdit="1"/>
          </p:cNvSpPr>
          <p:nvPr>
            <p:ph type="sldImg"/>
          </p:nvPr>
        </p:nvSpPr>
        <p:spPr>
          <a:ln/>
        </p:spPr>
      </p:sp>
      <p:sp>
        <p:nvSpPr>
          <p:cNvPr id="23245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3245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D7797CC-FDF2-4180-9C90-7DC082E87E29}" type="slidenum">
              <a:rPr lang="en-US" altLang="zh-CN">
                <a:solidFill>
                  <a:srgbClr val="000000"/>
                </a:solidFill>
                <a:latin typeface="Arial" pitchFamily="34" charset="0"/>
              </a:rPr>
              <a:pPr/>
              <a:t>100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77758220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幻灯片图像占位符 1"/>
          <p:cNvSpPr>
            <a:spLocks noGrp="1" noRot="1" noChangeAspect="1" noTextEdit="1"/>
          </p:cNvSpPr>
          <p:nvPr>
            <p:ph type="sldImg"/>
          </p:nvPr>
        </p:nvSpPr>
        <p:spPr>
          <a:ln/>
        </p:spPr>
      </p:sp>
      <p:sp>
        <p:nvSpPr>
          <p:cNvPr id="23449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12</a:t>
            </a:r>
            <a:r>
              <a:rPr lang="zh-CN" altLang="en-US" sz="1200" b="1" kern="1200" dirty="0" smtClean="0">
                <a:solidFill>
                  <a:schemeClr val="tx1"/>
                </a:solidFill>
                <a:latin typeface="Arial" charset="0"/>
                <a:ea typeface="宋体" pitchFamily="2" charset="-122"/>
                <a:cs typeface="+mn-cs"/>
              </a:rPr>
              <a:t>表 资产负债简表。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根据会计制度来行政事业的企业，以及民间非营利组织，</a:t>
            </a:r>
            <a:r>
              <a:rPr lang="en-US" sz="1200" kern="1200" dirty="0" smtClean="0">
                <a:solidFill>
                  <a:schemeClr val="tx1"/>
                </a:solidFill>
                <a:latin typeface="Arial" charset="0"/>
                <a:ea typeface="宋体" pitchFamily="2" charset="-122"/>
                <a:cs typeface="+mn-cs"/>
              </a:rPr>
              <a:t>4</a:t>
            </a:r>
            <a:r>
              <a:rPr lang="zh-CN" altLang="en-US" sz="1200" kern="1200" dirty="0" smtClean="0">
                <a:solidFill>
                  <a:schemeClr val="tx1"/>
                </a:solidFill>
                <a:latin typeface="Arial" charset="0"/>
                <a:ea typeface="宋体" pitchFamily="2" charset="-122"/>
                <a:cs typeface="+mn-cs"/>
              </a:rPr>
              <a:t>个部分，反映单位的资产负债净资产的情况，所有的指标我们要求，尽量和这个会计科目与决策办法对应关系表，要保持一致，按这个对应关系来填报，然后这里比较常见，容易误填的，一个是这个其他事业单位部分的其他净资产，对于地方来说，除了这个地堪单位以外，一般的事业单位，不填其他净资产， </a:t>
            </a:r>
          </a:p>
          <a:p>
            <a:r>
              <a:rPr lang="zh-CN" altLang="en-US" sz="1200" kern="1200" dirty="0" smtClean="0">
                <a:solidFill>
                  <a:schemeClr val="tx1"/>
                </a:solidFill>
                <a:latin typeface="Arial" charset="0"/>
                <a:ea typeface="宋体" pitchFamily="2" charset="-122"/>
                <a:cs typeface="+mn-cs"/>
              </a:rPr>
              <a:t>除此之外，还有一个要强调的就是基建，相关的资产负债，我们之前也强调了，编这套决算，不管是收支表还是资产负债表，基建的资金都要按照从基建上并到行政事业大账后的数据来完成的反应。这是主表部分的内容，</a:t>
            </a:r>
          </a:p>
          <a:p>
            <a:endParaRPr lang="zh-CN" altLang="en-US" dirty="0" smtClean="0">
              <a:latin typeface="Arial" pitchFamily="34" charset="0"/>
            </a:endParaRPr>
          </a:p>
        </p:txBody>
      </p:sp>
      <p:sp>
        <p:nvSpPr>
          <p:cNvPr id="23450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812663B-8B47-474A-8CB3-8B080946C58C}" type="slidenum">
              <a:rPr lang="en-US" altLang="zh-CN">
                <a:solidFill>
                  <a:srgbClr val="000000"/>
                </a:solidFill>
                <a:latin typeface="Arial" pitchFamily="34" charset="0"/>
              </a:rPr>
              <a:pPr/>
              <a:t>101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14874160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幻灯片图像占位符 1"/>
          <p:cNvSpPr>
            <a:spLocks noGrp="1" noRot="1" noChangeAspect="1" noTextEdit="1"/>
          </p:cNvSpPr>
          <p:nvPr>
            <p:ph type="sldImg"/>
          </p:nvPr>
        </p:nvSpPr>
        <p:spPr>
          <a:ln/>
        </p:spPr>
      </p:sp>
      <p:sp>
        <p:nvSpPr>
          <p:cNvPr id="23654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3654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E03D529-2377-4739-B2E2-AA12BCD604CF}" type="slidenum">
              <a:rPr lang="en-US" altLang="zh-CN">
                <a:solidFill>
                  <a:srgbClr val="000000"/>
                </a:solidFill>
                <a:latin typeface="Arial" pitchFamily="34" charset="0"/>
              </a:rPr>
              <a:pPr/>
              <a:t>102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04055567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幻灯片图像占位符 1"/>
          <p:cNvSpPr>
            <a:spLocks noGrp="1" noRot="1" noChangeAspect="1" noTextEdit="1"/>
          </p:cNvSpPr>
          <p:nvPr>
            <p:ph type="sldImg"/>
          </p:nvPr>
        </p:nvSpPr>
        <p:spPr>
          <a:ln/>
        </p:spPr>
      </p:sp>
      <p:sp>
        <p:nvSpPr>
          <p:cNvPr id="23859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3859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2503474-50F3-44E7-8116-E2BD8265816D}" type="slidenum">
              <a:rPr lang="en-US" altLang="zh-CN">
                <a:solidFill>
                  <a:srgbClr val="000000"/>
                </a:solidFill>
                <a:latin typeface="Arial" pitchFamily="34" charset="0"/>
              </a:rPr>
              <a:pPr/>
              <a:t>103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550396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幻灯片图像占位符 1"/>
          <p:cNvSpPr>
            <a:spLocks noGrp="1" noRot="1" noChangeAspect="1" noTextEdit="1"/>
          </p:cNvSpPr>
          <p:nvPr>
            <p:ph type="sldImg"/>
          </p:nvPr>
        </p:nvSpPr>
        <p:spPr>
          <a:ln/>
        </p:spPr>
      </p:sp>
      <p:sp>
        <p:nvSpPr>
          <p:cNvPr id="24064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4064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766E09D-51F3-4BE1-A772-F35C2B7A45F5}" type="slidenum">
              <a:rPr lang="en-US" altLang="zh-CN">
                <a:solidFill>
                  <a:srgbClr val="000000"/>
                </a:solidFill>
                <a:latin typeface="Arial" pitchFamily="34" charset="0"/>
              </a:rPr>
              <a:pPr/>
              <a:t>104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995318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幻灯片图像占位符 1"/>
          <p:cNvSpPr>
            <a:spLocks noGrp="1" noRot="1" noChangeAspect="1" noTextEdit="1"/>
          </p:cNvSpPr>
          <p:nvPr>
            <p:ph type="sldImg"/>
          </p:nvPr>
        </p:nvSpPr>
        <p:spPr>
          <a:ln/>
        </p:spPr>
      </p:sp>
      <p:sp>
        <p:nvSpPr>
          <p:cNvPr id="24269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01</a:t>
            </a:r>
            <a:r>
              <a:rPr lang="zh-CN" altLang="en-US" sz="1200" b="1" kern="1200" dirty="0" smtClean="0">
                <a:solidFill>
                  <a:schemeClr val="tx1"/>
                </a:solidFill>
                <a:latin typeface="Arial" charset="0"/>
                <a:ea typeface="宋体" pitchFamily="2" charset="-122"/>
                <a:cs typeface="+mn-cs"/>
              </a:rPr>
              <a:t>表资产情况表，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反映国有资产的有关情况，包括流动资产，固定资产，长期投资，等等，反映各类国有资产的年初年末的有关情况，</a:t>
            </a:r>
            <a:endParaRPr lang="zh-CN" altLang="en-US" dirty="0" smtClean="0">
              <a:latin typeface="Arial" pitchFamily="34" charset="0"/>
            </a:endParaRPr>
          </a:p>
        </p:txBody>
      </p:sp>
      <p:sp>
        <p:nvSpPr>
          <p:cNvPr id="24269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2592F4A-735E-4C7E-9231-AD107C431D4E}" type="slidenum">
              <a:rPr lang="en-US" altLang="zh-CN">
                <a:solidFill>
                  <a:srgbClr val="000000"/>
                </a:solidFill>
                <a:latin typeface="Arial" pitchFamily="34" charset="0"/>
              </a:rPr>
              <a:pPr/>
              <a:t>105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0752623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幻灯片图像占位符 1"/>
          <p:cNvSpPr>
            <a:spLocks noGrp="1" noRot="1" noChangeAspect="1" noTextEdit="1"/>
          </p:cNvSpPr>
          <p:nvPr>
            <p:ph type="sldImg"/>
          </p:nvPr>
        </p:nvSpPr>
        <p:spPr>
          <a:ln/>
        </p:spPr>
      </p:sp>
      <p:sp>
        <p:nvSpPr>
          <p:cNvPr id="24473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4474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1F75BF7-4F45-470B-9A51-8D45C7023DF2}" type="slidenum">
              <a:rPr lang="en-US" altLang="zh-CN">
                <a:solidFill>
                  <a:srgbClr val="000000"/>
                </a:solidFill>
                <a:latin typeface="Arial" pitchFamily="34" charset="0"/>
              </a:rPr>
              <a:pPr/>
              <a:t>106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7266872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幻灯片图像占位符 1"/>
          <p:cNvSpPr>
            <a:spLocks noGrp="1" noRot="1" noChangeAspect="1" noTextEdit="1"/>
          </p:cNvSpPr>
          <p:nvPr>
            <p:ph type="sldImg"/>
          </p:nvPr>
        </p:nvSpPr>
        <p:spPr>
          <a:ln/>
        </p:spPr>
      </p:sp>
      <p:sp>
        <p:nvSpPr>
          <p:cNvPr id="24678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kern="1200" dirty="0" smtClean="0">
                <a:solidFill>
                  <a:schemeClr val="tx1"/>
                </a:solidFill>
                <a:latin typeface="Arial" charset="0"/>
                <a:ea typeface="宋体" pitchFamily="2" charset="-122"/>
                <a:cs typeface="+mn-cs"/>
              </a:rPr>
              <a:t>这个表今年，有一些调整把这个信息带的调整，大家可以看到，</a:t>
            </a:r>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第一个</a:t>
            </a:r>
            <a:r>
              <a:rPr lang="zh-CN" altLang="en-US" sz="1200" kern="1200" dirty="0" smtClean="0">
                <a:solidFill>
                  <a:schemeClr val="tx1"/>
                </a:solidFill>
                <a:latin typeface="Arial" charset="0"/>
                <a:ea typeface="宋体" pitchFamily="2" charset="-122"/>
                <a:cs typeface="+mn-cs"/>
              </a:rPr>
              <a:t>是房屋房屋的，其他就固定资产中房屋的其他，后面加一个括号，不含构筑物，那就说明这个口径发生变化了。所有的构筑物，放到第四项上。</a:t>
            </a:r>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第二个</a:t>
            </a:r>
            <a:r>
              <a:rPr lang="zh-CN" altLang="en-US" sz="1200" kern="1200" dirty="0" smtClean="0">
                <a:solidFill>
                  <a:schemeClr val="tx1"/>
                </a:solidFill>
                <a:latin typeface="Arial" charset="0"/>
                <a:ea typeface="宋体" pitchFamily="2" charset="-122"/>
                <a:cs typeface="+mn-cs"/>
              </a:rPr>
              <a:t>，就是修改表上的汽车，这个指标名称改为车辆，这个只是名称的一个变化，跟国家标准能更好的衔接，但是口径不变，不含农用车。</a:t>
            </a:r>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第三个</a:t>
            </a:r>
            <a:r>
              <a:rPr lang="zh-CN" altLang="en-US" sz="1200" kern="1200" dirty="0" smtClean="0">
                <a:solidFill>
                  <a:schemeClr val="tx1"/>
                </a:solidFill>
                <a:latin typeface="Arial" charset="0"/>
                <a:ea typeface="宋体" pitchFamily="2" charset="-122"/>
                <a:cs typeface="+mn-cs"/>
              </a:rPr>
              <a:t>，是单价</a:t>
            </a:r>
            <a:r>
              <a:rPr lang="en-US" sz="1200" kern="1200" dirty="0" smtClean="0">
                <a:solidFill>
                  <a:schemeClr val="tx1"/>
                </a:solidFill>
                <a:latin typeface="Arial" charset="0"/>
                <a:ea typeface="宋体" pitchFamily="2" charset="-122"/>
                <a:cs typeface="+mn-cs"/>
              </a:rPr>
              <a:t>20</a:t>
            </a:r>
            <a:r>
              <a:rPr lang="zh-CN" altLang="en-US" sz="1200" kern="1200" dirty="0" smtClean="0">
                <a:solidFill>
                  <a:schemeClr val="tx1"/>
                </a:solidFill>
                <a:latin typeface="Arial" charset="0"/>
                <a:ea typeface="宋体" pitchFamily="2" charset="-122"/>
                <a:cs typeface="+mn-cs"/>
              </a:rPr>
              <a:t>万元以上的设备。往年单价</a:t>
            </a:r>
            <a:r>
              <a:rPr lang="en-US" sz="1200" kern="1200" dirty="0" smtClean="0">
                <a:solidFill>
                  <a:schemeClr val="tx1"/>
                </a:solidFill>
                <a:latin typeface="Arial" charset="0"/>
                <a:ea typeface="宋体" pitchFamily="2" charset="-122"/>
                <a:cs typeface="+mn-cs"/>
              </a:rPr>
              <a:t>20</a:t>
            </a:r>
            <a:r>
              <a:rPr lang="zh-CN" altLang="en-US" sz="1200" kern="1200" dirty="0" smtClean="0">
                <a:solidFill>
                  <a:schemeClr val="tx1"/>
                </a:solidFill>
                <a:latin typeface="Arial" charset="0"/>
                <a:ea typeface="宋体" pitchFamily="2" charset="-122"/>
                <a:cs typeface="+mn-cs"/>
              </a:rPr>
              <a:t>万元以上的设备，我们今年统计的口径改为单价在</a:t>
            </a:r>
            <a:r>
              <a:rPr lang="en-US" sz="1200" kern="1200" dirty="0" smtClean="0">
                <a:solidFill>
                  <a:schemeClr val="tx1"/>
                </a:solidFill>
                <a:latin typeface="Arial" charset="0"/>
                <a:ea typeface="宋体" pitchFamily="2" charset="-122"/>
                <a:cs typeface="+mn-cs"/>
              </a:rPr>
              <a:t>50</a:t>
            </a:r>
            <a:r>
              <a:rPr lang="zh-CN" altLang="en-US" sz="1200" kern="1200" dirty="0" smtClean="0">
                <a:solidFill>
                  <a:schemeClr val="tx1"/>
                </a:solidFill>
                <a:latin typeface="Arial" charset="0"/>
                <a:ea typeface="宋体" pitchFamily="2" charset="-122"/>
                <a:cs typeface="+mn-cs"/>
              </a:rPr>
              <a:t>万元以上的设备。同时把这个统计指标下面的两个明细，分别改为通用设备和专用设备价值区间，通用设备是</a:t>
            </a:r>
            <a:r>
              <a:rPr lang="en-US" sz="1200" kern="1200" dirty="0" smtClean="0">
                <a:solidFill>
                  <a:schemeClr val="tx1"/>
                </a:solidFill>
                <a:latin typeface="Arial" charset="0"/>
                <a:ea typeface="宋体" pitchFamily="2" charset="-122"/>
                <a:cs typeface="+mn-cs"/>
              </a:rPr>
              <a:t>50</a:t>
            </a:r>
            <a:r>
              <a:rPr lang="zh-CN" altLang="en-US" sz="1200" kern="1200" dirty="0" smtClean="0">
                <a:solidFill>
                  <a:schemeClr val="tx1"/>
                </a:solidFill>
                <a:latin typeface="Arial" charset="0"/>
                <a:ea typeface="宋体" pitchFamily="2" charset="-122"/>
                <a:cs typeface="+mn-cs"/>
              </a:rPr>
              <a:t>万元以上，专用设备是</a:t>
            </a:r>
            <a:r>
              <a:rPr lang="en-US" sz="1200" kern="1200" dirty="0" smtClean="0">
                <a:solidFill>
                  <a:schemeClr val="tx1"/>
                </a:solidFill>
                <a:latin typeface="Arial" charset="0"/>
                <a:ea typeface="宋体" pitchFamily="2" charset="-122"/>
                <a:cs typeface="+mn-cs"/>
              </a:rPr>
              <a:t>100</a:t>
            </a:r>
            <a:r>
              <a:rPr lang="zh-CN" altLang="en-US" sz="1200" kern="1200" dirty="0" smtClean="0">
                <a:solidFill>
                  <a:schemeClr val="tx1"/>
                </a:solidFill>
                <a:latin typeface="Arial" charset="0"/>
                <a:ea typeface="宋体" pitchFamily="2" charset="-122"/>
                <a:cs typeface="+mn-cs"/>
              </a:rPr>
              <a:t>万元以上。</a:t>
            </a:r>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再有一个</a:t>
            </a:r>
            <a:r>
              <a:rPr lang="zh-CN" altLang="en-US" sz="1200" kern="1200" dirty="0" smtClean="0">
                <a:solidFill>
                  <a:schemeClr val="tx1"/>
                </a:solidFill>
                <a:latin typeface="Arial" charset="0"/>
                <a:ea typeface="宋体" pitchFamily="2" charset="-122"/>
                <a:cs typeface="+mn-cs"/>
              </a:rPr>
              <a:t>，是取消了填报无形资产数量指标，然后无形资产不同的形式，计量的单位是不同的。所以把这个数量指标取消了。</a:t>
            </a:r>
          </a:p>
          <a:p>
            <a:endParaRPr lang="zh-CN" altLang="en-US" dirty="0" smtClean="0">
              <a:latin typeface="Arial" pitchFamily="34" charset="0"/>
            </a:endParaRPr>
          </a:p>
          <a:p>
            <a:endParaRPr lang="zh-CN" altLang="en-US" dirty="0" smtClean="0">
              <a:latin typeface="Arial" pitchFamily="34" charset="0"/>
            </a:endParaRPr>
          </a:p>
        </p:txBody>
      </p:sp>
      <p:sp>
        <p:nvSpPr>
          <p:cNvPr id="24678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AF31645-C6A8-4493-AA94-7B17138429C1}" type="slidenum">
              <a:rPr lang="en-US" altLang="zh-CN">
                <a:solidFill>
                  <a:srgbClr val="000000"/>
                </a:solidFill>
                <a:latin typeface="Arial" pitchFamily="34" charset="0"/>
              </a:rPr>
              <a:pPr/>
              <a:t>107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969810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幻灯片图像占位符 1"/>
          <p:cNvSpPr>
            <a:spLocks noGrp="1" noRot="1" noChangeAspect="1" noTextEdit="1"/>
          </p:cNvSpPr>
          <p:nvPr>
            <p:ph type="sldImg"/>
          </p:nvPr>
        </p:nvSpPr>
        <p:spPr>
          <a:ln/>
        </p:spPr>
      </p:sp>
      <p:sp>
        <p:nvSpPr>
          <p:cNvPr id="2488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488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0A492EA-417B-4B2D-922B-3FE59CC91A37}" type="slidenum">
              <a:rPr lang="en-US" altLang="zh-CN">
                <a:solidFill>
                  <a:srgbClr val="000000"/>
                </a:solidFill>
                <a:latin typeface="Arial" pitchFamily="34" charset="0"/>
              </a:rPr>
              <a:pPr/>
              <a:t>108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729312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幻灯片图像占位符 1"/>
          <p:cNvSpPr>
            <a:spLocks noGrp="1" noRot="1" noChangeAspect="1" noTextEdit="1"/>
          </p:cNvSpPr>
          <p:nvPr>
            <p:ph type="sldImg"/>
          </p:nvPr>
        </p:nvSpPr>
        <p:spPr>
          <a:ln/>
        </p:spPr>
      </p:sp>
      <p:sp>
        <p:nvSpPr>
          <p:cNvPr id="25088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02</a:t>
            </a:r>
            <a:r>
              <a:rPr lang="zh-CN" altLang="en-US" sz="1200" b="1" kern="1200" dirty="0" smtClean="0">
                <a:solidFill>
                  <a:schemeClr val="tx1"/>
                </a:solidFill>
                <a:latin typeface="Arial" charset="0"/>
                <a:ea typeface="宋体" pitchFamily="2" charset="-122"/>
                <a:cs typeface="+mn-cs"/>
              </a:rPr>
              <a:t>表是国有资产收益情况表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反映行政事业单位，国有资产收益有偿使用收入和处置收入的情况。这个分类来说，是按照执行会计制度来分类，这个跟资产管理的要求保持一致。</a:t>
            </a:r>
          </a:p>
          <a:p>
            <a:r>
              <a:rPr lang="zh-CN" altLang="en-US" sz="1200" kern="1200" dirty="0" smtClean="0">
                <a:solidFill>
                  <a:schemeClr val="tx1"/>
                </a:solidFill>
                <a:latin typeface="Arial" charset="0"/>
                <a:ea typeface="宋体" pitchFamily="2" charset="-122"/>
                <a:cs typeface="+mn-cs"/>
              </a:rPr>
              <a:t>另外因为在我们的收入表其他收入中，也有像出租出借收入，需要联系反映的，那么在其他收入的明细表中，对应的也要反映这部分收入的情况，这个不同的表间，要注意这个数据的衔接。</a:t>
            </a:r>
            <a:endParaRPr lang="zh-CN" altLang="en-US" dirty="0" smtClean="0">
              <a:latin typeface="Arial" pitchFamily="34" charset="0"/>
            </a:endParaRPr>
          </a:p>
        </p:txBody>
      </p:sp>
      <p:sp>
        <p:nvSpPr>
          <p:cNvPr id="25088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230EFB1-9548-476D-A67E-F89C03236779}" type="slidenum">
              <a:rPr lang="en-US" altLang="zh-CN">
                <a:solidFill>
                  <a:srgbClr val="000000"/>
                </a:solidFill>
                <a:latin typeface="Arial" pitchFamily="34" charset="0"/>
              </a:rPr>
              <a:pPr/>
              <a:t>109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184363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幻灯片图像占位符 1"/>
          <p:cNvSpPr>
            <a:spLocks noGrp="1" noRot="1" noChangeAspect="1" noTextEdit="1"/>
          </p:cNvSpPr>
          <p:nvPr>
            <p:ph type="sldImg"/>
          </p:nvPr>
        </p:nvSpPr>
        <p:spPr>
          <a:ln/>
        </p:spPr>
      </p:sp>
      <p:sp>
        <p:nvSpPr>
          <p:cNvPr id="450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defTabSz="941388">
              <a:lnSpc>
                <a:spcPts val="2500"/>
              </a:lnSpc>
            </a:pPr>
            <a:endParaRPr lang="zh-CN" altLang="en-US" smtClean="0">
              <a:solidFill>
                <a:srgbClr val="002060"/>
              </a:solidFill>
              <a:latin typeface="微软雅黑" pitchFamily="34" charset="-122"/>
              <a:ea typeface="微软雅黑" pitchFamily="34" charset="-122"/>
            </a:endParaRPr>
          </a:p>
        </p:txBody>
      </p:sp>
      <p:sp>
        <p:nvSpPr>
          <p:cNvPr id="450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5B13406-1830-4D7A-ACAD-DCA710B4F35A}" type="slidenum">
              <a:rPr lang="en-US" altLang="zh-CN">
                <a:latin typeface="Arial" pitchFamily="34" charset="0"/>
              </a:rPr>
              <a:pPr/>
              <a:t>11</a:t>
            </a:fld>
            <a:endParaRPr lang="en-US" altLang="zh-CN">
              <a:latin typeface="Arial" pitchFamily="34" charset="0"/>
            </a:endParaRPr>
          </a:p>
        </p:txBody>
      </p:sp>
    </p:spTree>
    <p:extLst>
      <p:ext uri="{BB962C8B-B14F-4D97-AF65-F5344CB8AC3E}">
        <p14:creationId xmlns="" xmlns:p14="http://schemas.microsoft.com/office/powerpoint/2010/main" val="359395185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幻灯片图像占位符 1"/>
          <p:cNvSpPr>
            <a:spLocks noGrp="1" noRot="1" noChangeAspect="1" noTextEdit="1"/>
          </p:cNvSpPr>
          <p:nvPr>
            <p:ph type="sldImg"/>
          </p:nvPr>
        </p:nvSpPr>
        <p:spPr>
          <a:ln/>
        </p:spPr>
      </p:sp>
      <p:sp>
        <p:nvSpPr>
          <p:cNvPr id="25293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5293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128E034-AF17-44F2-BDD4-9D2F27EE1761}" type="slidenum">
              <a:rPr lang="en-US" altLang="zh-CN">
                <a:solidFill>
                  <a:srgbClr val="000000"/>
                </a:solidFill>
                <a:latin typeface="Arial" pitchFamily="34" charset="0"/>
              </a:rPr>
              <a:pPr/>
              <a:t>110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5765932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幻灯片图像占位符 1"/>
          <p:cNvSpPr>
            <a:spLocks noGrp="1" noRot="1" noChangeAspect="1" noTextEdit="1"/>
          </p:cNvSpPr>
          <p:nvPr>
            <p:ph type="sldImg"/>
          </p:nvPr>
        </p:nvSpPr>
        <p:spPr>
          <a:ln/>
        </p:spPr>
      </p:sp>
      <p:sp>
        <p:nvSpPr>
          <p:cNvPr id="25497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5498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1DC42A7-FB43-404F-8D93-D042EB67B645}" type="slidenum">
              <a:rPr lang="en-US" altLang="zh-CN">
                <a:solidFill>
                  <a:srgbClr val="000000"/>
                </a:solidFill>
                <a:latin typeface="Arial" pitchFamily="34" charset="0"/>
              </a:rPr>
              <a:pPr/>
              <a:t>111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49577050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幻灯片图像占位符 1"/>
          <p:cNvSpPr>
            <a:spLocks noGrp="1" noRot="1" noChangeAspect="1" noTextEdit="1"/>
          </p:cNvSpPr>
          <p:nvPr>
            <p:ph type="sldImg"/>
          </p:nvPr>
        </p:nvSpPr>
        <p:spPr>
          <a:ln/>
        </p:spPr>
      </p:sp>
      <p:sp>
        <p:nvSpPr>
          <p:cNvPr id="2570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570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A4D7735-8CFA-4EF9-AF86-754D992CCED0}" type="slidenum">
              <a:rPr lang="en-US" altLang="zh-CN">
                <a:solidFill>
                  <a:srgbClr val="000000"/>
                </a:solidFill>
                <a:latin typeface="Arial" pitchFamily="34" charset="0"/>
              </a:rPr>
              <a:pPr/>
              <a:t>112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85552151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幻灯片图像占位符 1"/>
          <p:cNvSpPr>
            <a:spLocks noGrp="1" noRot="1" noChangeAspect="1" noTextEdit="1"/>
          </p:cNvSpPr>
          <p:nvPr>
            <p:ph type="sldImg"/>
          </p:nvPr>
        </p:nvSpPr>
        <p:spPr>
          <a:ln/>
        </p:spPr>
      </p:sp>
      <p:sp>
        <p:nvSpPr>
          <p:cNvPr id="2590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03</a:t>
            </a:r>
            <a:r>
              <a:rPr lang="zh-CN" altLang="en-US" sz="1200" b="1" kern="1200" dirty="0" smtClean="0">
                <a:solidFill>
                  <a:schemeClr val="tx1"/>
                </a:solidFill>
                <a:latin typeface="Arial" charset="0"/>
                <a:ea typeface="宋体" pitchFamily="2" charset="-122"/>
                <a:cs typeface="+mn-cs"/>
              </a:rPr>
              <a:t>表，</a:t>
            </a:r>
            <a:r>
              <a:rPr lang="zh-CN" altLang="en-US" sz="1200" kern="1200" dirty="0" smtClean="0">
                <a:solidFill>
                  <a:schemeClr val="tx1"/>
                </a:solidFill>
                <a:latin typeface="Arial" charset="0"/>
                <a:ea typeface="宋体" pitchFamily="2" charset="-122"/>
                <a:cs typeface="+mn-cs"/>
              </a:rPr>
              <a:t>是按支出功能分类科目来反映机构人员情况的，这张基本数据表，之前也跟大家介绍的这张表设置这张表的目的，就是通过这个支出功能分类科目，使得我们的经费支出和机构人员能够建立起一种匹配的关系，也为这个计算测算人员经费支出，做一个基本的参考。</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这张表中所有的指标，都不包括编外长聘人员、遗属和临时工。临时工、编外长聘、遗属是在机构人员附</a:t>
            </a:r>
            <a:r>
              <a:rPr lang="en-US" altLang="zh-CN" sz="1200" kern="1200" dirty="0" smtClean="0">
                <a:solidFill>
                  <a:schemeClr val="tx1"/>
                </a:solidFill>
                <a:latin typeface="Arial" charset="0"/>
                <a:ea typeface="宋体" pitchFamily="2" charset="-122"/>
                <a:cs typeface="+mn-cs"/>
              </a:rPr>
              <a:t>04</a:t>
            </a:r>
            <a:r>
              <a:rPr lang="zh-CN" altLang="en-US" sz="1200" kern="1200" dirty="0" smtClean="0">
                <a:solidFill>
                  <a:schemeClr val="tx1"/>
                </a:solidFill>
                <a:latin typeface="Arial" charset="0"/>
                <a:ea typeface="宋体" pitchFamily="2" charset="-122"/>
                <a:cs typeface="+mn-cs"/>
              </a:rPr>
              <a:t>表中的表反映。</a:t>
            </a: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这里要强调的一点，就是关于这个一般公共预算财政拨款开支人数和一般公共预算财政补助开支人数，这两个的划分，前提都是开支基本工资，大家注意是指开支</a:t>
            </a:r>
            <a:r>
              <a:rPr lang="zh-CN" altLang="en-US" sz="1200" b="1" kern="1200" dirty="0" smtClean="0">
                <a:solidFill>
                  <a:schemeClr val="tx1"/>
                </a:solidFill>
                <a:latin typeface="Arial" charset="0"/>
                <a:ea typeface="宋体" pitchFamily="2" charset="-122"/>
                <a:cs typeface="+mn-cs"/>
              </a:rPr>
              <a:t>基本工资</a:t>
            </a:r>
            <a:r>
              <a:rPr lang="zh-CN" altLang="en-US" sz="1200" kern="1200" dirty="0" smtClean="0">
                <a:solidFill>
                  <a:schemeClr val="tx1"/>
                </a:solidFill>
                <a:latin typeface="Arial" charset="0"/>
                <a:ea typeface="宋体" pitchFamily="2" charset="-122"/>
                <a:cs typeface="+mn-cs"/>
              </a:rPr>
              <a:t>不是说开支津补贴，如果是行政和参公人员反映为一般公共预算财政拨款开支基本工资的人员，除参公以外的事业人员都反映在财政补助开支人员里，</a:t>
            </a:r>
            <a:endParaRPr lang="zh-CN" altLang="en-US" dirty="0" smtClean="0">
              <a:latin typeface="Arial" pitchFamily="34" charset="0"/>
            </a:endParaRPr>
          </a:p>
        </p:txBody>
      </p:sp>
      <p:sp>
        <p:nvSpPr>
          <p:cNvPr id="2590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14C0BA1-2CA3-4E13-9792-CEE420B82D53}" type="slidenum">
              <a:rPr lang="en-US" altLang="zh-CN">
                <a:solidFill>
                  <a:srgbClr val="000000"/>
                </a:solidFill>
                <a:latin typeface="Arial" pitchFamily="34" charset="0"/>
              </a:rPr>
              <a:pPr/>
              <a:t>113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62172796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幻灯片图像占位符 1"/>
          <p:cNvSpPr>
            <a:spLocks noGrp="1" noRot="1" noChangeAspect="1" noTextEdit="1"/>
          </p:cNvSpPr>
          <p:nvPr>
            <p:ph type="sldImg"/>
          </p:nvPr>
        </p:nvSpPr>
        <p:spPr>
          <a:ln/>
        </p:spPr>
      </p:sp>
      <p:sp>
        <p:nvSpPr>
          <p:cNvPr id="26112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6112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0F3B8C4-D9A8-4904-8BD5-DE228C786F7F}" type="slidenum">
              <a:rPr lang="en-US" altLang="zh-CN">
                <a:solidFill>
                  <a:srgbClr val="000000"/>
                </a:solidFill>
                <a:latin typeface="Arial" pitchFamily="34" charset="0"/>
              </a:rPr>
              <a:pPr/>
              <a:t>114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17748398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幻灯片图像占位符 1"/>
          <p:cNvSpPr>
            <a:spLocks noGrp="1" noRot="1" noChangeAspect="1" noTextEdit="1"/>
          </p:cNvSpPr>
          <p:nvPr>
            <p:ph type="sldImg"/>
          </p:nvPr>
        </p:nvSpPr>
        <p:spPr>
          <a:ln/>
        </p:spPr>
      </p:sp>
      <p:sp>
        <p:nvSpPr>
          <p:cNvPr id="26317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6317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0047E8C-8AB6-49C9-8CFA-D769BC439674}" type="slidenum">
              <a:rPr lang="en-US" altLang="zh-CN">
                <a:solidFill>
                  <a:srgbClr val="000000"/>
                </a:solidFill>
                <a:latin typeface="Arial" pitchFamily="34" charset="0"/>
              </a:rPr>
              <a:pPr/>
              <a:t>115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4440536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幻灯片图像占位符 1"/>
          <p:cNvSpPr>
            <a:spLocks noGrp="1" noRot="1" noChangeAspect="1" noTextEdit="1"/>
          </p:cNvSpPr>
          <p:nvPr>
            <p:ph type="sldImg"/>
          </p:nvPr>
        </p:nvSpPr>
        <p:spPr>
          <a:ln/>
        </p:spPr>
      </p:sp>
      <p:sp>
        <p:nvSpPr>
          <p:cNvPr id="26521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kern="1200" dirty="0" smtClean="0">
                <a:solidFill>
                  <a:schemeClr val="tx1"/>
                </a:solidFill>
                <a:latin typeface="Arial" charset="0"/>
                <a:ea typeface="宋体" pitchFamily="2" charset="-122"/>
                <a:cs typeface="+mn-cs"/>
              </a:rPr>
              <a:t>附</a:t>
            </a:r>
            <a:r>
              <a:rPr lang="en-US" sz="1200" kern="1200" dirty="0" smtClean="0">
                <a:solidFill>
                  <a:schemeClr val="tx1"/>
                </a:solidFill>
                <a:latin typeface="Arial" charset="0"/>
                <a:ea typeface="宋体" pitchFamily="2" charset="-122"/>
                <a:cs typeface="+mn-cs"/>
              </a:rPr>
              <a:t>04</a:t>
            </a:r>
            <a:r>
              <a:rPr lang="zh-CN" altLang="en-US" sz="1200" kern="1200" dirty="0" smtClean="0">
                <a:solidFill>
                  <a:schemeClr val="tx1"/>
                </a:solidFill>
                <a:latin typeface="Arial" charset="0"/>
                <a:ea typeface="宋体" pitchFamily="2" charset="-122"/>
                <a:cs typeface="+mn-cs"/>
              </a:rPr>
              <a:t>表讲的是机构人员情况表，这个表，也是反映单位的机构人员情况，但是它侧重是从编制的角度，从编制的角度来反映编制使用的情况。这个分类，我们是综合考虑了编制管理和财政预算管理的需要，基础肯定是编制部门的口径。但是也是综合的，财政管理的一些需要，</a:t>
            </a:r>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这张表大家可以看到，这里还反映其他人员和遗属人员，就是比上个表，要多反映这两个领域，其他人员主要是指长聘人员，就是一年以上的长期聘用人员。</a:t>
            </a:r>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编制数量要和编办保持一致。</a:t>
            </a:r>
            <a:endParaRPr lang="zh-CN" altLang="en-US" dirty="0" smtClean="0">
              <a:latin typeface="Arial" pitchFamily="34" charset="0"/>
            </a:endParaRPr>
          </a:p>
        </p:txBody>
      </p:sp>
      <p:sp>
        <p:nvSpPr>
          <p:cNvPr id="26522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CC517E5-D3E7-4BDA-80DE-D913696ABBF7}" type="slidenum">
              <a:rPr lang="en-US" altLang="zh-CN">
                <a:solidFill>
                  <a:srgbClr val="000000"/>
                </a:solidFill>
                <a:latin typeface="Arial" pitchFamily="34" charset="0"/>
              </a:rPr>
              <a:pPr/>
              <a:t>116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96642634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幻灯片图像占位符 1"/>
          <p:cNvSpPr>
            <a:spLocks noGrp="1" noRot="1" noChangeAspect="1" noTextEdit="1"/>
          </p:cNvSpPr>
          <p:nvPr>
            <p:ph type="sldImg"/>
          </p:nvPr>
        </p:nvSpPr>
        <p:spPr>
          <a:ln/>
        </p:spPr>
      </p:sp>
      <p:sp>
        <p:nvSpPr>
          <p:cNvPr id="2672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672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544DFDE-D19F-4BC7-AB1E-DCEF7498EAA6}" type="slidenum">
              <a:rPr lang="en-US" altLang="zh-CN">
                <a:solidFill>
                  <a:srgbClr val="000000"/>
                </a:solidFill>
                <a:latin typeface="Arial" pitchFamily="34" charset="0"/>
              </a:rPr>
              <a:pPr/>
              <a:t>117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3178084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幻灯片图像占位符 1"/>
          <p:cNvSpPr>
            <a:spLocks noGrp="1" noRot="1" noChangeAspect="1" noTextEdit="1"/>
          </p:cNvSpPr>
          <p:nvPr>
            <p:ph type="sldImg"/>
          </p:nvPr>
        </p:nvSpPr>
        <p:spPr>
          <a:ln/>
        </p:spPr>
      </p:sp>
      <p:sp>
        <p:nvSpPr>
          <p:cNvPr id="2693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693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209EA37-E8EA-4678-973B-D8B33F8026EB}" type="slidenum">
              <a:rPr lang="en-US" altLang="zh-CN">
                <a:solidFill>
                  <a:srgbClr val="000000"/>
                </a:solidFill>
                <a:latin typeface="Arial" pitchFamily="34" charset="0"/>
              </a:rPr>
              <a:pPr/>
              <a:t>118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82237111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幻灯片图像占位符 1"/>
          <p:cNvSpPr>
            <a:spLocks noGrp="1" noRot="1" noChangeAspect="1" noTextEdit="1"/>
          </p:cNvSpPr>
          <p:nvPr>
            <p:ph type="sldImg"/>
          </p:nvPr>
        </p:nvSpPr>
        <p:spPr>
          <a:ln/>
        </p:spPr>
      </p:sp>
      <p:sp>
        <p:nvSpPr>
          <p:cNvPr id="2713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05</a:t>
            </a:r>
            <a:r>
              <a:rPr lang="zh-CN" altLang="en-US" sz="1200" b="1" kern="1200" dirty="0" smtClean="0">
                <a:solidFill>
                  <a:schemeClr val="tx1"/>
                </a:solidFill>
                <a:latin typeface="Arial" charset="0"/>
                <a:ea typeface="宋体" pitchFamily="2" charset="-122"/>
                <a:cs typeface="+mn-cs"/>
              </a:rPr>
              <a:t>表是非税收入表</a:t>
            </a:r>
            <a:r>
              <a:rPr lang="zh-CN" altLang="en-US" sz="1200" kern="1200" dirty="0" smtClean="0">
                <a:solidFill>
                  <a:schemeClr val="tx1"/>
                </a:solidFill>
                <a:latin typeface="Arial" charset="0"/>
                <a:ea typeface="宋体" pitchFamily="2" charset="-122"/>
                <a:cs typeface="+mn-cs"/>
              </a:rPr>
              <a:t>，</a:t>
            </a:r>
          </a:p>
          <a:p>
            <a:r>
              <a:rPr lang="zh-CN" altLang="en-US" sz="1200" kern="1200" dirty="0" smtClean="0">
                <a:solidFill>
                  <a:schemeClr val="tx1"/>
                </a:solidFill>
                <a:latin typeface="Arial" charset="0"/>
                <a:ea typeface="宋体" pitchFamily="2" charset="-122"/>
                <a:cs typeface="+mn-cs"/>
              </a:rPr>
              <a:t>就是说去反应各部门单位征税收入的有关增长情况，这里包括政府性基金、资金专项收入等等，今年主要的变化，是把捐赠收入，政府性基金收入，原来是属于二级收入科目，今年根据科目的调整，现在列为一直一级科目，这个都是根据科目的调整相应进行调整。</a:t>
            </a:r>
          </a:p>
          <a:p>
            <a:endParaRPr lang="zh-CN" altLang="en-US" dirty="0" smtClean="0">
              <a:latin typeface="Arial" pitchFamily="34" charset="0"/>
            </a:endParaRPr>
          </a:p>
        </p:txBody>
      </p:sp>
      <p:sp>
        <p:nvSpPr>
          <p:cNvPr id="2713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556C2EB-08FF-4970-8E8D-E68CA186E5E5}" type="slidenum">
              <a:rPr lang="en-US" altLang="zh-CN">
                <a:solidFill>
                  <a:srgbClr val="000000"/>
                </a:solidFill>
                <a:latin typeface="Arial" pitchFamily="34" charset="0"/>
              </a:rPr>
              <a:pPr/>
              <a:t>119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950363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a:ln/>
        </p:spPr>
      </p:sp>
      <p:sp>
        <p:nvSpPr>
          <p:cNvPr id="471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defTabSz="941388">
              <a:lnSpc>
                <a:spcPts val="2500"/>
              </a:lnSpc>
            </a:pPr>
            <a:endParaRPr lang="zh-CN" altLang="en-US" dirty="0" smtClean="0">
              <a:solidFill>
                <a:srgbClr val="002060"/>
              </a:solidFill>
              <a:latin typeface="微软雅黑" pitchFamily="34" charset="-122"/>
              <a:ea typeface="微软雅黑" pitchFamily="34" charset="-122"/>
            </a:endParaRPr>
          </a:p>
        </p:txBody>
      </p:sp>
      <p:sp>
        <p:nvSpPr>
          <p:cNvPr id="471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BD3F02E-A992-407D-A3FA-6C3EFC29FF92}" type="slidenum">
              <a:rPr lang="en-US" altLang="zh-CN">
                <a:latin typeface="Arial" pitchFamily="34" charset="0"/>
              </a:rPr>
              <a:pPr/>
              <a:t>12</a:t>
            </a:fld>
            <a:endParaRPr lang="en-US" altLang="zh-CN">
              <a:latin typeface="Arial" pitchFamily="34" charset="0"/>
            </a:endParaRPr>
          </a:p>
        </p:txBody>
      </p:sp>
    </p:spTree>
    <p:extLst>
      <p:ext uri="{BB962C8B-B14F-4D97-AF65-F5344CB8AC3E}">
        <p14:creationId xmlns="" xmlns:p14="http://schemas.microsoft.com/office/powerpoint/2010/main" val="32065880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幻灯片图像占位符 1"/>
          <p:cNvSpPr>
            <a:spLocks noGrp="1" noRot="1" noChangeAspect="1" noTextEdit="1"/>
          </p:cNvSpPr>
          <p:nvPr>
            <p:ph type="sldImg"/>
          </p:nvPr>
        </p:nvSpPr>
        <p:spPr>
          <a:ln/>
        </p:spPr>
      </p:sp>
      <p:sp>
        <p:nvSpPr>
          <p:cNvPr id="2734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734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5CA8223-510E-4D64-9EF2-4BE0993558AD}" type="slidenum">
              <a:rPr lang="en-US" altLang="zh-CN">
                <a:solidFill>
                  <a:srgbClr val="000000"/>
                </a:solidFill>
                <a:latin typeface="Arial" pitchFamily="34" charset="0"/>
              </a:rPr>
              <a:pPr/>
              <a:t>120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4440657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幻灯片图像占位符 1"/>
          <p:cNvSpPr>
            <a:spLocks noGrp="1" noRot="1" noChangeAspect="1" noTextEdit="1"/>
          </p:cNvSpPr>
          <p:nvPr>
            <p:ph type="sldImg"/>
          </p:nvPr>
        </p:nvSpPr>
        <p:spPr>
          <a:ln/>
        </p:spPr>
      </p:sp>
      <p:sp>
        <p:nvSpPr>
          <p:cNvPr id="2754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754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7319327-CAF2-42F3-A0AB-97EF198D5A02}" type="slidenum">
              <a:rPr lang="en-US" altLang="zh-CN">
                <a:solidFill>
                  <a:srgbClr val="000000"/>
                </a:solidFill>
                <a:latin typeface="Arial" pitchFamily="34" charset="0"/>
              </a:rPr>
              <a:pPr/>
              <a:t>121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6392877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幻灯片图像占位符 1"/>
          <p:cNvSpPr>
            <a:spLocks noGrp="1" noRot="1" noChangeAspect="1" noTextEdit="1"/>
          </p:cNvSpPr>
          <p:nvPr>
            <p:ph type="sldImg"/>
          </p:nvPr>
        </p:nvSpPr>
        <p:spPr>
          <a:ln/>
        </p:spPr>
      </p:sp>
      <p:sp>
        <p:nvSpPr>
          <p:cNvPr id="28774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8774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0C31D4F-068C-4D36-B186-3A73C1B63F96}" type="slidenum">
              <a:rPr lang="en-US" altLang="zh-CN">
                <a:solidFill>
                  <a:srgbClr val="000000"/>
                </a:solidFill>
                <a:latin typeface="Arial" pitchFamily="34" charset="0"/>
              </a:rPr>
              <a:pPr/>
              <a:t>122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2492266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a:ln/>
        </p:spPr>
      </p:sp>
      <p:sp>
        <p:nvSpPr>
          <p:cNvPr id="389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89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5ADA75F-7B24-4C96-8AD3-175F351C4B38}" type="slidenum">
              <a:rPr lang="en-US" altLang="zh-CN">
                <a:latin typeface="Arial" pitchFamily="34" charset="0"/>
              </a:rPr>
              <a:pPr/>
              <a:t>123</a:t>
            </a:fld>
            <a:endParaRPr lang="en-US" altLang="zh-CN">
              <a:latin typeface="Arial" pitchFamily="34" charset="0"/>
            </a:endParaRPr>
          </a:p>
        </p:txBody>
      </p:sp>
    </p:spTree>
    <p:extLst>
      <p:ext uri="{BB962C8B-B14F-4D97-AF65-F5344CB8AC3E}">
        <p14:creationId xmlns="" xmlns:p14="http://schemas.microsoft.com/office/powerpoint/2010/main" val="302014363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幻灯片图像占位符 1"/>
          <p:cNvSpPr>
            <a:spLocks noGrp="1" noRot="1" noChangeAspect="1" noTextEdit="1"/>
          </p:cNvSpPr>
          <p:nvPr>
            <p:ph type="sldImg"/>
          </p:nvPr>
        </p:nvSpPr>
        <p:spPr>
          <a:ln/>
        </p:spPr>
      </p:sp>
      <p:sp>
        <p:nvSpPr>
          <p:cNvPr id="29184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我们现在看</a:t>
            </a:r>
            <a:r>
              <a:rPr lang="zh-CN" altLang="en-US" sz="1200" b="1" kern="1200" dirty="0" smtClean="0">
                <a:solidFill>
                  <a:schemeClr val="tx1"/>
                </a:solidFill>
                <a:latin typeface="Arial" charset="0"/>
                <a:ea typeface="宋体" pitchFamily="2" charset="-122"/>
                <a:cs typeface="+mn-cs"/>
              </a:rPr>
              <a:t>第四部分关于部门决算报表的填报说明</a:t>
            </a:r>
            <a:r>
              <a:rPr lang="zh-CN" altLang="en-US" sz="1200" kern="1200" dirty="0" smtClean="0">
                <a:solidFill>
                  <a:schemeClr val="tx1"/>
                </a:solidFill>
                <a:latin typeface="Arial" charset="0"/>
                <a:ea typeface="宋体" pitchFamily="2" charset="-122"/>
                <a:cs typeface="+mn-cs"/>
              </a:rPr>
              <a:t>，我们在编制说明这个环节强调了，部门决算的编制说明要求按规定的体例编写，这个规定体例一会儿再说，</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今年新增单位内控自评情况的报告，这个是要求附到上报文档上的。</a:t>
            </a:r>
            <a:endParaRPr lang="zh-CN" altLang="en-US" dirty="0" smtClean="0">
              <a:latin typeface="Arial" pitchFamily="34" charset="0"/>
            </a:endParaRPr>
          </a:p>
        </p:txBody>
      </p:sp>
      <p:sp>
        <p:nvSpPr>
          <p:cNvPr id="29184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C30FD25-42B1-47C8-9004-753F4501F916}" type="slidenum">
              <a:rPr lang="en-US" altLang="zh-CN">
                <a:solidFill>
                  <a:srgbClr val="000000"/>
                </a:solidFill>
                <a:latin typeface="Arial" pitchFamily="34" charset="0"/>
              </a:rPr>
              <a:pPr/>
              <a:t>124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8769499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幻灯片图像占位符 1"/>
          <p:cNvSpPr>
            <a:spLocks noGrp="1" noRot="1" noChangeAspect="1" noTextEdit="1"/>
          </p:cNvSpPr>
          <p:nvPr>
            <p:ph type="sldImg"/>
          </p:nvPr>
        </p:nvSpPr>
        <p:spPr>
          <a:ln/>
        </p:spPr>
      </p:sp>
      <p:sp>
        <p:nvSpPr>
          <p:cNvPr id="29389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需要说明一下，关于这张政府采购情况表，是由咱们采购办进行审核。</a:t>
            </a:r>
            <a:endParaRPr lang="zh-CN" altLang="en-US" dirty="0" smtClean="0">
              <a:latin typeface="Arial" pitchFamily="34" charset="0"/>
            </a:endParaRPr>
          </a:p>
        </p:txBody>
      </p:sp>
      <p:sp>
        <p:nvSpPr>
          <p:cNvPr id="29389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A3CE744-7C6E-4866-9270-0156060A58DD}" type="slidenum">
              <a:rPr lang="en-US" altLang="zh-CN">
                <a:solidFill>
                  <a:srgbClr val="000000"/>
                </a:solidFill>
                <a:latin typeface="Arial" pitchFamily="34" charset="0"/>
              </a:rPr>
              <a:pPr/>
              <a:t>125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8935253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幻灯片图像占位符 1"/>
          <p:cNvSpPr>
            <a:spLocks noGrp="1" noRot="1" noChangeAspect="1" noTextEdit="1"/>
          </p:cNvSpPr>
          <p:nvPr>
            <p:ph type="sldImg"/>
          </p:nvPr>
        </p:nvSpPr>
        <p:spPr>
          <a:ln/>
        </p:spPr>
      </p:sp>
      <p:sp>
        <p:nvSpPr>
          <p:cNvPr id="29593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kern="1200" dirty="0" smtClean="0">
                <a:solidFill>
                  <a:schemeClr val="tx1"/>
                </a:solidFill>
                <a:latin typeface="Arial" charset="0"/>
                <a:ea typeface="宋体" pitchFamily="2" charset="-122"/>
                <a:cs typeface="+mn-cs"/>
              </a:rPr>
              <a:t>填报说明，有两个版本，一个是部门和单位的，一个是财政部门的版本，我们先看部门的版本，</a:t>
            </a:r>
            <a:r>
              <a:rPr lang="en-US" sz="1200" kern="1200" dirty="0" smtClean="0">
                <a:solidFill>
                  <a:schemeClr val="tx1"/>
                </a:solidFill>
                <a:latin typeface="Arial" charset="0"/>
                <a:ea typeface="宋体" pitchFamily="2" charset="-122"/>
                <a:cs typeface="+mn-cs"/>
              </a:rPr>
              <a:t>4</a:t>
            </a:r>
            <a:r>
              <a:rPr lang="zh-CN" altLang="en-US" sz="1200" kern="1200" dirty="0" smtClean="0">
                <a:solidFill>
                  <a:schemeClr val="tx1"/>
                </a:solidFill>
                <a:latin typeface="Arial" charset="0"/>
                <a:ea typeface="宋体" pitchFamily="2" charset="-122"/>
                <a:cs typeface="+mn-cs"/>
              </a:rPr>
              <a:t>个部分，或者说填报说明，不管哪个版本就是</a:t>
            </a:r>
            <a:r>
              <a:rPr lang="en-US" sz="1200" kern="1200" dirty="0" smtClean="0">
                <a:solidFill>
                  <a:schemeClr val="tx1"/>
                </a:solidFill>
                <a:latin typeface="Arial" charset="0"/>
                <a:ea typeface="宋体" pitchFamily="2" charset="-122"/>
                <a:cs typeface="+mn-cs"/>
              </a:rPr>
              <a:t>4</a:t>
            </a:r>
            <a:r>
              <a:rPr lang="zh-CN" altLang="en-US" sz="1200" kern="1200" dirty="0" smtClean="0">
                <a:solidFill>
                  <a:schemeClr val="tx1"/>
                </a:solidFill>
                <a:latin typeface="Arial" charset="0"/>
                <a:ea typeface="宋体" pitchFamily="2" charset="-122"/>
                <a:cs typeface="+mn-cs"/>
              </a:rPr>
              <a:t>个部分，第一部分是汇编的基本情况，主要对这个基本情况，就是把决算编报的单位的基本性质，会计制度，预算级次，进行一个说明，一些各种报表的类型，进行一个说明，其中的基层单位对于某一个基层单位来说，不要求按照表格的形式来说明，不要按照表格的形式，用几句话能说清楚就可以了，但是主管部门，财政部门汇总的时候，必须以表格的形式来进行说明，我们这里强调的是一个汇编的基本情况，所以汇编的时候是以表格的形式。</a:t>
            </a:r>
          </a:p>
          <a:p>
            <a:r>
              <a:rPr lang="zh-CN" altLang="en-US" sz="1200" b="1" kern="1200" dirty="0" smtClean="0">
                <a:solidFill>
                  <a:schemeClr val="tx1"/>
                </a:solidFill>
                <a:latin typeface="Arial" charset="0"/>
                <a:ea typeface="宋体" pitchFamily="2" charset="-122"/>
                <a:cs typeface="+mn-cs"/>
              </a:rPr>
              <a:t>第二个部分</a:t>
            </a:r>
            <a:r>
              <a:rPr lang="zh-CN" altLang="en-US" sz="1200" kern="1200" dirty="0" smtClean="0">
                <a:solidFill>
                  <a:schemeClr val="tx1"/>
                </a:solidFill>
                <a:latin typeface="Arial" charset="0"/>
                <a:ea typeface="宋体" pitchFamily="2" charset="-122"/>
                <a:cs typeface="+mn-cs"/>
              </a:rPr>
              <a:t>是基础数据核对情况，就是涉及到财政拨款，一般公共预算，政府性基金这两类财政拨款，以及财政专户管理资金，非税收入等，财政性资金缴拨款和财政部门对账，对差额进行原因说明，第二个小点是对于涉及到上年结转结余变动的要进行说明，说明跟上年核对不一致原因，这个说明了这几年我们优化，通过填报说明附表这里面后面对这个有关的条例情况进行说明。第三个是主要指标的这种情况。对决算报表说，收支余资产负债机构人员的主要指标，以及三公会议培训费等，这些重点指标进行上下年的对比，然后对于这种比较大的要进行说明，这个是基础数据核对比对的情况。</a:t>
            </a:r>
          </a:p>
          <a:p>
            <a:r>
              <a:rPr lang="zh-CN" altLang="en-US" sz="1200" kern="1200" dirty="0" smtClean="0">
                <a:solidFill>
                  <a:schemeClr val="tx1"/>
                </a:solidFill>
                <a:latin typeface="Arial" charset="0"/>
                <a:ea typeface="宋体" pitchFamily="2" charset="-122"/>
                <a:cs typeface="+mn-cs"/>
              </a:rPr>
              <a:t>第三个是报表审核这样的情况，什么情况要求你列表的形式对公司和模板要逐条进行说明，这里强调了是表格的形式。</a:t>
            </a:r>
          </a:p>
          <a:p>
            <a:r>
              <a:rPr lang="zh-CN" altLang="en-US" sz="1200" kern="1200" dirty="0" smtClean="0">
                <a:solidFill>
                  <a:schemeClr val="tx1"/>
                </a:solidFill>
                <a:latin typeface="Arial" charset="0"/>
                <a:ea typeface="宋体" pitchFamily="2" charset="-122"/>
                <a:cs typeface="+mn-cs"/>
              </a:rPr>
              <a:t>这里的那个表格是不分基层单位还是主管部门，都要求按表格的形式统一表格的形式来编写，而且是要逐条，特别是整个模板，不管有没有符合条件的单位，都要逐条，就是我们软件中现在位置有这些模板，有这几个模板，你就每个模板都得有一条审核的记录，有提示要写说明没有提示也要写，不涉及此项整合，就说明你是审过了，这个特别简单，最后一个方面是其他需要说明的内容，按照全部要逐条对照说明，然后涉及到的附表进行说明了。那相应的在填报说明的附表中，我们决算报表软件里面，我们把这些附表都做出来，需要附表说明的，这些，都要填报这个目标，部门版的说明事情相对多一点，大家可以看到这里有</a:t>
            </a:r>
            <a:r>
              <a:rPr lang="en-US" sz="1200" kern="1200" dirty="0" smtClean="0">
                <a:solidFill>
                  <a:schemeClr val="tx1"/>
                </a:solidFill>
                <a:latin typeface="Arial" charset="0"/>
                <a:ea typeface="宋体" pitchFamily="2" charset="-122"/>
                <a:cs typeface="+mn-cs"/>
              </a:rPr>
              <a:t>17</a:t>
            </a:r>
            <a:r>
              <a:rPr lang="zh-CN" altLang="en-US" sz="1200" kern="1200" dirty="0" smtClean="0">
                <a:solidFill>
                  <a:schemeClr val="tx1"/>
                </a:solidFill>
                <a:latin typeface="Arial" charset="0"/>
                <a:ea typeface="宋体" pitchFamily="2" charset="-122"/>
                <a:cs typeface="+mn-cs"/>
              </a:rPr>
              <a:t>条，其实还有一条，这个软件没更新，还有新增的一条，就是涉及到有预算的调整事项。财决</a:t>
            </a:r>
            <a:r>
              <a:rPr lang="en-US" sz="1200" kern="1200" dirty="0" smtClean="0">
                <a:solidFill>
                  <a:schemeClr val="tx1"/>
                </a:solidFill>
                <a:latin typeface="Arial" charset="0"/>
                <a:ea typeface="宋体" pitchFamily="2" charset="-122"/>
                <a:cs typeface="+mn-cs"/>
              </a:rPr>
              <a:t>01</a:t>
            </a:r>
            <a:r>
              <a:rPr lang="zh-CN" altLang="en-US" sz="1200" kern="1200" dirty="0" smtClean="0">
                <a:solidFill>
                  <a:schemeClr val="tx1"/>
                </a:solidFill>
                <a:latin typeface="Arial" charset="0"/>
                <a:ea typeface="宋体" pitchFamily="2" charset="-122"/>
                <a:cs typeface="+mn-cs"/>
              </a:rPr>
              <a:t>表上涉及到有预算调整事项的，也就是调整预算数，大于或者小于年初预算数，以及决算数大于调整预算数的这种情况。那么在填报说明中说明实际情况，对这两类情况要进行说明。</a:t>
            </a:r>
            <a:endParaRPr lang="zh-CN" altLang="en-US" dirty="0" smtClean="0">
              <a:latin typeface="Arial" pitchFamily="34" charset="0"/>
            </a:endParaRPr>
          </a:p>
        </p:txBody>
      </p:sp>
      <p:sp>
        <p:nvSpPr>
          <p:cNvPr id="29594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3F008F9-1B50-4784-A133-5B7F851DFDEE}" type="slidenum">
              <a:rPr lang="en-US" altLang="zh-CN">
                <a:solidFill>
                  <a:srgbClr val="000000"/>
                </a:solidFill>
                <a:latin typeface="Arial" pitchFamily="34" charset="0"/>
              </a:rPr>
              <a:pPr/>
              <a:t>126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7555177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幻灯片图像占位符 1"/>
          <p:cNvSpPr>
            <a:spLocks noGrp="1" noRot="1" noChangeAspect="1" noTextEdit="1"/>
          </p:cNvSpPr>
          <p:nvPr>
            <p:ph type="sldImg"/>
          </p:nvPr>
        </p:nvSpPr>
        <p:spPr>
          <a:ln/>
        </p:spPr>
      </p:sp>
      <p:sp>
        <p:nvSpPr>
          <p:cNvPr id="29798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这里有</a:t>
            </a:r>
            <a:r>
              <a:rPr lang="en-US" sz="1200" kern="1200" dirty="0" smtClean="0">
                <a:solidFill>
                  <a:schemeClr val="tx1"/>
                </a:solidFill>
                <a:latin typeface="Arial" charset="0"/>
                <a:ea typeface="宋体" pitchFamily="2" charset="-122"/>
                <a:cs typeface="+mn-cs"/>
              </a:rPr>
              <a:t>11</a:t>
            </a:r>
            <a:r>
              <a:rPr lang="zh-CN" altLang="en-US" sz="1200" kern="1200" dirty="0" smtClean="0">
                <a:solidFill>
                  <a:schemeClr val="tx1"/>
                </a:solidFill>
                <a:latin typeface="Arial" charset="0"/>
                <a:ea typeface="宋体" pitchFamily="2" charset="-122"/>
                <a:cs typeface="+mn-cs"/>
              </a:rPr>
              <a:t>张附表，填报说明附表就是有涉及到这些事项，你像附</a:t>
            </a:r>
            <a:r>
              <a:rPr lang="en-US" sz="1200" kern="1200" dirty="0" smtClean="0">
                <a:solidFill>
                  <a:schemeClr val="tx1"/>
                </a:solidFill>
                <a:latin typeface="Arial" charset="0"/>
                <a:ea typeface="宋体" pitchFamily="2" charset="-122"/>
                <a:cs typeface="+mn-cs"/>
              </a:rPr>
              <a:t>01</a:t>
            </a:r>
            <a:r>
              <a:rPr lang="zh-CN" altLang="en-US" sz="1200" kern="1200" dirty="0" smtClean="0">
                <a:solidFill>
                  <a:schemeClr val="tx1"/>
                </a:solidFill>
                <a:latin typeface="Arial" charset="0"/>
                <a:ea typeface="宋体" pitchFamily="2" charset="-122"/>
                <a:cs typeface="+mn-cs"/>
              </a:rPr>
              <a:t>，附</a:t>
            </a:r>
            <a:r>
              <a:rPr lang="en-US" sz="1200" kern="1200" dirty="0" smtClean="0">
                <a:solidFill>
                  <a:schemeClr val="tx1"/>
                </a:solidFill>
                <a:latin typeface="Arial" charset="0"/>
                <a:ea typeface="宋体" pitchFamily="2" charset="-122"/>
                <a:cs typeface="+mn-cs"/>
              </a:rPr>
              <a:t>02</a:t>
            </a:r>
            <a:r>
              <a:rPr lang="zh-CN" altLang="en-US" sz="1200" kern="1200" dirty="0" smtClean="0">
                <a:solidFill>
                  <a:schemeClr val="tx1"/>
                </a:solidFill>
                <a:latin typeface="Arial" charset="0"/>
                <a:ea typeface="宋体" pitchFamily="2" charset="-122"/>
                <a:cs typeface="+mn-cs"/>
              </a:rPr>
              <a:t>，这些是期初数有调整的必须要填没有就不用了。</a:t>
            </a:r>
            <a:endParaRPr lang="zh-CN" altLang="en-US" dirty="0" smtClean="0">
              <a:latin typeface="Arial" pitchFamily="34" charset="0"/>
            </a:endParaRPr>
          </a:p>
        </p:txBody>
      </p:sp>
      <p:sp>
        <p:nvSpPr>
          <p:cNvPr id="29798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C1A53BD-D64C-42EA-B0F6-6535951B7E26}" type="slidenum">
              <a:rPr lang="en-US" altLang="zh-CN">
                <a:solidFill>
                  <a:srgbClr val="000000"/>
                </a:solidFill>
                <a:latin typeface="Arial" pitchFamily="34" charset="0"/>
              </a:rPr>
              <a:pPr/>
              <a:t>127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5182127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幻灯片图像占位符 1"/>
          <p:cNvSpPr>
            <a:spLocks noGrp="1" noRot="1" noChangeAspect="1" noTextEdit="1"/>
          </p:cNvSpPr>
          <p:nvPr>
            <p:ph type="sldImg"/>
          </p:nvPr>
        </p:nvSpPr>
        <p:spPr>
          <a:ln/>
        </p:spPr>
      </p:sp>
      <p:sp>
        <p:nvSpPr>
          <p:cNvPr id="3000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000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C8EE09-0C4C-48D5-B943-5B4E2FC91687}" type="slidenum">
              <a:rPr lang="en-US" altLang="zh-CN">
                <a:solidFill>
                  <a:srgbClr val="000000"/>
                </a:solidFill>
                <a:latin typeface="Arial" pitchFamily="34" charset="0"/>
              </a:rPr>
              <a:pPr/>
              <a:t>128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84587486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幻灯片图像占位符 1"/>
          <p:cNvSpPr>
            <a:spLocks noGrp="1" noRot="1" noChangeAspect="1" noTextEdit="1"/>
          </p:cNvSpPr>
          <p:nvPr>
            <p:ph type="sldImg"/>
          </p:nvPr>
        </p:nvSpPr>
        <p:spPr>
          <a:ln/>
        </p:spPr>
      </p:sp>
      <p:sp>
        <p:nvSpPr>
          <p:cNvPr id="30208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附零三，这个是主要指标，这张表是必填的，这个表是必填，这些数字都可以自动提取生成，附</a:t>
            </a:r>
            <a:r>
              <a:rPr lang="en-US" sz="1200" kern="1200" dirty="0" smtClean="0">
                <a:solidFill>
                  <a:schemeClr val="tx1"/>
                </a:solidFill>
                <a:latin typeface="Arial" charset="0"/>
                <a:ea typeface="宋体" pitchFamily="2" charset="-122"/>
                <a:cs typeface="+mn-cs"/>
              </a:rPr>
              <a:t>03</a:t>
            </a:r>
            <a:r>
              <a:rPr lang="zh-CN" altLang="en-US" sz="1200" kern="1200" dirty="0" smtClean="0">
                <a:solidFill>
                  <a:schemeClr val="tx1"/>
                </a:solidFill>
                <a:latin typeface="Arial" charset="0"/>
                <a:ea typeface="宋体" pitchFamily="2" charset="-122"/>
                <a:cs typeface="+mn-cs"/>
              </a:rPr>
              <a:t>的数据可以自动提取数据，</a:t>
            </a:r>
            <a:endParaRPr lang="zh-CN" altLang="en-US" dirty="0" smtClean="0">
              <a:latin typeface="Arial" pitchFamily="34" charset="0"/>
            </a:endParaRPr>
          </a:p>
        </p:txBody>
      </p:sp>
      <p:sp>
        <p:nvSpPr>
          <p:cNvPr id="30208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A07D9B5-94B3-4C98-8AD2-C1DA140C8854}" type="slidenum">
              <a:rPr lang="en-US" altLang="zh-CN">
                <a:solidFill>
                  <a:srgbClr val="000000"/>
                </a:solidFill>
                <a:latin typeface="Arial" pitchFamily="34" charset="0"/>
              </a:rPr>
              <a:pPr/>
              <a:t>129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6610591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a:ln/>
        </p:spPr>
      </p:sp>
      <p:sp>
        <p:nvSpPr>
          <p:cNvPr id="4915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41388" rtl="0" eaLnBrk="0" fontAlgn="base" latinLnBrk="0" hangingPunct="0">
              <a:lnSpc>
                <a:spcPts val="25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第二个方面，关于量化评价指标，</a:t>
            </a:r>
            <a:r>
              <a:rPr lang="zh-CN" altLang="en-US" sz="1200" kern="1200" dirty="0" smtClean="0">
                <a:solidFill>
                  <a:schemeClr val="tx1"/>
                </a:solidFill>
                <a:latin typeface="Arial" charset="0"/>
                <a:ea typeface="宋体" pitchFamily="2" charset="-122"/>
                <a:cs typeface="+mn-cs"/>
              </a:rPr>
              <a:t>去年财政部是头一年试行，没有要求地方报送，因此当时这个任务参数，也就没有发给大家，其实这个指标是从去年就已经有了。从中央部门 的试行情况是来看，去年这个评价表还有些不太合理的的地方，今年财政部将这个指标进行优化，并将其做到了报表体系里，大家可今年大家可以尝试着用一下这个参数，去评价本部门的在预算管理等方面的一些情况。</a:t>
            </a:r>
          </a:p>
          <a:p>
            <a:pPr defTabSz="941388">
              <a:lnSpc>
                <a:spcPts val="2500"/>
              </a:lnSpc>
            </a:pPr>
            <a:endParaRPr lang="zh-CN" altLang="en-US" dirty="0" smtClean="0">
              <a:solidFill>
                <a:srgbClr val="002060"/>
              </a:solidFill>
              <a:latin typeface="微软雅黑" pitchFamily="34" charset="-122"/>
              <a:ea typeface="微软雅黑" pitchFamily="34" charset="-122"/>
            </a:endParaRPr>
          </a:p>
        </p:txBody>
      </p:sp>
      <p:sp>
        <p:nvSpPr>
          <p:cNvPr id="4915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FF4CEF9-B484-4664-A4C9-10D26FFB71E7}" type="slidenum">
              <a:rPr lang="en-US" altLang="zh-CN">
                <a:latin typeface="Arial" pitchFamily="34" charset="0"/>
              </a:rPr>
              <a:pPr/>
              <a:t>13</a:t>
            </a:fld>
            <a:endParaRPr lang="en-US" altLang="zh-CN">
              <a:latin typeface="Arial" pitchFamily="34" charset="0"/>
            </a:endParaRPr>
          </a:p>
        </p:txBody>
      </p:sp>
    </p:spTree>
    <p:extLst>
      <p:ext uri="{BB962C8B-B14F-4D97-AF65-F5344CB8AC3E}">
        <p14:creationId xmlns="" xmlns:p14="http://schemas.microsoft.com/office/powerpoint/2010/main" val="282807225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幻灯片图像占位符 1"/>
          <p:cNvSpPr>
            <a:spLocks noGrp="1" noRot="1" noChangeAspect="1" noTextEdit="1"/>
          </p:cNvSpPr>
          <p:nvPr>
            <p:ph type="sldImg"/>
          </p:nvPr>
        </p:nvSpPr>
        <p:spPr>
          <a:ln/>
        </p:spPr>
      </p:sp>
      <p:sp>
        <p:nvSpPr>
          <p:cNvPr id="30413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附</a:t>
            </a:r>
            <a:r>
              <a:rPr lang="en-US" sz="1200" kern="1200" dirty="0" smtClean="0">
                <a:solidFill>
                  <a:schemeClr val="tx1"/>
                </a:solidFill>
                <a:latin typeface="Arial" charset="0"/>
                <a:ea typeface="宋体" pitchFamily="2" charset="-122"/>
                <a:cs typeface="+mn-cs"/>
              </a:rPr>
              <a:t>04</a:t>
            </a:r>
            <a:r>
              <a:rPr lang="zh-CN" altLang="en-US" sz="1200" kern="1200" dirty="0" smtClean="0">
                <a:solidFill>
                  <a:schemeClr val="tx1"/>
                </a:solidFill>
                <a:latin typeface="Arial" charset="0"/>
                <a:ea typeface="宋体" pitchFamily="2" charset="-122"/>
                <a:cs typeface="+mn-cs"/>
              </a:rPr>
              <a:t>表其他收入明细表。这个是有其他收入的填没有的不填，</a:t>
            </a:r>
            <a:endParaRPr lang="zh-CN" altLang="en-US" dirty="0" smtClean="0">
              <a:latin typeface="Arial" pitchFamily="34" charset="0"/>
            </a:endParaRPr>
          </a:p>
        </p:txBody>
      </p:sp>
      <p:sp>
        <p:nvSpPr>
          <p:cNvPr id="30413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7A7319E-FD12-4FFA-A878-7A42B2BDA5FB}" type="slidenum">
              <a:rPr lang="en-US" altLang="zh-CN">
                <a:solidFill>
                  <a:srgbClr val="000000"/>
                </a:solidFill>
                <a:latin typeface="Arial" pitchFamily="34" charset="0"/>
              </a:rPr>
              <a:pPr/>
              <a:t>130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706344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幻灯片图像占位符 1"/>
          <p:cNvSpPr>
            <a:spLocks noGrp="1" noRot="1" noChangeAspect="1" noTextEdit="1"/>
          </p:cNvSpPr>
          <p:nvPr>
            <p:ph type="sldImg"/>
          </p:nvPr>
        </p:nvSpPr>
        <p:spPr>
          <a:ln/>
        </p:spPr>
      </p:sp>
      <p:sp>
        <p:nvSpPr>
          <p:cNvPr id="30617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05</a:t>
            </a:r>
            <a:r>
              <a:rPr lang="zh-CN" altLang="en-US" sz="1200" b="1" kern="1200" dirty="0" smtClean="0">
                <a:solidFill>
                  <a:schemeClr val="tx1"/>
                </a:solidFill>
                <a:latin typeface="Arial" charset="0"/>
                <a:ea typeface="宋体" pitchFamily="2" charset="-122"/>
                <a:cs typeface="+mn-cs"/>
              </a:rPr>
              <a:t>表是</a:t>
            </a:r>
            <a:r>
              <a:rPr lang="zh-CN" altLang="en-US" sz="1200" kern="1200" dirty="0" smtClean="0">
                <a:solidFill>
                  <a:schemeClr val="tx1"/>
                </a:solidFill>
                <a:latin typeface="Arial" charset="0"/>
                <a:ea typeface="宋体" pitchFamily="2" charset="-122"/>
                <a:cs typeface="+mn-cs"/>
              </a:rPr>
              <a:t>，决算相关信息的有三公经费机关运行经费，有固定资产占有情况了，这张表，今年我们有一个比较大的变化，增加了预算数字，这也是为了适应预决算公开的需要。现在从决算中央等级，嗯，部门决算公开实践来看，相关经费的公开，公开几个方面，一个是，表上是公开年初预算数和实际的支出数实际支出数，就是包括，预算安排和以前年度三公经费结转安排提出，这个是从经费支出口径上面第二个，涉及到三公经费，出国（境）团组、人次，公车的数量保有量，这个公务接待批次人次等方面的信息，下面我们也进行了细化，特别是去年很多把国内的外事接待费都列到了国（境）外接待费，从地方来说这个很少发生，就是主要是由驻外机构发生的这个接待费。如果是国内发生的接待外宾的，是在国内外事接待人次中反映。</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注意合理性。记得去年咱们有强调说注意人均接待费不要出现极值，结果咱们有些县区将人均接待费用不高，但是接待批次却特别大。</a:t>
            </a:r>
            <a:endParaRPr lang="zh-CN" altLang="en-US" dirty="0" smtClean="0">
              <a:latin typeface="Arial" pitchFamily="34" charset="0"/>
            </a:endParaRPr>
          </a:p>
        </p:txBody>
      </p:sp>
      <p:sp>
        <p:nvSpPr>
          <p:cNvPr id="30618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894A857-E573-4A07-8FA5-E37409EEFFB7}" type="slidenum">
              <a:rPr lang="en-US" altLang="zh-CN">
                <a:solidFill>
                  <a:srgbClr val="000000"/>
                </a:solidFill>
                <a:latin typeface="Arial" pitchFamily="34" charset="0"/>
              </a:rPr>
              <a:pPr/>
              <a:t>131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341410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幻灯片图像占位符 1"/>
          <p:cNvSpPr>
            <a:spLocks noGrp="1" noRot="1" noChangeAspect="1" noTextEdit="1"/>
          </p:cNvSpPr>
          <p:nvPr>
            <p:ph type="sldImg"/>
          </p:nvPr>
        </p:nvSpPr>
        <p:spPr>
          <a:ln/>
        </p:spPr>
      </p:sp>
      <p:sp>
        <p:nvSpPr>
          <p:cNvPr id="3082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政府采购或者一个政府采购情况表，这个刚才强调了，我们本身不生产相关信息，所有的信息或者这张表，从政府采购部门采购机构的相关统计报表中取过来，</a:t>
            </a:r>
            <a:endParaRPr lang="zh-CN" altLang="en-US" dirty="0" smtClean="0">
              <a:latin typeface="Arial" pitchFamily="34" charset="0"/>
            </a:endParaRPr>
          </a:p>
        </p:txBody>
      </p:sp>
      <p:sp>
        <p:nvSpPr>
          <p:cNvPr id="3082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1032675-2523-4FB1-BC3E-407EA158CF8D}" type="slidenum">
              <a:rPr lang="en-US" altLang="zh-CN">
                <a:solidFill>
                  <a:srgbClr val="000000"/>
                </a:solidFill>
                <a:latin typeface="Arial" pitchFamily="34" charset="0"/>
              </a:rPr>
              <a:pPr/>
              <a:t>132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3600372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幻灯片图像占位符 1"/>
          <p:cNvSpPr>
            <a:spLocks noGrp="1" noRot="1" noChangeAspect="1" noTextEdit="1"/>
          </p:cNvSpPr>
          <p:nvPr>
            <p:ph type="sldImg"/>
          </p:nvPr>
        </p:nvSpPr>
        <p:spPr>
          <a:ln/>
        </p:spPr>
      </p:sp>
      <p:sp>
        <p:nvSpPr>
          <p:cNvPr id="3184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附</a:t>
            </a:r>
            <a:r>
              <a:rPr lang="en-US" sz="1200" b="1" kern="1200" dirty="0" smtClean="0">
                <a:solidFill>
                  <a:schemeClr val="tx1"/>
                </a:solidFill>
                <a:latin typeface="Arial" charset="0"/>
                <a:ea typeface="宋体" pitchFamily="2" charset="-122"/>
                <a:cs typeface="+mn-cs"/>
              </a:rPr>
              <a:t>11</a:t>
            </a:r>
            <a:r>
              <a:rPr lang="zh-CN" altLang="en-US" sz="1200" kern="1200" dirty="0" smtClean="0">
                <a:solidFill>
                  <a:schemeClr val="tx1"/>
                </a:solidFill>
                <a:latin typeface="Arial" charset="0"/>
                <a:ea typeface="宋体" pitchFamily="2" charset="-122"/>
                <a:cs typeface="+mn-cs"/>
              </a:rPr>
              <a:t>是住房公积金，这个地方各级住房公积金管理中心，有相关的业务收支情况，那么各级住房公积金管理中心，其他的单位一率不填。</a:t>
            </a:r>
          </a:p>
          <a:p>
            <a:endParaRPr lang="zh-CN" altLang="en-US" dirty="0" smtClean="0">
              <a:latin typeface="Arial" pitchFamily="34" charset="0"/>
            </a:endParaRPr>
          </a:p>
          <a:p>
            <a:endParaRPr lang="zh-CN" altLang="en-US" dirty="0" smtClean="0">
              <a:latin typeface="Arial" pitchFamily="34" charset="0"/>
            </a:endParaRPr>
          </a:p>
        </p:txBody>
      </p:sp>
      <p:sp>
        <p:nvSpPr>
          <p:cNvPr id="3184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7E0AD76-DDFE-437B-BA3D-7FBA71B1E99A}" type="slidenum">
              <a:rPr lang="en-US" altLang="zh-CN">
                <a:solidFill>
                  <a:srgbClr val="000000"/>
                </a:solidFill>
                <a:latin typeface="Arial" pitchFamily="34" charset="0"/>
              </a:rPr>
              <a:pPr/>
              <a:t>133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1080331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a:ln/>
        </p:spPr>
      </p:sp>
      <p:sp>
        <p:nvSpPr>
          <p:cNvPr id="389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89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5ADA75F-7B24-4C96-8AD3-175F351C4B38}" type="slidenum">
              <a:rPr lang="en-US" altLang="zh-CN">
                <a:latin typeface="Arial" pitchFamily="34" charset="0"/>
              </a:rPr>
              <a:pPr/>
              <a:t>134</a:t>
            </a:fld>
            <a:endParaRPr lang="en-US" altLang="zh-CN">
              <a:latin typeface="Arial" pitchFamily="34" charset="0"/>
            </a:endParaRPr>
          </a:p>
        </p:txBody>
      </p:sp>
    </p:spTree>
    <p:extLst>
      <p:ext uri="{BB962C8B-B14F-4D97-AF65-F5344CB8AC3E}">
        <p14:creationId xmlns="" xmlns:p14="http://schemas.microsoft.com/office/powerpoint/2010/main" val="152055384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135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0600413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136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58432540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137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3686448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138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2033918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139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557578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a:ln/>
        </p:spPr>
      </p:sp>
      <p:sp>
        <p:nvSpPr>
          <p:cNvPr id="5120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defTabSz="941388">
              <a:lnSpc>
                <a:spcPts val="2500"/>
              </a:lnSpc>
            </a:pPr>
            <a:endParaRPr lang="zh-CN" altLang="en-US" dirty="0" smtClean="0">
              <a:solidFill>
                <a:srgbClr val="002060"/>
              </a:solidFill>
              <a:latin typeface="微软雅黑" pitchFamily="34" charset="-122"/>
              <a:ea typeface="微软雅黑" pitchFamily="34" charset="-122"/>
            </a:endParaRPr>
          </a:p>
        </p:txBody>
      </p:sp>
      <p:sp>
        <p:nvSpPr>
          <p:cNvPr id="5120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35CB163-2EF9-4637-B002-D48332737372}" type="slidenum">
              <a:rPr lang="en-US" altLang="zh-CN">
                <a:latin typeface="Arial" pitchFamily="34" charset="0"/>
              </a:rPr>
              <a:pPr/>
              <a:t>14</a:t>
            </a:fld>
            <a:endParaRPr lang="en-US" altLang="zh-CN">
              <a:latin typeface="Arial" pitchFamily="34" charset="0"/>
            </a:endParaRPr>
          </a:p>
        </p:txBody>
      </p:sp>
    </p:spTree>
    <p:extLst>
      <p:ext uri="{BB962C8B-B14F-4D97-AF65-F5344CB8AC3E}">
        <p14:creationId xmlns="" xmlns:p14="http://schemas.microsoft.com/office/powerpoint/2010/main" val="131886657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11406338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9609715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70105943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26596680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26596680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幻灯片图像占位符 1"/>
          <p:cNvSpPr>
            <a:spLocks noGrp="1" noRot="1" noChangeAspect="1" noTextEdit="1"/>
          </p:cNvSpPr>
          <p:nvPr>
            <p:ph type="sldImg"/>
          </p:nvPr>
        </p:nvSpPr>
        <p:spPr>
          <a:ln/>
        </p:spPr>
      </p:sp>
      <p:sp>
        <p:nvSpPr>
          <p:cNvPr id="3225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225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80D5EF3-F84D-4EF4-9968-70E3B5C172C7}" type="slidenum">
              <a:rPr lang="en-US" altLang="zh-CN">
                <a:solidFill>
                  <a:srgbClr val="000000"/>
                </a:solidFill>
                <a:latin typeface="Arial" pitchFamily="34" charset="0"/>
              </a:rPr>
              <a:pPr/>
              <a:t>145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3717103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a:ln/>
        </p:spPr>
      </p:sp>
      <p:sp>
        <p:nvSpPr>
          <p:cNvPr id="389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89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5ADA75F-7B24-4C96-8AD3-175F351C4B38}" type="slidenum">
              <a:rPr lang="en-US" altLang="zh-CN">
                <a:latin typeface="Arial" pitchFamily="34" charset="0"/>
              </a:rPr>
              <a:pPr/>
              <a:t>146</a:t>
            </a:fld>
            <a:endParaRPr lang="en-US" altLang="zh-CN">
              <a:latin typeface="Arial" pitchFamily="34" charset="0"/>
            </a:endParaRPr>
          </a:p>
        </p:txBody>
      </p:sp>
    </p:spTree>
    <p:extLst>
      <p:ext uri="{BB962C8B-B14F-4D97-AF65-F5344CB8AC3E}">
        <p14:creationId xmlns="" xmlns:p14="http://schemas.microsoft.com/office/powerpoint/2010/main" val="300973203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147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06518680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148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24984114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149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26229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a:ln/>
        </p:spPr>
      </p:sp>
      <p:sp>
        <p:nvSpPr>
          <p:cNvPr id="5325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41388" rtl="0" eaLnBrk="0" fontAlgn="base" latinLnBrk="0" hangingPunct="0">
              <a:lnSpc>
                <a:spcPts val="25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第四个方面，是新增报送说明要求。</a:t>
            </a:r>
            <a:r>
              <a:rPr lang="zh-CN" altLang="en-US" sz="1200" kern="1200" dirty="0" smtClean="0">
                <a:solidFill>
                  <a:schemeClr val="tx1"/>
                </a:solidFill>
                <a:latin typeface="Arial" charset="0"/>
                <a:ea typeface="宋体" pitchFamily="2" charset="-122"/>
                <a:cs typeface="+mn-cs"/>
              </a:rPr>
              <a:t>这个主要涉及到填报说明方面的新增事项，这里</a:t>
            </a:r>
            <a:r>
              <a:rPr lang="en-US" sz="1200" kern="1200" dirty="0" smtClean="0">
                <a:solidFill>
                  <a:schemeClr val="tx1"/>
                </a:solidFill>
                <a:latin typeface="Arial" charset="0"/>
                <a:ea typeface="宋体" pitchFamily="2" charset="-122"/>
                <a:cs typeface="+mn-cs"/>
              </a:rPr>
              <a:t>3</a:t>
            </a:r>
            <a:r>
              <a:rPr lang="zh-CN" altLang="en-US" sz="1200" kern="1200" dirty="0" smtClean="0">
                <a:solidFill>
                  <a:schemeClr val="tx1"/>
                </a:solidFill>
                <a:latin typeface="Arial" charset="0"/>
                <a:ea typeface="宋体" pitchFamily="2" charset="-122"/>
                <a:cs typeface="+mn-cs"/>
              </a:rPr>
              <a:t>个方面，但更多的主要是涉及到中央发展重点。</a:t>
            </a:r>
            <a:endParaRPr lang="en-US" altLang="zh-CN" sz="1200" kern="1200" dirty="0" smtClean="0">
              <a:solidFill>
                <a:schemeClr val="tx1"/>
              </a:solidFill>
              <a:latin typeface="Arial" charset="0"/>
              <a:ea typeface="宋体" pitchFamily="2" charset="-122"/>
              <a:cs typeface="+mn-cs"/>
            </a:endParaRPr>
          </a:p>
          <a:p>
            <a:pPr marL="0" marR="0" indent="0" algn="l" defTabSz="941388" rtl="0" eaLnBrk="0" fontAlgn="base" latinLnBrk="0" hangingPunct="0">
              <a:lnSpc>
                <a:spcPts val="25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41388" rtl="0" eaLnBrk="0" fontAlgn="base" latinLnBrk="0" hangingPunct="0">
              <a:lnSpc>
                <a:spcPts val="25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对于地方主要是增加单位内部控制的自评情况报告。内部控制建设的有关情况及内控自评情况报告要随咱们的决算分析报告一并报送。</a:t>
            </a:r>
            <a:endParaRPr lang="en-US" altLang="zh-CN" sz="1200" kern="1200" dirty="0" smtClean="0">
              <a:solidFill>
                <a:schemeClr val="tx1"/>
              </a:solidFill>
              <a:latin typeface="Arial" charset="0"/>
              <a:ea typeface="宋体" pitchFamily="2" charset="-122"/>
              <a:cs typeface="+mn-cs"/>
            </a:endParaRPr>
          </a:p>
          <a:p>
            <a:pPr marL="0" marR="0" indent="0" algn="l" defTabSz="941388" rtl="0" eaLnBrk="0" fontAlgn="base" latinLnBrk="0" hangingPunct="0">
              <a:lnSpc>
                <a:spcPts val="25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41388" rtl="0" eaLnBrk="0" fontAlgn="base" latinLnBrk="0" hangingPunct="0">
              <a:lnSpc>
                <a:spcPts val="25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关于这个基本的体例，之前会计处应该会过培训了，大家就将写好的内控自评情况放到咱们的上报文档里就可以了。</a:t>
            </a:r>
          </a:p>
          <a:p>
            <a:pPr defTabSz="941388">
              <a:lnSpc>
                <a:spcPts val="2500"/>
              </a:lnSpc>
            </a:pPr>
            <a:endParaRPr lang="zh-CN" altLang="en-US" dirty="0" smtClean="0">
              <a:solidFill>
                <a:srgbClr val="002060"/>
              </a:solidFill>
              <a:latin typeface="微软雅黑" pitchFamily="34" charset="-122"/>
              <a:ea typeface="微软雅黑" pitchFamily="34" charset="-122"/>
            </a:endParaRPr>
          </a:p>
        </p:txBody>
      </p:sp>
      <p:sp>
        <p:nvSpPr>
          <p:cNvPr id="5325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FD03BDA-3CA8-4650-A025-B127D41F72DD}" type="slidenum">
              <a:rPr lang="en-US" altLang="zh-CN">
                <a:latin typeface="Arial" pitchFamily="34" charset="0"/>
              </a:rPr>
              <a:pPr/>
              <a:t>15</a:t>
            </a:fld>
            <a:endParaRPr lang="en-US" altLang="zh-CN">
              <a:latin typeface="Arial" pitchFamily="34" charset="0"/>
            </a:endParaRPr>
          </a:p>
        </p:txBody>
      </p:sp>
    </p:spTree>
    <p:extLst>
      <p:ext uri="{BB962C8B-B14F-4D97-AF65-F5344CB8AC3E}">
        <p14:creationId xmlns="" xmlns:p14="http://schemas.microsoft.com/office/powerpoint/2010/main" val="157629060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5387616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27374668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91785892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40845952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0591362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75990921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1568179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65468678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9882257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159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6311464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所以今年对于省级部门和单位来说，需要报送的清单就列示给大家了。对于省级部门需要报送的是有基础数据，填报说明、分析报告、内控自评情况</a:t>
            </a:r>
            <a:r>
              <a:rPr lang="en-US" altLang="zh-CN" dirty="0" smtClean="0"/>
              <a:t>4</a:t>
            </a:r>
            <a:r>
              <a:rPr lang="zh-CN" altLang="en-US" dirty="0" smtClean="0"/>
              <a:t>个资料。</a:t>
            </a:r>
            <a:endParaRPr lang="en-US" altLang="zh-CN" dirty="0" smtClean="0"/>
          </a:p>
          <a:p>
            <a:r>
              <a:rPr lang="zh-CN" altLang="en-US" dirty="0" smtClean="0"/>
              <a:t>所属单位不需要报送内控情况，代编的差额表是只需要报送基础数据了，这里的代编指是一级预算部门代编</a:t>
            </a:r>
            <a:r>
              <a:rPr lang="zh-CN" altLang="en-US" baseline="0" dirty="0" smtClean="0"/>
              <a:t>的差额表，不是指像交警系统的那些经费差额表。</a:t>
            </a:r>
            <a:endParaRPr lang="en-US" altLang="zh-CN" baseline="0" dirty="0" smtClean="0"/>
          </a:p>
          <a:p>
            <a:r>
              <a:rPr lang="zh-CN" altLang="en-US" baseline="0" dirty="0" smtClean="0"/>
              <a:t>调整表只需要说明调整的事项是什么就行了。</a:t>
            </a:r>
            <a:endParaRPr lang="zh-CN" altLang="en-US" dirty="0"/>
          </a:p>
        </p:txBody>
      </p:sp>
      <p:sp>
        <p:nvSpPr>
          <p:cNvPr id="4" name="灯片编号占位符 3"/>
          <p:cNvSpPr>
            <a:spLocks noGrp="1"/>
          </p:cNvSpPr>
          <p:nvPr>
            <p:ph type="sldNum" sz="quarter" idx="10"/>
          </p:nvPr>
        </p:nvSpPr>
        <p:spPr/>
        <p:txBody>
          <a:bodyPr/>
          <a:lstStyle/>
          <a:p>
            <a:fld id="{AA567DCD-0FD6-4330-AC57-4C66178D8F2C}" type="slidenum">
              <a:rPr lang="en-US" altLang="zh-CN" smtClean="0"/>
              <a:pPr/>
              <a:t>16</a:t>
            </a:fld>
            <a:endParaRPr lang="en-US" altLang="zh-CN"/>
          </a:p>
        </p:txBody>
      </p:sp>
    </p:spTree>
    <p:extLst>
      <p:ext uri="{BB962C8B-B14F-4D97-AF65-F5344CB8AC3E}">
        <p14:creationId xmlns="" xmlns:p14="http://schemas.microsoft.com/office/powerpoint/2010/main" val="140413078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684101540"/>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64486484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70064544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94075741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85819856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5506953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14038750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940694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9362459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169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041822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a:ln/>
        </p:spPr>
      </p:sp>
      <p:sp>
        <p:nvSpPr>
          <p:cNvPr id="5529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41388" rtl="0" eaLnBrk="0" fontAlgn="base" latinLnBrk="0" hangingPunct="0">
              <a:lnSpc>
                <a:spcPts val="25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第五个方面，改进决算报表的软件</a:t>
            </a:r>
            <a:r>
              <a:rPr lang="zh-CN" altLang="en-US" sz="1200" kern="1200" dirty="0" smtClean="0">
                <a:solidFill>
                  <a:schemeClr val="tx1"/>
                </a:solidFill>
                <a:latin typeface="Arial" charset="0"/>
                <a:ea typeface="宋体" pitchFamily="2" charset="-122"/>
                <a:cs typeface="+mn-cs"/>
              </a:rPr>
              <a:t>，</a:t>
            </a:r>
            <a:endParaRPr lang="en-US" altLang="zh-CN" sz="1200" kern="1200" dirty="0" smtClean="0">
              <a:solidFill>
                <a:schemeClr val="tx1"/>
              </a:solidFill>
              <a:latin typeface="Arial" charset="0"/>
              <a:ea typeface="宋体" pitchFamily="2" charset="-122"/>
              <a:cs typeface="+mn-cs"/>
            </a:endParaRPr>
          </a:p>
          <a:p>
            <a:pPr defTabSz="941388">
              <a:lnSpc>
                <a:spcPts val="2500"/>
              </a:lnSpc>
            </a:pPr>
            <a:endParaRPr lang="zh-CN" altLang="en-US" dirty="0" smtClean="0">
              <a:solidFill>
                <a:srgbClr val="002060"/>
              </a:solidFill>
              <a:latin typeface="微软雅黑" pitchFamily="34" charset="-122"/>
              <a:ea typeface="微软雅黑" pitchFamily="34" charset="-122"/>
            </a:endParaRPr>
          </a:p>
        </p:txBody>
      </p:sp>
      <p:sp>
        <p:nvSpPr>
          <p:cNvPr id="5530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40305BE-0B4F-473F-AC91-8B92FB79EB1F}" type="slidenum">
              <a:rPr lang="en-US" altLang="zh-CN">
                <a:latin typeface="Arial" pitchFamily="34" charset="0"/>
              </a:rPr>
              <a:pPr/>
              <a:t>17</a:t>
            </a:fld>
            <a:endParaRPr lang="en-US" altLang="zh-CN">
              <a:latin typeface="Arial" pitchFamily="34" charset="0"/>
            </a:endParaRPr>
          </a:p>
        </p:txBody>
      </p:sp>
    </p:spTree>
    <p:extLst>
      <p:ext uri="{BB962C8B-B14F-4D97-AF65-F5344CB8AC3E}">
        <p14:creationId xmlns="" xmlns:p14="http://schemas.microsoft.com/office/powerpoint/2010/main" val="238781985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幻灯片图像占位符 1"/>
          <p:cNvSpPr>
            <a:spLocks noGrp="1" noRot="1" noChangeAspect="1" noTextEdit="1"/>
          </p:cNvSpPr>
          <p:nvPr>
            <p:ph type="sldImg"/>
          </p:nvPr>
        </p:nvSpPr>
        <p:spPr>
          <a:ln/>
        </p:spPr>
      </p:sp>
      <p:sp>
        <p:nvSpPr>
          <p:cNvPr id="3614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614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EDFAC98-E7F8-4698-8D03-816F6EECBE87}" type="slidenum">
              <a:rPr lang="en-US" altLang="zh-CN">
                <a:solidFill>
                  <a:srgbClr val="000000"/>
                </a:solidFill>
                <a:latin typeface="Arial" pitchFamily="34" charset="0"/>
              </a:rPr>
              <a:pPr/>
              <a:t>170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26425888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A567DCD-0FD6-4330-AC57-4C66178D8F2C}" type="slidenum">
              <a:rPr lang="en-US" altLang="zh-CN" smtClean="0"/>
              <a:pPr/>
              <a:t>171</a:t>
            </a:fld>
            <a:endParaRPr lang="en-US" altLang="zh-CN"/>
          </a:p>
        </p:txBody>
      </p:sp>
    </p:spTree>
    <p:extLst>
      <p:ext uri="{BB962C8B-B14F-4D97-AF65-F5344CB8AC3E}">
        <p14:creationId xmlns="" xmlns:p14="http://schemas.microsoft.com/office/powerpoint/2010/main" val="20885181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a:ln/>
        </p:spPr>
      </p:sp>
      <p:sp>
        <p:nvSpPr>
          <p:cNvPr id="389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389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5ADA75F-7B24-4C96-8AD3-175F351C4B38}" type="slidenum">
              <a:rPr lang="en-US" altLang="zh-CN">
                <a:latin typeface="Arial" pitchFamily="34" charset="0"/>
              </a:rPr>
              <a:pPr/>
              <a:t>18</a:t>
            </a:fld>
            <a:endParaRPr lang="en-US" altLang="zh-CN">
              <a:latin typeface="Arial" pitchFamily="34" charset="0"/>
            </a:endParaRPr>
          </a:p>
        </p:txBody>
      </p:sp>
    </p:spTree>
    <p:extLst>
      <p:ext uri="{BB962C8B-B14F-4D97-AF65-F5344CB8AC3E}">
        <p14:creationId xmlns="" xmlns:p14="http://schemas.microsoft.com/office/powerpoint/2010/main" val="17306960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幻灯片图像占位符 1"/>
          <p:cNvSpPr>
            <a:spLocks noGrp="1" noRot="1" noChangeAspect="1" noTextEdit="1"/>
          </p:cNvSpPr>
          <p:nvPr>
            <p:ph type="sldImg"/>
          </p:nvPr>
        </p:nvSpPr>
        <p:spPr>
          <a:ln/>
        </p:spPr>
      </p:sp>
      <p:sp>
        <p:nvSpPr>
          <p:cNvPr id="5939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第一个方面是关于编报的范围</a:t>
            </a:r>
            <a:r>
              <a:rPr lang="zh-CN" altLang="en-US" sz="1200" kern="1200" dirty="0" smtClean="0">
                <a:solidFill>
                  <a:schemeClr val="tx1"/>
                </a:solidFill>
                <a:latin typeface="Arial" charset="0"/>
                <a:ea typeface="宋体" pitchFamily="2" charset="-122"/>
                <a:cs typeface="+mn-cs"/>
              </a:rPr>
              <a:t>。我们一直强调决算是反映预算执行结果，那么</a:t>
            </a:r>
            <a:r>
              <a:rPr lang="zh-CN" altLang="en-US" sz="1200" b="1" kern="1200" dirty="0" smtClean="0">
                <a:solidFill>
                  <a:schemeClr val="tx1"/>
                </a:solidFill>
                <a:latin typeface="Arial" charset="0"/>
                <a:ea typeface="宋体" pitchFamily="2" charset="-122"/>
                <a:cs typeface="+mn-cs"/>
              </a:rPr>
              <a:t>决算的范围</a:t>
            </a:r>
            <a:r>
              <a:rPr lang="zh-CN" altLang="en-US" sz="1200" kern="1200" dirty="0" smtClean="0">
                <a:solidFill>
                  <a:schemeClr val="tx1"/>
                </a:solidFill>
                <a:latin typeface="Arial" charset="0"/>
                <a:ea typeface="宋体" pitchFamily="2" charset="-122"/>
                <a:cs typeface="+mn-cs"/>
              </a:rPr>
              <a:t>必须要和预算的保持衔接一致，从</a:t>
            </a:r>
            <a:r>
              <a:rPr lang="zh-CN" altLang="en-US" sz="1200" b="1" kern="1200" dirty="0" smtClean="0">
                <a:solidFill>
                  <a:schemeClr val="tx1"/>
                </a:solidFill>
                <a:latin typeface="Arial" charset="0"/>
                <a:ea typeface="宋体" pitchFamily="2" charset="-122"/>
                <a:cs typeface="+mn-cs"/>
              </a:rPr>
              <a:t>单位的范围</a:t>
            </a:r>
            <a:r>
              <a:rPr lang="zh-CN" altLang="en-US" sz="1200" kern="1200" dirty="0" smtClean="0">
                <a:solidFill>
                  <a:schemeClr val="tx1"/>
                </a:solidFill>
                <a:latin typeface="Arial" charset="0"/>
                <a:ea typeface="宋体" pitchFamily="2" charset="-122"/>
                <a:cs typeface="+mn-cs"/>
              </a:rPr>
              <a:t>到</a:t>
            </a:r>
            <a:r>
              <a:rPr lang="zh-CN" altLang="en-US" sz="1200" b="1" kern="1200" dirty="0" smtClean="0">
                <a:solidFill>
                  <a:schemeClr val="tx1"/>
                </a:solidFill>
                <a:latin typeface="Arial" charset="0"/>
                <a:ea typeface="宋体" pitchFamily="2" charset="-122"/>
                <a:cs typeface="+mn-cs"/>
              </a:rPr>
              <a:t>资金的范围</a:t>
            </a:r>
            <a:r>
              <a:rPr lang="zh-CN" altLang="en-US" sz="1200" kern="1200" dirty="0" smtClean="0">
                <a:solidFill>
                  <a:schemeClr val="tx1"/>
                </a:solidFill>
                <a:latin typeface="Arial" charset="0"/>
                <a:ea typeface="宋体" pitchFamily="2" charset="-122"/>
                <a:cs typeface="+mn-cs"/>
              </a:rPr>
              <a:t>；</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从资金范围来说，包括单位财政拨款和非财政拨款的资金，是一个综合预算的概念；</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关于国有资本经营预算，部门预决算仅反映一般公共预算财政拨款和政府性基金预算财政拨款，国有资本经营预算财政拨款暂不纳入决算中反映。</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跟往年一样。大家如果部门、单位收到国有资本经营预算安排资金，那么收支表中不体现，在填报说明中作为重大事项或者特殊事项进行披露即可。</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endParaRPr lang="zh-CN" altLang="en-US" sz="1200" kern="1200" dirty="0" smtClean="0">
              <a:solidFill>
                <a:schemeClr val="tx1"/>
              </a:solidFill>
              <a:latin typeface="Arial" charset="0"/>
              <a:ea typeface="宋体" pitchFamily="2" charset="-122"/>
              <a:cs typeface="+mn-cs"/>
            </a:endParaRPr>
          </a:p>
          <a:p>
            <a:endParaRPr lang="zh-CN" altLang="en-US" dirty="0" smtClean="0">
              <a:latin typeface="Arial" pitchFamily="34" charset="0"/>
            </a:endParaRPr>
          </a:p>
        </p:txBody>
      </p:sp>
      <p:sp>
        <p:nvSpPr>
          <p:cNvPr id="5939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330E22F6-8C20-4180-B719-E4AA2F7CEABD}" type="slidenum">
              <a:rPr lang="en-US" altLang="zh-CN">
                <a:latin typeface="Arial" pitchFamily="34" charset="0"/>
              </a:rPr>
              <a:pPr/>
              <a:t>19</a:t>
            </a:fld>
            <a:endParaRPr lang="en-US" altLang="zh-CN">
              <a:latin typeface="Arial" pitchFamily="34" charset="0"/>
            </a:endParaRPr>
          </a:p>
        </p:txBody>
      </p:sp>
    </p:spTree>
    <p:extLst>
      <p:ext uri="{BB962C8B-B14F-4D97-AF65-F5344CB8AC3E}">
        <p14:creationId xmlns="" xmlns:p14="http://schemas.microsoft.com/office/powerpoint/2010/main" val="12749333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a:ln/>
        </p:spPr>
      </p:sp>
      <p:sp>
        <p:nvSpPr>
          <p:cNvPr id="266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这个课件相信大家应该也有提前看到过了，总共是</a:t>
            </a:r>
            <a:r>
              <a:rPr lang="en-US" altLang="zh-CN" sz="1200" kern="1200" dirty="0" smtClean="0">
                <a:solidFill>
                  <a:schemeClr val="tx1"/>
                </a:solidFill>
                <a:latin typeface="Arial" charset="0"/>
                <a:ea typeface="宋体" pitchFamily="2" charset="-122"/>
                <a:cs typeface="+mn-cs"/>
              </a:rPr>
              <a:t>6</a:t>
            </a:r>
            <a:r>
              <a:rPr lang="zh-CN" altLang="en-US" sz="1200" kern="1200" dirty="0" smtClean="0">
                <a:solidFill>
                  <a:schemeClr val="tx1"/>
                </a:solidFill>
                <a:latin typeface="Arial" charset="0"/>
                <a:ea typeface="宋体" pitchFamily="2" charset="-122"/>
                <a:cs typeface="+mn-cs"/>
              </a:rPr>
              <a:t>个部分的内容，内容比较丰富。</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限于时间关系呢，咱们就直接开始今天的培训。</a:t>
            </a:r>
            <a:endParaRPr lang="zh-CN" altLang="en-US" dirty="0" smtClean="0">
              <a:latin typeface="Arial" pitchFamily="34" charset="0"/>
            </a:endParaRPr>
          </a:p>
        </p:txBody>
      </p:sp>
      <p:sp>
        <p:nvSpPr>
          <p:cNvPr id="266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063C4CC-85B8-4A4D-843C-5132FA3A086A}" type="slidenum">
              <a:rPr lang="en-US" altLang="zh-CN">
                <a:latin typeface="Arial" pitchFamily="34" charset="0"/>
              </a:rPr>
              <a:pPr/>
              <a:t>2</a:t>
            </a:fld>
            <a:endParaRPr lang="en-US" altLang="zh-CN">
              <a:latin typeface="Arial" pitchFamily="34" charset="0"/>
            </a:endParaRPr>
          </a:p>
        </p:txBody>
      </p:sp>
    </p:spTree>
    <p:extLst>
      <p:ext uri="{BB962C8B-B14F-4D97-AF65-F5344CB8AC3E}">
        <p14:creationId xmlns="" xmlns:p14="http://schemas.microsoft.com/office/powerpoint/2010/main" val="21582642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幻灯片图像占位符 1"/>
          <p:cNvSpPr>
            <a:spLocks noGrp="1" noRot="1" noChangeAspect="1" noTextEdit="1"/>
          </p:cNvSpPr>
          <p:nvPr>
            <p:ph type="sldImg"/>
          </p:nvPr>
        </p:nvSpPr>
        <p:spPr>
          <a:ln/>
        </p:spPr>
      </p:sp>
      <p:sp>
        <p:nvSpPr>
          <p:cNvPr id="6553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第二个总体要求，是关于填报口径</a:t>
            </a:r>
            <a:r>
              <a:rPr lang="zh-CN" altLang="en-US" sz="1200" kern="1200" dirty="0" smtClean="0">
                <a:solidFill>
                  <a:schemeClr val="tx1"/>
                </a:solidFill>
                <a:latin typeface="Arial" charset="0"/>
                <a:ea typeface="宋体" pitchFamily="2" charset="-122"/>
                <a:cs typeface="+mn-cs"/>
              </a:rPr>
              <a:t>。</a:t>
            </a:r>
            <a:r>
              <a:rPr lang="zh-CN" altLang="en-US" sz="1200" b="1" kern="1200" dirty="0" smtClean="0">
                <a:solidFill>
                  <a:schemeClr val="tx1"/>
                </a:solidFill>
                <a:latin typeface="Arial" charset="0"/>
                <a:ea typeface="宋体" pitchFamily="2" charset="-122"/>
                <a:cs typeface="+mn-cs"/>
              </a:rPr>
              <a:t>第一个方面是关于偿还性资金的口径。</a:t>
            </a:r>
            <a:r>
              <a:rPr lang="zh-CN" altLang="en-US" sz="1200" kern="1200" dirty="0" smtClean="0">
                <a:solidFill>
                  <a:schemeClr val="tx1"/>
                </a:solidFill>
                <a:latin typeface="Arial" charset="0"/>
                <a:ea typeface="宋体" pitchFamily="2" charset="-122"/>
                <a:cs typeface="+mn-cs"/>
              </a:rPr>
              <a:t>收支报表中均不包括银行贷款，借款，偿还性基金取得以及发生的支出，只在资产负债简表反应相关的资产和负债的情况，收支表均不反应偿还性资金的有关情况。</a:t>
            </a:r>
            <a:endParaRPr lang="zh-CN" altLang="en-US" dirty="0" smtClean="0">
              <a:latin typeface="Arial" pitchFamily="34" charset="0"/>
            </a:endParaRPr>
          </a:p>
        </p:txBody>
      </p:sp>
      <p:sp>
        <p:nvSpPr>
          <p:cNvPr id="6554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5C52650-6877-4D27-B218-6BF45CA2C9B5}" type="slidenum">
              <a:rPr lang="en-US" altLang="zh-CN">
                <a:solidFill>
                  <a:srgbClr val="000000"/>
                </a:solidFill>
                <a:latin typeface="Arial" pitchFamily="34" charset="0"/>
              </a:rPr>
              <a:pPr/>
              <a:t>20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9463261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幻灯片图像占位符 1"/>
          <p:cNvSpPr>
            <a:spLocks noGrp="1" noRot="1" noChangeAspect="1" noTextEdit="1"/>
          </p:cNvSpPr>
          <p:nvPr>
            <p:ph type="sldImg"/>
          </p:nvPr>
        </p:nvSpPr>
        <p:spPr>
          <a:ln/>
        </p:spPr>
      </p:sp>
      <p:sp>
        <p:nvSpPr>
          <p:cNvPr id="6758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第二个，关于基本建设资金的口径</a:t>
            </a:r>
            <a:r>
              <a:rPr lang="zh-CN" altLang="en-US" sz="1200" kern="1200" dirty="0" smtClean="0">
                <a:solidFill>
                  <a:schemeClr val="tx1"/>
                </a:solidFill>
                <a:latin typeface="Arial" charset="0"/>
                <a:ea typeface="宋体" pitchFamily="2" charset="-122"/>
                <a:cs typeface="+mn-cs"/>
              </a:rPr>
              <a:t>，按照最新的文件，是</a:t>
            </a:r>
            <a:r>
              <a:rPr lang="en-US" altLang="zh-CN" sz="1200" kern="1200" dirty="0" smtClean="0">
                <a:solidFill>
                  <a:schemeClr val="tx1"/>
                </a:solidFill>
                <a:latin typeface="Arial" charset="0"/>
                <a:ea typeface="宋体" pitchFamily="2" charset="-122"/>
                <a:cs typeface="+mn-cs"/>
              </a:rPr>
              <a:t>《</a:t>
            </a:r>
            <a:r>
              <a:rPr lang="zh-CN" altLang="en-US" sz="1200" kern="1200" dirty="0" smtClean="0">
                <a:solidFill>
                  <a:schemeClr val="tx1"/>
                </a:solidFill>
                <a:latin typeface="Arial" charset="0"/>
                <a:ea typeface="宋体" pitchFamily="2" charset="-122"/>
                <a:cs typeface="+mn-cs"/>
              </a:rPr>
              <a:t>基本建设财务规则</a:t>
            </a:r>
            <a:r>
              <a:rPr lang="en-US" altLang="zh-CN" sz="1200" kern="1200" dirty="0" smtClean="0">
                <a:solidFill>
                  <a:schemeClr val="tx1"/>
                </a:solidFill>
                <a:latin typeface="Arial" charset="0"/>
                <a:ea typeface="宋体" pitchFamily="2" charset="-122"/>
                <a:cs typeface="+mn-cs"/>
              </a:rPr>
              <a:t>》</a:t>
            </a:r>
            <a:r>
              <a:rPr lang="zh-CN" altLang="en-US" sz="1200" kern="1200" dirty="0" smtClean="0">
                <a:solidFill>
                  <a:schemeClr val="tx1"/>
                </a:solidFill>
                <a:latin typeface="Arial" charset="0"/>
                <a:ea typeface="宋体" pitchFamily="2" charset="-122"/>
                <a:cs typeface="+mn-cs"/>
              </a:rPr>
              <a:t>，按照这个文件规定管理的资金，决算报表中所有的基本建设资金相关的数据主要是在</a:t>
            </a:r>
            <a:r>
              <a:rPr lang="en-US" sz="1200" kern="1200" dirty="0" smtClean="0">
                <a:solidFill>
                  <a:schemeClr val="tx1"/>
                </a:solidFill>
                <a:latin typeface="Arial" charset="0"/>
                <a:ea typeface="宋体" pitchFamily="2" charset="-122"/>
                <a:cs typeface="+mn-cs"/>
              </a:rPr>
              <a:t>06-2</a:t>
            </a:r>
            <a:r>
              <a:rPr lang="zh-CN" altLang="en-US" sz="1200" kern="1200" dirty="0" smtClean="0">
                <a:solidFill>
                  <a:schemeClr val="tx1"/>
                </a:solidFill>
                <a:latin typeface="Arial" charset="0"/>
                <a:ea typeface="宋体" pitchFamily="2" charset="-122"/>
                <a:cs typeface="+mn-cs"/>
              </a:rPr>
              <a:t>表以及支出明细表中涉及到相关的明细信息，要求单位将基建账并入会计大帐后的相关数据来填报期间支出。根据修订后的会计制度，行政、事业单位会都要求将基建账并到单位的会计大账来，未实行并账的按照有关会计制度进行填报。 </a:t>
            </a:r>
          </a:p>
          <a:p>
            <a:endParaRPr lang="zh-CN" altLang="en-US" dirty="0" smtClean="0">
              <a:latin typeface="Arial" pitchFamily="34" charset="0"/>
            </a:endParaRPr>
          </a:p>
          <a:p>
            <a:endParaRPr lang="zh-CN" altLang="en-US" dirty="0" smtClean="0">
              <a:latin typeface="Arial" pitchFamily="34" charset="0"/>
            </a:endParaRPr>
          </a:p>
        </p:txBody>
      </p:sp>
      <p:sp>
        <p:nvSpPr>
          <p:cNvPr id="6758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707066E-4737-4E43-B30C-D2B407B17588}" type="slidenum">
              <a:rPr lang="en-US" altLang="zh-CN">
                <a:solidFill>
                  <a:srgbClr val="000000"/>
                </a:solidFill>
                <a:latin typeface="Arial" pitchFamily="34" charset="0"/>
              </a:rPr>
              <a:pPr/>
              <a:t>21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0780187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ln/>
        </p:spPr>
      </p:sp>
      <p:sp>
        <p:nvSpPr>
          <p:cNvPr id="696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第三个，是关于会计科目与决算报表的对应关系，</a:t>
            </a:r>
            <a:r>
              <a:rPr lang="zh-CN" altLang="en-US" sz="1200" kern="1200" dirty="0" smtClean="0">
                <a:solidFill>
                  <a:schemeClr val="tx1"/>
                </a:solidFill>
                <a:latin typeface="Arial" charset="0"/>
                <a:ea typeface="宋体" pitchFamily="2" charset="-122"/>
                <a:cs typeface="+mn-cs"/>
              </a:rPr>
              <a:t>今年增加了彩票机构，涉及到</a:t>
            </a:r>
            <a:r>
              <a:rPr lang="en-US" sz="1200" kern="1200" dirty="0" smtClean="0">
                <a:solidFill>
                  <a:schemeClr val="tx1"/>
                </a:solidFill>
                <a:latin typeface="Arial" charset="0"/>
                <a:ea typeface="宋体" pitchFamily="2" charset="-122"/>
                <a:cs typeface="+mn-cs"/>
              </a:rPr>
              <a:t>12</a:t>
            </a:r>
            <a:r>
              <a:rPr lang="zh-CN" altLang="en-US" sz="1200" kern="1200" dirty="0" smtClean="0">
                <a:solidFill>
                  <a:schemeClr val="tx1"/>
                </a:solidFill>
                <a:latin typeface="Arial" charset="0"/>
                <a:ea typeface="宋体" pitchFamily="2" charset="-122"/>
                <a:cs typeface="+mn-cs"/>
              </a:rPr>
              <a:t>张对应关系表，</a:t>
            </a:r>
            <a:r>
              <a:rPr lang="en-US" sz="1200" kern="1200" dirty="0" smtClean="0">
                <a:solidFill>
                  <a:schemeClr val="tx1"/>
                </a:solidFill>
                <a:latin typeface="Arial" charset="0"/>
                <a:ea typeface="宋体" pitchFamily="2" charset="-122"/>
                <a:cs typeface="+mn-cs"/>
              </a:rPr>
              <a:t>12</a:t>
            </a:r>
            <a:r>
              <a:rPr lang="zh-CN" altLang="en-US" sz="1200" kern="1200" dirty="0" smtClean="0">
                <a:solidFill>
                  <a:schemeClr val="tx1"/>
                </a:solidFill>
                <a:latin typeface="Arial" charset="0"/>
                <a:ea typeface="宋体" pitchFamily="2" charset="-122"/>
                <a:cs typeface="+mn-cs"/>
              </a:rPr>
              <a:t>种会计制度，这个既是单位填报的一个基本的遵循，也是审核那个参考的依据。这个是会计科目对应关系。</a:t>
            </a:r>
          </a:p>
          <a:p>
            <a:endParaRPr lang="zh-CN" altLang="en-US" dirty="0" smtClean="0">
              <a:latin typeface="Arial" pitchFamily="34" charset="0"/>
            </a:endParaRPr>
          </a:p>
        </p:txBody>
      </p:sp>
      <p:sp>
        <p:nvSpPr>
          <p:cNvPr id="696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9A99BFF-5DEF-4D24-86FC-D2E2040E6851}" type="slidenum">
              <a:rPr lang="en-US" altLang="zh-CN">
                <a:solidFill>
                  <a:srgbClr val="000000"/>
                </a:solidFill>
                <a:latin typeface="Arial" pitchFamily="34" charset="0"/>
              </a:rPr>
              <a:pPr/>
              <a:t>22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7250816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ln/>
        </p:spPr>
      </p:sp>
      <p:sp>
        <p:nvSpPr>
          <p:cNvPr id="696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z="1200" kern="1200" dirty="0" smtClean="0">
              <a:solidFill>
                <a:schemeClr val="tx1"/>
              </a:solidFill>
              <a:latin typeface="Arial" charset="0"/>
              <a:ea typeface="宋体" pitchFamily="2" charset="-122"/>
              <a:cs typeface="+mn-cs"/>
            </a:endParaRPr>
          </a:p>
        </p:txBody>
      </p:sp>
      <p:sp>
        <p:nvSpPr>
          <p:cNvPr id="696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9A99BFF-5DEF-4D24-86FC-D2E2040E6851}" type="slidenum">
              <a:rPr lang="en-US" altLang="zh-CN">
                <a:solidFill>
                  <a:srgbClr val="000000"/>
                </a:solidFill>
                <a:latin typeface="Arial" pitchFamily="34" charset="0"/>
              </a:rPr>
              <a:pPr/>
              <a:t>23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113381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ln/>
        </p:spPr>
      </p:sp>
      <p:sp>
        <p:nvSpPr>
          <p:cNvPr id="696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696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9A99BFF-5DEF-4D24-86FC-D2E2040E6851}" type="slidenum">
              <a:rPr lang="en-US" altLang="zh-CN">
                <a:solidFill>
                  <a:srgbClr val="000000"/>
                </a:solidFill>
                <a:latin typeface="Arial" pitchFamily="34" charset="0"/>
              </a:rPr>
              <a:pPr/>
              <a:t>24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8892180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幻灯片图像占位符 1"/>
          <p:cNvSpPr>
            <a:spLocks noGrp="1" noRot="1" noChangeAspect="1" noTextEdit="1"/>
          </p:cNvSpPr>
          <p:nvPr>
            <p:ph type="sldImg"/>
          </p:nvPr>
        </p:nvSpPr>
        <p:spPr>
          <a:ln/>
        </p:spPr>
      </p:sp>
      <p:sp>
        <p:nvSpPr>
          <p:cNvPr id="7168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第三个方面，</a:t>
            </a:r>
            <a:r>
              <a:rPr lang="zh-CN" altLang="en-US" sz="1200" kern="1200" dirty="0" smtClean="0">
                <a:solidFill>
                  <a:schemeClr val="tx1"/>
                </a:solidFill>
                <a:latin typeface="Arial" charset="0"/>
                <a:ea typeface="宋体" pitchFamily="2" charset="-122"/>
                <a:cs typeface="+mn-cs"/>
              </a:rPr>
              <a:t>是关于录入级次，简要的强调一下，一是一个独立核算的预算单位，编报一套单户表，尽量避免汇总录入。</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二是要建立一个清晰规范的树形结构，有二级三级预算单位的部门要按照预算管理级次逐级汇总，树形结构应该规范。</a:t>
            </a:r>
          </a:p>
          <a:p>
            <a:endParaRPr lang="zh-CN" altLang="en-US" dirty="0" smtClean="0">
              <a:latin typeface="Arial" pitchFamily="34" charset="0"/>
            </a:endParaRPr>
          </a:p>
        </p:txBody>
      </p:sp>
      <p:sp>
        <p:nvSpPr>
          <p:cNvPr id="7168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5DC6602-3977-486A-BF0F-1BEDE552BFAB}" type="slidenum">
              <a:rPr lang="en-US" altLang="zh-CN">
                <a:solidFill>
                  <a:srgbClr val="000000"/>
                </a:solidFill>
                <a:latin typeface="Arial" pitchFamily="34" charset="0"/>
              </a:rPr>
              <a:pPr/>
              <a:t>25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949115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幻灯片图像占位符 1"/>
          <p:cNvSpPr>
            <a:spLocks noGrp="1" noRot="1" noChangeAspect="1" noTextEdit="1"/>
          </p:cNvSpPr>
          <p:nvPr>
            <p:ph type="sldImg"/>
          </p:nvPr>
        </p:nvSpPr>
        <p:spPr>
          <a:ln/>
        </p:spPr>
      </p:sp>
      <p:sp>
        <p:nvSpPr>
          <p:cNvPr id="7373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7373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782BE30-4E10-4CC0-8C2F-618F6A82A36C}" type="slidenum">
              <a:rPr lang="en-US" altLang="zh-CN">
                <a:solidFill>
                  <a:srgbClr val="000000"/>
                </a:solidFill>
                <a:latin typeface="Arial" pitchFamily="34" charset="0"/>
              </a:rPr>
              <a:pPr/>
              <a:t>26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6671924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幻灯片图像占位符 1"/>
          <p:cNvSpPr>
            <a:spLocks noGrp="1" noRot="1" noChangeAspect="1" noTextEdit="1"/>
          </p:cNvSpPr>
          <p:nvPr>
            <p:ph type="sldImg"/>
          </p:nvPr>
        </p:nvSpPr>
        <p:spPr>
          <a:ln/>
        </p:spPr>
      </p:sp>
      <p:sp>
        <p:nvSpPr>
          <p:cNvPr id="7577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7578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585B825-3E1B-46ED-ADAC-E470A56919E4}" type="slidenum">
              <a:rPr lang="en-US" altLang="zh-CN">
                <a:solidFill>
                  <a:srgbClr val="000000"/>
                </a:solidFill>
                <a:latin typeface="Arial" pitchFamily="34" charset="0"/>
              </a:rPr>
              <a:pPr/>
              <a:t>27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1581889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p:spPr>
      </p:sp>
      <p:sp>
        <p:nvSpPr>
          <p:cNvPr id="778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778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0C65963-0AFE-40AB-ADDC-FCFD9FFD6CDB}" type="slidenum">
              <a:rPr lang="en-US" altLang="zh-CN">
                <a:solidFill>
                  <a:srgbClr val="000000"/>
                </a:solidFill>
                <a:latin typeface="Arial" pitchFamily="34" charset="0"/>
              </a:rPr>
              <a:pPr/>
              <a:t>28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956596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幻灯片图像占位符 1"/>
          <p:cNvSpPr>
            <a:spLocks noGrp="1" noRot="1" noChangeAspect="1" noTextEdit="1"/>
          </p:cNvSpPr>
          <p:nvPr>
            <p:ph type="sldImg"/>
          </p:nvPr>
        </p:nvSpPr>
        <p:spPr>
          <a:ln/>
        </p:spPr>
      </p:sp>
      <p:sp>
        <p:nvSpPr>
          <p:cNvPr id="798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zh-CN" altLang="en-US" b="1" dirty="0" smtClean="0">
              <a:latin typeface="Arial" pitchFamily="34" charset="0"/>
            </a:endParaRPr>
          </a:p>
        </p:txBody>
      </p:sp>
      <p:sp>
        <p:nvSpPr>
          <p:cNvPr id="798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A9BD766-59EA-43F5-B6FB-24E7696CB5EA}" type="slidenum">
              <a:rPr lang="en-US" altLang="zh-CN">
                <a:solidFill>
                  <a:srgbClr val="000000"/>
                </a:solidFill>
                <a:latin typeface="Arial" pitchFamily="34" charset="0"/>
              </a:rPr>
              <a:pPr/>
              <a:t>29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738253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1"/>
          <p:cNvSpPr>
            <a:spLocks noGrp="1" noRot="1" noChangeAspect="1" noTextEdit="1"/>
          </p:cNvSpPr>
          <p:nvPr>
            <p:ph type="sldImg"/>
          </p:nvPr>
        </p:nvSpPr>
        <p:spPr>
          <a:ln/>
        </p:spPr>
      </p:sp>
      <p:sp>
        <p:nvSpPr>
          <p:cNvPr id="286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tLang="zh-CN" sz="1600" kern="1200" baseline="0" dirty="0" smtClean="0">
              <a:solidFill>
                <a:schemeClr val="tx1"/>
              </a:solidFill>
              <a:latin typeface="Arial" charset="0"/>
              <a:ea typeface="宋体" pitchFamily="2" charset="-122"/>
              <a:cs typeface="+mn-cs"/>
            </a:endParaRPr>
          </a:p>
        </p:txBody>
      </p:sp>
      <p:sp>
        <p:nvSpPr>
          <p:cNvPr id="286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3EE0BB6-8E63-4400-A7DD-DAC0A1631B80}" type="slidenum">
              <a:rPr lang="en-US" altLang="zh-CN">
                <a:latin typeface="Arial" pitchFamily="34" charset="0"/>
              </a:rPr>
              <a:pPr/>
              <a:t>3</a:t>
            </a:fld>
            <a:endParaRPr lang="en-US" altLang="zh-CN">
              <a:latin typeface="Arial" pitchFamily="34" charset="0"/>
            </a:endParaRPr>
          </a:p>
        </p:txBody>
      </p:sp>
    </p:spTree>
    <p:extLst>
      <p:ext uri="{BB962C8B-B14F-4D97-AF65-F5344CB8AC3E}">
        <p14:creationId xmlns="" xmlns:p14="http://schemas.microsoft.com/office/powerpoint/2010/main" val="6630107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幻灯片图像占位符 1"/>
          <p:cNvSpPr>
            <a:spLocks noGrp="1" noRot="1" noChangeAspect="1" noTextEdit="1"/>
          </p:cNvSpPr>
          <p:nvPr>
            <p:ph type="sldImg"/>
          </p:nvPr>
        </p:nvSpPr>
        <p:spPr>
          <a:ln/>
        </p:spPr>
      </p:sp>
      <p:sp>
        <p:nvSpPr>
          <p:cNvPr id="8192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8192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A920E9A-CBE2-4A02-91D8-6CE1982E0422}" type="slidenum">
              <a:rPr lang="en-US" altLang="zh-CN">
                <a:solidFill>
                  <a:srgbClr val="000000"/>
                </a:solidFill>
                <a:latin typeface="Arial" pitchFamily="34" charset="0"/>
              </a:rPr>
              <a:pPr/>
              <a:t>30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07093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幻灯片图像占位符 1"/>
          <p:cNvSpPr>
            <a:spLocks noGrp="1" noRot="1" noChangeAspect="1" noTextEdit="1"/>
          </p:cNvSpPr>
          <p:nvPr>
            <p:ph type="sldImg"/>
          </p:nvPr>
        </p:nvSpPr>
        <p:spPr>
          <a:ln/>
        </p:spPr>
      </p:sp>
      <p:sp>
        <p:nvSpPr>
          <p:cNvPr id="8397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8397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D931B9E-C243-43CB-B564-DA11C6FB2438}" type="slidenum">
              <a:rPr lang="en-US" altLang="zh-CN">
                <a:solidFill>
                  <a:srgbClr val="000000"/>
                </a:solidFill>
                <a:latin typeface="Arial" pitchFamily="34" charset="0"/>
              </a:rPr>
              <a:pPr/>
              <a:t>31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220018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幻灯片图像占位符 1"/>
          <p:cNvSpPr>
            <a:spLocks noGrp="1" noRot="1" noChangeAspect="1" noTextEdit="1"/>
          </p:cNvSpPr>
          <p:nvPr>
            <p:ph type="sldImg"/>
          </p:nvPr>
        </p:nvSpPr>
        <p:spPr>
          <a:ln/>
        </p:spPr>
      </p:sp>
      <p:sp>
        <p:nvSpPr>
          <p:cNvPr id="8601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kern="1200" dirty="0" smtClean="0">
                <a:solidFill>
                  <a:schemeClr val="tx1"/>
                </a:solidFill>
                <a:latin typeface="Arial" charset="0"/>
                <a:ea typeface="宋体" pitchFamily="2" charset="-122"/>
                <a:cs typeface="+mn-cs"/>
              </a:rPr>
              <a:t>封面的指标信息，对这几年需要重点注意的几个指标，然后跟大家做个介绍，</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单位名称</a:t>
            </a:r>
            <a:r>
              <a:rPr lang="zh-CN" altLang="en-US" sz="1200" kern="1200" dirty="0" smtClean="0">
                <a:solidFill>
                  <a:schemeClr val="tx1"/>
                </a:solidFill>
                <a:latin typeface="Arial" charset="0"/>
                <a:ea typeface="宋体" pitchFamily="2" charset="-122"/>
                <a:cs typeface="+mn-cs"/>
              </a:rPr>
              <a:t>还是应该填单位的全称或者规范的简称，这个是一个基本的要求，一级预算单位的本级，要在单位名称的后面加上括号本级。</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组织机构代码</a:t>
            </a:r>
            <a:r>
              <a:rPr lang="zh-CN" altLang="en-US" sz="1200" kern="1200" dirty="0" smtClean="0">
                <a:solidFill>
                  <a:schemeClr val="tx1"/>
                </a:solidFill>
                <a:latin typeface="Arial" charset="0"/>
                <a:ea typeface="宋体" pitchFamily="2" charset="-122"/>
                <a:cs typeface="+mn-cs"/>
              </a:rPr>
              <a:t>是由各级质量技术监督部门核发了一个类似单位的身份证，每个单位都应该有一个唯一的代码，没有唯一代码的，没有组织机构代码，可以按照规定的规则，编制临时代码，地方单位的话，编制规则是两位字母码加上制定码等，这个由各级财政部门根据这个规则来进行确定。</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社会信用代码</a:t>
            </a:r>
            <a:r>
              <a:rPr lang="zh-CN" altLang="en-US" sz="1200" kern="1200" dirty="0" smtClean="0">
                <a:solidFill>
                  <a:schemeClr val="tx1"/>
                </a:solidFill>
                <a:latin typeface="Arial" charset="0"/>
                <a:ea typeface="宋体" pitchFamily="2" charset="-122"/>
                <a:cs typeface="+mn-cs"/>
              </a:rPr>
              <a:t>这个是今年新增的一个，这个代码是由</a:t>
            </a:r>
            <a:r>
              <a:rPr lang="en-US" sz="1200" kern="1200" dirty="0" smtClean="0">
                <a:solidFill>
                  <a:schemeClr val="tx1"/>
                </a:solidFill>
                <a:latin typeface="Arial" charset="0"/>
                <a:ea typeface="宋体" pitchFamily="2" charset="-122"/>
                <a:cs typeface="+mn-cs"/>
              </a:rPr>
              <a:t>18</a:t>
            </a:r>
            <a:r>
              <a:rPr lang="zh-CN" altLang="en-US" sz="1200" kern="1200" dirty="0" smtClean="0">
                <a:solidFill>
                  <a:schemeClr val="tx1"/>
                </a:solidFill>
                <a:latin typeface="Arial" charset="0"/>
                <a:ea typeface="宋体" pitchFamily="2" charset="-122"/>
                <a:cs typeface="+mn-cs"/>
              </a:rPr>
              <a:t>位阿拉伯数字或英文字母表示，如果是已经取得社会信用代码的单位，那么社会信用代码和组织机构代码，都需要填报；</a:t>
            </a:r>
            <a:r>
              <a:rPr lang="zh-CN" altLang="en-US" sz="1200" kern="1200" baseline="0" dirty="0" smtClean="0">
                <a:solidFill>
                  <a:schemeClr val="tx1"/>
                </a:solidFill>
                <a:latin typeface="Arial" charset="0"/>
                <a:ea typeface="宋体" pitchFamily="2" charset="-122"/>
                <a:cs typeface="+mn-cs"/>
              </a:rPr>
              <a:t> </a:t>
            </a:r>
            <a:r>
              <a:rPr lang="zh-CN" altLang="en-US" sz="1200" kern="1200" dirty="0" smtClean="0">
                <a:solidFill>
                  <a:schemeClr val="tx1"/>
                </a:solidFill>
                <a:latin typeface="Arial" charset="0"/>
                <a:ea typeface="宋体" pitchFamily="2" charset="-122"/>
                <a:cs typeface="+mn-cs"/>
              </a:rPr>
              <a:t>如果还没有取得的，那只填组织机构代码。总之组织机构码是做为唯一识别码今年是必须填列的。</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财政预算代码</a:t>
            </a:r>
            <a:r>
              <a:rPr lang="zh-CN" altLang="en-US" sz="1200" kern="1200" dirty="0" smtClean="0">
                <a:solidFill>
                  <a:schemeClr val="tx1"/>
                </a:solidFill>
                <a:latin typeface="Arial" charset="0"/>
                <a:ea typeface="宋体" pitchFamily="2" charset="-122"/>
                <a:cs typeface="+mn-cs"/>
              </a:rPr>
              <a:t>是部门的预算代码，要与部门预算代码保持一致。这个单位预算级次，根据预算的及管理的这个级次，从一级二级往上排，这个代码“</a:t>
            </a:r>
            <a:r>
              <a:rPr lang="en-US" sz="1200" kern="1200" dirty="0" smtClean="0">
                <a:solidFill>
                  <a:schemeClr val="tx1"/>
                </a:solidFill>
                <a:latin typeface="Arial" charset="0"/>
                <a:ea typeface="宋体" pitchFamily="2" charset="-122"/>
                <a:cs typeface="+mn-cs"/>
              </a:rPr>
              <a:t>0</a:t>
            </a:r>
            <a:r>
              <a:rPr lang="zh-CN" altLang="en-US" sz="1200" kern="1200" dirty="0" smtClean="0">
                <a:solidFill>
                  <a:schemeClr val="tx1"/>
                </a:solidFill>
                <a:latin typeface="Arial" charset="0"/>
                <a:ea typeface="宋体" pitchFamily="2" charset="-122"/>
                <a:cs typeface="+mn-cs"/>
              </a:rPr>
              <a:t>”，部门和单位不能使用，这个财政部门专用，</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单位的基本性质</a:t>
            </a:r>
            <a:r>
              <a:rPr lang="zh-CN" altLang="en-US" sz="1200" kern="1200" dirty="0" smtClean="0">
                <a:solidFill>
                  <a:schemeClr val="tx1"/>
                </a:solidFill>
                <a:latin typeface="Arial" charset="0"/>
                <a:ea typeface="宋体" pitchFamily="2" charset="-122"/>
                <a:cs typeface="+mn-cs"/>
              </a:rPr>
              <a:t>这个是根据编制管理部门合并的单位性质来进行填报，大家注意这个“其他”，除了我们编制说明的规定的形式之外，一般的不要去选其他，特别是单户表，不要选其他。我们说，从会计制度规定上来说，一个单位适用一种会计制度，不能同时执行两种会计制度，以前按照不同的经费执行不同的会计制度，这种做法都现在说都是不规范的。从制度规定讲，都是一套管理制度。</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预算的管理级次</a:t>
            </a:r>
            <a:r>
              <a:rPr lang="zh-CN" altLang="en-US" sz="1200" kern="1200" dirty="0" smtClean="0">
                <a:solidFill>
                  <a:schemeClr val="tx1"/>
                </a:solidFill>
                <a:latin typeface="Arial" charset="0"/>
                <a:ea typeface="宋体" pitchFamily="2" charset="-122"/>
                <a:cs typeface="+mn-cs"/>
              </a:rPr>
              <a:t>，这个是中央、省、地、县、乡五级财政单单位预算分析管理的这个级次来具体填报，</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隶属关系</a:t>
            </a:r>
            <a:r>
              <a:rPr lang="zh-CN" altLang="en-US" sz="1200" kern="1200" dirty="0" smtClean="0">
                <a:solidFill>
                  <a:schemeClr val="tx1"/>
                </a:solidFill>
                <a:latin typeface="Arial" charset="0"/>
                <a:ea typeface="宋体" pitchFamily="2" charset="-122"/>
                <a:cs typeface="+mn-cs"/>
              </a:rPr>
              <a:t>隶属关系其实是两个代码，一个是隶属关系的代码，是部门标识代码，这是两个代码，地方单位隶属关系。这</a:t>
            </a:r>
            <a:r>
              <a:rPr lang="en-US" sz="1200" kern="1200" dirty="0" smtClean="0">
                <a:solidFill>
                  <a:schemeClr val="tx1"/>
                </a:solidFill>
                <a:latin typeface="Arial" charset="0"/>
                <a:ea typeface="宋体" pitchFamily="2" charset="-122"/>
                <a:cs typeface="+mn-cs"/>
              </a:rPr>
              <a:t>6</a:t>
            </a:r>
            <a:r>
              <a:rPr lang="zh-CN" altLang="en-US" sz="1200" kern="1200" dirty="0" smtClean="0">
                <a:solidFill>
                  <a:schemeClr val="tx1"/>
                </a:solidFill>
                <a:latin typeface="Arial" charset="0"/>
                <a:ea typeface="宋体" pitchFamily="2" charset="-122"/>
                <a:cs typeface="+mn-cs"/>
              </a:rPr>
              <a:t>个空格，按行政区划代码来编制，部门标识代码，按照国家标准的这个机构代码来进行编制，地方填报部门预算代码的，这个单位要注意一下，这个部门标识代码和预算代码不是一回事，两个不是一回事。</a:t>
            </a: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国民经济行业分类代码</a:t>
            </a:r>
            <a:r>
              <a:rPr lang="zh-CN" altLang="en-US" sz="1200" kern="1200" dirty="0" smtClean="0">
                <a:solidFill>
                  <a:schemeClr val="tx1"/>
                </a:solidFill>
                <a:latin typeface="Arial" charset="0"/>
                <a:ea typeface="宋体" pitchFamily="2" charset="-122"/>
                <a:cs typeface="+mn-cs"/>
              </a:rPr>
              <a:t>这个是为了我们配合国家统计局进行更精准的分类统计，增设的一个指标，这个已经用了两三年了，根据这个编码填报的要求，今年特意强调了</a:t>
            </a:r>
            <a:r>
              <a:rPr lang="zh-CN" altLang="en-US" sz="1200" b="1" kern="1200" dirty="0" smtClean="0">
                <a:solidFill>
                  <a:schemeClr val="tx1"/>
                </a:solidFill>
                <a:latin typeface="Arial" charset="0"/>
                <a:ea typeface="宋体" pitchFamily="2" charset="-122"/>
                <a:cs typeface="+mn-cs"/>
              </a:rPr>
              <a:t>这个国民经济行业分类</a:t>
            </a:r>
            <a:r>
              <a:rPr lang="zh-CN" altLang="en-US" sz="1200" kern="1200" dirty="0" smtClean="0">
                <a:solidFill>
                  <a:schemeClr val="tx1"/>
                </a:solidFill>
                <a:latin typeface="Arial" charset="0"/>
                <a:ea typeface="宋体" pitchFamily="2" charset="-122"/>
                <a:cs typeface="+mn-cs"/>
              </a:rPr>
              <a:t>，在填列的时候要注意一下，我们是强调以服务业为主，其他行业也就是这个编码的第一位字母，如果是</a:t>
            </a:r>
            <a:r>
              <a:rPr lang="en-US" sz="1200" kern="1200" dirty="0" smtClean="0">
                <a:solidFill>
                  <a:schemeClr val="tx1"/>
                </a:solidFill>
                <a:latin typeface="Arial" charset="0"/>
                <a:ea typeface="宋体" pitchFamily="2" charset="-122"/>
                <a:cs typeface="+mn-cs"/>
              </a:rPr>
              <a:t>a</a:t>
            </a:r>
            <a:r>
              <a:rPr lang="zh-CN" altLang="en-US" sz="1200" kern="1200" dirty="0" smtClean="0">
                <a:solidFill>
                  <a:schemeClr val="tx1"/>
                </a:solidFill>
                <a:latin typeface="Arial" charset="0"/>
                <a:ea typeface="宋体" pitchFamily="2" charset="-122"/>
                <a:cs typeface="+mn-cs"/>
              </a:rPr>
              <a:t>到</a:t>
            </a:r>
            <a:r>
              <a:rPr lang="en-US" sz="1200" kern="1200" dirty="0" smtClean="0">
                <a:solidFill>
                  <a:schemeClr val="tx1"/>
                </a:solidFill>
                <a:latin typeface="Arial" charset="0"/>
                <a:ea typeface="宋体" pitchFamily="2" charset="-122"/>
                <a:cs typeface="+mn-cs"/>
              </a:rPr>
              <a:t>g</a:t>
            </a:r>
            <a:r>
              <a:rPr lang="zh-CN" altLang="en-US" sz="1200" kern="1200" dirty="0" smtClean="0">
                <a:solidFill>
                  <a:schemeClr val="tx1"/>
                </a:solidFill>
                <a:latin typeface="Arial" charset="0"/>
                <a:ea typeface="宋体" pitchFamily="2" charset="-122"/>
                <a:cs typeface="+mn-cs"/>
              </a:rPr>
              <a:t>的话，我们要重点核实是否误填。</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报表类型，</a:t>
            </a:r>
            <a:r>
              <a:rPr lang="zh-CN" altLang="en-US" sz="1200" kern="1200" dirty="0" smtClean="0">
                <a:solidFill>
                  <a:schemeClr val="tx1"/>
                </a:solidFill>
                <a:latin typeface="Arial" charset="0"/>
                <a:ea typeface="宋体" pitchFamily="2" charset="-122"/>
                <a:cs typeface="+mn-cs"/>
              </a:rPr>
              <a:t>报表类型型的话，对于一个基层单位来说，报表类型我们最常接触的应该都是当编码零也就是单户表。我们强调的一个独立核算的单位，应该是编报一套单户报表，也就是编码</a:t>
            </a:r>
            <a:r>
              <a:rPr lang="en-US" sz="1200" kern="1200" dirty="0" smtClean="0">
                <a:solidFill>
                  <a:schemeClr val="tx1"/>
                </a:solidFill>
                <a:latin typeface="Arial" charset="0"/>
                <a:ea typeface="宋体" pitchFamily="2" charset="-122"/>
                <a:cs typeface="+mn-cs"/>
              </a:rPr>
              <a:t>0</a:t>
            </a:r>
            <a:r>
              <a:rPr lang="zh-CN" altLang="en-US" sz="1200" kern="1200" dirty="0" smtClean="0">
                <a:solidFill>
                  <a:schemeClr val="tx1"/>
                </a:solidFill>
                <a:latin typeface="Arial" charset="0"/>
                <a:ea typeface="宋体" pitchFamily="2" charset="-122"/>
                <a:cs typeface="+mn-cs"/>
              </a:rPr>
              <a:t>。</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新报的因素</a:t>
            </a:r>
            <a:r>
              <a:rPr lang="zh-CN" altLang="en-US" sz="1200" kern="1200" dirty="0" smtClean="0">
                <a:solidFill>
                  <a:schemeClr val="tx1"/>
                </a:solidFill>
                <a:latin typeface="Arial" charset="0"/>
                <a:ea typeface="宋体" pitchFamily="2" charset="-122"/>
                <a:cs typeface="+mn-cs"/>
              </a:rPr>
              <a:t>，最多见的应该是连续上报，如果是新设立的单位，可以填报新增单位，其他像不是新设立的单位原则是不能用新增单位的口径的。</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上年代码</a:t>
            </a:r>
            <a:r>
              <a:rPr lang="zh-CN" altLang="en-US" sz="1200" kern="1200" dirty="0" smtClean="0">
                <a:solidFill>
                  <a:schemeClr val="tx1"/>
                </a:solidFill>
                <a:latin typeface="Arial" charset="0"/>
                <a:ea typeface="宋体" pitchFamily="2" charset="-122"/>
                <a:cs typeface="+mn-cs"/>
              </a:rPr>
              <a:t>上年代码是为了做好上年数据衔接比对使用的一个的代码，它主要是一个</a:t>
            </a:r>
            <a:r>
              <a:rPr lang="en-US" sz="1200" kern="1200" dirty="0" smtClean="0">
                <a:solidFill>
                  <a:schemeClr val="tx1"/>
                </a:solidFill>
                <a:latin typeface="Arial" charset="0"/>
                <a:ea typeface="宋体" pitchFamily="2" charset="-122"/>
                <a:cs typeface="+mn-cs"/>
              </a:rPr>
              <a:t>10</a:t>
            </a:r>
            <a:r>
              <a:rPr lang="zh-CN" altLang="en-US" sz="1200" kern="1200" dirty="0" smtClean="0">
                <a:solidFill>
                  <a:schemeClr val="tx1"/>
                </a:solidFill>
                <a:latin typeface="Arial" charset="0"/>
                <a:ea typeface="宋体" pitchFamily="2" charset="-122"/>
                <a:cs typeface="+mn-cs"/>
              </a:rPr>
              <a:t>位码，就是</a:t>
            </a:r>
            <a:r>
              <a:rPr lang="en-US" sz="1200" kern="1200" dirty="0" smtClean="0">
                <a:solidFill>
                  <a:schemeClr val="tx1"/>
                </a:solidFill>
                <a:latin typeface="Arial" charset="0"/>
                <a:ea typeface="宋体" pitchFamily="2" charset="-122"/>
                <a:cs typeface="+mn-cs"/>
              </a:rPr>
              <a:t>9</a:t>
            </a:r>
            <a:r>
              <a:rPr lang="zh-CN" altLang="en-US" sz="1200" kern="1200" dirty="0" smtClean="0">
                <a:solidFill>
                  <a:schemeClr val="tx1"/>
                </a:solidFill>
                <a:latin typeface="Arial" charset="0"/>
                <a:ea typeface="宋体" pitchFamily="2" charset="-122"/>
                <a:cs typeface="+mn-cs"/>
              </a:rPr>
              <a:t>位的组织机构代码，加上上年的报表类型，只要不是新增单位，非新增单位的都会有一个十位码，</a:t>
            </a:r>
          </a:p>
          <a:p>
            <a:endParaRPr lang="zh-CN" altLang="en-US" dirty="0" smtClean="0">
              <a:latin typeface="Arial" pitchFamily="34" charset="0"/>
            </a:endParaRPr>
          </a:p>
        </p:txBody>
      </p:sp>
      <p:sp>
        <p:nvSpPr>
          <p:cNvPr id="8602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FEB2A85-887A-4479-ACF8-EECFA63DB9FB}" type="slidenum">
              <a:rPr lang="en-US" altLang="zh-CN">
                <a:solidFill>
                  <a:srgbClr val="000000"/>
                </a:solidFill>
                <a:latin typeface="Arial" pitchFamily="34" charset="0"/>
              </a:rPr>
              <a:pPr/>
              <a:t>32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11937035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幻灯片图像占位符 1"/>
          <p:cNvSpPr>
            <a:spLocks noGrp="1" noRot="1" noChangeAspect="1" noTextEdit="1"/>
          </p:cNvSpPr>
          <p:nvPr>
            <p:ph type="sldImg"/>
          </p:nvPr>
        </p:nvSpPr>
        <p:spPr>
          <a:ln/>
        </p:spPr>
      </p:sp>
      <p:sp>
        <p:nvSpPr>
          <p:cNvPr id="880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01</a:t>
            </a:r>
            <a:r>
              <a:rPr lang="zh-CN" altLang="en-US" sz="1200" b="1" kern="1200" dirty="0" smtClean="0">
                <a:solidFill>
                  <a:schemeClr val="tx1"/>
                </a:solidFill>
                <a:latin typeface="Arial" charset="0"/>
                <a:ea typeface="宋体" pitchFamily="2" charset="-122"/>
                <a:cs typeface="+mn-cs"/>
              </a:rPr>
              <a:t>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是大口径的收支决算总表，包括单位的财政拨款和非财政拨款，资金的收支余的总体情况，要求是按照预算数调整预算数，决算数进行编报。大家从表样上可以看到，这里的收入是反映单位各项的收入来源，有财政的，也有非财政的。从支出的角度有按功能分类科目反映的，有按经济分类科目反映，也有按照预算管理类型反映的，剩下的部分是包括上年的结转结余和本年的年末的结转结余部分，这个表上的所有的决算数据上都是自动从后面提取生成的，年初预算数要手动填列，是按照财政部门批复的预算数填报，</a:t>
            </a:r>
            <a:endParaRPr lang="zh-CN" altLang="en-US" dirty="0" smtClean="0">
              <a:latin typeface="Arial" pitchFamily="34" charset="0"/>
            </a:endParaRPr>
          </a:p>
        </p:txBody>
      </p:sp>
      <p:sp>
        <p:nvSpPr>
          <p:cNvPr id="880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C6CD048-DB5E-4D00-9829-1C7D5BA1322C}" type="slidenum">
              <a:rPr lang="en-US" altLang="zh-CN">
                <a:solidFill>
                  <a:srgbClr val="000000"/>
                </a:solidFill>
                <a:latin typeface="Arial" pitchFamily="34" charset="0"/>
              </a:rPr>
              <a:pPr/>
              <a:t>33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1528674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幻灯片图像占位符 1"/>
          <p:cNvSpPr>
            <a:spLocks noGrp="1" noRot="1" noChangeAspect="1" noTextEdit="1"/>
          </p:cNvSpPr>
          <p:nvPr>
            <p:ph type="sldImg"/>
          </p:nvPr>
        </p:nvSpPr>
        <p:spPr>
          <a:ln/>
        </p:spPr>
      </p:sp>
      <p:sp>
        <p:nvSpPr>
          <p:cNvPr id="901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901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67087CB-B75D-41AF-A778-50A03F1A4432}" type="slidenum">
              <a:rPr lang="en-US" altLang="zh-CN">
                <a:solidFill>
                  <a:srgbClr val="000000"/>
                </a:solidFill>
                <a:latin typeface="Arial" pitchFamily="34" charset="0"/>
              </a:rPr>
              <a:pPr/>
              <a:t>34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629521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幻灯片图像占位符 1"/>
          <p:cNvSpPr>
            <a:spLocks noGrp="1" noRot="1" noChangeAspect="1" noTextEdit="1"/>
          </p:cNvSpPr>
          <p:nvPr>
            <p:ph type="sldImg"/>
          </p:nvPr>
        </p:nvSpPr>
        <p:spPr>
          <a:ln/>
        </p:spPr>
      </p:sp>
      <p:sp>
        <p:nvSpPr>
          <p:cNvPr id="921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zh-CN" altLang="en-US" dirty="0" smtClean="0">
              <a:latin typeface="Arial" pitchFamily="34" charset="0"/>
            </a:endParaRPr>
          </a:p>
        </p:txBody>
      </p:sp>
      <p:sp>
        <p:nvSpPr>
          <p:cNvPr id="921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15E31A4-EABA-4107-A0F7-96DC8AF7F35B}" type="slidenum">
              <a:rPr lang="en-US" altLang="zh-CN">
                <a:solidFill>
                  <a:srgbClr val="000000"/>
                </a:solidFill>
                <a:latin typeface="Arial" pitchFamily="34" charset="0"/>
              </a:rPr>
              <a:pPr/>
              <a:t>35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025291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幻灯片图像占位符 1"/>
          <p:cNvSpPr>
            <a:spLocks noGrp="1" noRot="1" noChangeAspect="1" noTextEdit="1"/>
          </p:cNvSpPr>
          <p:nvPr>
            <p:ph type="sldImg"/>
          </p:nvPr>
        </p:nvSpPr>
        <p:spPr>
          <a:ln/>
        </p:spPr>
      </p:sp>
      <p:sp>
        <p:nvSpPr>
          <p:cNvPr id="942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财政拨款的收支决算总表</a:t>
            </a:r>
            <a:r>
              <a:rPr lang="zh-CN" altLang="en-US" sz="1200" kern="1200" dirty="0" smtClean="0">
                <a:solidFill>
                  <a:schemeClr val="tx1"/>
                </a:solidFill>
                <a:latin typeface="Arial" charset="0"/>
                <a:ea typeface="宋体" pitchFamily="2" charset="-122"/>
                <a:cs typeface="+mn-cs"/>
              </a:rPr>
              <a:t>，</a:t>
            </a:r>
          </a:p>
          <a:p>
            <a:r>
              <a:rPr lang="zh-CN" altLang="en-US" sz="1200" kern="1200" dirty="0" smtClean="0">
                <a:solidFill>
                  <a:schemeClr val="tx1"/>
                </a:solidFill>
                <a:latin typeface="Arial" charset="0"/>
                <a:ea typeface="宋体" pitchFamily="2" charset="-122"/>
                <a:cs typeface="+mn-cs"/>
              </a:rPr>
              <a:t>反映一般公共预算财政拨款，政府性基金预算财政拨款情况收支余情况，跟第一张总表一样，也是按照年初预算数，调整预算数，决算数来进行编报。</a:t>
            </a:r>
            <a:endParaRPr lang="zh-CN" altLang="en-US" dirty="0" smtClean="0">
              <a:latin typeface="Arial" pitchFamily="34" charset="0"/>
            </a:endParaRPr>
          </a:p>
        </p:txBody>
      </p:sp>
      <p:sp>
        <p:nvSpPr>
          <p:cNvPr id="942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589CBF1-61EE-4496-B1FC-84A02B0A21FB}" type="slidenum">
              <a:rPr lang="en-US" altLang="zh-CN">
                <a:solidFill>
                  <a:srgbClr val="000000"/>
                </a:solidFill>
                <a:latin typeface="Arial" pitchFamily="34" charset="0"/>
              </a:rPr>
              <a:pPr/>
              <a:t>36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69973268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幻灯片图像占位符 1"/>
          <p:cNvSpPr>
            <a:spLocks noGrp="1" noRot="1" noChangeAspect="1" noTextEdit="1"/>
          </p:cNvSpPr>
          <p:nvPr>
            <p:ph type="sldImg"/>
          </p:nvPr>
        </p:nvSpPr>
        <p:spPr>
          <a:ln/>
        </p:spPr>
      </p:sp>
      <p:sp>
        <p:nvSpPr>
          <p:cNvPr id="962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这里也是主要强调了一下，这个调整预算数的口径，财政拨款调整预算数。</a:t>
            </a:r>
            <a:endParaRPr lang="zh-CN" altLang="en-US" dirty="0" smtClean="0">
              <a:latin typeface="Arial" pitchFamily="34" charset="0"/>
            </a:endParaRPr>
          </a:p>
        </p:txBody>
      </p:sp>
      <p:sp>
        <p:nvSpPr>
          <p:cNvPr id="962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411E3D6-E533-4F12-BA77-79AE403768BD}" type="slidenum">
              <a:rPr lang="en-US" altLang="zh-CN">
                <a:solidFill>
                  <a:srgbClr val="000000"/>
                </a:solidFill>
                <a:latin typeface="Arial" pitchFamily="34" charset="0"/>
              </a:rPr>
              <a:pPr/>
              <a:t>37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99571407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幻灯片图像占位符 1"/>
          <p:cNvSpPr>
            <a:spLocks noGrp="1" noRot="1" noChangeAspect="1" noTextEdit="1"/>
          </p:cNvSpPr>
          <p:nvPr>
            <p:ph type="sldImg"/>
          </p:nvPr>
        </p:nvSpPr>
        <p:spPr>
          <a:ln/>
        </p:spPr>
      </p:sp>
      <p:sp>
        <p:nvSpPr>
          <p:cNvPr id="983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983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CC88FCB-A496-4C3B-9002-1CBB1DE0CF27}" type="slidenum">
              <a:rPr lang="en-US" altLang="zh-CN">
                <a:solidFill>
                  <a:srgbClr val="000000"/>
                </a:solidFill>
                <a:latin typeface="Arial" pitchFamily="34" charset="0"/>
              </a:rPr>
              <a:pPr/>
              <a:t>38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96277113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幻灯片图像占位符 1"/>
          <p:cNvSpPr>
            <a:spLocks noGrp="1" noRot="1" noChangeAspect="1" noTextEdit="1"/>
          </p:cNvSpPr>
          <p:nvPr>
            <p:ph type="sldImg"/>
          </p:nvPr>
        </p:nvSpPr>
        <p:spPr>
          <a:ln/>
        </p:spPr>
      </p:sp>
      <p:sp>
        <p:nvSpPr>
          <p:cNvPr id="10035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02</a:t>
            </a:r>
            <a:r>
              <a:rPr lang="zh-CN" altLang="en-US" sz="1200" b="1" kern="1200" dirty="0" smtClean="0">
                <a:solidFill>
                  <a:schemeClr val="tx1"/>
                </a:solidFill>
                <a:latin typeface="Arial" charset="0"/>
                <a:ea typeface="宋体" pitchFamily="2" charset="-122"/>
                <a:cs typeface="+mn-cs"/>
              </a:rPr>
              <a:t>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是收支收入支出决算表，这张表，和</a:t>
            </a:r>
            <a:r>
              <a:rPr lang="en-US" sz="1200" kern="1200" dirty="0" smtClean="0">
                <a:solidFill>
                  <a:schemeClr val="tx1"/>
                </a:solidFill>
                <a:latin typeface="Arial" charset="0"/>
                <a:ea typeface="宋体" pitchFamily="2" charset="-122"/>
                <a:cs typeface="+mn-cs"/>
              </a:rPr>
              <a:t>01</a:t>
            </a:r>
            <a:r>
              <a:rPr lang="zh-CN" altLang="en-US" sz="1200" kern="1200" dirty="0" smtClean="0">
                <a:solidFill>
                  <a:schemeClr val="tx1"/>
                </a:solidFill>
                <a:latin typeface="Arial" charset="0"/>
                <a:ea typeface="宋体" pitchFamily="2" charset="-122"/>
                <a:cs typeface="+mn-cs"/>
              </a:rPr>
              <a:t>表的决算数的口径是一样的，反映单位财政拨款和非财政的拨款全部资金的收支余的情况</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第一个年初结转结余的口径</a:t>
            </a:r>
            <a:r>
              <a:rPr lang="zh-CN" altLang="en-US" sz="1200" b="0" kern="1200" dirty="0" smtClean="0">
                <a:solidFill>
                  <a:schemeClr val="tx1"/>
                </a:solidFill>
                <a:latin typeface="Arial" charset="0"/>
                <a:ea typeface="宋体" pitchFamily="2" charset="-122"/>
                <a:cs typeface="+mn-cs"/>
              </a:rPr>
              <a:t>包括后面的项目表，</a:t>
            </a:r>
            <a:r>
              <a:rPr lang="zh-CN" altLang="en-US" sz="1200" kern="1200" dirty="0" smtClean="0">
                <a:solidFill>
                  <a:schemeClr val="tx1"/>
                </a:solidFill>
                <a:latin typeface="Arial" charset="0"/>
                <a:ea typeface="宋体" pitchFamily="2" charset="-122"/>
                <a:cs typeface="+mn-cs"/>
              </a:rPr>
              <a:t>还有财政拨款的两张表收支表和财政专户的这张收支表，就是主表部分的这些收支表中的年初结转结余与是指</a:t>
            </a:r>
            <a:r>
              <a:rPr lang="zh-CN" altLang="en-US" sz="1200" b="1" kern="1200" dirty="0" smtClean="0">
                <a:solidFill>
                  <a:schemeClr val="tx1"/>
                </a:solidFill>
                <a:latin typeface="Arial" charset="0"/>
                <a:ea typeface="宋体" pitchFamily="2" charset="-122"/>
                <a:cs typeface="+mn-cs"/>
              </a:rPr>
              <a:t>调整后的年初结转结余</a:t>
            </a:r>
            <a:r>
              <a:rPr lang="zh-CN" altLang="en-US" sz="1200" kern="1200" dirty="0" smtClean="0">
                <a:solidFill>
                  <a:schemeClr val="tx1"/>
                </a:solidFill>
                <a:latin typeface="Arial" charset="0"/>
                <a:ea typeface="宋体" pitchFamily="2" charset="-122"/>
                <a:cs typeface="+mn-cs"/>
              </a:rPr>
              <a:t>。是指在上年年末数的基础上，根据审计或者财政收回存量资金，或者是财政监管方面的意见。在去年决算批复之后发生的这个调整，是一个调整后的年初结转结余数，相应的这个调整事项，我们是在决算报表中的填报说明附表，在这两张填报说明附表中反应具体的调整事项，这里的调整前的年初结转结余是和上年年末数也保持一致。经过调整后，调整后的年初结转结余，要和决算报表主表的这些收支表中的相关的年初结转结余保持一致。如果没有调整事项，那么跟去年年末数应该是一致的。</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第二个关于这个结余分配，结余分配</a:t>
            </a:r>
            <a:r>
              <a:rPr lang="zh-CN" altLang="en-US" sz="1200" kern="1200" dirty="0" smtClean="0">
                <a:solidFill>
                  <a:schemeClr val="tx1"/>
                </a:solidFill>
                <a:latin typeface="Arial" charset="0"/>
                <a:ea typeface="宋体" pitchFamily="2" charset="-122"/>
                <a:cs typeface="+mn-cs"/>
              </a:rPr>
              <a:t>，这里有</a:t>
            </a:r>
            <a:r>
              <a:rPr lang="en-US" sz="1200" kern="1200" dirty="0" smtClean="0">
                <a:solidFill>
                  <a:schemeClr val="tx1"/>
                </a:solidFill>
                <a:latin typeface="Arial" charset="0"/>
                <a:ea typeface="宋体" pitchFamily="2" charset="-122"/>
                <a:cs typeface="+mn-cs"/>
              </a:rPr>
              <a:t>4</a:t>
            </a:r>
            <a:r>
              <a:rPr lang="zh-CN" altLang="en-US" sz="1200" kern="1200" dirty="0" smtClean="0">
                <a:solidFill>
                  <a:schemeClr val="tx1"/>
                </a:solidFill>
                <a:latin typeface="Arial" charset="0"/>
                <a:ea typeface="宋体" pitchFamily="2" charset="-122"/>
                <a:cs typeface="+mn-cs"/>
              </a:rPr>
              <a:t>个明细指标，这个一般当然不会有问题。这里，主要是涉及到一个提取职工福利基金。我们强调是一般单位，都应该是按照非财政补助结余的</a:t>
            </a:r>
            <a:r>
              <a:rPr lang="en-US" sz="1200" kern="1200" dirty="0" smtClean="0">
                <a:solidFill>
                  <a:schemeClr val="tx1"/>
                </a:solidFill>
                <a:latin typeface="Arial" charset="0"/>
                <a:ea typeface="宋体" pitchFamily="2" charset="-122"/>
                <a:cs typeface="+mn-cs"/>
              </a:rPr>
              <a:t>40%</a:t>
            </a:r>
            <a:r>
              <a:rPr lang="zh-CN" altLang="en-US" sz="1200" kern="1200" dirty="0" smtClean="0">
                <a:solidFill>
                  <a:schemeClr val="tx1"/>
                </a:solidFill>
                <a:latin typeface="Arial" charset="0"/>
                <a:ea typeface="宋体" pitchFamily="2" charset="-122"/>
                <a:cs typeface="+mn-cs"/>
              </a:rPr>
              <a:t>以内，提取职工福利基金，剩余部分转入事业基金，按这个要求，这是一般性的要求，如果另有规定的程序规定就是其他的规定，就是今天这个一定要注意的地方。</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另一个要注意的是这个其他，其他这个指标对于一般的事业单位来说，这一项应该是不填数</a:t>
            </a:r>
            <a:r>
              <a:rPr lang="zh-CN" altLang="en-US" sz="1200" kern="1200" dirty="0" smtClean="0">
                <a:solidFill>
                  <a:schemeClr val="tx1"/>
                </a:solidFill>
                <a:latin typeface="Arial" charset="0"/>
                <a:ea typeface="宋体" pitchFamily="2" charset="-122"/>
                <a:cs typeface="+mn-cs"/>
              </a:rPr>
              <a:t>，有像科研单位，或者是中小学校高校，如果有提取，特殊的专用基金的时候，这都是有政策规定，可以提取专用基金的时候，从结余里提取的专用基金可以在其他，如果没有这方面规定的话，那一般其他应该有数的话，要做重点的审核</a:t>
            </a:r>
            <a:r>
              <a:rPr lang="en-US" sz="1200" kern="1200" dirty="0" smtClean="0">
                <a:solidFill>
                  <a:schemeClr val="tx1"/>
                </a:solidFill>
                <a:latin typeface="Arial" charset="0"/>
                <a:ea typeface="宋体" pitchFamily="2" charset="-122"/>
                <a:cs typeface="+mn-cs"/>
              </a:rPr>
              <a:t>.</a:t>
            </a:r>
            <a:endParaRPr lang="zh-CN" altLang="en-US" sz="1200" kern="1200" dirty="0" smtClean="0">
              <a:solidFill>
                <a:schemeClr val="tx1"/>
              </a:solidFill>
              <a:latin typeface="Arial" charset="0"/>
              <a:ea typeface="宋体" pitchFamily="2" charset="-122"/>
              <a:cs typeface="+mn-cs"/>
            </a:endParaRPr>
          </a:p>
          <a:p>
            <a:endParaRPr lang="zh-CN" altLang="en-US" dirty="0" smtClean="0">
              <a:latin typeface="Arial" pitchFamily="34" charset="0"/>
            </a:endParaRPr>
          </a:p>
        </p:txBody>
      </p:sp>
      <p:sp>
        <p:nvSpPr>
          <p:cNvPr id="10035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CEEC0D7-B275-4C39-B774-987FA3F09D7D}" type="slidenum">
              <a:rPr lang="en-US" altLang="zh-CN">
                <a:solidFill>
                  <a:srgbClr val="000000"/>
                </a:solidFill>
                <a:latin typeface="Arial" pitchFamily="34" charset="0"/>
              </a:rPr>
              <a:pPr/>
              <a:t>39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73547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幻灯片图像占位符 1"/>
          <p:cNvSpPr>
            <a:spLocks noGrp="1" noRot="1" noChangeAspect="1" noTextEdit="1"/>
          </p:cNvSpPr>
          <p:nvPr>
            <p:ph type="sldImg"/>
          </p:nvPr>
        </p:nvSpPr>
        <p:spPr>
          <a:ln/>
        </p:spPr>
      </p:sp>
      <p:sp>
        <p:nvSpPr>
          <p:cNvPr id="3072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现在简要的介绍一下这四个部分的主要的内容</a:t>
            </a:r>
            <a:r>
              <a:rPr lang="zh-CN" altLang="en-US" sz="1200" kern="1200" dirty="0" smtClean="0">
                <a:solidFill>
                  <a:schemeClr val="tx1"/>
                </a:solidFill>
                <a:latin typeface="Arial" charset="0"/>
                <a:ea typeface="宋体" pitchFamily="2" charset="-122"/>
                <a:cs typeface="+mn-cs"/>
              </a:rPr>
              <a:t>，</a:t>
            </a:r>
            <a:endParaRPr lang="en-US" altLang="zh-CN" sz="1200" kern="1200" dirty="0" smtClean="0">
              <a:solidFill>
                <a:schemeClr val="tx1"/>
              </a:solidFill>
              <a:latin typeface="Arial" charset="0"/>
              <a:ea typeface="宋体" pitchFamily="2" charset="-122"/>
              <a:cs typeface="+mn-cs"/>
            </a:endParaRPr>
          </a:p>
          <a:p>
            <a:endParaRPr lang="en-US" altLang="zh-CN" sz="1200" b="1"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基础数据表</a:t>
            </a:r>
            <a:r>
              <a:rPr lang="zh-CN" altLang="en-US" sz="1200" kern="1200" dirty="0" smtClean="0">
                <a:solidFill>
                  <a:schemeClr val="tx1"/>
                </a:solidFill>
                <a:latin typeface="Arial" charset="0"/>
                <a:ea typeface="宋体" pitchFamily="2" charset="-122"/>
                <a:cs typeface="+mn-cs"/>
              </a:rPr>
              <a:t>是整个决算报告的一个基础核心的部分，反映部门收支预算执行结果、资产负债，人员机构和资产配置使用以及事业发展情况的信息，包括</a:t>
            </a:r>
            <a:r>
              <a:rPr lang="en-US" sz="1200" kern="1200" dirty="0" smtClean="0">
                <a:solidFill>
                  <a:schemeClr val="tx1"/>
                </a:solidFill>
                <a:latin typeface="Arial" charset="0"/>
                <a:ea typeface="宋体" pitchFamily="2" charset="-122"/>
                <a:cs typeface="+mn-cs"/>
              </a:rPr>
              <a:t>21</a:t>
            </a:r>
            <a:r>
              <a:rPr lang="zh-CN" altLang="en-US" sz="1200" kern="1200" dirty="0" smtClean="0">
                <a:solidFill>
                  <a:schemeClr val="tx1"/>
                </a:solidFill>
                <a:latin typeface="Arial" charset="0"/>
                <a:ea typeface="宋体" pitchFamily="2" charset="-122"/>
                <a:cs typeface="+mn-cs"/>
              </a:rPr>
              <a:t>张图表和五张附表</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主表部分的内容，反映的是单位的预算收支，以及财务指标的内容，</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附表部分的内容，包括资产机构人员和非税收入，这个是和预算管理相关的一些单位的基本信息。</a:t>
            </a:r>
            <a:endParaRPr lang="zh-CN" altLang="en-US" dirty="0" smtClean="0">
              <a:latin typeface="Arial" pitchFamily="34" charset="0"/>
            </a:endParaRPr>
          </a:p>
        </p:txBody>
      </p:sp>
      <p:sp>
        <p:nvSpPr>
          <p:cNvPr id="3072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E7D8ACE-D4F9-40D7-8BFF-27CFA943163C}" type="slidenum">
              <a:rPr lang="en-US" altLang="zh-CN">
                <a:latin typeface="Arial" pitchFamily="34" charset="0"/>
              </a:rPr>
              <a:pPr/>
              <a:t>4</a:t>
            </a:fld>
            <a:endParaRPr lang="en-US" altLang="zh-CN">
              <a:latin typeface="Arial" pitchFamily="34" charset="0"/>
            </a:endParaRPr>
          </a:p>
        </p:txBody>
      </p:sp>
    </p:spTree>
    <p:extLst>
      <p:ext uri="{BB962C8B-B14F-4D97-AF65-F5344CB8AC3E}">
        <p14:creationId xmlns="" xmlns:p14="http://schemas.microsoft.com/office/powerpoint/2010/main" val="167135104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幻灯片图像占位符 1"/>
          <p:cNvSpPr>
            <a:spLocks noGrp="1" noRot="1" noChangeAspect="1" noTextEdit="1"/>
          </p:cNvSpPr>
          <p:nvPr>
            <p:ph type="sldImg"/>
          </p:nvPr>
        </p:nvSpPr>
        <p:spPr>
          <a:ln/>
        </p:spPr>
      </p:sp>
      <p:sp>
        <p:nvSpPr>
          <p:cNvPr id="10240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10240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30FCD4C-1550-405C-9959-EFF311ACEE06}" type="slidenum">
              <a:rPr lang="en-US" altLang="zh-CN">
                <a:solidFill>
                  <a:srgbClr val="000000"/>
                </a:solidFill>
                <a:latin typeface="Arial" pitchFamily="34" charset="0"/>
              </a:rPr>
              <a:pPr/>
              <a:t>40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91397376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幻灯片图像占位符 1"/>
          <p:cNvSpPr>
            <a:spLocks noGrp="1" noRot="1" noChangeAspect="1" noTextEdit="1"/>
          </p:cNvSpPr>
          <p:nvPr>
            <p:ph type="sldImg"/>
          </p:nvPr>
        </p:nvSpPr>
        <p:spPr>
          <a:ln/>
        </p:spPr>
      </p:sp>
      <p:sp>
        <p:nvSpPr>
          <p:cNvPr id="10445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kern="1200" dirty="0" smtClean="0">
                <a:solidFill>
                  <a:schemeClr val="tx1"/>
                </a:solidFill>
                <a:latin typeface="Arial" charset="0"/>
                <a:ea typeface="宋体" pitchFamily="2" charset="-122"/>
                <a:cs typeface="+mn-cs"/>
              </a:rPr>
              <a:t>03</a:t>
            </a:r>
            <a:r>
              <a:rPr lang="zh-CN" altLang="en-US" sz="1200" b="1" kern="1200" dirty="0" smtClean="0">
                <a:solidFill>
                  <a:schemeClr val="tx1"/>
                </a:solidFill>
                <a:latin typeface="Arial" charset="0"/>
                <a:ea typeface="宋体" pitchFamily="2" charset="-122"/>
                <a:cs typeface="+mn-cs"/>
              </a:rPr>
              <a:t>表财政收入决算表</a:t>
            </a:r>
            <a:r>
              <a:rPr lang="zh-CN" altLang="en-US" sz="1200" kern="1200" dirty="0" smtClean="0">
                <a:solidFill>
                  <a:schemeClr val="tx1"/>
                </a:solidFill>
                <a:latin typeface="Arial" charset="0"/>
                <a:ea typeface="宋体" pitchFamily="2" charset="-122"/>
                <a:cs typeface="+mn-cs"/>
              </a:rPr>
              <a:t>，</a:t>
            </a:r>
          </a:p>
          <a:p>
            <a:r>
              <a:rPr lang="zh-CN" altLang="en-US" sz="1200" kern="1200" dirty="0" smtClean="0">
                <a:solidFill>
                  <a:schemeClr val="tx1"/>
                </a:solidFill>
                <a:latin typeface="Arial" charset="0"/>
                <a:ea typeface="宋体" pitchFamily="2" charset="-122"/>
                <a:cs typeface="+mn-cs"/>
              </a:rPr>
              <a:t>这个按照单位各个收入来源来源，全部收入情况的报表，行政单位只涉及到财政拨款，收入和其他收入，事业单位的话根据业务开展情况，可能都有涉及，对这里的财政拨款收入我们强调，只报包括一般公共预算和政府性基金预算拨款。</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b="1" kern="1200" dirty="0" smtClean="0">
                <a:solidFill>
                  <a:schemeClr val="tx1"/>
                </a:solidFill>
                <a:latin typeface="Arial" charset="0"/>
                <a:ea typeface="宋体" pitchFamily="2" charset="-122"/>
                <a:cs typeface="+mn-cs"/>
              </a:rPr>
              <a:t>第二个其他收入</a:t>
            </a:r>
            <a:r>
              <a:rPr lang="zh-CN" altLang="en-US" sz="1200" kern="1200" dirty="0" smtClean="0">
                <a:solidFill>
                  <a:schemeClr val="tx1"/>
                </a:solidFill>
                <a:latin typeface="Arial" charset="0"/>
                <a:ea typeface="宋体" pitchFamily="2" charset="-122"/>
                <a:cs typeface="+mn-cs"/>
              </a:rPr>
              <a:t>是指前几种之外的收入才会取得的收入，像包括的取得，没有纳入专户管理的捐赠收入，利息收入等等，都在这里。从本级财政部门以外的同级单位也就是横向拨款。一些科研单位从科技主管部门取得的科研经费，或者从人社部门取得的津贴，专家津贴等等，这些横向的拨款，以及从非本级财政部门取得的经费，都在其他收入科目反应。</a:t>
            </a: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另外再强调一点，就是关于事业单位事业收入和其他收入怎么划分，这些作为事业单位的科研单位，有一部分工作是搞研究的，是通过签订合同的形式，从其他部门取得了这个资金，那这种资金，我们应该是作为事业收入来源，而不是其他收入。</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其他收入这些本级横向拨款，这些其他收入应该是指主要是指一些补贴性质，而不是作为业务活动取得的收入，</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在填其他收入时，要求做到就收入的具体构成要在填报说明的</a:t>
            </a:r>
            <a:r>
              <a:rPr lang="zh-CN" altLang="en-US" sz="1200" b="1" kern="1200" dirty="0" smtClean="0">
                <a:solidFill>
                  <a:schemeClr val="tx1"/>
                </a:solidFill>
                <a:latin typeface="Arial" charset="0"/>
                <a:ea typeface="宋体" pitchFamily="2" charset="-122"/>
                <a:cs typeface="+mn-cs"/>
              </a:rPr>
              <a:t>附表</a:t>
            </a:r>
            <a:r>
              <a:rPr lang="en-US" sz="1200" b="1" kern="1200" dirty="0" smtClean="0">
                <a:solidFill>
                  <a:schemeClr val="tx1"/>
                </a:solidFill>
                <a:latin typeface="Arial" charset="0"/>
                <a:ea typeface="宋体" pitchFamily="2" charset="-122"/>
                <a:cs typeface="+mn-cs"/>
              </a:rPr>
              <a:t>04</a:t>
            </a:r>
            <a:r>
              <a:rPr lang="zh-CN" altLang="en-US" sz="1200" b="1" kern="1200" dirty="0" smtClean="0">
                <a:solidFill>
                  <a:schemeClr val="tx1"/>
                </a:solidFill>
                <a:latin typeface="Arial" charset="0"/>
                <a:ea typeface="宋体" pitchFamily="2" charset="-122"/>
                <a:cs typeface="+mn-cs"/>
              </a:rPr>
              <a:t>表</a:t>
            </a:r>
            <a:r>
              <a:rPr lang="zh-CN" altLang="en-US" sz="1200" kern="1200" dirty="0" smtClean="0">
                <a:solidFill>
                  <a:schemeClr val="tx1"/>
                </a:solidFill>
                <a:latin typeface="Arial" charset="0"/>
                <a:ea typeface="宋体" pitchFamily="2" charset="-122"/>
                <a:cs typeface="+mn-cs"/>
              </a:rPr>
              <a:t>中进行说明，特别是对本机横向拨款非本机拨款以及其他，要在附注里面要注明具体的来源。</a:t>
            </a:r>
            <a:endParaRPr lang="zh-CN" altLang="en-US" dirty="0" smtClean="0">
              <a:latin typeface="Arial" pitchFamily="34" charset="0"/>
            </a:endParaRPr>
          </a:p>
        </p:txBody>
      </p:sp>
      <p:sp>
        <p:nvSpPr>
          <p:cNvPr id="10445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0E4122E-982B-4EFB-8C1A-24A88236E98C}" type="slidenum">
              <a:rPr lang="en-US" altLang="zh-CN">
                <a:solidFill>
                  <a:srgbClr val="000000"/>
                </a:solidFill>
                <a:latin typeface="Arial" pitchFamily="34" charset="0"/>
              </a:rPr>
              <a:pPr/>
              <a:t>41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0061337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幻灯片图像占位符 1"/>
          <p:cNvSpPr>
            <a:spLocks noGrp="1" noRot="1" noChangeAspect="1" noTextEdit="1"/>
          </p:cNvSpPr>
          <p:nvPr>
            <p:ph type="sldImg"/>
          </p:nvPr>
        </p:nvSpPr>
        <p:spPr>
          <a:ln/>
        </p:spPr>
      </p:sp>
      <p:sp>
        <p:nvSpPr>
          <p:cNvPr id="10649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10650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45BDDA2-D4D7-4C16-B0C9-F656C2C55195}" type="slidenum">
              <a:rPr lang="en-US" altLang="zh-CN">
                <a:solidFill>
                  <a:srgbClr val="000000"/>
                </a:solidFill>
                <a:latin typeface="Arial" pitchFamily="34" charset="0"/>
              </a:rPr>
              <a:pPr/>
              <a:t>42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2978201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幻灯片图像占位符 1"/>
          <p:cNvSpPr>
            <a:spLocks noGrp="1" noRot="1" noChangeAspect="1" noTextEdit="1"/>
          </p:cNvSpPr>
          <p:nvPr>
            <p:ph type="sldImg"/>
          </p:nvPr>
        </p:nvSpPr>
        <p:spPr>
          <a:ln/>
        </p:spPr>
      </p:sp>
      <p:sp>
        <p:nvSpPr>
          <p:cNvPr id="10854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0854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318637E1-BBC7-4E55-B90E-754E8118032E}" type="slidenum">
              <a:rPr lang="en-US" altLang="zh-CN">
                <a:solidFill>
                  <a:srgbClr val="000000"/>
                </a:solidFill>
                <a:latin typeface="Arial" pitchFamily="34" charset="0"/>
              </a:rPr>
              <a:pPr/>
              <a:t>43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79385876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幻灯片图像占位符 1"/>
          <p:cNvSpPr>
            <a:spLocks noGrp="1" noRot="1" noChangeAspect="1" noTextEdit="1"/>
          </p:cNvSpPr>
          <p:nvPr>
            <p:ph type="sldImg"/>
          </p:nvPr>
        </p:nvSpPr>
        <p:spPr>
          <a:ln/>
        </p:spPr>
      </p:sp>
      <p:sp>
        <p:nvSpPr>
          <p:cNvPr id="11059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04</a:t>
            </a:r>
            <a:r>
              <a:rPr lang="zh-CN" altLang="en-US" sz="1200" b="1" kern="1200" dirty="0" smtClean="0">
                <a:solidFill>
                  <a:schemeClr val="tx1"/>
                </a:solidFill>
                <a:latin typeface="Arial" charset="0"/>
                <a:ea typeface="宋体" pitchFamily="2" charset="-122"/>
                <a:cs typeface="+mn-cs"/>
              </a:rPr>
              <a:t>表</a:t>
            </a:r>
            <a:r>
              <a:rPr lang="zh-CN" altLang="en-US" sz="1200" kern="1200" dirty="0" smtClean="0">
                <a:solidFill>
                  <a:schemeClr val="tx1"/>
                </a:solidFill>
                <a:latin typeface="Arial" charset="0"/>
                <a:ea typeface="宋体" pitchFamily="2" charset="-122"/>
                <a:cs typeface="+mn-cs"/>
              </a:rPr>
              <a:t>，是根据预算管理的类型，我们支出性质总共是五个，一般的单位，一般的行政单位，涉及到基本支出项目支出，事业单位，根据业务开展情况，可能就是部门都会有设计，</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基本支出，</a:t>
            </a:r>
            <a:r>
              <a:rPr lang="zh-CN" altLang="en-US" sz="1200" b="1" kern="1200" dirty="0" smtClean="0">
                <a:solidFill>
                  <a:schemeClr val="tx1"/>
                </a:solidFill>
                <a:latin typeface="Arial" charset="0"/>
                <a:ea typeface="宋体" pitchFamily="2" charset="-122"/>
                <a:cs typeface="+mn-cs"/>
              </a:rPr>
              <a:t>是企业单位为保障机构正常运转，完成日常工作任务发生的各项支出。</a:t>
            </a:r>
            <a:endParaRPr lang="en-US" altLang="zh-CN" sz="1200" b="1"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项目支出是</a:t>
            </a:r>
            <a:r>
              <a:rPr lang="zh-CN" altLang="en-US" sz="1200" b="1" kern="1200" dirty="0" smtClean="0">
                <a:solidFill>
                  <a:schemeClr val="tx1"/>
                </a:solidFill>
                <a:latin typeface="Arial" charset="0"/>
                <a:ea typeface="宋体" pitchFamily="2" charset="-122"/>
                <a:cs typeface="+mn-cs"/>
              </a:rPr>
              <a:t>主要是完成特定的行政工作任务或事业发展目标，在基本支出以外发生的各项支出</a:t>
            </a:r>
            <a:r>
              <a:rPr lang="zh-CN" altLang="en-US" sz="1200" kern="1200" dirty="0" smtClean="0">
                <a:solidFill>
                  <a:schemeClr val="tx1"/>
                </a:solidFill>
                <a:latin typeface="Arial" charset="0"/>
                <a:ea typeface="宋体" pitchFamily="2" charset="-122"/>
                <a:cs typeface="+mn-cs"/>
              </a:rPr>
              <a:t>。</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其实这个概念不是决算提出，基本支出项目支出这种划分应该是预算管理的基本的一个分类，</a:t>
            </a:r>
          </a:p>
          <a:p>
            <a:endParaRPr lang="zh-CN" altLang="en-US" dirty="0" smtClean="0">
              <a:latin typeface="Arial" pitchFamily="34" charset="0"/>
            </a:endParaRPr>
          </a:p>
        </p:txBody>
      </p:sp>
      <p:sp>
        <p:nvSpPr>
          <p:cNvPr id="11059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E9A6F7B-C531-423C-8F82-DF81EFCE58F3}" type="slidenum">
              <a:rPr lang="en-US" altLang="zh-CN">
                <a:solidFill>
                  <a:srgbClr val="000000"/>
                </a:solidFill>
                <a:latin typeface="Arial" pitchFamily="34" charset="0"/>
              </a:rPr>
              <a:pPr/>
              <a:t>44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6040793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幻灯片图像占位符 1"/>
          <p:cNvSpPr>
            <a:spLocks noGrp="1" noRot="1" noChangeAspect="1" noTextEdit="1"/>
          </p:cNvSpPr>
          <p:nvPr>
            <p:ph type="sldImg"/>
          </p:nvPr>
        </p:nvSpPr>
        <p:spPr>
          <a:ln/>
        </p:spPr>
      </p:sp>
      <p:sp>
        <p:nvSpPr>
          <p:cNvPr id="11264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1264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D313138-619D-421D-BFCC-059C04BA9739}" type="slidenum">
              <a:rPr lang="en-US" altLang="zh-CN">
                <a:solidFill>
                  <a:srgbClr val="000000"/>
                </a:solidFill>
                <a:latin typeface="Arial" pitchFamily="34" charset="0"/>
              </a:rPr>
              <a:pPr/>
              <a:t>45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006408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幻灯片图像占位符 1"/>
          <p:cNvSpPr>
            <a:spLocks noGrp="1" noRot="1" noChangeAspect="1" noTextEdit="1"/>
          </p:cNvSpPr>
          <p:nvPr>
            <p:ph type="sldImg"/>
          </p:nvPr>
        </p:nvSpPr>
        <p:spPr>
          <a:ln/>
        </p:spPr>
      </p:sp>
      <p:sp>
        <p:nvSpPr>
          <p:cNvPr id="11469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1469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AC1F8AD0-42ED-46D2-9C74-FAE829822269}" type="slidenum">
              <a:rPr lang="en-US" altLang="zh-CN">
                <a:solidFill>
                  <a:srgbClr val="000000"/>
                </a:solidFill>
                <a:latin typeface="Arial" pitchFamily="34" charset="0"/>
              </a:rPr>
              <a:pPr/>
              <a:t>46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0869951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幻灯片图像占位符 1"/>
          <p:cNvSpPr>
            <a:spLocks noGrp="1" noRot="1" noChangeAspect="1" noTextEdit="1"/>
          </p:cNvSpPr>
          <p:nvPr>
            <p:ph type="sldImg"/>
          </p:nvPr>
        </p:nvSpPr>
        <p:spPr>
          <a:ln/>
        </p:spPr>
      </p:sp>
      <p:sp>
        <p:nvSpPr>
          <p:cNvPr id="1177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05</a:t>
            </a:r>
            <a:r>
              <a:rPr lang="zh-CN" altLang="en-US" sz="1200" b="1" kern="1200" dirty="0" smtClean="0">
                <a:solidFill>
                  <a:schemeClr val="tx1"/>
                </a:solidFill>
                <a:latin typeface="Arial" charset="0"/>
                <a:ea typeface="宋体" pitchFamily="2" charset="-122"/>
                <a:cs typeface="+mn-cs"/>
              </a:rPr>
              <a:t>到</a:t>
            </a:r>
            <a:r>
              <a:rPr lang="en-US" sz="1200" b="1" kern="1200" dirty="0" smtClean="0">
                <a:solidFill>
                  <a:schemeClr val="tx1"/>
                </a:solidFill>
                <a:latin typeface="Arial" charset="0"/>
                <a:ea typeface="宋体" pitchFamily="2" charset="-122"/>
                <a:cs typeface="+mn-cs"/>
              </a:rPr>
              <a:t>05-02</a:t>
            </a:r>
            <a:r>
              <a:rPr lang="zh-CN" altLang="en-US" sz="1200" b="1" kern="1200" dirty="0" smtClean="0">
                <a:solidFill>
                  <a:schemeClr val="tx1"/>
                </a:solidFill>
                <a:latin typeface="Arial" charset="0"/>
                <a:ea typeface="宋体" pitchFamily="2" charset="-122"/>
                <a:cs typeface="+mn-cs"/>
              </a:rPr>
              <a:t>表是一组</a:t>
            </a:r>
            <a:r>
              <a:rPr lang="en-US" sz="1200" b="1" kern="1200" dirty="0" smtClean="0">
                <a:solidFill>
                  <a:schemeClr val="tx1"/>
                </a:solidFill>
                <a:latin typeface="Arial" charset="0"/>
                <a:ea typeface="宋体" pitchFamily="2" charset="-122"/>
                <a:cs typeface="+mn-cs"/>
              </a:rPr>
              <a:t>3</a:t>
            </a:r>
            <a:r>
              <a:rPr lang="zh-CN" altLang="en-US" sz="1200" b="1" kern="1200" dirty="0" smtClean="0">
                <a:solidFill>
                  <a:schemeClr val="tx1"/>
                </a:solidFill>
                <a:latin typeface="Arial" charset="0"/>
                <a:ea typeface="宋体" pitchFamily="2" charset="-122"/>
                <a:cs typeface="+mn-cs"/>
              </a:rPr>
              <a:t>张</a:t>
            </a:r>
            <a:r>
              <a:rPr lang="zh-CN" altLang="en-US" sz="1200" kern="1200" dirty="0" smtClean="0">
                <a:solidFill>
                  <a:schemeClr val="tx1"/>
                </a:solidFill>
                <a:latin typeface="Arial" charset="0"/>
                <a:ea typeface="宋体" pitchFamily="2" charset="-122"/>
                <a:cs typeface="+mn-cs"/>
              </a:rPr>
              <a:t>，反映单位基本支出和项目支出，具体支出明细情况的报表，这个表上的，栏目，都是根据政府支出经济分类科目设置，相应的今年的调整也按照最新的科目调整，</a:t>
            </a:r>
            <a:r>
              <a:rPr lang="en-US" sz="1200" kern="1200" dirty="0" smtClean="0">
                <a:solidFill>
                  <a:schemeClr val="tx1"/>
                </a:solidFill>
                <a:latin typeface="Arial" charset="0"/>
                <a:ea typeface="宋体" pitchFamily="2" charset="-122"/>
                <a:cs typeface="+mn-cs"/>
              </a:rPr>
              <a:t>16</a:t>
            </a:r>
            <a:r>
              <a:rPr lang="zh-CN" altLang="en-US" sz="1200" kern="1200" dirty="0" smtClean="0">
                <a:solidFill>
                  <a:schemeClr val="tx1"/>
                </a:solidFill>
                <a:latin typeface="Arial" charset="0"/>
                <a:ea typeface="宋体" pitchFamily="2" charset="-122"/>
                <a:cs typeface="+mn-cs"/>
              </a:rPr>
              <a:t>年的科目调整，也是按照最新的调整。这个这一组表再填报的时候，要注意一下，其实这个口径也就是说决算规定的口径，就是政府收支科目中经济分类规定的口径，也应该是单位会计核算时的依据，</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这里强调下基本建设支出的概念，是反映</a:t>
            </a:r>
            <a:r>
              <a:rPr lang="zh-CN" altLang="en-US" sz="1200" b="1" kern="1200" dirty="0" smtClean="0">
                <a:solidFill>
                  <a:schemeClr val="tx1"/>
                </a:solidFill>
                <a:latin typeface="Arial" charset="0"/>
                <a:ea typeface="宋体" pitchFamily="2" charset="-122"/>
                <a:cs typeface="+mn-cs"/>
              </a:rPr>
              <a:t>各级发展改革部门集中安排一般公共预算，不包括政府性基金以及各类平台，自筹资金，用于购置固定资产等方面的支出</a:t>
            </a:r>
            <a:r>
              <a:rPr lang="zh-CN" altLang="en-US" sz="1200" kern="1200" dirty="0" smtClean="0">
                <a:solidFill>
                  <a:schemeClr val="tx1"/>
                </a:solidFill>
                <a:latin typeface="Arial" charset="0"/>
                <a:ea typeface="宋体" pitchFamily="2" charset="-122"/>
                <a:cs typeface="+mn-cs"/>
              </a:rPr>
              <a:t>，对于一个单位来讲，这里，基本建设支出是指同级。我这里再解释一下，这里是指</a:t>
            </a:r>
            <a:r>
              <a:rPr lang="zh-CN" altLang="en-US" sz="1200" b="1" kern="1200" dirty="0" smtClean="0">
                <a:solidFill>
                  <a:schemeClr val="tx1"/>
                </a:solidFill>
                <a:latin typeface="Arial" charset="0"/>
                <a:ea typeface="宋体" pitchFamily="2" charset="-122"/>
                <a:cs typeface="+mn-cs"/>
              </a:rPr>
              <a:t>同级发展改革部门安排用于基建方面的一般公共预算财政拨款支出，</a:t>
            </a:r>
            <a:r>
              <a:rPr lang="zh-CN" altLang="en-US" sz="1200" kern="1200" dirty="0" smtClean="0">
                <a:solidFill>
                  <a:schemeClr val="tx1"/>
                </a:solidFill>
                <a:latin typeface="Arial" charset="0"/>
                <a:ea typeface="宋体" pitchFamily="2" charset="-122"/>
                <a:cs typeface="+mn-cs"/>
              </a:rPr>
              <a:t>第一个是同级发改部门安排的第二个仅指一般公共预算财政拨款，就把握这两点。</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举个例子，如果是同一个基建项目，把既有发改委安排的集中安排资金，也有财政安排的，还有单位自筹的拼盘的资金。那么在填报这个表的时候，发改委安排的一般公共预算财政拨款的资金在这里反映，其余部分的资金在其他资本性支出反映。</a:t>
            </a:r>
            <a:endParaRPr lang="en-US" altLang="zh-CN" sz="1200" kern="1200" dirty="0" smtClean="0">
              <a:solidFill>
                <a:schemeClr val="tx1"/>
              </a:solidFill>
              <a:latin typeface="Arial" charset="0"/>
              <a:ea typeface="宋体" pitchFamily="2" charset="-122"/>
              <a:cs typeface="+mn-cs"/>
            </a:endParaRPr>
          </a:p>
          <a:p>
            <a:endParaRPr lang="zh-CN" altLang="en-US" dirty="0" smtClean="0">
              <a:latin typeface="Arial" pitchFamily="34" charset="0"/>
            </a:endParaRPr>
          </a:p>
        </p:txBody>
      </p:sp>
      <p:sp>
        <p:nvSpPr>
          <p:cNvPr id="1177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C38D977-8E27-40E1-9EA4-84094F13852A}" type="slidenum">
              <a:rPr lang="en-US" altLang="zh-CN">
                <a:solidFill>
                  <a:srgbClr val="000000"/>
                </a:solidFill>
                <a:latin typeface="Arial" pitchFamily="34" charset="0"/>
              </a:rPr>
              <a:pPr/>
              <a:t>47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05073487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幻灯片图像占位符 1"/>
          <p:cNvSpPr>
            <a:spLocks noGrp="1" noRot="1" noChangeAspect="1" noTextEdit="1"/>
          </p:cNvSpPr>
          <p:nvPr>
            <p:ph type="sldImg"/>
          </p:nvPr>
        </p:nvSpPr>
        <p:spPr>
          <a:ln/>
        </p:spPr>
      </p:sp>
      <p:sp>
        <p:nvSpPr>
          <p:cNvPr id="1198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198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A8CFABE-4A53-497C-8034-C11E511CB5EA}" type="slidenum">
              <a:rPr lang="en-US" altLang="zh-CN">
                <a:solidFill>
                  <a:srgbClr val="000000"/>
                </a:solidFill>
                <a:latin typeface="Arial" pitchFamily="34" charset="0"/>
              </a:rPr>
              <a:pPr/>
              <a:t>48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291084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幻灯片图像占位符 1"/>
          <p:cNvSpPr>
            <a:spLocks noGrp="1" noRot="1" noChangeAspect="1" noTextEdit="1"/>
          </p:cNvSpPr>
          <p:nvPr>
            <p:ph type="sldImg"/>
          </p:nvPr>
        </p:nvSpPr>
        <p:spPr>
          <a:ln/>
        </p:spPr>
      </p:sp>
      <p:sp>
        <p:nvSpPr>
          <p:cNvPr id="1218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218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8C841AD-5E70-4C76-9BFC-E2010B1A3AE7}" type="slidenum">
              <a:rPr lang="en-US" altLang="zh-CN">
                <a:solidFill>
                  <a:srgbClr val="000000"/>
                </a:solidFill>
                <a:latin typeface="Arial" pitchFamily="34" charset="0"/>
              </a:rPr>
              <a:pPr/>
              <a:t>49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9332219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幻灯片图像占位符 1"/>
          <p:cNvSpPr>
            <a:spLocks noGrp="1" noRot="1" noChangeAspect="1" noTextEdit="1"/>
          </p:cNvSpPr>
          <p:nvPr>
            <p:ph type="sldImg"/>
          </p:nvPr>
        </p:nvSpPr>
        <p:spPr>
          <a:ln/>
        </p:spPr>
      </p:sp>
      <p:sp>
        <p:nvSpPr>
          <p:cNvPr id="3277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dirty="0" smtClean="0">
                <a:latin typeface="Arial" pitchFamily="34" charset="0"/>
              </a:rPr>
              <a:t>这个有具体的填报的体例，咱们在稍后会给大家讲到。</a:t>
            </a:r>
          </a:p>
        </p:txBody>
      </p:sp>
      <p:sp>
        <p:nvSpPr>
          <p:cNvPr id="3277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2762B53-6D8C-4C14-9F31-D116F0C37E12}" type="slidenum">
              <a:rPr lang="en-US" altLang="zh-CN">
                <a:latin typeface="Arial" pitchFamily="34" charset="0"/>
              </a:rPr>
              <a:pPr/>
              <a:t>5</a:t>
            </a:fld>
            <a:endParaRPr lang="en-US" altLang="zh-CN">
              <a:latin typeface="Arial" pitchFamily="34" charset="0"/>
            </a:endParaRPr>
          </a:p>
        </p:txBody>
      </p:sp>
    </p:spTree>
    <p:extLst>
      <p:ext uri="{BB962C8B-B14F-4D97-AF65-F5344CB8AC3E}">
        <p14:creationId xmlns="" xmlns:p14="http://schemas.microsoft.com/office/powerpoint/2010/main" val="4826747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幻灯片图像占位符 1"/>
          <p:cNvSpPr>
            <a:spLocks noGrp="1" noRot="1" noChangeAspect="1" noTextEdit="1"/>
          </p:cNvSpPr>
          <p:nvPr>
            <p:ph type="sldImg"/>
          </p:nvPr>
        </p:nvSpPr>
        <p:spPr>
          <a:ln/>
        </p:spPr>
      </p:sp>
      <p:sp>
        <p:nvSpPr>
          <p:cNvPr id="1239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239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94D471F-2103-4752-93AB-C9F72C39C6F0}" type="slidenum">
              <a:rPr lang="en-US" altLang="zh-CN">
                <a:solidFill>
                  <a:srgbClr val="000000"/>
                </a:solidFill>
                <a:latin typeface="Arial" pitchFamily="34" charset="0"/>
              </a:rPr>
              <a:pPr/>
              <a:t>50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2387511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幻灯片图像占位符 1"/>
          <p:cNvSpPr>
            <a:spLocks noGrp="1" noRot="1" noChangeAspect="1" noTextEdit="1"/>
          </p:cNvSpPr>
          <p:nvPr>
            <p:ph type="sldImg"/>
          </p:nvPr>
        </p:nvSpPr>
        <p:spPr>
          <a:ln/>
        </p:spPr>
      </p:sp>
      <p:sp>
        <p:nvSpPr>
          <p:cNvPr id="12697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2698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FC301CA-3155-48B9-BAEA-34FAB6174A1A}" type="slidenum">
              <a:rPr lang="en-US" altLang="zh-CN">
                <a:solidFill>
                  <a:srgbClr val="000000"/>
                </a:solidFill>
                <a:latin typeface="Arial" pitchFamily="34" charset="0"/>
              </a:rPr>
              <a:pPr/>
              <a:t>51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70205049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幻灯片图像占位符 1"/>
          <p:cNvSpPr>
            <a:spLocks noGrp="1" noRot="1" noChangeAspect="1" noTextEdit="1"/>
          </p:cNvSpPr>
          <p:nvPr>
            <p:ph type="sldImg"/>
          </p:nvPr>
        </p:nvSpPr>
        <p:spPr>
          <a:ln/>
        </p:spPr>
      </p:sp>
      <p:sp>
        <p:nvSpPr>
          <p:cNvPr id="1290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290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D277655-7022-4BA0-8755-738D5B382444}" type="slidenum">
              <a:rPr lang="en-US" altLang="zh-CN">
                <a:solidFill>
                  <a:srgbClr val="000000"/>
                </a:solidFill>
                <a:latin typeface="Arial" pitchFamily="34" charset="0"/>
              </a:rPr>
              <a:pPr/>
              <a:t>52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7423945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幻灯片图像占位符 1"/>
          <p:cNvSpPr>
            <a:spLocks noGrp="1" noRot="1" noChangeAspect="1" noTextEdit="1"/>
          </p:cNvSpPr>
          <p:nvPr>
            <p:ph type="sldImg"/>
          </p:nvPr>
        </p:nvSpPr>
        <p:spPr>
          <a:ln/>
        </p:spPr>
      </p:sp>
      <p:sp>
        <p:nvSpPr>
          <p:cNvPr id="1310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310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6672CD4-AA90-46C9-9440-D7797A9C1E7B}" type="slidenum">
              <a:rPr lang="en-US" altLang="zh-CN">
                <a:solidFill>
                  <a:srgbClr val="000000"/>
                </a:solidFill>
                <a:latin typeface="Arial" pitchFamily="34" charset="0"/>
              </a:rPr>
              <a:pPr/>
              <a:t>53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1637567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幻灯片图像占位符 1"/>
          <p:cNvSpPr>
            <a:spLocks noGrp="1" noRot="1" noChangeAspect="1" noTextEdit="1"/>
          </p:cNvSpPr>
          <p:nvPr>
            <p:ph type="sldImg"/>
          </p:nvPr>
        </p:nvSpPr>
        <p:spPr>
          <a:ln/>
        </p:spPr>
      </p:sp>
      <p:sp>
        <p:nvSpPr>
          <p:cNvPr id="13312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3312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ED627EF-481C-4088-9503-FA9391CE5EE9}" type="slidenum">
              <a:rPr lang="en-US" altLang="zh-CN">
                <a:solidFill>
                  <a:srgbClr val="000000"/>
                </a:solidFill>
                <a:latin typeface="Arial" pitchFamily="34" charset="0"/>
              </a:rPr>
              <a:pPr/>
              <a:t>54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873321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幻灯片图像占位符 1"/>
          <p:cNvSpPr>
            <a:spLocks noGrp="1" noRot="1" noChangeAspect="1" noTextEdit="1"/>
          </p:cNvSpPr>
          <p:nvPr>
            <p:ph type="sldImg"/>
          </p:nvPr>
        </p:nvSpPr>
        <p:spPr>
          <a:ln/>
        </p:spPr>
      </p:sp>
      <p:sp>
        <p:nvSpPr>
          <p:cNvPr id="13517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3517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4481CE9F-0D3E-427E-A4B1-61EE78C47C36}" type="slidenum">
              <a:rPr lang="en-US" altLang="zh-CN">
                <a:solidFill>
                  <a:srgbClr val="000000"/>
                </a:solidFill>
                <a:latin typeface="Arial" pitchFamily="34" charset="0"/>
              </a:rPr>
              <a:pPr/>
              <a:t>55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30354632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幻灯片图像占位符 1"/>
          <p:cNvSpPr>
            <a:spLocks noGrp="1" noRot="1" noChangeAspect="1" noTextEdit="1"/>
          </p:cNvSpPr>
          <p:nvPr>
            <p:ph type="sldImg"/>
          </p:nvPr>
        </p:nvSpPr>
        <p:spPr>
          <a:ln/>
        </p:spPr>
      </p:sp>
      <p:sp>
        <p:nvSpPr>
          <p:cNvPr id="13721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3722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B48FB29-D145-4FBA-9489-4E5F631E1903}" type="slidenum">
              <a:rPr lang="en-US" altLang="zh-CN">
                <a:solidFill>
                  <a:srgbClr val="000000"/>
                </a:solidFill>
                <a:latin typeface="Arial" pitchFamily="34" charset="0"/>
              </a:rPr>
              <a:pPr/>
              <a:t>56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4456079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幻灯片图像占位符 1"/>
          <p:cNvSpPr>
            <a:spLocks noGrp="1" noRot="1" noChangeAspect="1" noTextEdit="1"/>
          </p:cNvSpPr>
          <p:nvPr>
            <p:ph type="sldImg"/>
          </p:nvPr>
        </p:nvSpPr>
        <p:spPr>
          <a:ln/>
        </p:spPr>
      </p:sp>
      <p:sp>
        <p:nvSpPr>
          <p:cNvPr id="1392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392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35BAF2F2-8775-4B3C-9A69-7A784301E8B0}" type="slidenum">
              <a:rPr lang="en-US" altLang="zh-CN">
                <a:solidFill>
                  <a:srgbClr val="000000"/>
                </a:solidFill>
                <a:latin typeface="Arial" pitchFamily="34" charset="0"/>
              </a:rPr>
              <a:pPr/>
              <a:t>57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57882917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幻灯片图像占位符 1"/>
          <p:cNvSpPr>
            <a:spLocks noGrp="1" noRot="1" noChangeAspect="1" noTextEdit="1"/>
          </p:cNvSpPr>
          <p:nvPr>
            <p:ph type="sldImg"/>
          </p:nvPr>
        </p:nvSpPr>
        <p:spPr>
          <a:ln/>
        </p:spPr>
      </p:sp>
      <p:sp>
        <p:nvSpPr>
          <p:cNvPr id="1413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413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ACB6631-9318-4399-A490-7FB90D16D804}" type="slidenum">
              <a:rPr lang="en-US" altLang="zh-CN">
                <a:solidFill>
                  <a:srgbClr val="000000"/>
                </a:solidFill>
                <a:latin typeface="Arial" pitchFamily="34" charset="0"/>
              </a:rPr>
              <a:pPr/>
              <a:t>58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15657162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幻灯片图像占位符 1"/>
          <p:cNvSpPr>
            <a:spLocks noGrp="1" noRot="1" noChangeAspect="1" noTextEdit="1"/>
          </p:cNvSpPr>
          <p:nvPr>
            <p:ph type="sldImg"/>
          </p:nvPr>
        </p:nvSpPr>
        <p:spPr>
          <a:ln/>
        </p:spPr>
      </p:sp>
      <p:sp>
        <p:nvSpPr>
          <p:cNvPr id="1433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06</a:t>
            </a:r>
            <a:r>
              <a:rPr lang="zh-CN" altLang="en-US" sz="1200" b="1" kern="1200" dirty="0" smtClean="0">
                <a:solidFill>
                  <a:schemeClr val="tx1"/>
                </a:solidFill>
                <a:latin typeface="Arial" charset="0"/>
                <a:ea typeface="宋体" pitchFamily="2" charset="-122"/>
                <a:cs typeface="+mn-cs"/>
              </a:rPr>
              <a:t>表至</a:t>
            </a:r>
            <a:r>
              <a:rPr lang="en-US" sz="1200" b="1" kern="1200" dirty="0" smtClean="0">
                <a:solidFill>
                  <a:schemeClr val="tx1"/>
                </a:solidFill>
                <a:latin typeface="Arial" charset="0"/>
                <a:ea typeface="宋体" pitchFamily="2" charset="-122"/>
                <a:cs typeface="+mn-cs"/>
              </a:rPr>
              <a:t>06-2</a:t>
            </a:r>
            <a:r>
              <a:rPr lang="zh-CN" altLang="en-US" sz="1200" b="1" kern="1200" dirty="0" smtClean="0">
                <a:solidFill>
                  <a:schemeClr val="tx1"/>
                </a:solidFill>
                <a:latin typeface="Arial" charset="0"/>
                <a:ea typeface="宋体" pitchFamily="2" charset="-122"/>
                <a:cs typeface="+mn-cs"/>
              </a:rPr>
              <a:t>表</a:t>
            </a:r>
            <a:r>
              <a:rPr lang="zh-CN" altLang="en-US" sz="1200" kern="1200" dirty="0" smtClean="0">
                <a:solidFill>
                  <a:schemeClr val="tx1"/>
                </a:solidFill>
                <a:latin typeface="Arial" charset="0"/>
                <a:ea typeface="宋体" pitchFamily="2" charset="-122"/>
                <a:cs typeface="+mn-cs"/>
              </a:rPr>
              <a:t>是一组三张，项目收支决算表，</a:t>
            </a:r>
            <a:r>
              <a:rPr lang="en-US" sz="1200" kern="1200" dirty="0" smtClean="0">
                <a:solidFill>
                  <a:schemeClr val="tx1"/>
                </a:solidFill>
                <a:latin typeface="Arial" charset="0"/>
                <a:ea typeface="宋体" pitchFamily="2" charset="-122"/>
                <a:cs typeface="+mn-cs"/>
              </a:rPr>
              <a:t>06-1</a:t>
            </a:r>
            <a:r>
              <a:rPr lang="zh-CN" altLang="en-US" sz="1200" kern="1200" dirty="0" smtClean="0">
                <a:solidFill>
                  <a:schemeClr val="tx1"/>
                </a:solidFill>
                <a:latin typeface="Arial" charset="0"/>
                <a:ea typeface="宋体" pitchFamily="2" charset="-122"/>
                <a:cs typeface="+mn-cs"/>
              </a:rPr>
              <a:t>，</a:t>
            </a:r>
            <a:r>
              <a:rPr lang="en-US" sz="1200" kern="1200" dirty="0" smtClean="0">
                <a:solidFill>
                  <a:schemeClr val="tx1"/>
                </a:solidFill>
                <a:latin typeface="Arial" charset="0"/>
                <a:ea typeface="宋体" pitchFamily="2" charset="-122"/>
                <a:cs typeface="+mn-cs"/>
              </a:rPr>
              <a:t>06-2</a:t>
            </a:r>
            <a:r>
              <a:rPr lang="zh-CN" altLang="en-US" sz="1200" kern="1200" dirty="0" smtClean="0">
                <a:solidFill>
                  <a:schemeClr val="tx1"/>
                </a:solidFill>
                <a:latin typeface="Arial" charset="0"/>
                <a:ea typeface="宋体" pitchFamily="2" charset="-122"/>
                <a:cs typeface="+mn-cs"/>
              </a:rPr>
              <a:t>，是分别按照具体的项目名称来录入的行政事业类项目表和基本建设的项目表，今年这个表主要是在项目信息上面进行了细化，对于地方单位来说，对于咱们来说还是跟往年一样，只填二级项目名称，后面的这些像二级项目一级项目这些代码，这些都不需要填。</a:t>
            </a:r>
          </a:p>
          <a:p>
            <a:endParaRPr lang="zh-CN" altLang="en-US" dirty="0" smtClean="0">
              <a:latin typeface="Arial" pitchFamily="34" charset="0"/>
            </a:endParaRPr>
          </a:p>
        </p:txBody>
      </p:sp>
      <p:sp>
        <p:nvSpPr>
          <p:cNvPr id="1433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8CF7692-74D2-4826-8ADC-1A92343FAD73}" type="slidenum">
              <a:rPr lang="en-US" altLang="zh-CN">
                <a:solidFill>
                  <a:srgbClr val="000000"/>
                </a:solidFill>
                <a:latin typeface="Arial" pitchFamily="34" charset="0"/>
              </a:rPr>
              <a:pPr/>
              <a:t>59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539920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幻灯片图像占位符 1"/>
          <p:cNvSpPr>
            <a:spLocks noGrp="1" noRot="1" noChangeAspect="1" noTextEdit="1"/>
          </p:cNvSpPr>
          <p:nvPr>
            <p:ph type="sldImg"/>
          </p:nvPr>
        </p:nvSpPr>
        <p:spPr>
          <a:ln/>
        </p:spPr>
      </p:sp>
      <p:sp>
        <p:nvSpPr>
          <p:cNvPr id="368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第四个部分是分析报告</a:t>
            </a:r>
            <a:r>
              <a:rPr lang="zh-CN" altLang="en-US" sz="1200" kern="1200" dirty="0" smtClean="0">
                <a:solidFill>
                  <a:schemeClr val="tx1"/>
                </a:solidFill>
                <a:latin typeface="Arial" charset="0"/>
                <a:ea typeface="宋体" pitchFamily="2" charset="-122"/>
                <a:cs typeface="+mn-cs"/>
              </a:rPr>
              <a:t>，</a:t>
            </a:r>
            <a:r>
              <a:rPr lang="zh-CN" altLang="zh-CN" sz="1200" b="1" kern="1200" dirty="0" smtClean="0">
                <a:solidFill>
                  <a:schemeClr val="tx1"/>
                </a:solidFill>
                <a:effectLst/>
                <a:latin typeface="Arial" charset="0"/>
                <a:ea typeface="宋体" pitchFamily="2" charset="-122"/>
                <a:cs typeface="+mn-cs"/>
              </a:rPr>
              <a:t>：</a:t>
            </a:r>
            <a:r>
              <a:rPr lang="zh-CN" altLang="zh-CN" sz="1200" kern="1200" dirty="0" smtClean="0">
                <a:solidFill>
                  <a:schemeClr val="tx1"/>
                </a:solidFill>
                <a:effectLst/>
                <a:latin typeface="Arial" charset="0"/>
                <a:ea typeface="宋体" pitchFamily="2" charset="-122"/>
                <a:cs typeface="+mn-cs"/>
              </a:rPr>
              <a:t>是对全年的部门的财务情况做一个总结，这里既包括对预算收支的分析，也包括财务状况，也就是资产负债净资产的分析，还包括机构人员分析；下一步的工作计划，或者是对决算的工作有什么建议，也可以通过在这里向我们进行反应</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kern="1200" dirty="0" smtClean="0">
              <a:solidFill>
                <a:schemeClr val="tx1"/>
              </a:solidFill>
              <a:latin typeface="Arial" charset="0"/>
              <a:ea typeface="宋体" pitchFamily="2" charset="-122"/>
              <a:cs typeface="+mn-cs"/>
            </a:endParaRPr>
          </a:p>
        </p:txBody>
      </p:sp>
      <p:sp>
        <p:nvSpPr>
          <p:cNvPr id="368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08805D4-BF51-4268-BB5C-5A18755DB89B}" type="slidenum">
              <a:rPr lang="en-US" altLang="zh-CN">
                <a:latin typeface="Arial" pitchFamily="34" charset="0"/>
              </a:rPr>
              <a:pPr/>
              <a:t>6</a:t>
            </a:fld>
            <a:endParaRPr lang="en-US" altLang="zh-CN">
              <a:latin typeface="Arial" pitchFamily="34" charset="0"/>
            </a:endParaRPr>
          </a:p>
        </p:txBody>
      </p:sp>
    </p:spTree>
    <p:extLst>
      <p:ext uri="{BB962C8B-B14F-4D97-AF65-F5344CB8AC3E}">
        <p14:creationId xmlns="" xmlns:p14="http://schemas.microsoft.com/office/powerpoint/2010/main" val="3658614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幻灯片图像占位符 1"/>
          <p:cNvSpPr>
            <a:spLocks noGrp="1" noRot="1" noChangeAspect="1" noTextEdit="1"/>
          </p:cNvSpPr>
          <p:nvPr>
            <p:ph type="sldImg"/>
          </p:nvPr>
        </p:nvSpPr>
        <p:spPr>
          <a:ln/>
        </p:spPr>
      </p:sp>
      <p:sp>
        <p:nvSpPr>
          <p:cNvPr id="1454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454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CB9A348-F5FD-4657-89A9-F433E62DEF17}" type="slidenum">
              <a:rPr lang="en-US" altLang="zh-CN">
                <a:solidFill>
                  <a:srgbClr val="000000"/>
                </a:solidFill>
                <a:latin typeface="Arial" pitchFamily="34" charset="0"/>
              </a:rPr>
              <a:pPr/>
              <a:t>60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44156128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幻灯片图像占位符 1"/>
          <p:cNvSpPr>
            <a:spLocks noGrp="1" noRot="1" noChangeAspect="1" noTextEdit="1"/>
          </p:cNvSpPr>
          <p:nvPr>
            <p:ph type="sldImg"/>
          </p:nvPr>
        </p:nvSpPr>
        <p:spPr>
          <a:ln/>
        </p:spPr>
      </p:sp>
      <p:sp>
        <p:nvSpPr>
          <p:cNvPr id="1474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474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ED38891-53ED-4C2C-AFBF-03DF339A45F2}" type="slidenum">
              <a:rPr lang="en-US" altLang="zh-CN">
                <a:solidFill>
                  <a:srgbClr val="000000"/>
                </a:solidFill>
                <a:latin typeface="Arial" pitchFamily="34" charset="0"/>
              </a:rPr>
              <a:pPr/>
              <a:t>61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39716410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幻灯片图像占位符 1"/>
          <p:cNvSpPr>
            <a:spLocks noGrp="1" noRot="1" noChangeAspect="1" noTextEdit="1"/>
          </p:cNvSpPr>
          <p:nvPr>
            <p:ph type="sldImg"/>
          </p:nvPr>
        </p:nvSpPr>
        <p:spPr>
          <a:ln/>
        </p:spPr>
      </p:sp>
      <p:sp>
        <p:nvSpPr>
          <p:cNvPr id="1495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1495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A874780-9E6F-4966-A6CA-70EE005F763B}" type="slidenum">
              <a:rPr lang="en-US" altLang="zh-CN">
                <a:solidFill>
                  <a:srgbClr val="000000"/>
                </a:solidFill>
                <a:latin typeface="Arial" pitchFamily="34" charset="0"/>
              </a:rPr>
              <a:pPr/>
              <a:t>62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71080721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幻灯片图像占位符 1"/>
          <p:cNvSpPr>
            <a:spLocks noGrp="1" noRot="1" noChangeAspect="1" noTextEdit="1"/>
          </p:cNvSpPr>
          <p:nvPr>
            <p:ph type="sldImg"/>
          </p:nvPr>
        </p:nvSpPr>
        <p:spPr>
          <a:ln/>
        </p:spPr>
      </p:sp>
      <p:sp>
        <p:nvSpPr>
          <p:cNvPr id="15155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5155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601FD69-AFE1-4D6E-9F26-B78133D033D1}" type="slidenum">
              <a:rPr lang="en-US" altLang="zh-CN">
                <a:solidFill>
                  <a:srgbClr val="000000"/>
                </a:solidFill>
                <a:latin typeface="Arial" pitchFamily="34" charset="0"/>
              </a:rPr>
              <a:pPr/>
              <a:t>63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7352591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幻灯片图像占位符 1"/>
          <p:cNvSpPr>
            <a:spLocks noGrp="1" noRot="1" noChangeAspect="1" noTextEdit="1"/>
          </p:cNvSpPr>
          <p:nvPr>
            <p:ph type="sldImg"/>
          </p:nvPr>
        </p:nvSpPr>
        <p:spPr>
          <a:ln/>
        </p:spPr>
      </p:sp>
      <p:sp>
        <p:nvSpPr>
          <p:cNvPr id="15565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5565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6933682-D057-439A-8358-92C265848140}" type="slidenum">
              <a:rPr lang="en-US" altLang="zh-CN">
                <a:solidFill>
                  <a:srgbClr val="000000"/>
                </a:solidFill>
                <a:latin typeface="Arial" pitchFamily="34" charset="0"/>
              </a:rPr>
              <a:pPr/>
              <a:t>64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19364667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幻灯片图像占位符 1"/>
          <p:cNvSpPr>
            <a:spLocks noGrp="1" noRot="1" noChangeAspect="1" noTextEdit="1"/>
          </p:cNvSpPr>
          <p:nvPr>
            <p:ph type="sldImg"/>
          </p:nvPr>
        </p:nvSpPr>
        <p:spPr>
          <a:ln/>
        </p:spPr>
      </p:sp>
      <p:sp>
        <p:nvSpPr>
          <p:cNvPr id="15769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5770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9E4EDD6-C631-422A-A166-0C2CE8C6BB52}" type="slidenum">
              <a:rPr lang="en-US" altLang="zh-CN">
                <a:solidFill>
                  <a:srgbClr val="000000"/>
                </a:solidFill>
                <a:latin typeface="Arial" pitchFamily="34" charset="0"/>
              </a:rPr>
              <a:pPr/>
              <a:t>65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1242726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p:spPr>
      </p:sp>
      <p:sp>
        <p:nvSpPr>
          <p:cNvPr id="15974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5974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12A2284-FCF0-4F4C-9534-472BF9A1D973}" type="slidenum">
              <a:rPr lang="en-US" altLang="zh-CN">
                <a:solidFill>
                  <a:srgbClr val="000000"/>
                </a:solidFill>
                <a:latin typeface="Arial" pitchFamily="34" charset="0"/>
              </a:rPr>
              <a:pPr/>
              <a:t>66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9844760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幻灯片图像占位符 1"/>
          <p:cNvSpPr>
            <a:spLocks noGrp="1" noRot="1" noChangeAspect="1" noTextEdit="1"/>
          </p:cNvSpPr>
          <p:nvPr>
            <p:ph type="sldImg"/>
          </p:nvPr>
        </p:nvSpPr>
        <p:spPr>
          <a:ln/>
        </p:spPr>
      </p:sp>
      <p:sp>
        <p:nvSpPr>
          <p:cNvPr id="16384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kern="1200" dirty="0" smtClean="0">
                <a:solidFill>
                  <a:schemeClr val="tx1"/>
                </a:solidFill>
                <a:latin typeface="Arial" charset="0"/>
                <a:ea typeface="宋体" pitchFamily="2" charset="-122"/>
                <a:cs typeface="+mn-cs"/>
              </a:rPr>
              <a:t>07</a:t>
            </a:r>
            <a:r>
              <a:rPr lang="zh-CN" altLang="en-US" sz="1200" b="1" kern="1200" dirty="0" smtClean="0">
                <a:solidFill>
                  <a:schemeClr val="tx1"/>
                </a:solidFill>
                <a:latin typeface="Arial" charset="0"/>
                <a:ea typeface="宋体" pitchFamily="2" charset="-122"/>
                <a:cs typeface="+mn-cs"/>
              </a:rPr>
              <a:t>表是一般公共预算财政拨款决算表，</a:t>
            </a:r>
            <a:endParaRPr lang="zh-CN" altLang="en-US"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这个对于部门和单位对财政来说是比较重要的一张表，反应一般公共预算财政拨款的收入支出和结转结余。这张表我们今年的调整是删减了这个基建资金的收支余的其中项，把项目支出结转和结余拆分成结转和结余，这个也是根据预算管理的需要。</a:t>
            </a:r>
          </a:p>
          <a:p>
            <a:r>
              <a:rPr lang="zh-CN" altLang="en-US" sz="1200" kern="1200" dirty="0" smtClean="0">
                <a:solidFill>
                  <a:schemeClr val="tx1"/>
                </a:solidFill>
                <a:latin typeface="Arial" charset="0"/>
                <a:ea typeface="宋体" pitchFamily="2" charset="-122"/>
                <a:cs typeface="+mn-cs"/>
              </a:rPr>
              <a:t>这个表在编报审核的时候，像这个收入这一栏，这个到了年底应该是要与国库对账，不管是收付实现制还是按权责发生制，都要对上，就是通过财政拨款收入来对账，</a:t>
            </a:r>
            <a:endParaRPr lang="en-US" altLang="zh-CN" sz="1200" kern="1200" dirty="0" smtClean="0">
              <a:solidFill>
                <a:schemeClr val="tx1"/>
              </a:solidFill>
              <a:latin typeface="Arial" charset="0"/>
              <a:ea typeface="宋体" pitchFamily="2" charset="-122"/>
              <a:cs typeface="+mn-cs"/>
            </a:endParaRPr>
          </a:p>
          <a:p>
            <a:endParaRPr lang="en-US" altLang="zh-CN" sz="1200" kern="1200" dirty="0" smtClean="0">
              <a:solidFill>
                <a:schemeClr val="tx1"/>
              </a:solidFill>
              <a:latin typeface="Arial" charset="0"/>
              <a:ea typeface="宋体" pitchFamily="2" charset="-122"/>
              <a:cs typeface="+mn-cs"/>
            </a:endParaRPr>
          </a:p>
          <a:p>
            <a:r>
              <a:rPr lang="zh-CN" altLang="en-US" sz="1200" kern="1200" dirty="0" smtClean="0">
                <a:solidFill>
                  <a:schemeClr val="tx1"/>
                </a:solidFill>
                <a:latin typeface="Arial" charset="0"/>
                <a:ea typeface="宋体" pitchFamily="2" charset="-122"/>
                <a:cs typeface="+mn-cs"/>
              </a:rPr>
              <a:t>第二个，是关于机关运行经费这个口径，这两年我们在公开的实践中，按照预算法的要求，公开了机关运行经费，机关运行经费从部里的口径统一的口径来讲，是指行政单位和参公单位，基本支出中的日常公共用经费，也就是十栏合计，行政单位参公单位，不含其他的事业单位，一般公共预算财政拨款的基本支出中的日常公用经费之和，这个是机关运行经费的口径，不含政府性基金，我们现在对外公开的三公经费、机关运行经费，一般的口径上都是这样，一般公共预算财政拨款，不含政府性基金。</a:t>
            </a:r>
            <a:endParaRPr lang="zh-CN" altLang="en-US" dirty="0" smtClean="0">
              <a:latin typeface="Arial" pitchFamily="34" charset="0"/>
            </a:endParaRPr>
          </a:p>
        </p:txBody>
      </p:sp>
      <p:sp>
        <p:nvSpPr>
          <p:cNvPr id="16384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A2F07239-AE0D-4C91-8160-B0E9C1E2CF14}" type="slidenum">
              <a:rPr lang="en-US" altLang="zh-CN">
                <a:solidFill>
                  <a:srgbClr val="000000"/>
                </a:solidFill>
                <a:latin typeface="Arial" pitchFamily="34" charset="0"/>
              </a:rPr>
              <a:pPr/>
              <a:t>67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4733158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幻灯片图像占位符 1"/>
          <p:cNvSpPr>
            <a:spLocks noGrp="1" noRot="1" noChangeAspect="1" noTextEdit="1"/>
          </p:cNvSpPr>
          <p:nvPr>
            <p:ph type="sldImg"/>
          </p:nvPr>
        </p:nvSpPr>
        <p:spPr>
          <a:ln/>
        </p:spPr>
      </p:sp>
      <p:sp>
        <p:nvSpPr>
          <p:cNvPr id="16589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6589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AD9CD192-2762-4303-A12C-B6238F70F5FB}" type="slidenum">
              <a:rPr lang="en-US" altLang="zh-CN">
                <a:solidFill>
                  <a:srgbClr val="000000"/>
                </a:solidFill>
                <a:latin typeface="Arial" pitchFamily="34" charset="0"/>
              </a:rPr>
              <a:pPr/>
              <a:t>68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6119399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幻灯片图像占位符 1"/>
          <p:cNvSpPr>
            <a:spLocks noGrp="1" noRot="1" noChangeAspect="1" noTextEdit="1"/>
          </p:cNvSpPr>
          <p:nvPr>
            <p:ph type="sldImg"/>
          </p:nvPr>
        </p:nvSpPr>
        <p:spPr>
          <a:ln/>
        </p:spPr>
      </p:sp>
      <p:sp>
        <p:nvSpPr>
          <p:cNvPr id="16793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6794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1CF100F7-4AAC-4CAF-9409-09B345C6F244}" type="slidenum">
              <a:rPr lang="en-US" altLang="zh-CN">
                <a:solidFill>
                  <a:srgbClr val="000000"/>
                </a:solidFill>
                <a:latin typeface="Arial" pitchFamily="34" charset="0"/>
              </a:rPr>
              <a:pPr/>
              <a:t>69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6318661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幻灯片图像占位符 1"/>
          <p:cNvSpPr>
            <a:spLocks noGrp="1" noRot="1" noChangeAspect="1" noTextEdit="1"/>
          </p:cNvSpPr>
          <p:nvPr>
            <p:ph type="sldImg"/>
          </p:nvPr>
        </p:nvSpPr>
        <p:spPr>
          <a:ln/>
        </p:spPr>
      </p:sp>
      <p:sp>
        <p:nvSpPr>
          <p:cNvPr id="3481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分析评价表</a:t>
            </a:r>
            <a:r>
              <a:rPr lang="zh-CN" altLang="en-US" sz="1200" kern="1200" dirty="0" smtClean="0">
                <a:solidFill>
                  <a:schemeClr val="tx1"/>
                </a:solidFill>
                <a:latin typeface="Arial" charset="0"/>
                <a:ea typeface="宋体" pitchFamily="2" charset="-122"/>
                <a:cs typeface="+mn-cs"/>
              </a:rPr>
              <a:t>，是一个分析应用的工具，目标是建立一个部门或者一个单位的分析体检表，</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通过这个分析评价表来评价这个部门的预算管理，财务管理，财政供养人员控制方面的情况，</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把不同单位的一些</a:t>
            </a:r>
            <a:r>
              <a:rPr lang="zh-CN" altLang="en-US" sz="1200" b="1" kern="1200" dirty="0" smtClean="0">
                <a:solidFill>
                  <a:schemeClr val="tx1"/>
                </a:solidFill>
                <a:latin typeface="Arial" charset="0"/>
                <a:ea typeface="宋体" pitchFamily="2" charset="-122"/>
                <a:cs typeface="+mn-cs"/>
              </a:rPr>
              <a:t>共性</a:t>
            </a:r>
            <a:r>
              <a:rPr lang="zh-CN" altLang="en-US" sz="1200" kern="1200" dirty="0" smtClean="0">
                <a:solidFill>
                  <a:schemeClr val="tx1"/>
                </a:solidFill>
                <a:latin typeface="Arial" charset="0"/>
                <a:ea typeface="宋体" pitchFamily="2" charset="-122"/>
                <a:cs typeface="+mn-cs"/>
              </a:rPr>
              <a:t>的指标提取出来，比如说预决算的差异，像结转结余的规模等等，从而建立一个大家都能适用的评价指标体系。主要是让大家来分析本部门的一些状况。不需要随决算进行上报的。</a:t>
            </a:r>
          </a:p>
          <a:p>
            <a:pPr eaLnBrk="0" fontAlgn="base" hangingPunct="0"/>
            <a:endParaRPr lang="en-US" altLang="zh-CN" sz="1200" kern="1200" dirty="0" smtClean="0">
              <a:solidFill>
                <a:schemeClr val="tx1"/>
              </a:solidFill>
              <a:effectLst/>
              <a:latin typeface="Arial" charset="0"/>
              <a:ea typeface="宋体" pitchFamily="2" charset="-122"/>
              <a:cs typeface="+mn-cs"/>
            </a:endParaRPr>
          </a:p>
          <a:p>
            <a:pPr eaLnBrk="0" fontAlgn="base" hangingPunct="0"/>
            <a:r>
              <a:rPr lang="zh-CN" altLang="zh-CN" sz="1200" kern="1200" dirty="0" smtClean="0">
                <a:solidFill>
                  <a:schemeClr val="tx1"/>
                </a:solidFill>
                <a:effectLst/>
                <a:latin typeface="Arial" charset="0"/>
                <a:ea typeface="宋体" pitchFamily="2" charset="-122"/>
                <a:cs typeface="+mn-cs"/>
              </a:rPr>
              <a:t>之前我们强调的基础数据表、填报说明和分析报告是由各部门必须要上报的内容，对分析评价表没有做出要求，其实分析评价套表是一个很好的分析工具，因为这个表都是可以从决算表中自动提取生成，可以决算分析应用的一个重要工具，大家可以学会利用这个分析评价指标去分析本部门的预算执行、资产负债等一系列的财务问题。当然这个表并不需要大家报送给我们，大家更多的是学会利用这套评价体系作为咱们财务管理的一个工具。</a:t>
            </a:r>
          </a:p>
          <a:p>
            <a:pPr eaLnBrk="0" fontAlgn="base" hangingPunct="0"/>
            <a:r>
              <a:rPr lang="en-US" altLang="zh-CN" sz="1200" b="1" kern="1200" dirty="0" smtClean="0">
                <a:solidFill>
                  <a:schemeClr val="tx1"/>
                </a:solidFill>
                <a:effectLst/>
                <a:latin typeface="Arial" charset="0"/>
                <a:ea typeface="宋体" pitchFamily="2" charset="-122"/>
                <a:cs typeface="+mn-cs"/>
              </a:rPr>
              <a:t> </a:t>
            </a:r>
            <a:endParaRPr lang="zh-CN" altLang="zh-CN" sz="1200" kern="1200" dirty="0" smtClean="0">
              <a:solidFill>
                <a:schemeClr val="tx1"/>
              </a:solidFill>
              <a:effectLst/>
              <a:latin typeface="Arial" charset="0"/>
              <a:ea typeface="宋体" pitchFamily="2" charset="-122"/>
              <a:cs typeface="+mn-cs"/>
            </a:endParaRPr>
          </a:p>
          <a:p>
            <a:pPr eaLnBrk="0" fontAlgn="base" hangingPunct="0"/>
            <a:r>
              <a:rPr lang="zh-CN" altLang="zh-CN" sz="1200" b="1" kern="1200" dirty="0" smtClean="0">
                <a:solidFill>
                  <a:schemeClr val="tx1"/>
                </a:solidFill>
                <a:effectLst/>
                <a:latin typeface="Arial" charset="0"/>
                <a:ea typeface="宋体" pitchFamily="2" charset="-122"/>
                <a:cs typeface="+mn-cs"/>
              </a:rPr>
              <a:t>另外，</a:t>
            </a:r>
            <a:r>
              <a:rPr lang="zh-CN" altLang="zh-CN" sz="1200" kern="1200" dirty="0" smtClean="0">
                <a:solidFill>
                  <a:schemeClr val="tx1"/>
                </a:solidFill>
                <a:effectLst/>
                <a:latin typeface="Arial" charset="0"/>
                <a:ea typeface="宋体" pitchFamily="2" charset="-122"/>
                <a:cs typeface="+mn-cs"/>
              </a:rPr>
              <a:t>今年在部里开培训会的时候，财政部专门强调的一个事情，就是决算体系是一个完整的体系，要求报送的内容是包括基础数据表、填报说明和分析报告，这三项内容是具体到</a:t>
            </a:r>
            <a:r>
              <a:rPr lang="zh-CN" altLang="zh-CN" sz="1200" b="1" kern="1200" dirty="0" smtClean="0">
                <a:solidFill>
                  <a:schemeClr val="tx1"/>
                </a:solidFill>
                <a:effectLst/>
                <a:latin typeface="Arial" charset="0"/>
                <a:ea typeface="宋体" pitchFamily="2" charset="-122"/>
                <a:cs typeface="+mn-cs"/>
              </a:rPr>
              <a:t>每一个基层单位报送决算的时候都应该需要报送的</a:t>
            </a:r>
            <a:r>
              <a:rPr lang="zh-CN" altLang="zh-CN" sz="1200" kern="1200" dirty="0" smtClean="0">
                <a:solidFill>
                  <a:schemeClr val="tx1"/>
                </a:solidFill>
                <a:effectLst/>
                <a:latin typeface="Arial" charset="0"/>
                <a:ea typeface="宋体" pitchFamily="2" charset="-122"/>
                <a:cs typeface="+mn-cs"/>
              </a:rPr>
              <a:t>，去年呢，我们只是要求部门作了相关求，没有对所属单位进行要求，因此咱们今年强调一下，所有的单户录入的单位都要求在上报文档中附上填报说明和分析报告，同时作为主管部门要报送本部门填报说明和分析报告。</a:t>
            </a:r>
          </a:p>
          <a:p>
            <a:endParaRPr lang="zh-CN" altLang="en-US" dirty="0" smtClean="0">
              <a:latin typeface="Arial" pitchFamily="34" charset="0"/>
            </a:endParaRPr>
          </a:p>
        </p:txBody>
      </p:sp>
      <p:sp>
        <p:nvSpPr>
          <p:cNvPr id="3482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7FD2859-BBE9-4AB1-BCD5-D85707C598B9}" type="slidenum">
              <a:rPr lang="en-US" altLang="zh-CN">
                <a:latin typeface="Arial" pitchFamily="34" charset="0"/>
              </a:rPr>
              <a:pPr/>
              <a:t>7</a:t>
            </a:fld>
            <a:endParaRPr lang="en-US" altLang="zh-CN">
              <a:latin typeface="Arial" pitchFamily="34" charset="0"/>
            </a:endParaRPr>
          </a:p>
        </p:txBody>
      </p:sp>
    </p:spTree>
    <p:extLst>
      <p:ext uri="{BB962C8B-B14F-4D97-AF65-F5344CB8AC3E}">
        <p14:creationId xmlns="" xmlns:p14="http://schemas.microsoft.com/office/powerpoint/2010/main" val="351078073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幻灯片图像占位符 1"/>
          <p:cNvSpPr>
            <a:spLocks noGrp="1" noRot="1" noChangeAspect="1" noTextEdit="1"/>
          </p:cNvSpPr>
          <p:nvPr>
            <p:ph type="sldImg"/>
          </p:nvPr>
        </p:nvSpPr>
        <p:spPr>
          <a:ln/>
        </p:spPr>
      </p:sp>
      <p:sp>
        <p:nvSpPr>
          <p:cNvPr id="16998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6998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EB1427A6-1056-472C-ABC4-BE2B1CA4281D}" type="slidenum">
              <a:rPr lang="en-US" altLang="zh-CN">
                <a:solidFill>
                  <a:srgbClr val="000000"/>
                </a:solidFill>
                <a:latin typeface="Arial" pitchFamily="34" charset="0"/>
              </a:rPr>
              <a:pPr/>
              <a:t>70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66128806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幻灯片图像占位符 1"/>
          <p:cNvSpPr>
            <a:spLocks noGrp="1" noRot="1" noChangeAspect="1" noTextEdit="1"/>
          </p:cNvSpPr>
          <p:nvPr>
            <p:ph type="sldImg"/>
          </p:nvPr>
        </p:nvSpPr>
        <p:spPr>
          <a:ln/>
        </p:spPr>
      </p:sp>
      <p:sp>
        <p:nvSpPr>
          <p:cNvPr id="1730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08</a:t>
            </a:r>
            <a:r>
              <a:rPr lang="zh-CN" altLang="en-US" sz="1200" b="1" kern="1200" dirty="0" smtClean="0">
                <a:solidFill>
                  <a:schemeClr val="tx1"/>
                </a:solidFill>
                <a:latin typeface="Arial" charset="0"/>
                <a:ea typeface="宋体" pitchFamily="2" charset="-122"/>
                <a:cs typeface="+mn-cs"/>
              </a:rPr>
              <a:t>至</a:t>
            </a:r>
            <a:r>
              <a:rPr lang="en-US" sz="1200" b="1" kern="1200" dirty="0" smtClean="0">
                <a:solidFill>
                  <a:schemeClr val="tx1"/>
                </a:solidFill>
                <a:latin typeface="Arial" charset="0"/>
                <a:ea typeface="宋体" pitchFamily="2" charset="-122"/>
                <a:cs typeface="+mn-cs"/>
              </a:rPr>
              <a:t>08-2</a:t>
            </a:r>
            <a:r>
              <a:rPr lang="zh-CN" altLang="en-US" sz="1200" b="1" kern="1200" dirty="0" smtClean="0">
                <a:solidFill>
                  <a:schemeClr val="tx1"/>
                </a:solidFill>
                <a:latin typeface="Arial" charset="0"/>
                <a:ea typeface="宋体" pitchFamily="2" charset="-122"/>
                <a:cs typeface="+mn-cs"/>
              </a:rPr>
              <a:t>表是，</a:t>
            </a:r>
            <a:r>
              <a:rPr lang="zh-CN" altLang="en-US" sz="1200" kern="1200" dirty="0" smtClean="0">
                <a:solidFill>
                  <a:schemeClr val="tx1"/>
                </a:solidFill>
                <a:latin typeface="Arial" charset="0"/>
                <a:ea typeface="宋体" pitchFamily="2" charset="-122"/>
                <a:cs typeface="+mn-cs"/>
              </a:rPr>
              <a:t>一组三张反映一般公共预算财政拨款支出明细情况的决算表，这个表是和</a:t>
            </a:r>
            <a:r>
              <a:rPr lang="en-US" sz="1200" kern="1200" dirty="0" smtClean="0">
                <a:solidFill>
                  <a:schemeClr val="tx1"/>
                </a:solidFill>
                <a:latin typeface="Arial" charset="0"/>
                <a:ea typeface="宋体" pitchFamily="2" charset="-122"/>
                <a:cs typeface="+mn-cs"/>
              </a:rPr>
              <a:t>5</a:t>
            </a:r>
            <a:r>
              <a:rPr lang="zh-CN" altLang="en-US" sz="1200" kern="1200" dirty="0" smtClean="0">
                <a:solidFill>
                  <a:schemeClr val="tx1"/>
                </a:solidFill>
                <a:latin typeface="Arial" charset="0"/>
                <a:ea typeface="宋体" pitchFamily="2" charset="-122"/>
                <a:cs typeface="+mn-cs"/>
              </a:rPr>
              <a:t>表是一致的，变动情况主要是涉及到科目的调整，这个这些表上的明细的信息，也是单位的明细账，这个要说的一点，就是关于</a:t>
            </a:r>
            <a:r>
              <a:rPr lang="en-US" sz="1200" kern="1200" dirty="0" smtClean="0">
                <a:solidFill>
                  <a:schemeClr val="tx1"/>
                </a:solidFill>
                <a:latin typeface="Arial" charset="0"/>
                <a:ea typeface="宋体" pitchFamily="2" charset="-122"/>
                <a:cs typeface="+mn-cs"/>
              </a:rPr>
              <a:t>08-2</a:t>
            </a:r>
            <a:r>
              <a:rPr lang="zh-CN" altLang="en-US" sz="1200" kern="1200" dirty="0" smtClean="0">
                <a:solidFill>
                  <a:schemeClr val="tx1"/>
                </a:solidFill>
                <a:latin typeface="Arial" charset="0"/>
                <a:ea typeface="宋体" pitchFamily="2" charset="-122"/>
                <a:cs typeface="+mn-cs"/>
              </a:rPr>
              <a:t>表中的这个基本建设支出，刚才也提到了和</a:t>
            </a:r>
            <a:r>
              <a:rPr lang="en-US" sz="1200" kern="1200" dirty="0" smtClean="0">
                <a:solidFill>
                  <a:schemeClr val="tx1"/>
                </a:solidFill>
                <a:latin typeface="Arial" charset="0"/>
                <a:ea typeface="宋体" pitchFamily="2" charset="-122"/>
                <a:cs typeface="+mn-cs"/>
              </a:rPr>
              <a:t>05-2</a:t>
            </a:r>
            <a:r>
              <a:rPr lang="zh-CN" altLang="en-US" sz="1200" kern="1200" dirty="0" smtClean="0">
                <a:solidFill>
                  <a:schemeClr val="tx1"/>
                </a:solidFill>
                <a:latin typeface="Arial" charset="0"/>
                <a:ea typeface="宋体" pitchFamily="2" charset="-122"/>
                <a:cs typeface="+mn-cs"/>
              </a:rPr>
              <a:t>表现的基本建设支出，应该是统一口径的同一个数。</a:t>
            </a:r>
          </a:p>
          <a:p>
            <a:endParaRPr lang="zh-CN" altLang="en-US" dirty="0" smtClean="0">
              <a:latin typeface="Arial" pitchFamily="34" charset="0"/>
            </a:endParaRPr>
          </a:p>
        </p:txBody>
      </p:sp>
      <p:sp>
        <p:nvSpPr>
          <p:cNvPr id="1730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FA7F650-362E-4FE9-BD41-0EF7C205BA9E}" type="slidenum">
              <a:rPr lang="en-US" altLang="zh-CN">
                <a:solidFill>
                  <a:srgbClr val="000000"/>
                </a:solidFill>
                <a:latin typeface="Arial" pitchFamily="34" charset="0"/>
              </a:rPr>
              <a:pPr/>
              <a:t>71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3617662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幻灯片图像占位符 1"/>
          <p:cNvSpPr>
            <a:spLocks noGrp="1" noRot="1" noChangeAspect="1" noTextEdit="1"/>
          </p:cNvSpPr>
          <p:nvPr>
            <p:ph type="sldImg"/>
          </p:nvPr>
        </p:nvSpPr>
        <p:spPr>
          <a:ln/>
        </p:spPr>
      </p:sp>
      <p:sp>
        <p:nvSpPr>
          <p:cNvPr id="1751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751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C6265AB-C4BF-43E0-A4A8-79AF60BB3275}" type="slidenum">
              <a:rPr lang="en-US" altLang="zh-CN">
                <a:solidFill>
                  <a:srgbClr val="000000"/>
                </a:solidFill>
                <a:latin typeface="Arial" pitchFamily="34" charset="0"/>
              </a:rPr>
              <a:pPr/>
              <a:t>72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58936303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幻灯片图像占位符 1"/>
          <p:cNvSpPr>
            <a:spLocks noGrp="1" noRot="1" noChangeAspect="1" noTextEdit="1"/>
          </p:cNvSpPr>
          <p:nvPr>
            <p:ph type="sldImg"/>
          </p:nvPr>
        </p:nvSpPr>
        <p:spPr>
          <a:ln/>
        </p:spPr>
      </p:sp>
      <p:sp>
        <p:nvSpPr>
          <p:cNvPr id="17715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7715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E8F4115-067D-4CA8-A24A-ACD08AD04540}" type="slidenum">
              <a:rPr lang="en-US" altLang="zh-CN">
                <a:solidFill>
                  <a:srgbClr val="000000"/>
                </a:solidFill>
                <a:latin typeface="Arial" pitchFamily="34" charset="0"/>
              </a:rPr>
              <a:pPr/>
              <a:t>73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1584823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幻灯片图像占位符 1"/>
          <p:cNvSpPr>
            <a:spLocks noGrp="1" noRot="1" noChangeAspect="1" noTextEdit="1"/>
          </p:cNvSpPr>
          <p:nvPr>
            <p:ph type="sldImg"/>
          </p:nvPr>
        </p:nvSpPr>
        <p:spPr>
          <a:ln/>
        </p:spPr>
      </p:sp>
      <p:sp>
        <p:nvSpPr>
          <p:cNvPr id="17920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7920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9F4F79E-BF71-4262-AC26-D11E1F59C116}" type="slidenum">
              <a:rPr lang="en-US" altLang="zh-CN">
                <a:solidFill>
                  <a:srgbClr val="000000"/>
                </a:solidFill>
                <a:latin typeface="Arial" pitchFamily="34" charset="0"/>
              </a:rPr>
              <a:pPr/>
              <a:t>74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74986421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幻灯片图像占位符 1"/>
          <p:cNvSpPr>
            <a:spLocks noGrp="1" noRot="1" noChangeAspect="1" noTextEdit="1"/>
          </p:cNvSpPr>
          <p:nvPr>
            <p:ph type="sldImg"/>
          </p:nvPr>
        </p:nvSpPr>
        <p:spPr>
          <a:ln/>
        </p:spPr>
      </p:sp>
      <p:sp>
        <p:nvSpPr>
          <p:cNvPr id="18125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8125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AECAC5BF-C6C9-4175-83E4-F1CCE78B507D}" type="slidenum">
              <a:rPr lang="en-US" altLang="zh-CN">
                <a:solidFill>
                  <a:srgbClr val="000000"/>
                </a:solidFill>
                <a:latin typeface="Arial" pitchFamily="34" charset="0"/>
              </a:rPr>
              <a:pPr/>
              <a:t>75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10242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幻灯片图像占位符 1"/>
          <p:cNvSpPr>
            <a:spLocks noGrp="1" noRot="1" noChangeAspect="1" noTextEdit="1"/>
          </p:cNvSpPr>
          <p:nvPr>
            <p:ph type="sldImg"/>
          </p:nvPr>
        </p:nvSpPr>
        <p:spPr>
          <a:ln/>
        </p:spPr>
      </p:sp>
      <p:sp>
        <p:nvSpPr>
          <p:cNvPr id="18329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8330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876B8D9-97F8-46D9-AF40-B2E6BFAFDC9F}" type="slidenum">
              <a:rPr lang="en-US" altLang="zh-CN">
                <a:solidFill>
                  <a:srgbClr val="000000"/>
                </a:solidFill>
                <a:latin typeface="Arial" pitchFamily="34" charset="0"/>
              </a:rPr>
              <a:pPr/>
              <a:t>76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859714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幻灯片图像占位符 1"/>
          <p:cNvSpPr>
            <a:spLocks noGrp="1" noRot="1" noChangeAspect="1" noTextEdit="1"/>
          </p:cNvSpPr>
          <p:nvPr>
            <p:ph type="sldImg"/>
          </p:nvPr>
        </p:nvSpPr>
        <p:spPr>
          <a:ln/>
        </p:spPr>
      </p:sp>
      <p:sp>
        <p:nvSpPr>
          <p:cNvPr id="18534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8534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247291C-38FA-42BB-A9F9-919F38B28B8D}" type="slidenum">
              <a:rPr lang="en-US" altLang="zh-CN">
                <a:solidFill>
                  <a:srgbClr val="000000"/>
                </a:solidFill>
                <a:latin typeface="Arial" pitchFamily="34" charset="0"/>
              </a:rPr>
              <a:pPr/>
              <a:t>77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15065525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幻灯片图像占位符 1"/>
          <p:cNvSpPr>
            <a:spLocks noGrp="1" noRot="1" noChangeAspect="1" noTextEdit="1"/>
          </p:cNvSpPr>
          <p:nvPr>
            <p:ph type="sldImg"/>
          </p:nvPr>
        </p:nvSpPr>
        <p:spPr>
          <a:ln/>
        </p:spPr>
      </p:sp>
      <p:sp>
        <p:nvSpPr>
          <p:cNvPr id="18739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8739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174DA6D-856F-4F56-B770-FB84C928F72A}" type="slidenum">
              <a:rPr lang="en-US" altLang="zh-CN">
                <a:solidFill>
                  <a:srgbClr val="000000"/>
                </a:solidFill>
                <a:latin typeface="Arial" pitchFamily="34" charset="0"/>
              </a:rPr>
              <a:pPr/>
              <a:t>78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51921050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幻灯片图像占位符 1"/>
          <p:cNvSpPr>
            <a:spLocks noGrp="1" noRot="1" noChangeAspect="1" noTextEdit="1"/>
          </p:cNvSpPr>
          <p:nvPr>
            <p:ph type="sldImg"/>
          </p:nvPr>
        </p:nvSpPr>
        <p:spPr>
          <a:ln/>
        </p:spPr>
      </p:sp>
      <p:sp>
        <p:nvSpPr>
          <p:cNvPr id="18944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8944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69986EE-5221-41CB-8202-9C19FC5DF661}" type="slidenum">
              <a:rPr lang="en-US" altLang="zh-CN">
                <a:solidFill>
                  <a:srgbClr val="000000"/>
                </a:solidFill>
                <a:latin typeface="Arial" pitchFamily="34" charset="0"/>
              </a:rPr>
              <a:pPr/>
              <a:t>79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6060835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a:ln/>
        </p:spPr>
      </p:sp>
      <p:sp>
        <p:nvSpPr>
          <p:cNvPr id="389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第二大部分，</a:t>
            </a:r>
            <a:r>
              <a:rPr lang="zh-CN" altLang="en-US" sz="1200" kern="1200" dirty="0" smtClean="0">
                <a:solidFill>
                  <a:schemeClr val="tx1"/>
                </a:solidFill>
                <a:latin typeface="Arial" charset="0"/>
                <a:ea typeface="宋体" pitchFamily="2" charset="-122"/>
                <a:cs typeface="+mn-cs"/>
              </a:rPr>
              <a:t>我们看一下今年</a:t>
            </a:r>
            <a:r>
              <a:rPr lang="zh-CN" altLang="en-US" sz="1200" b="1" kern="1200" dirty="0" smtClean="0">
                <a:solidFill>
                  <a:schemeClr val="tx1"/>
                </a:solidFill>
                <a:latin typeface="Arial" charset="0"/>
                <a:ea typeface="宋体" pitchFamily="2" charset="-122"/>
                <a:cs typeface="+mn-cs"/>
              </a:rPr>
              <a:t>决算修订</a:t>
            </a:r>
            <a:r>
              <a:rPr lang="zh-CN" altLang="en-US" sz="1200" kern="1200" dirty="0" smtClean="0">
                <a:solidFill>
                  <a:schemeClr val="tx1"/>
                </a:solidFill>
                <a:latin typeface="Arial" charset="0"/>
                <a:ea typeface="宋体" pitchFamily="2" charset="-122"/>
                <a:cs typeface="+mn-cs"/>
              </a:rPr>
              <a:t>的基本情况，</a:t>
            </a:r>
            <a:endParaRPr lang="zh-CN" altLang="en-US" dirty="0" smtClean="0">
              <a:latin typeface="Arial" pitchFamily="34" charset="0"/>
            </a:endParaRPr>
          </a:p>
        </p:txBody>
      </p:sp>
      <p:sp>
        <p:nvSpPr>
          <p:cNvPr id="389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5ADA75F-7B24-4C96-8AD3-175F351C4B38}" type="slidenum">
              <a:rPr lang="en-US" altLang="zh-CN">
                <a:latin typeface="Arial" pitchFamily="34" charset="0"/>
              </a:rPr>
              <a:pPr/>
              <a:t>8</a:t>
            </a:fld>
            <a:endParaRPr lang="en-US" altLang="zh-CN">
              <a:latin typeface="Arial" pitchFamily="34" charset="0"/>
            </a:endParaRPr>
          </a:p>
        </p:txBody>
      </p:sp>
    </p:spTree>
    <p:extLst>
      <p:ext uri="{BB962C8B-B14F-4D97-AF65-F5344CB8AC3E}">
        <p14:creationId xmlns="" xmlns:p14="http://schemas.microsoft.com/office/powerpoint/2010/main" val="17985505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幻灯片图像占位符 1"/>
          <p:cNvSpPr>
            <a:spLocks noGrp="1" noRot="1" noChangeAspect="1" noTextEdit="1"/>
          </p:cNvSpPr>
          <p:nvPr>
            <p:ph type="sldImg"/>
          </p:nvPr>
        </p:nvSpPr>
        <p:spPr>
          <a:ln/>
        </p:spPr>
      </p:sp>
      <p:sp>
        <p:nvSpPr>
          <p:cNvPr id="19149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9149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D83AF89-3E14-4855-845F-08C0841368DB}" type="slidenum">
              <a:rPr lang="en-US" altLang="zh-CN">
                <a:solidFill>
                  <a:srgbClr val="000000"/>
                </a:solidFill>
                <a:latin typeface="Arial" pitchFamily="34" charset="0"/>
              </a:rPr>
              <a:pPr/>
              <a:t>80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3410123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幻灯片图像占位符 1"/>
          <p:cNvSpPr>
            <a:spLocks noGrp="1" noRot="1" noChangeAspect="1" noTextEdit="1"/>
          </p:cNvSpPr>
          <p:nvPr>
            <p:ph type="sldImg"/>
          </p:nvPr>
        </p:nvSpPr>
        <p:spPr>
          <a:ln/>
        </p:spPr>
      </p:sp>
      <p:sp>
        <p:nvSpPr>
          <p:cNvPr id="19353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9354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7B376B1-D3E3-4B0C-B328-495096637D2D}" type="slidenum">
              <a:rPr lang="en-US" altLang="zh-CN">
                <a:solidFill>
                  <a:srgbClr val="000000"/>
                </a:solidFill>
                <a:latin typeface="Arial" pitchFamily="34" charset="0"/>
              </a:rPr>
              <a:pPr/>
              <a:t>81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6211784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幻灯片图像占位符 1"/>
          <p:cNvSpPr>
            <a:spLocks noGrp="1" noRot="1" noChangeAspect="1" noTextEdit="1"/>
          </p:cNvSpPr>
          <p:nvPr>
            <p:ph type="sldImg"/>
          </p:nvPr>
        </p:nvSpPr>
        <p:spPr>
          <a:ln/>
        </p:spPr>
      </p:sp>
      <p:sp>
        <p:nvSpPr>
          <p:cNvPr id="19558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9558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D8329DD2-7042-4982-BF7F-724FEFBF77B4}" type="slidenum">
              <a:rPr lang="en-US" altLang="zh-CN">
                <a:solidFill>
                  <a:srgbClr val="000000"/>
                </a:solidFill>
                <a:latin typeface="Arial" pitchFamily="34" charset="0"/>
              </a:rPr>
              <a:pPr/>
              <a:t>82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65808032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幻灯片图像占位符 1"/>
          <p:cNvSpPr>
            <a:spLocks noGrp="1" noRot="1" noChangeAspect="1" noTextEdit="1"/>
          </p:cNvSpPr>
          <p:nvPr>
            <p:ph type="sldImg"/>
          </p:nvPr>
        </p:nvSpPr>
        <p:spPr>
          <a:ln/>
        </p:spPr>
      </p:sp>
      <p:sp>
        <p:nvSpPr>
          <p:cNvPr id="19763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kern="1200" dirty="0" smtClean="0">
                <a:solidFill>
                  <a:schemeClr val="tx1"/>
                </a:solidFill>
                <a:latin typeface="Arial" charset="0"/>
                <a:ea typeface="宋体" pitchFamily="2" charset="-122"/>
                <a:cs typeface="+mn-cs"/>
              </a:rPr>
              <a:t>09</a:t>
            </a:r>
            <a:r>
              <a:rPr lang="zh-CN" altLang="en-US" sz="1200" b="1" kern="1200" dirty="0" smtClean="0">
                <a:solidFill>
                  <a:schemeClr val="tx1"/>
                </a:solidFill>
                <a:latin typeface="Arial" charset="0"/>
                <a:ea typeface="宋体" pitchFamily="2" charset="-122"/>
                <a:cs typeface="+mn-cs"/>
              </a:rPr>
              <a:t>表政府性基金预算财政拨款收支决算表</a:t>
            </a:r>
            <a:endParaRPr lang="zh-CN" altLang="en-US" sz="1200" kern="1200" dirty="0" smtClean="0">
              <a:solidFill>
                <a:schemeClr val="tx1"/>
              </a:solidFill>
              <a:latin typeface="Arial" charset="0"/>
              <a:ea typeface="宋体" pitchFamily="2" charset="-122"/>
              <a:cs typeface="+mn-cs"/>
            </a:endParaRPr>
          </a:p>
        </p:txBody>
      </p:sp>
      <p:sp>
        <p:nvSpPr>
          <p:cNvPr id="19763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CF9E183-FD8B-4925-A7D5-DF1EA4AD3060}" type="slidenum">
              <a:rPr lang="en-US" altLang="zh-CN">
                <a:solidFill>
                  <a:srgbClr val="000000"/>
                </a:solidFill>
                <a:latin typeface="Arial" pitchFamily="34" charset="0"/>
              </a:rPr>
              <a:pPr/>
              <a:t>83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25393713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幻灯片图像占位符 1"/>
          <p:cNvSpPr>
            <a:spLocks noGrp="1" noRot="1" noChangeAspect="1" noTextEdit="1"/>
          </p:cNvSpPr>
          <p:nvPr>
            <p:ph type="sldImg"/>
          </p:nvPr>
        </p:nvSpPr>
        <p:spPr>
          <a:ln/>
        </p:spPr>
      </p:sp>
      <p:sp>
        <p:nvSpPr>
          <p:cNvPr id="19968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19968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3C7AF2C-5BE3-4CAA-9AA5-8B00BFDBA5D6}" type="slidenum">
              <a:rPr lang="en-US" altLang="zh-CN">
                <a:solidFill>
                  <a:srgbClr val="000000"/>
                </a:solidFill>
                <a:latin typeface="Arial" pitchFamily="34" charset="0"/>
              </a:rPr>
              <a:pPr/>
              <a:t>84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405335698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幻灯片图像占位符 1"/>
          <p:cNvSpPr>
            <a:spLocks noGrp="1" noRot="1" noChangeAspect="1" noTextEdit="1"/>
          </p:cNvSpPr>
          <p:nvPr>
            <p:ph type="sldImg"/>
          </p:nvPr>
        </p:nvSpPr>
        <p:spPr>
          <a:ln/>
        </p:spPr>
      </p:sp>
      <p:sp>
        <p:nvSpPr>
          <p:cNvPr id="20173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0173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F857678-84D3-46E4-AAF9-3EC99349C272}" type="slidenum">
              <a:rPr lang="en-US" altLang="zh-CN">
                <a:solidFill>
                  <a:srgbClr val="000000"/>
                </a:solidFill>
                <a:latin typeface="Arial" pitchFamily="34" charset="0"/>
              </a:rPr>
              <a:pPr/>
              <a:t>85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6544623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幻灯片图像占位符 1"/>
          <p:cNvSpPr>
            <a:spLocks noGrp="1" noRot="1" noChangeAspect="1" noTextEdit="1"/>
          </p:cNvSpPr>
          <p:nvPr>
            <p:ph type="sldImg"/>
          </p:nvPr>
        </p:nvSpPr>
        <p:spPr>
          <a:ln/>
        </p:spPr>
      </p:sp>
      <p:sp>
        <p:nvSpPr>
          <p:cNvPr id="20377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dirty="0" smtClean="0">
              <a:latin typeface="Arial" pitchFamily="34" charset="0"/>
            </a:endParaRPr>
          </a:p>
        </p:txBody>
      </p:sp>
      <p:sp>
        <p:nvSpPr>
          <p:cNvPr id="20378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6C6A80F3-EBEF-4455-B87B-C0802D91DE7F}" type="slidenum">
              <a:rPr lang="en-US" altLang="zh-CN">
                <a:solidFill>
                  <a:srgbClr val="000000"/>
                </a:solidFill>
                <a:latin typeface="Arial" pitchFamily="34" charset="0"/>
              </a:rPr>
              <a:pPr/>
              <a:t>86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1841732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幻灯片图像占位符 1"/>
          <p:cNvSpPr>
            <a:spLocks noGrp="1" noRot="1" noChangeAspect="1" noTextEdit="1"/>
          </p:cNvSpPr>
          <p:nvPr>
            <p:ph type="sldImg"/>
          </p:nvPr>
        </p:nvSpPr>
        <p:spPr>
          <a:ln/>
        </p:spPr>
      </p:sp>
      <p:sp>
        <p:nvSpPr>
          <p:cNvPr id="20582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10</a:t>
            </a:r>
            <a:r>
              <a:rPr lang="zh-CN" altLang="en-US" sz="1200" b="1" kern="1200" dirty="0" smtClean="0">
                <a:solidFill>
                  <a:schemeClr val="tx1"/>
                </a:solidFill>
                <a:latin typeface="Arial" charset="0"/>
                <a:ea typeface="宋体" pitchFamily="2" charset="-122"/>
                <a:cs typeface="+mn-cs"/>
              </a:rPr>
              <a:t>表至</a:t>
            </a:r>
            <a:r>
              <a:rPr lang="en-US" sz="1200" b="1" kern="1200" dirty="0" smtClean="0">
                <a:solidFill>
                  <a:schemeClr val="tx1"/>
                </a:solidFill>
                <a:latin typeface="Arial" charset="0"/>
                <a:ea typeface="宋体" pitchFamily="2" charset="-122"/>
                <a:cs typeface="+mn-cs"/>
              </a:rPr>
              <a:t>10-2</a:t>
            </a:r>
            <a:r>
              <a:rPr lang="zh-CN" altLang="en-US" sz="1200" b="1" kern="1200" dirty="0" smtClean="0">
                <a:solidFill>
                  <a:schemeClr val="tx1"/>
                </a:solidFill>
                <a:latin typeface="Arial" charset="0"/>
                <a:ea typeface="宋体" pitchFamily="2" charset="-122"/>
                <a:cs typeface="+mn-cs"/>
              </a:rPr>
              <a:t>表，</a:t>
            </a:r>
            <a:r>
              <a:rPr lang="zh-CN" altLang="en-US" sz="1200" kern="1200" dirty="0" smtClean="0">
                <a:solidFill>
                  <a:schemeClr val="tx1"/>
                </a:solidFill>
                <a:latin typeface="Arial" charset="0"/>
                <a:ea typeface="宋体" pitchFamily="2" charset="-122"/>
                <a:cs typeface="+mn-cs"/>
              </a:rPr>
              <a:t>这个是一组</a:t>
            </a:r>
            <a:r>
              <a:rPr lang="en-US" sz="1200" kern="1200" dirty="0" smtClean="0">
                <a:solidFill>
                  <a:schemeClr val="tx1"/>
                </a:solidFill>
                <a:latin typeface="Arial" charset="0"/>
                <a:ea typeface="宋体" pitchFamily="2" charset="-122"/>
                <a:cs typeface="+mn-cs"/>
              </a:rPr>
              <a:t>3</a:t>
            </a:r>
            <a:r>
              <a:rPr lang="zh-CN" altLang="en-US" sz="1200" kern="1200" dirty="0" smtClean="0">
                <a:solidFill>
                  <a:schemeClr val="tx1"/>
                </a:solidFill>
                <a:latin typeface="Arial" charset="0"/>
                <a:ea typeface="宋体" pitchFamily="2" charset="-122"/>
                <a:cs typeface="+mn-cs"/>
              </a:rPr>
              <a:t>张，反映政府性基金支出具体明细情况的决算表，资金口径只反映政政府性基金，这个表基本的格式跟前面的支出明细表是一样的，</a:t>
            </a:r>
            <a:r>
              <a:rPr lang="zh-CN" altLang="en-US" dirty="0" smtClean="0">
                <a:latin typeface="Arial" pitchFamily="34" charset="0"/>
              </a:rPr>
              <a:t>这里就不展开讲了。简单提一下，</a:t>
            </a:r>
            <a:r>
              <a:rPr lang="zh-CN" altLang="en-US" sz="1200" kern="1200" dirty="0" smtClean="0">
                <a:solidFill>
                  <a:schemeClr val="tx1"/>
                </a:solidFill>
                <a:latin typeface="Arial" charset="0"/>
                <a:ea typeface="宋体" pitchFamily="2" charset="-122"/>
                <a:cs typeface="+mn-cs"/>
              </a:rPr>
              <a:t>大家可以看到，这里的基本建设支出，是不能填数的，也就是我们之前强调的基本建设支出，只反映一般公共预算从其发改部门安排的一般公共预算拨款，不含政府性型基金和其他资金。</a:t>
            </a:r>
          </a:p>
          <a:p>
            <a:endParaRPr lang="zh-CN" altLang="en-US" dirty="0" smtClean="0">
              <a:latin typeface="Arial" pitchFamily="34" charset="0"/>
            </a:endParaRPr>
          </a:p>
        </p:txBody>
      </p:sp>
      <p:sp>
        <p:nvSpPr>
          <p:cNvPr id="20582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B4ED5ED0-7026-4EB0-AE77-CBECDD5DC4FE}" type="slidenum">
              <a:rPr lang="en-US" altLang="zh-CN">
                <a:solidFill>
                  <a:srgbClr val="000000"/>
                </a:solidFill>
                <a:latin typeface="Arial" pitchFamily="34" charset="0"/>
              </a:rPr>
              <a:pPr/>
              <a:t>87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53395066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幻灯片图像占位符 1"/>
          <p:cNvSpPr>
            <a:spLocks noGrp="1" noRot="1" noChangeAspect="1" noTextEdit="1"/>
          </p:cNvSpPr>
          <p:nvPr>
            <p:ph type="sldImg"/>
          </p:nvPr>
        </p:nvSpPr>
        <p:spPr>
          <a:ln/>
        </p:spPr>
      </p:sp>
      <p:sp>
        <p:nvSpPr>
          <p:cNvPr id="20787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0787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7AB8BDD-F0DA-463F-8BF4-860E309A5CA6}" type="slidenum">
              <a:rPr lang="en-US" altLang="zh-CN">
                <a:solidFill>
                  <a:srgbClr val="000000"/>
                </a:solidFill>
                <a:latin typeface="Arial" pitchFamily="34" charset="0"/>
              </a:rPr>
              <a:pPr/>
              <a:t>88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977446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幻灯片图像占位符 1"/>
          <p:cNvSpPr>
            <a:spLocks noGrp="1" noRot="1" noChangeAspect="1" noTextEdit="1"/>
          </p:cNvSpPr>
          <p:nvPr>
            <p:ph type="sldImg"/>
          </p:nvPr>
        </p:nvSpPr>
        <p:spPr>
          <a:ln/>
        </p:spPr>
      </p:sp>
      <p:sp>
        <p:nvSpPr>
          <p:cNvPr id="20992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0992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8FEC365-3D3D-4666-AD8B-D877E5104754}" type="slidenum">
              <a:rPr lang="en-US" altLang="zh-CN">
                <a:solidFill>
                  <a:srgbClr val="000000"/>
                </a:solidFill>
                <a:latin typeface="Arial" pitchFamily="34" charset="0"/>
              </a:rPr>
              <a:pPr/>
              <a:t>89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16551557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a:ln/>
        </p:spPr>
      </p:sp>
      <p:sp>
        <p:nvSpPr>
          <p:cNvPr id="409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我们今年继续遵循科学、合理、简便、适用的四个原则，对部门决算相关的内容进行了修改，完善，</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kern="1200" dirty="0" smtClean="0">
                <a:solidFill>
                  <a:schemeClr val="tx1"/>
                </a:solidFill>
                <a:latin typeface="Arial" charset="0"/>
                <a:ea typeface="宋体" pitchFamily="2" charset="-122"/>
                <a:cs typeface="+mn-cs"/>
              </a:rPr>
              <a:t>今年的主表部分附表部分，报表格式都没有太大的修订，几个小的变动主要是：</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b="1"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第一个是取消了一些统计性指标</a:t>
            </a:r>
            <a:r>
              <a:rPr lang="zh-CN" altLang="en-US" sz="1200" kern="1200" dirty="0" smtClean="0">
                <a:solidFill>
                  <a:schemeClr val="tx1"/>
                </a:solidFill>
                <a:latin typeface="Arial" charset="0"/>
                <a:ea typeface="宋体" pitchFamily="2" charset="-122"/>
                <a:cs typeface="+mn-cs"/>
              </a:rPr>
              <a:t>，</a:t>
            </a:r>
            <a:r>
              <a:rPr lang="zh-CN" altLang="en-US" sz="1200" b="1" kern="1200" dirty="0" smtClean="0">
                <a:solidFill>
                  <a:schemeClr val="tx1"/>
                </a:solidFill>
                <a:latin typeface="Arial" charset="0"/>
                <a:ea typeface="宋体" pitchFamily="2" charset="-122"/>
                <a:cs typeface="+mn-cs"/>
              </a:rPr>
              <a:t>比如像基本建设资金的其中项，在收支表中都取消了</a:t>
            </a:r>
            <a:r>
              <a:rPr lang="zh-CN" altLang="en-US" sz="1200" kern="1200" dirty="0" smtClean="0">
                <a:solidFill>
                  <a:schemeClr val="tx1"/>
                </a:solidFill>
                <a:latin typeface="Arial" charset="0"/>
                <a:ea typeface="宋体" pitchFamily="2" charset="-122"/>
                <a:cs typeface="+mn-cs"/>
              </a:rPr>
              <a:t>，所有的基建基金的收支，我们都集中在财决</a:t>
            </a:r>
            <a:r>
              <a:rPr lang="en-US" sz="1200" kern="1200" dirty="0" smtClean="0">
                <a:solidFill>
                  <a:schemeClr val="tx1"/>
                </a:solidFill>
                <a:latin typeface="Arial" charset="0"/>
                <a:ea typeface="宋体" pitchFamily="2" charset="-122"/>
                <a:cs typeface="+mn-cs"/>
              </a:rPr>
              <a:t>06-2</a:t>
            </a:r>
            <a:r>
              <a:rPr lang="zh-CN" altLang="en-US" sz="1200" kern="1200" dirty="0" smtClean="0">
                <a:solidFill>
                  <a:schemeClr val="tx1"/>
                </a:solidFill>
                <a:latin typeface="Arial" charset="0"/>
                <a:ea typeface="宋体" pitchFamily="2" charset="-122"/>
                <a:cs typeface="+mn-cs"/>
              </a:rPr>
              <a:t>这张表中进行完整的反映，其他表不在重复分散的反应，这是一个从简化报表的设计来减轻报表填报的的复杂程度。</a:t>
            </a:r>
            <a:endParaRPr lang="en-US" altLang="zh-CN" sz="1200"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1200" b="1" kern="1200" dirty="0" smtClean="0">
              <a:solidFill>
                <a:schemeClr val="tx1"/>
              </a:solidFill>
              <a:latin typeface="Arial" charset="0"/>
              <a:ea typeface="宋体" pitchFamily="2" charset="-122"/>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sz="1200" b="1" kern="1200" dirty="0" smtClean="0">
                <a:solidFill>
                  <a:schemeClr val="tx1"/>
                </a:solidFill>
                <a:latin typeface="Arial" charset="0"/>
                <a:ea typeface="宋体" pitchFamily="2" charset="-122"/>
                <a:cs typeface="+mn-cs"/>
              </a:rPr>
              <a:t>第二个，是优化软件的功能</a:t>
            </a:r>
            <a:r>
              <a:rPr lang="zh-CN" altLang="en-US" sz="1200" b="0" kern="1200" dirty="0" smtClean="0">
                <a:solidFill>
                  <a:schemeClr val="tx1"/>
                </a:solidFill>
                <a:latin typeface="Arial" charset="0"/>
                <a:ea typeface="宋体" pitchFamily="2" charset="-122"/>
                <a:cs typeface="+mn-cs"/>
              </a:rPr>
              <a:t>，接下来会展开给大家讲到，在这里就先不说了。</a:t>
            </a:r>
            <a:endParaRPr lang="zh-CN" altLang="en-US" dirty="0" smtClean="0">
              <a:latin typeface="Arial" pitchFamily="34" charset="0"/>
            </a:endParaRPr>
          </a:p>
        </p:txBody>
      </p:sp>
      <p:sp>
        <p:nvSpPr>
          <p:cNvPr id="409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DBD8FF8-3242-463A-920D-5A82CA046BC9}" type="slidenum">
              <a:rPr lang="en-US" altLang="zh-CN">
                <a:latin typeface="Arial" pitchFamily="34" charset="0"/>
              </a:rPr>
              <a:pPr/>
              <a:t>9</a:t>
            </a:fld>
            <a:endParaRPr lang="en-US" altLang="zh-CN">
              <a:latin typeface="Arial" pitchFamily="34" charset="0"/>
            </a:endParaRPr>
          </a:p>
        </p:txBody>
      </p:sp>
    </p:spTree>
    <p:extLst>
      <p:ext uri="{BB962C8B-B14F-4D97-AF65-F5344CB8AC3E}">
        <p14:creationId xmlns="" xmlns:p14="http://schemas.microsoft.com/office/powerpoint/2010/main" val="197307802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幻灯片图像占位符 1"/>
          <p:cNvSpPr>
            <a:spLocks noGrp="1" noRot="1" noChangeAspect="1" noTextEdit="1"/>
          </p:cNvSpPr>
          <p:nvPr>
            <p:ph type="sldImg"/>
          </p:nvPr>
        </p:nvSpPr>
        <p:spPr>
          <a:ln/>
        </p:spPr>
      </p:sp>
      <p:sp>
        <p:nvSpPr>
          <p:cNvPr id="21197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1197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F73F521B-9625-4283-8D01-1B4B11182542}" type="slidenum">
              <a:rPr lang="en-US" altLang="zh-CN">
                <a:solidFill>
                  <a:srgbClr val="000000"/>
                </a:solidFill>
                <a:latin typeface="Arial" pitchFamily="34" charset="0"/>
              </a:rPr>
              <a:pPr/>
              <a:t>90</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804623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幻灯片图像占位符 1"/>
          <p:cNvSpPr>
            <a:spLocks noGrp="1" noRot="1" noChangeAspect="1" noTextEdit="1"/>
          </p:cNvSpPr>
          <p:nvPr>
            <p:ph type="sldImg"/>
          </p:nvPr>
        </p:nvSpPr>
        <p:spPr>
          <a:ln/>
        </p:spPr>
      </p:sp>
      <p:sp>
        <p:nvSpPr>
          <p:cNvPr id="21401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1402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C0B3A888-653B-446A-AFB8-1B519C008671}" type="slidenum">
              <a:rPr lang="en-US" altLang="zh-CN">
                <a:solidFill>
                  <a:srgbClr val="000000"/>
                </a:solidFill>
                <a:latin typeface="Arial" pitchFamily="34" charset="0"/>
              </a:rPr>
              <a:pPr/>
              <a:t>91</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28255214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幻灯片图像占位符 1"/>
          <p:cNvSpPr>
            <a:spLocks noGrp="1" noRot="1" noChangeAspect="1" noTextEdit="1"/>
          </p:cNvSpPr>
          <p:nvPr>
            <p:ph type="sldImg"/>
          </p:nvPr>
        </p:nvSpPr>
        <p:spPr>
          <a:ln/>
        </p:spPr>
      </p:sp>
      <p:sp>
        <p:nvSpPr>
          <p:cNvPr id="21606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1606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D07C6A7-6930-4FF6-82BC-D34600757312}" type="slidenum">
              <a:rPr lang="en-US" altLang="zh-CN">
                <a:solidFill>
                  <a:srgbClr val="000000"/>
                </a:solidFill>
                <a:latin typeface="Arial" pitchFamily="34" charset="0"/>
              </a:rPr>
              <a:pPr/>
              <a:t>92</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425028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幻灯片图像占位符 1"/>
          <p:cNvSpPr>
            <a:spLocks noGrp="1" noRot="1" noChangeAspect="1" noTextEdit="1"/>
          </p:cNvSpPr>
          <p:nvPr>
            <p:ph type="sldImg"/>
          </p:nvPr>
        </p:nvSpPr>
        <p:spPr>
          <a:ln/>
        </p:spPr>
      </p:sp>
      <p:sp>
        <p:nvSpPr>
          <p:cNvPr id="21811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1811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22FA666E-2724-404A-AF8C-D9DFFB5E3A1E}" type="slidenum">
              <a:rPr lang="en-US" altLang="zh-CN">
                <a:solidFill>
                  <a:srgbClr val="000000"/>
                </a:solidFill>
                <a:latin typeface="Arial" pitchFamily="34" charset="0"/>
              </a:rPr>
              <a:pPr/>
              <a:t>93</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50681004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幻灯片图像占位符 1"/>
          <p:cNvSpPr>
            <a:spLocks noGrp="1" noRot="1" noChangeAspect="1" noTextEdit="1"/>
          </p:cNvSpPr>
          <p:nvPr>
            <p:ph type="sldImg"/>
          </p:nvPr>
        </p:nvSpPr>
        <p:spPr>
          <a:ln/>
        </p:spPr>
      </p:sp>
      <p:sp>
        <p:nvSpPr>
          <p:cNvPr id="22016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2016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97B4FD46-F3CC-469F-8055-66F89923702C}" type="slidenum">
              <a:rPr lang="en-US" altLang="zh-CN">
                <a:solidFill>
                  <a:srgbClr val="000000"/>
                </a:solidFill>
                <a:latin typeface="Arial" pitchFamily="34" charset="0"/>
              </a:rPr>
              <a:pPr/>
              <a:t>94</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46987645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幻灯片图像占位符 1"/>
          <p:cNvSpPr>
            <a:spLocks noGrp="1" noRot="1" noChangeAspect="1" noTextEdit="1"/>
          </p:cNvSpPr>
          <p:nvPr>
            <p:ph type="sldImg"/>
          </p:nvPr>
        </p:nvSpPr>
        <p:spPr>
          <a:ln/>
        </p:spPr>
      </p:sp>
      <p:sp>
        <p:nvSpPr>
          <p:cNvPr id="222211"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22212"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721766BD-32C9-49DB-9A95-63D3C6373D87}" type="slidenum">
              <a:rPr lang="en-US" altLang="zh-CN">
                <a:solidFill>
                  <a:srgbClr val="000000"/>
                </a:solidFill>
                <a:latin typeface="Arial" pitchFamily="34" charset="0"/>
              </a:rPr>
              <a:pPr/>
              <a:t>95</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79306328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幻灯片图像占位符 1"/>
          <p:cNvSpPr>
            <a:spLocks noGrp="1" noRot="1" noChangeAspect="1" noTextEdit="1"/>
          </p:cNvSpPr>
          <p:nvPr>
            <p:ph type="sldImg"/>
          </p:nvPr>
        </p:nvSpPr>
        <p:spPr>
          <a:ln/>
        </p:spPr>
      </p:sp>
      <p:sp>
        <p:nvSpPr>
          <p:cNvPr id="224259"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24260"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50419575-FC6E-4699-9521-C3411F84FB30}" type="slidenum">
              <a:rPr lang="en-US" altLang="zh-CN">
                <a:solidFill>
                  <a:srgbClr val="000000"/>
                </a:solidFill>
                <a:latin typeface="Arial" pitchFamily="34" charset="0"/>
              </a:rPr>
              <a:pPr/>
              <a:t>96</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34647179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幻灯片图像占位符 1"/>
          <p:cNvSpPr>
            <a:spLocks noGrp="1" noRot="1" noChangeAspect="1" noTextEdit="1"/>
          </p:cNvSpPr>
          <p:nvPr>
            <p:ph type="sldImg"/>
          </p:nvPr>
        </p:nvSpPr>
        <p:spPr>
          <a:ln/>
        </p:spPr>
      </p:sp>
      <p:sp>
        <p:nvSpPr>
          <p:cNvPr id="226307"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26308"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0B6E7366-FE34-45D8-BDC5-9150CA324C58}" type="slidenum">
              <a:rPr lang="en-US" altLang="zh-CN">
                <a:solidFill>
                  <a:srgbClr val="000000"/>
                </a:solidFill>
                <a:latin typeface="Arial" pitchFamily="34" charset="0"/>
              </a:rPr>
              <a:pPr/>
              <a:t>97</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9045732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幻灯片图像占位符 1"/>
          <p:cNvSpPr>
            <a:spLocks noGrp="1" noRot="1" noChangeAspect="1" noTextEdit="1"/>
          </p:cNvSpPr>
          <p:nvPr>
            <p:ph type="sldImg"/>
          </p:nvPr>
        </p:nvSpPr>
        <p:spPr>
          <a:ln/>
        </p:spPr>
      </p:sp>
      <p:sp>
        <p:nvSpPr>
          <p:cNvPr id="228355"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1200" b="1" kern="1200" dirty="0" smtClean="0">
                <a:solidFill>
                  <a:schemeClr val="tx1"/>
                </a:solidFill>
                <a:latin typeface="Arial" charset="0"/>
                <a:ea typeface="宋体" pitchFamily="2" charset="-122"/>
                <a:cs typeface="+mn-cs"/>
              </a:rPr>
              <a:t>财决</a:t>
            </a:r>
            <a:r>
              <a:rPr lang="en-US" sz="1200" b="1" kern="1200" dirty="0" smtClean="0">
                <a:solidFill>
                  <a:schemeClr val="tx1"/>
                </a:solidFill>
                <a:latin typeface="Arial" charset="0"/>
                <a:ea typeface="宋体" pitchFamily="2" charset="-122"/>
                <a:cs typeface="+mn-cs"/>
              </a:rPr>
              <a:t>11</a:t>
            </a:r>
            <a:r>
              <a:rPr lang="zh-CN" altLang="en-US" sz="1200" b="1" kern="1200" dirty="0" smtClean="0">
                <a:solidFill>
                  <a:schemeClr val="tx1"/>
                </a:solidFill>
                <a:latin typeface="Arial" charset="0"/>
                <a:ea typeface="宋体" pitchFamily="2" charset="-122"/>
                <a:cs typeface="+mn-cs"/>
              </a:rPr>
              <a:t>表财政专户管理资金的收支决算表</a:t>
            </a:r>
            <a:r>
              <a:rPr lang="zh-CN" altLang="en-US" sz="1200" kern="1200" dirty="0" smtClean="0">
                <a:solidFill>
                  <a:schemeClr val="tx1"/>
                </a:solidFill>
                <a:latin typeface="Arial" charset="0"/>
                <a:ea typeface="宋体" pitchFamily="2" charset="-122"/>
                <a:cs typeface="+mn-cs"/>
              </a:rPr>
              <a:t>，</a:t>
            </a:r>
          </a:p>
          <a:p>
            <a:r>
              <a:rPr lang="zh-CN" altLang="en-US" sz="1200" kern="1200" dirty="0" smtClean="0">
                <a:solidFill>
                  <a:schemeClr val="tx1"/>
                </a:solidFill>
                <a:latin typeface="Arial" charset="0"/>
                <a:ea typeface="宋体" pitchFamily="2" charset="-122"/>
                <a:cs typeface="+mn-cs"/>
              </a:rPr>
              <a:t>这个表今年主要的变化是删除了这个基建资金的其中项，一般来说，这张表财政专户管理之间的表，是反映纳入财政专户管理的教育收费资金的收支的情况，特别是特别要注意彩票机构的发展业务费，我们现在已经纳入预算算管理纳入政府性基金预算管理，应该是在政府性基金相关报表中反映，涉及到期初结转结余的，一般来说，我们要求也要按照预算管理的要求调节到政府性基金的表中进行反应。除此之外，</a:t>
            </a:r>
            <a:r>
              <a:rPr lang="zh-CN" altLang="en-US" sz="1200" b="1" kern="1200" dirty="0" smtClean="0">
                <a:solidFill>
                  <a:schemeClr val="tx1"/>
                </a:solidFill>
                <a:latin typeface="Arial" charset="0"/>
                <a:ea typeface="宋体" pitchFamily="2" charset="-122"/>
                <a:cs typeface="+mn-cs"/>
              </a:rPr>
              <a:t>除了教育收费的资金，</a:t>
            </a:r>
            <a:r>
              <a:rPr lang="zh-CN" altLang="en-US" sz="1200" kern="1200" dirty="0" smtClean="0">
                <a:solidFill>
                  <a:schemeClr val="tx1"/>
                </a:solidFill>
                <a:latin typeface="Arial" charset="0"/>
                <a:ea typeface="宋体" pitchFamily="2" charset="-122"/>
                <a:cs typeface="+mn-cs"/>
              </a:rPr>
              <a:t>如果还有在这个表反映的，我们要求提供相关的政策依据，提供相应的政策依据，没有依据的，如果我们在审核的时候发现那这些东西属于科目的，要有依据，</a:t>
            </a:r>
          </a:p>
          <a:p>
            <a:endParaRPr lang="zh-CN" altLang="en-US" dirty="0" smtClean="0">
              <a:latin typeface="Arial" pitchFamily="34" charset="0"/>
            </a:endParaRPr>
          </a:p>
        </p:txBody>
      </p:sp>
      <p:sp>
        <p:nvSpPr>
          <p:cNvPr id="228356"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8909D84C-F78F-4815-8B07-495D274A82F6}" type="slidenum">
              <a:rPr lang="en-US" altLang="zh-CN">
                <a:solidFill>
                  <a:srgbClr val="000000"/>
                </a:solidFill>
                <a:latin typeface="Arial" pitchFamily="34" charset="0"/>
              </a:rPr>
              <a:pPr/>
              <a:t>98</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363405137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幻灯片图像占位符 1"/>
          <p:cNvSpPr>
            <a:spLocks noGrp="1" noRot="1" noChangeAspect="1" noTextEdit="1"/>
          </p:cNvSpPr>
          <p:nvPr>
            <p:ph type="sldImg"/>
          </p:nvPr>
        </p:nvSpPr>
        <p:spPr>
          <a:ln/>
        </p:spPr>
      </p:sp>
      <p:sp>
        <p:nvSpPr>
          <p:cNvPr id="230403" name="备注占位符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zh-CN" altLang="en-US" smtClean="0">
              <a:latin typeface="Arial" pitchFamily="34" charset="0"/>
            </a:endParaRPr>
          </a:p>
        </p:txBody>
      </p:sp>
      <p:sp>
        <p:nvSpPr>
          <p:cNvPr id="230404" name="灯片编号占位符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fld id="{AC7FAAE7-796A-4B07-B7D8-5CFD4CF55DA2}" type="slidenum">
              <a:rPr lang="en-US" altLang="zh-CN">
                <a:solidFill>
                  <a:srgbClr val="000000"/>
                </a:solidFill>
                <a:latin typeface="Arial" pitchFamily="34" charset="0"/>
              </a:rPr>
              <a:pPr/>
              <a:t>99</a:t>
            </a:fld>
            <a:endParaRPr lang="en-US" altLang="zh-CN">
              <a:solidFill>
                <a:srgbClr val="000000"/>
              </a:solidFill>
              <a:latin typeface="Arial" pitchFamily="34" charset="0"/>
            </a:endParaRPr>
          </a:p>
        </p:txBody>
      </p:sp>
    </p:spTree>
    <p:extLst>
      <p:ext uri="{BB962C8B-B14F-4D97-AF65-F5344CB8AC3E}">
        <p14:creationId xmlns="" xmlns:p14="http://schemas.microsoft.com/office/powerpoint/2010/main" val="200426497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 Id="rId4" Type="http://schemas.openxmlformats.org/officeDocument/2006/relationships/image" Target="../media/image2.gi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Master" Target="../slideMasters/slideMaster2.xml"/><Relationship Id="rId4" Type="http://schemas.openxmlformats.org/officeDocument/2006/relationships/image" Target="../media/image2.gi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600886888"/>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矩形 1"/>
          <p:cNvSpPr/>
          <p:nvPr userDrawn="1"/>
        </p:nvSpPr>
        <p:spPr>
          <a:xfrm>
            <a:off x="34925" y="571500"/>
            <a:ext cx="107950" cy="719138"/>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 name="矩形 2"/>
          <p:cNvSpPr/>
          <p:nvPr userDrawn="1"/>
        </p:nvSpPr>
        <p:spPr>
          <a:xfrm>
            <a:off x="-6350" y="3175"/>
            <a:ext cx="9150350" cy="669925"/>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4" name="平行四边形 3"/>
          <p:cNvSpPr/>
          <p:nvPr userDrawn="1"/>
        </p:nvSpPr>
        <p:spPr>
          <a:xfrm>
            <a:off x="-87313" y="6705600"/>
            <a:ext cx="7883526" cy="179388"/>
          </a:xfrm>
          <a:prstGeom prst="parallelogram">
            <a:avLst>
              <a:gd name="adj" fmla="val 55384"/>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5" name="平行四边形 4"/>
          <p:cNvSpPr/>
          <p:nvPr userDrawn="1"/>
        </p:nvSpPr>
        <p:spPr>
          <a:xfrm>
            <a:off x="7796213" y="6705600"/>
            <a:ext cx="381000" cy="179388"/>
          </a:xfrm>
          <a:prstGeom prst="parallelogram">
            <a:avLst>
              <a:gd name="adj" fmla="val 5538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6" name="平行四边形 5"/>
          <p:cNvSpPr/>
          <p:nvPr userDrawn="1"/>
        </p:nvSpPr>
        <p:spPr>
          <a:xfrm>
            <a:off x="8131175" y="6705600"/>
            <a:ext cx="379413" cy="179388"/>
          </a:xfrm>
          <a:prstGeom prst="parallelogram">
            <a:avLst>
              <a:gd name="adj" fmla="val 55384"/>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7" name="平行四边形 6"/>
          <p:cNvSpPr/>
          <p:nvPr userDrawn="1"/>
        </p:nvSpPr>
        <p:spPr>
          <a:xfrm>
            <a:off x="8464550" y="6705600"/>
            <a:ext cx="381000" cy="179388"/>
          </a:xfrm>
          <a:prstGeom prst="parallelogram">
            <a:avLst>
              <a:gd name="adj" fmla="val 55384"/>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8" name="平行四边形 7"/>
          <p:cNvSpPr/>
          <p:nvPr userDrawn="1"/>
        </p:nvSpPr>
        <p:spPr>
          <a:xfrm>
            <a:off x="8799513" y="6705600"/>
            <a:ext cx="381000" cy="179388"/>
          </a:xfrm>
          <a:prstGeom prst="parallelogram">
            <a:avLst>
              <a:gd name="adj" fmla="val 55384"/>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4" name="矩形 13"/>
          <p:cNvSpPr/>
          <p:nvPr userDrawn="1"/>
        </p:nvSpPr>
        <p:spPr>
          <a:xfrm>
            <a:off x="179388" y="750888"/>
            <a:ext cx="107950" cy="53975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latin typeface="微软雅黑" panose="020B0503020204020204" pitchFamily="34" charset="-122"/>
              <a:ea typeface="微软雅黑" panose="020B0503020204020204" pitchFamily="34" charset="-122"/>
            </a:endParaRPr>
          </a:p>
        </p:txBody>
      </p:sp>
      <p:sp>
        <p:nvSpPr>
          <p:cNvPr id="15" name="矩形 14"/>
          <p:cNvSpPr/>
          <p:nvPr userDrawn="1"/>
        </p:nvSpPr>
        <p:spPr>
          <a:xfrm>
            <a:off x="323850" y="858838"/>
            <a:ext cx="107950" cy="431800"/>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latin typeface="微软雅黑" panose="020B0503020204020204" pitchFamily="34" charset="-122"/>
              <a:ea typeface="微软雅黑" panose="020B0503020204020204" pitchFamily="34" charset="-122"/>
            </a:endParaRPr>
          </a:p>
        </p:txBody>
      </p:sp>
      <p:sp>
        <p:nvSpPr>
          <p:cNvPr id="16" name="灯片编号占位符 5"/>
          <p:cNvSpPr>
            <a:spLocks noGrp="1"/>
          </p:cNvSpPr>
          <p:nvPr>
            <p:ph type="sldNum" sz="quarter" idx="10"/>
          </p:nvPr>
        </p:nvSpPr>
        <p:spPr>
          <a:xfrm>
            <a:off x="7031038" y="6611938"/>
            <a:ext cx="2133600" cy="365125"/>
          </a:xfrm>
        </p:spPr>
        <p:txBody>
          <a:bodyPr/>
          <a:lstStyle>
            <a:lvl1pPr>
              <a:defRPr b="1">
                <a:solidFill>
                  <a:schemeClr val="tx1"/>
                </a:solidFill>
                <a:latin typeface="微软雅黑" pitchFamily="34" charset="-122"/>
                <a:ea typeface="微软雅黑" pitchFamily="34" charset="-122"/>
              </a:defRPr>
            </a:lvl1pPr>
          </a:lstStyle>
          <a:p>
            <a:fld id="{ED173647-899F-4A7C-9F3A-BDEF57847650}" type="slidenum">
              <a:rPr lang="zh-CN" altLang="en-US"/>
              <a:pPr/>
              <a:t>‹#›</a:t>
            </a:fld>
            <a:endParaRPr lang="zh-CN" altLang="en-US"/>
          </a:p>
        </p:txBody>
      </p:sp>
      <p:pic>
        <p:nvPicPr>
          <p:cNvPr id="17" name="图片 16" descr="河北省财政厅.gif"/>
          <p:cNvPicPr>
            <a:picLocks noChangeAspect="1"/>
          </p:cNvPicPr>
          <p:nvPr userDrawn="1"/>
        </p:nvPicPr>
        <p:blipFill>
          <a:blip r:embed="rId2"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38789888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 xmlns:a14="http://schemas.microsoft.com/office/drawing/2010/main" val="0"/>
              </a:ext>
            </a:extLst>
          </a:blip>
          <a:srcRect/>
          <a:stretch>
            <a:fillRect/>
          </a:stretch>
        </p:blipFill>
        <p:spPr bwMode="auto">
          <a:xfrm>
            <a:off x="-12700" y="3175"/>
            <a:ext cx="91440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矩形 2"/>
          <p:cNvSpPr/>
          <p:nvPr userDrawn="1"/>
        </p:nvSpPr>
        <p:spPr>
          <a:xfrm>
            <a:off x="0" y="2339975"/>
            <a:ext cx="9144000" cy="2673350"/>
          </a:xfrm>
          <a:prstGeom prst="rect">
            <a:avLst/>
          </a:prstGeom>
          <a:gradFill>
            <a:gsLst>
              <a:gs pos="38000">
                <a:srgbClr val="1F61AB"/>
              </a:gs>
              <a:gs pos="0">
                <a:srgbClr val="428FE5"/>
              </a:gs>
              <a:gs pos="100000">
                <a:srgbClr val="114F95"/>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cxnSp>
        <p:nvCxnSpPr>
          <p:cNvPr id="4" name="直接连接符 3"/>
          <p:cNvCxnSpPr/>
          <p:nvPr userDrawn="1"/>
        </p:nvCxnSpPr>
        <p:spPr>
          <a:xfrm flipH="1">
            <a:off x="0" y="2308225"/>
            <a:ext cx="9144000" cy="0"/>
          </a:xfrm>
          <a:prstGeom prst="line">
            <a:avLst/>
          </a:prstGeom>
          <a:ln w="28575">
            <a:solidFill>
              <a:srgbClr val="428FE5"/>
            </a:solidFill>
          </a:ln>
        </p:spPr>
        <p:style>
          <a:lnRef idx="1">
            <a:schemeClr val="accent1"/>
          </a:lnRef>
          <a:fillRef idx="0">
            <a:schemeClr val="accent1"/>
          </a:fillRef>
          <a:effectRef idx="0">
            <a:schemeClr val="accent1"/>
          </a:effectRef>
          <a:fontRef idx="minor">
            <a:schemeClr val="tx1"/>
          </a:fontRef>
        </p:style>
      </p:cxnSp>
      <p:pic>
        <p:nvPicPr>
          <p:cNvPr id="5" name="Picture 2"/>
          <p:cNvPicPr>
            <a:picLocks noChangeAspect="1" noChangeArrowheads="1"/>
          </p:cNvPicPr>
          <p:nvPr userDrawn="1"/>
        </p:nvPicPr>
        <p:blipFill rotWithShape="1">
          <a:blip r:embed="rId3" cstate="print">
            <a:duotone>
              <a:schemeClr val="accent1">
                <a:shade val="45000"/>
                <a:satMod val="135000"/>
              </a:schemeClr>
              <a:prstClr val="white"/>
            </a:duotone>
            <a:extLst>
              <a:ext uri="{28A0092B-C50C-407E-A947-70E740481C1C}">
                <a14:useLocalDpi xmlns="" xmlns:a14="http://schemas.microsoft.com/office/drawing/2010/main" val="0"/>
              </a:ext>
            </a:extLst>
          </a:blip>
          <a:srcRect l="1194" t="5877" r="12599" b="75256"/>
          <a:stretch/>
        </p:blipFill>
        <p:spPr bwMode="auto">
          <a:xfrm>
            <a:off x="-12417" y="6381328"/>
            <a:ext cx="9162876" cy="3075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6" name="矩形 5"/>
          <p:cNvSpPr/>
          <p:nvPr userDrawn="1"/>
        </p:nvSpPr>
        <p:spPr>
          <a:xfrm>
            <a:off x="0" y="0"/>
            <a:ext cx="9144000" cy="1214422"/>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 name="图片 6" descr="河北省财政厅.gif"/>
          <p:cNvPicPr>
            <a:picLocks noChangeAspect="1"/>
          </p:cNvPicPr>
          <p:nvPr userDrawn="1"/>
        </p:nvPicPr>
        <p:blipFill>
          <a:blip r:embed="rId4" cstate="print"/>
          <a:stretch>
            <a:fillRect/>
          </a:stretch>
        </p:blipFill>
        <p:spPr>
          <a:xfrm>
            <a:off x="228599" y="142852"/>
            <a:ext cx="3246629" cy="768683"/>
          </a:xfrm>
          <a:prstGeom prst="rect">
            <a:avLst/>
          </a:prstGeom>
        </p:spPr>
      </p:pic>
    </p:spTree>
    <p:extLst>
      <p:ext uri="{BB962C8B-B14F-4D97-AF65-F5344CB8AC3E}">
        <p14:creationId xmlns="" xmlns:p14="http://schemas.microsoft.com/office/powerpoint/2010/main" val="424753351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两栏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 xmlns:a14="http://schemas.microsoft.com/office/drawing/2010/main" val="0"/>
              </a:ext>
            </a:extLst>
          </a:blip>
          <a:srcRect r="39009"/>
          <a:stretch>
            <a:fillRect/>
          </a:stretch>
        </p:blipFill>
        <p:spPr bwMode="auto">
          <a:xfrm>
            <a:off x="0" y="-1588"/>
            <a:ext cx="9144000" cy="6877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图片 7" descr="河北省财政厅.gif"/>
          <p:cNvPicPr>
            <a:picLocks noChangeAspect="1"/>
          </p:cNvPicPr>
          <p:nvPr userDrawn="1"/>
        </p:nvPicPr>
        <p:blipFill>
          <a:blip r:embed="rId3" cstate="print"/>
          <a:stretch>
            <a:fillRect/>
          </a:stretch>
        </p:blipFill>
        <p:spPr>
          <a:xfrm>
            <a:off x="-32" y="71414"/>
            <a:ext cx="3312302" cy="784232"/>
          </a:xfrm>
          <a:prstGeom prst="rect">
            <a:avLst/>
          </a:prstGeom>
        </p:spPr>
      </p:pic>
    </p:spTree>
    <p:extLst>
      <p:ext uri="{BB962C8B-B14F-4D97-AF65-F5344CB8AC3E}">
        <p14:creationId xmlns="" xmlns:p14="http://schemas.microsoft.com/office/powerpoint/2010/main" val="35851843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pic>
        <p:nvPicPr>
          <p:cNvPr id="16" name="图片 15" descr="7846534_101004389127_2.jpg"/>
          <p:cNvPicPr>
            <a:picLocks noChangeAspect="1"/>
          </p:cNvPicPr>
          <p:nvPr userDrawn="1"/>
        </p:nvPicPr>
        <p:blipFill>
          <a:blip r:embed="rId2" cstate="print"/>
          <a:stretch>
            <a:fillRect/>
          </a:stretch>
        </p:blipFill>
        <p:spPr>
          <a:xfrm>
            <a:off x="0" y="928670"/>
            <a:ext cx="9144000" cy="5643602"/>
          </a:xfrm>
          <a:prstGeom prst="rect">
            <a:avLst/>
          </a:prstGeom>
        </p:spPr>
      </p:pic>
      <p:sp>
        <p:nvSpPr>
          <p:cNvPr id="11" name="矩形 10"/>
          <p:cNvSpPr/>
          <p:nvPr userDrawn="1"/>
        </p:nvSpPr>
        <p:spPr>
          <a:xfrm>
            <a:off x="0" y="0"/>
            <a:ext cx="9144000" cy="92867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userDrawn="1"/>
        </p:nvCxnSpPr>
        <p:spPr>
          <a:xfrm>
            <a:off x="0" y="908050"/>
            <a:ext cx="9144000" cy="0"/>
          </a:xfrm>
          <a:prstGeom prst="line">
            <a:avLst/>
          </a:prstGeom>
          <a:ln w="38100">
            <a:solidFill>
              <a:srgbClr val="428FE5"/>
            </a:solidFill>
          </a:ln>
        </p:spPr>
        <p:style>
          <a:lnRef idx="1">
            <a:schemeClr val="accent1"/>
          </a:lnRef>
          <a:fillRef idx="0">
            <a:schemeClr val="accent1"/>
          </a:fillRef>
          <a:effectRef idx="0">
            <a:schemeClr val="accent1"/>
          </a:effectRef>
          <a:fontRef idx="minor">
            <a:schemeClr val="tx1"/>
          </a:fontRef>
        </p:style>
      </p:cxnSp>
      <p:pic>
        <p:nvPicPr>
          <p:cNvPr id="7" name="Picture 2"/>
          <p:cNvPicPr>
            <a:picLocks noChangeAspect="1" noChangeArrowheads="1"/>
          </p:cNvPicPr>
          <p:nvPr userDrawn="1"/>
        </p:nvPicPr>
        <p:blipFill>
          <a:blip r:embed="rId3" cstate="print">
            <a:extLst>
              <a:ext uri="{28A0092B-C50C-407E-A947-70E740481C1C}">
                <a14:useLocalDpi xmlns="" xmlns:a14="http://schemas.microsoft.com/office/drawing/2010/main" val="0"/>
              </a:ext>
            </a:extLst>
          </a:blip>
          <a:srcRect l="1193" t="5878" r="12599" b="75256"/>
          <a:stretch>
            <a:fillRect/>
          </a:stretch>
        </p:blipFill>
        <p:spPr bwMode="auto">
          <a:xfrm>
            <a:off x="-12700" y="6578600"/>
            <a:ext cx="9163050" cy="306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8" name="日期占位符 3"/>
          <p:cNvSpPr>
            <a:spLocks noGrp="1"/>
          </p:cNvSpPr>
          <p:nvPr>
            <p:ph type="dt" sz="half" idx="10"/>
          </p:nvPr>
        </p:nvSpPr>
        <p:spPr/>
        <p:txBody>
          <a:bodyPr/>
          <a:lstStyle>
            <a:lvl1pPr>
              <a:defRPr/>
            </a:lvl1pPr>
          </a:lstStyle>
          <a:p>
            <a:pPr>
              <a:defRPr/>
            </a:pPr>
            <a:endParaRPr lang="zh-CN" altLang="en-US"/>
          </a:p>
        </p:txBody>
      </p:sp>
      <p:sp>
        <p:nvSpPr>
          <p:cNvPr id="9" name="页脚占位符 4"/>
          <p:cNvSpPr>
            <a:spLocks noGrp="1"/>
          </p:cNvSpPr>
          <p:nvPr>
            <p:ph type="ftr" sz="quarter" idx="11"/>
          </p:nvPr>
        </p:nvSpPr>
        <p:spPr/>
        <p:txBody>
          <a:bodyPr/>
          <a:lstStyle>
            <a:lvl1pPr>
              <a:defRPr/>
            </a:lvl1pPr>
          </a:lstStyle>
          <a:p>
            <a:pPr>
              <a:defRPr/>
            </a:pPr>
            <a:endParaRPr lang="zh-CN" altLang="en-US"/>
          </a:p>
        </p:txBody>
      </p:sp>
      <p:sp>
        <p:nvSpPr>
          <p:cNvPr id="10" name="灯片编号占位符 5"/>
          <p:cNvSpPr>
            <a:spLocks noGrp="1"/>
          </p:cNvSpPr>
          <p:nvPr>
            <p:ph type="sldNum" sz="quarter" idx="12"/>
          </p:nvPr>
        </p:nvSpPr>
        <p:spPr/>
        <p:txBody>
          <a:bodyPr/>
          <a:lstStyle>
            <a:lvl1pPr>
              <a:defRPr/>
            </a:lvl1pPr>
          </a:lstStyle>
          <a:p>
            <a:fld id="{A17F1138-5C53-4364-9FB9-E98BF07EFF28}" type="slidenum">
              <a:rPr lang="zh-CN" altLang="en-US"/>
              <a:pPr/>
              <a:t>‹#›</a:t>
            </a:fld>
            <a:endParaRPr lang="zh-CN" altLang="en-US"/>
          </a:p>
        </p:txBody>
      </p:sp>
      <p:pic>
        <p:nvPicPr>
          <p:cNvPr id="12" name="图片 11" descr="河北省财政厅.gif"/>
          <p:cNvPicPr>
            <a:picLocks noChangeAspect="1"/>
          </p:cNvPicPr>
          <p:nvPr userDrawn="1"/>
        </p:nvPicPr>
        <p:blipFill>
          <a:blip r:embed="rId4" cstate="print"/>
          <a:stretch>
            <a:fillRect/>
          </a:stretch>
        </p:blipFill>
        <p:spPr>
          <a:xfrm>
            <a:off x="122238" y="126976"/>
            <a:ext cx="2643174" cy="625807"/>
          </a:xfrm>
          <a:prstGeom prst="rect">
            <a:avLst/>
          </a:prstGeom>
        </p:spPr>
      </p:pic>
    </p:spTree>
    <p:extLst>
      <p:ext uri="{BB962C8B-B14F-4D97-AF65-F5344CB8AC3E}">
        <p14:creationId xmlns="" xmlns:p14="http://schemas.microsoft.com/office/powerpoint/2010/main" val="60925028"/>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 xmlns:a14="http://schemas.microsoft.com/office/drawing/2010/main" val="0"/>
              </a:ext>
            </a:extLst>
          </a:blip>
          <a:srcRect r="18307"/>
          <a:stretch>
            <a:fillRect/>
          </a:stretch>
        </p:blipFill>
        <p:spPr bwMode="auto">
          <a:xfrm>
            <a:off x="-900113" y="0"/>
            <a:ext cx="12192001"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图片 7" descr="河北省财政厅.gif"/>
          <p:cNvPicPr>
            <a:picLocks noChangeAspect="1"/>
          </p:cNvPicPr>
          <p:nvPr userDrawn="1"/>
        </p:nvPicPr>
        <p:blipFill>
          <a:blip r:embed="rId3" cstate="print"/>
          <a:stretch>
            <a:fillRect/>
          </a:stretch>
        </p:blipFill>
        <p:spPr>
          <a:xfrm>
            <a:off x="-398581" y="190476"/>
            <a:ext cx="2909993" cy="688980"/>
          </a:xfrm>
          <a:prstGeom prst="rect">
            <a:avLst/>
          </a:prstGeom>
        </p:spPr>
      </p:pic>
    </p:spTree>
    <p:extLst>
      <p:ext uri="{BB962C8B-B14F-4D97-AF65-F5344CB8AC3E}">
        <p14:creationId xmlns="" xmlns:p14="http://schemas.microsoft.com/office/powerpoint/2010/main" val="11657278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extLst>
              <a:ext uri="{28A0092B-C50C-407E-A947-70E740481C1C}">
                <a14:useLocalDpi xmlns="" xmlns:a14="http://schemas.microsoft.com/office/drawing/2010/main" val="0"/>
              </a:ext>
            </a:extLst>
          </a:blip>
          <a:srcRect l="49240" t="20268" r="285" b="656"/>
          <a:stretch>
            <a:fillRect/>
          </a:stretch>
        </p:blipFill>
        <p:spPr bwMode="auto">
          <a:xfrm>
            <a:off x="-411163" y="-14288"/>
            <a:ext cx="12403138"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图片 7" descr="河北省财政厅.gif"/>
          <p:cNvPicPr>
            <a:picLocks noChangeAspect="1"/>
          </p:cNvPicPr>
          <p:nvPr userDrawn="1"/>
        </p:nvPicPr>
        <p:blipFill>
          <a:blip r:embed="rId3"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89764065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p:cNvSpPr>
          <p:nvPr>
            <p:ph type="dt" sz="half" idx="10"/>
          </p:nvPr>
        </p:nvSpPr>
        <p:spPr/>
        <p:txBody>
          <a:bodyPr/>
          <a:lstStyle>
            <a:lvl1pPr>
              <a:defRPr/>
            </a:lvl1pPr>
          </a:lstStyle>
          <a:p>
            <a:pPr>
              <a:defRPr/>
            </a:pPr>
            <a:endParaRPr lang="zh-CN" altLang="en-US"/>
          </a:p>
        </p:txBody>
      </p:sp>
      <p:sp>
        <p:nvSpPr>
          <p:cNvPr id="4" name="页脚占位符 4"/>
          <p:cNvSpPr>
            <a:spLocks noGrp="1"/>
          </p:cNvSpPr>
          <p:nvPr>
            <p:ph type="ftr" sz="quarter" idx="11"/>
          </p:nvPr>
        </p:nvSpPr>
        <p:spPr/>
        <p:txBody>
          <a:bodyPr/>
          <a:lstStyle>
            <a:lvl1pPr>
              <a:defRPr/>
            </a:lvl1pPr>
          </a:lstStyle>
          <a:p>
            <a:pPr>
              <a:defRPr/>
            </a:pPr>
            <a:endParaRPr lang="zh-CN" altLang="en-US"/>
          </a:p>
        </p:txBody>
      </p:sp>
      <p:sp>
        <p:nvSpPr>
          <p:cNvPr id="5" name="灯片编号占位符 5"/>
          <p:cNvSpPr>
            <a:spLocks noGrp="1"/>
          </p:cNvSpPr>
          <p:nvPr>
            <p:ph type="sldNum" sz="quarter" idx="12"/>
          </p:nvPr>
        </p:nvSpPr>
        <p:spPr/>
        <p:txBody>
          <a:bodyPr/>
          <a:lstStyle>
            <a:lvl1pPr>
              <a:defRPr/>
            </a:lvl1pPr>
          </a:lstStyle>
          <a:p>
            <a:fld id="{F318409B-64A1-4BFD-9121-3B206BDBCBA9}" type="slidenum">
              <a:rPr lang="zh-CN" altLang="en-US"/>
              <a:pPr/>
              <a:t>‹#›</a:t>
            </a:fld>
            <a:endParaRPr lang="zh-CN" altLang="en-US"/>
          </a:p>
        </p:txBody>
      </p:sp>
    </p:spTree>
    <p:extLst>
      <p:ext uri="{BB962C8B-B14F-4D97-AF65-F5344CB8AC3E}">
        <p14:creationId xmlns="" xmlns:p14="http://schemas.microsoft.com/office/powerpoint/2010/main" val="211870053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fld id="{5AD34724-F162-4594-A1FD-CD78F260365D}" type="slidenum">
              <a:rPr lang="zh-CN" altLang="en-US"/>
              <a:pPr/>
              <a:t>‹#›</a:t>
            </a:fld>
            <a:endParaRPr lang="zh-CN" altLang="en-US"/>
          </a:p>
        </p:txBody>
      </p:sp>
    </p:spTree>
    <p:extLst>
      <p:ext uri="{BB962C8B-B14F-4D97-AF65-F5344CB8AC3E}">
        <p14:creationId xmlns="" xmlns:p14="http://schemas.microsoft.com/office/powerpoint/2010/main" val="1029918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D36F34F0-78CD-4A4B-BC38-0FC63CED52E5}" type="slidenum">
              <a:rPr lang="zh-CN" altLang="en-US"/>
              <a:pPr/>
              <a:t>‹#›</a:t>
            </a:fld>
            <a:endParaRPr lang="zh-CN" altLang="en-US"/>
          </a:p>
        </p:txBody>
      </p:sp>
    </p:spTree>
    <p:extLst>
      <p:ext uri="{BB962C8B-B14F-4D97-AF65-F5344CB8AC3E}">
        <p14:creationId xmlns="" xmlns:p14="http://schemas.microsoft.com/office/powerpoint/2010/main" val="3581147980"/>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FB6C0A72-CE07-40E2-8D4F-94E6BF53BC24}" type="slidenum">
              <a:rPr lang="zh-CN" altLang="en-US"/>
              <a:pPr/>
              <a:t>‹#›</a:t>
            </a:fld>
            <a:endParaRPr lang="zh-CN" altLang="en-US"/>
          </a:p>
        </p:txBody>
      </p:sp>
    </p:spTree>
    <p:extLst>
      <p:ext uri="{BB962C8B-B14F-4D97-AF65-F5344CB8AC3E}">
        <p14:creationId xmlns="" xmlns:p14="http://schemas.microsoft.com/office/powerpoint/2010/main" val="1160344114"/>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过渡页">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cxnSp>
        <p:nvCxnSpPr>
          <p:cNvPr id="2" name="直接连接符 1"/>
          <p:cNvCxnSpPr/>
          <p:nvPr userDrawn="1"/>
        </p:nvCxnSpPr>
        <p:spPr>
          <a:xfrm flipH="1">
            <a:off x="1073150" y="6480175"/>
            <a:ext cx="7964488"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userDrawn="1"/>
        </p:nvCxnSpPr>
        <p:spPr>
          <a:xfrm flipH="1">
            <a:off x="106363" y="6480175"/>
            <a:ext cx="593725"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grpSp>
        <p:nvGrpSpPr>
          <p:cNvPr id="4" name="组合 4"/>
          <p:cNvGrpSpPr>
            <a:grpSpLocks/>
          </p:cNvGrpSpPr>
          <p:nvPr userDrawn="1"/>
        </p:nvGrpSpPr>
        <p:grpSpPr bwMode="auto">
          <a:xfrm flipH="1">
            <a:off x="731838" y="6276975"/>
            <a:ext cx="309562" cy="349250"/>
            <a:chOff x="7019085" y="157473"/>
            <a:chExt cx="3868830" cy="3952255"/>
          </a:xfrm>
        </p:grpSpPr>
        <p:sp>
          <p:nvSpPr>
            <p:cNvPr id="5" name="椭圆 4"/>
            <p:cNvSpPr/>
            <p:nvPr/>
          </p:nvSpPr>
          <p:spPr>
            <a:xfrm>
              <a:off x="8645980" y="157473"/>
              <a:ext cx="615040" cy="628773"/>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6" name="椭圆 5"/>
            <p:cNvSpPr/>
            <p:nvPr/>
          </p:nvSpPr>
          <p:spPr>
            <a:xfrm rot="1542857">
              <a:off x="9360227" y="319162"/>
              <a:ext cx="634886" cy="628762"/>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7" name="椭圆 6"/>
            <p:cNvSpPr/>
            <p:nvPr/>
          </p:nvSpPr>
          <p:spPr>
            <a:xfrm rot="3085714">
              <a:off x="9938648" y="783185"/>
              <a:ext cx="628762"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8" name="椭圆 7"/>
            <p:cNvSpPr/>
            <p:nvPr/>
          </p:nvSpPr>
          <p:spPr>
            <a:xfrm rot="7714286">
              <a:off x="9938649" y="2849142"/>
              <a:ext cx="628773"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9" name="椭圆 8"/>
            <p:cNvSpPr/>
            <p:nvPr/>
          </p:nvSpPr>
          <p:spPr>
            <a:xfrm rot="4628572">
              <a:off x="10266015" y="1457811"/>
              <a:ext cx="628773"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0" name="椭圆 9"/>
            <p:cNvSpPr/>
            <p:nvPr/>
          </p:nvSpPr>
          <p:spPr>
            <a:xfrm rot="9257143">
              <a:off x="9360227" y="3319277"/>
              <a:ext cx="634886" cy="628773"/>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1" name="椭圆 10"/>
            <p:cNvSpPr/>
            <p:nvPr/>
          </p:nvSpPr>
          <p:spPr>
            <a:xfrm rot="6171428">
              <a:off x="10266014" y="2194362"/>
              <a:ext cx="628762"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2" name="椭圆 11"/>
            <p:cNvSpPr/>
            <p:nvPr/>
          </p:nvSpPr>
          <p:spPr>
            <a:xfrm rot="10800000">
              <a:off x="8645980" y="3480966"/>
              <a:ext cx="615040" cy="628762"/>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3" name="椭圆 12"/>
            <p:cNvSpPr/>
            <p:nvPr/>
          </p:nvSpPr>
          <p:spPr>
            <a:xfrm rot="12342857">
              <a:off x="7911887" y="3319277"/>
              <a:ext cx="634886" cy="628773"/>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4" name="椭圆 13"/>
            <p:cNvSpPr/>
            <p:nvPr/>
          </p:nvSpPr>
          <p:spPr>
            <a:xfrm rot="13885714">
              <a:off x="7339590" y="2849142"/>
              <a:ext cx="628773"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5" name="椭圆 14"/>
            <p:cNvSpPr/>
            <p:nvPr/>
          </p:nvSpPr>
          <p:spPr>
            <a:xfrm rot="20057142">
              <a:off x="7911887" y="319162"/>
              <a:ext cx="634886" cy="628762"/>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6" name="椭圆 15"/>
            <p:cNvSpPr/>
            <p:nvPr/>
          </p:nvSpPr>
          <p:spPr>
            <a:xfrm rot="15428571">
              <a:off x="7012224" y="2194362"/>
              <a:ext cx="628762"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7" name="椭圆 16"/>
            <p:cNvSpPr/>
            <p:nvPr/>
          </p:nvSpPr>
          <p:spPr>
            <a:xfrm rot="16971429">
              <a:off x="7012224" y="1457811"/>
              <a:ext cx="628773"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8" name="椭圆 17"/>
            <p:cNvSpPr/>
            <p:nvPr/>
          </p:nvSpPr>
          <p:spPr>
            <a:xfrm rot="18514286">
              <a:off x="7339590" y="783185"/>
              <a:ext cx="628762"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grpSp>
      <p:cxnSp>
        <p:nvCxnSpPr>
          <p:cNvPr id="19" name="直接连接符 18" hidden="1"/>
          <p:cNvCxnSpPr/>
          <p:nvPr userDrawn="1"/>
        </p:nvCxnSpPr>
        <p:spPr>
          <a:xfrm>
            <a:off x="2386013" y="431800"/>
            <a:ext cx="0" cy="525463"/>
          </a:xfrm>
          <a:prstGeom prst="line">
            <a:avLst/>
          </a:prstGeom>
          <a:ln>
            <a:solidFill>
              <a:srgbClr val="28A9D6"/>
            </a:solidFill>
          </a:ln>
        </p:spPr>
        <p:style>
          <a:lnRef idx="1">
            <a:schemeClr val="accent1"/>
          </a:lnRef>
          <a:fillRef idx="0">
            <a:schemeClr val="accent1"/>
          </a:fillRef>
          <a:effectRef idx="0">
            <a:schemeClr val="accent1"/>
          </a:effectRef>
          <a:fontRef idx="minor">
            <a:schemeClr val="tx1"/>
          </a:fontRef>
        </p:style>
      </p:cxnSp>
      <p:sp>
        <p:nvSpPr>
          <p:cNvPr id="20" name="矩形 19"/>
          <p:cNvSpPr/>
          <p:nvPr userDrawn="1"/>
        </p:nvSpPr>
        <p:spPr>
          <a:xfrm>
            <a:off x="0" y="0"/>
            <a:ext cx="9144000" cy="620713"/>
          </a:xfrm>
          <a:prstGeom prst="rect">
            <a:avLst/>
          </a:prstGeom>
          <a:solidFill>
            <a:srgbClr val="28A9D6"/>
          </a:solidFill>
          <a:ln>
            <a:noFill/>
          </a:ln>
          <a:effectLst/>
        </p:spPr>
        <p:txBody>
          <a:bodyPr lIns="68580" tIns="34291" rIns="68580" bIns="34291"/>
          <a:lstStyle/>
          <a:p>
            <a:pPr eaLnBrk="1" hangingPunct="1">
              <a:defRPr/>
            </a:pPr>
            <a:endParaRPr lang="zh-CN" altLang="en-US" sz="1351" dirty="0"/>
          </a:p>
        </p:txBody>
      </p:sp>
      <p:sp>
        <p:nvSpPr>
          <p:cNvPr id="22" name="任意多边形 21"/>
          <p:cNvSpPr/>
          <p:nvPr userDrawn="1"/>
        </p:nvSpPr>
        <p:spPr>
          <a:xfrm flipV="1">
            <a:off x="179388" y="741363"/>
            <a:ext cx="1041400" cy="431800"/>
          </a:xfrm>
          <a:custGeom>
            <a:avLst/>
            <a:gdLst>
              <a:gd name="connsiteX0" fmla="*/ 167822 w 1386790"/>
              <a:gd name="connsiteY0" fmla="*/ 524933 h 524933"/>
              <a:gd name="connsiteX1" fmla="*/ 168846 w 1386790"/>
              <a:gd name="connsiteY1" fmla="*/ 524933 h 524933"/>
              <a:gd name="connsiteX2" fmla="*/ 168846 w 1386790"/>
              <a:gd name="connsiteY2" fmla="*/ 14598 h 524933"/>
              <a:gd name="connsiteX3" fmla="*/ 1386790 w 1386790"/>
              <a:gd name="connsiteY3" fmla="*/ 14598 h 524933"/>
              <a:gd name="connsiteX4" fmla="*/ 1386790 w 1386790"/>
              <a:gd name="connsiteY4" fmla="*/ 0 h 524933"/>
              <a:gd name="connsiteX5" fmla="*/ 167822 w 1386790"/>
              <a:gd name="connsiteY5" fmla="*/ 0 h 524933"/>
              <a:gd name="connsiteX6" fmla="*/ 152999 w 1386790"/>
              <a:gd name="connsiteY6" fmla="*/ 0 h 524933"/>
              <a:gd name="connsiteX7" fmla="*/ 152999 w 1386790"/>
              <a:gd name="connsiteY7" fmla="*/ 507260 h 524933"/>
              <a:gd name="connsiteX8" fmla="*/ 107280 w 1386790"/>
              <a:gd name="connsiteY8" fmla="*/ 507260 h 524933"/>
              <a:gd name="connsiteX9" fmla="*/ 107280 w 1386790"/>
              <a:gd name="connsiteY9" fmla="*/ 0 h 524933"/>
              <a:gd name="connsiteX10" fmla="*/ 0 w 1386790"/>
              <a:gd name="connsiteY10" fmla="*/ 0 h 524933"/>
              <a:gd name="connsiteX11" fmla="*/ 0 w 1386790"/>
              <a:gd name="connsiteY11" fmla="*/ 524932 h 524933"/>
              <a:gd name="connsiteX12" fmla="*/ 33834 w 1386790"/>
              <a:gd name="connsiteY12" fmla="*/ 524932 h 524933"/>
              <a:gd name="connsiteX13" fmla="*/ 33834 w 1386790"/>
              <a:gd name="connsiteY13" fmla="*/ 23810 h 524933"/>
              <a:gd name="connsiteX14" fmla="*/ 79553 w 1386790"/>
              <a:gd name="connsiteY14" fmla="*/ 23810 h 524933"/>
              <a:gd name="connsiteX15" fmla="*/ 79553 w 1386790"/>
              <a:gd name="connsiteY15" fmla="*/ 524932 h 524933"/>
              <a:gd name="connsiteX16" fmla="*/ 167822 w 1386790"/>
              <a:gd name="connsiteY16" fmla="*/ 524932 h 52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790" h="524933">
                <a:moveTo>
                  <a:pt x="167822" y="524933"/>
                </a:moveTo>
                <a:lnTo>
                  <a:pt x="168846" y="524933"/>
                </a:lnTo>
                <a:lnTo>
                  <a:pt x="168846" y="14598"/>
                </a:lnTo>
                <a:lnTo>
                  <a:pt x="1386790" y="14598"/>
                </a:lnTo>
                <a:lnTo>
                  <a:pt x="1386790" y="0"/>
                </a:lnTo>
                <a:lnTo>
                  <a:pt x="167822" y="0"/>
                </a:lnTo>
                <a:lnTo>
                  <a:pt x="152999" y="0"/>
                </a:lnTo>
                <a:lnTo>
                  <a:pt x="152999" y="507260"/>
                </a:lnTo>
                <a:lnTo>
                  <a:pt x="107280" y="507260"/>
                </a:lnTo>
                <a:lnTo>
                  <a:pt x="107280" y="0"/>
                </a:lnTo>
                <a:lnTo>
                  <a:pt x="0" y="0"/>
                </a:lnTo>
                <a:lnTo>
                  <a:pt x="0" y="524932"/>
                </a:lnTo>
                <a:lnTo>
                  <a:pt x="33834" y="524932"/>
                </a:lnTo>
                <a:lnTo>
                  <a:pt x="33834" y="23810"/>
                </a:lnTo>
                <a:lnTo>
                  <a:pt x="79553" y="23810"/>
                </a:lnTo>
                <a:lnTo>
                  <a:pt x="79553" y="524932"/>
                </a:lnTo>
                <a:lnTo>
                  <a:pt x="167822" y="524932"/>
                </a:lnTo>
                <a:close/>
              </a:path>
            </a:pathLst>
          </a:cu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23" name="灯片编号占位符 3"/>
          <p:cNvSpPr>
            <a:spLocks noGrp="1"/>
          </p:cNvSpPr>
          <p:nvPr>
            <p:ph type="sldNum" sz="quarter" idx="10"/>
          </p:nvPr>
        </p:nvSpPr>
        <p:spPr>
          <a:xfrm>
            <a:off x="776288" y="6323013"/>
            <a:ext cx="219075" cy="282575"/>
          </a:xfrm>
        </p:spPr>
        <p:txBody>
          <a:bodyPr anchor="ctr" anchorCtr="1"/>
          <a:lstStyle>
            <a:lvl1pPr>
              <a:defRPr sz="600">
                <a:solidFill>
                  <a:schemeClr val="tx1"/>
                </a:solidFill>
              </a:defRPr>
            </a:lvl1pPr>
          </a:lstStyle>
          <a:p>
            <a:fld id="{B82A10F0-0683-4FD9-8F7B-22F2CD8F2A66}" type="slidenum">
              <a:rPr lang="zh-CN" altLang="en-US"/>
              <a:pPr/>
              <a:t>‹#›</a:t>
            </a:fld>
            <a:endParaRPr lang="zh-CN" altLang="en-US"/>
          </a:p>
        </p:txBody>
      </p:sp>
      <p:pic>
        <p:nvPicPr>
          <p:cNvPr id="24" name="图片 23" descr="河北省财政厅.gif"/>
          <p:cNvPicPr>
            <a:picLocks noChangeAspect="1"/>
          </p:cNvPicPr>
          <p:nvPr userDrawn="1"/>
        </p:nvPicPr>
        <p:blipFill>
          <a:blip r:embed="rId3"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1350217332"/>
      </p:ext>
    </p:extLst>
  </p:cSld>
  <p:clrMapOvr>
    <a:masterClrMapping/>
  </p:clrMapOvr>
  <p:transition spd="med">
    <p:fade/>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BF701484-CC30-4A75-A192-74B87577496C}" type="slidenum">
              <a:rPr lang="zh-CN" altLang="en-US"/>
              <a:pPr/>
              <a:t>‹#›</a:t>
            </a:fld>
            <a:endParaRPr lang="zh-CN" altLang="en-US"/>
          </a:p>
        </p:txBody>
      </p:sp>
    </p:spTree>
    <p:extLst>
      <p:ext uri="{BB962C8B-B14F-4D97-AF65-F5344CB8AC3E}">
        <p14:creationId xmlns="" xmlns:p14="http://schemas.microsoft.com/office/powerpoint/2010/main" val="27413624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A9597499-A710-4783-A839-36044A027B0A}" type="slidenum">
              <a:rPr lang="zh-CN" altLang="en-US"/>
              <a:pPr/>
              <a:t>‹#›</a:t>
            </a:fld>
            <a:endParaRPr lang="zh-CN" altLang="en-US"/>
          </a:p>
        </p:txBody>
      </p:sp>
    </p:spTree>
    <p:extLst>
      <p:ext uri="{BB962C8B-B14F-4D97-AF65-F5344CB8AC3E}">
        <p14:creationId xmlns="" xmlns:p14="http://schemas.microsoft.com/office/powerpoint/2010/main" val="42166090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2_标题幻灯片">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6 h 1912"/>
              <a:gd name="T4" fmla="*/ 0 w 1588"/>
              <a:gd name="T5" fmla="*/ 2147483646 h 1912"/>
              <a:gd name="T6" fmla="*/ 0 w 1588"/>
              <a:gd name="T7" fmla="*/ 2147483646 h 1912"/>
              <a:gd name="T8" fmla="*/ 0 w 1588"/>
              <a:gd name="T9" fmla="*/ 2147483646 h 1912"/>
              <a:gd name="T10" fmla="*/ 0 w 1588"/>
              <a:gd name="T11" fmla="*/ 2147483646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a:p>
        </p:txBody>
      </p:sp>
      <p:sp>
        <p:nvSpPr>
          <p:cNvPr id="5" name="Rectangle 8"/>
          <p:cNvSpPr>
            <a:spLocks noChangeArrowheads="1"/>
          </p:cNvSpPr>
          <p:nvPr/>
        </p:nvSpPr>
        <p:spPr bwMode="auto">
          <a:xfrm>
            <a:off x="0" y="53340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sp>
        <p:nvSpPr>
          <p:cNvPr id="6" name="Rectangle 10"/>
          <p:cNvSpPr>
            <a:spLocks noChangeArrowheads="1"/>
          </p:cNvSpPr>
          <p:nvPr/>
        </p:nvSpPr>
        <p:spPr bwMode="auto">
          <a:xfrm>
            <a:off x="0" y="85725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sp>
        <p:nvSpPr>
          <p:cNvPr id="370690" name="Rectangle 2"/>
          <p:cNvSpPr>
            <a:spLocks noGrp="1" noChangeArrowheads="1"/>
          </p:cNvSpPr>
          <p:nvPr>
            <p:ph type="ctrTitle" sz="quarter"/>
          </p:nvPr>
        </p:nvSpPr>
        <p:spPr>
          <a:xfrm>
            <a:off x="685800" y="1997079"/>
            <a:ext cx="7772400" cy="1431925"/>
          </a:xfrm>
        </p:spPr>
        <p:txBody>
          <a:bodyPr anchor="b" anchorCtr="1"/>
          <a:lstStyle>
            <a:lvl1pPr>
              <a:defRPr/>
            </a:lvl1pPr>
          </a:lstStyle>
          <a:p>
            <a:r>
              <a:rPr lang="zh-CN" altLang="en-US" dirty="0"/>
              <a:t>单击此处编辑母版标题样式</a:t>
            </a:r>
          </a:p>
        </p:txBody>
      </p:sp>
      <p:sp>
        <p:nvSpPr>
          <p:cNvPr id="370691"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zh-CN" altLang="en-US" dirty="0"/>
              <a:t>单击此处编辑母版副标题样式</a:t>
            </a:r>
          </a:p>
        </p:txBody>
      </p:sp>
      <p:sp>
        <p:nvSpPr>
          <p:cNvPr id="8" name="Rectangle 5"/>
          <p:cNvSpPr>
            <a:spLocks noGrp="1" noChangeArrowheads="1"/>
          </p:cNvSpPr>
          <p:nvPr>
            <p:ph type="ftr" sz="quarter" idx="10"/>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1"/>
          </p:nvPr>
        </p:nvSpPr>
        <p:spPr/>
        <p:txBody>
          <a:bodyPr/>
          <a:lstStyle>
            <a:lvl1pPr>
              <a:defRPr/>
            </a:lvl1pPr>
          </a:lstStyle>
          <a:p>
            <a:fld id="{A583EA82-652C-4983-BA31-612BF506930D}" type="slidenum">
              <a:rPr lang="en-US" altLang="zh-CN"/>
              <a:pPr/>
              <a:t>‹#›</a:t>
            </a:fld>
            <a:endParaRPr lang="en-US" altLang="zh-CN"/>
          </a:p>
        </p:txBody>
      </p:sp>
      <p:sp>
        <p:nvSpPr>
          <p:cNvPr id="10" name="Rectangle 7"/>
          <p:cNvSpPr>
            <a:spLocks noGrp="1" noChangeArrowheads="1"/>
          </p:cNvSpPr>
          <p:nvPr>
            <p:ph type="dt" sz="quarter" idx="12"/>
          </p:nvPr>
        </p:nvSpPr>
        <p:spPr/>
        <p:txBody>
          <a:bodyPr/>
          <a:lstStyle>
            <a:lvl1pPr>
              <a:defRPr/>
            </a:lvl1pPr>
          </a:lstStyle>
          <a:p>
            <a:pPr>
              <a:defRPr/>
            </a:pPr>
            <a:endParaRPr lang="en-US" altLang="zh-CN"/>
          </a:p>
        </p:txBody>
      </p:sp>
    </p:spTree>
    <p:extLst>
      <p:ext uri="{BB962C8B-B14F-4D97-AF65-F5344CB8AC3E}">
        <p14:creationId xmlns="" xmlns:p14="http://schemas.microsoft.com/office/powerpoint/2010/main" val="2579074464"/>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节标题">
    <p:spTree>
      <p:nvGrpSpPr>
        <p:cNvPr id="1" name=""/>
        <p:cNvGrpSpPr/>
        <p:nvPr/>
      </p:nvGrpSpPr>
      <p:grpSpPr>
        <a:xfrm>
          <a:off x="0" y="0"/>
          <a:ext cx="0" cy="0"/>
          <a:chOff x="0" y="0"/>
          <a:chExt cx="0" cy="0"/>
        </a:xfrm>
      </p:grpSpPr>
      <p:pic>
        <p:nvPicPr>
          <p:cNvPr id="13" name="图片 12" descr="7846534_101004389127_2.jpg"/>
          <p:cNvPicPr>
            <a:picLocks noChangeAspect="1"/>
          </p:cNvPicPr>
          <p:nvPr userDrawn="1"/>
        </p:nvPicPr>
        <p:blipFill>
          <a:blip r:embed="rId2" cstate="print"/>
          <a:stretch>
            <a:fillRect/>
          </a:stretch>
        </p:blipFill>
        <p:spPr>
          <a:xfrm>
            <a:off x="0" y="1214422"/>
            <a:ext cx="9144000" cy="5500726"/>
          </a:xfrm>
          <a:prstGeom prst="rect">
            <a:avLst/>
          </a:prstGeom>
        </p:spPr>
      </p:pic>
      <p:sp>
        <p:nvSpPr>
          <p:cNvPr id="2" name="矩形 1"/>
          <p:cNvSpPr/>
          <p:nvPr userDrawn="1"/>
        </p:nvSpPr>
        <p:spPr>
          <a:xfrm>
            <a:off x="34925" y="571500"/>
            <a:ext cx="107950" cy="719138"/>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 name="矩形 2"/>
          <p:cNvSpPr/>
          <p:nvPr userDrawn="1"/>
        </p:nvSpPr>
        <p:spPr>
          <a:xfrm>
            <a:off x="-6350" y="15875"/>
            <a:ext cx="9150350" cy="669925"/>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4" name="平行四边形 3"/>
          <p:cNvSpPr/>
          <p:nvPr userDrawn="1"/>
        </p:nvSpPr>
        <p:spPr>
          <a:xfrm>
            <a:off x="-87313" y="6705600"/>
            <a:ext cx="7883526" cy="179388"/>
          </a:xfrm>
          <a:prstGeom prst="parallelogram">
            <a:avLst>
              <a:gd name="adj" fmla="val 55384"/>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5" name="平行四边形 4"/>
          <p:cNvSpPr/>
          <p:nvPr userDrawn="1"/>
        </p:nvSpPr>
        <p:spPr>
          <a:xfrm>
            <a:off x="7796213" y="6705600"/>
            <a:ext cx="381000" cy="179388"/>
          </a:xfrm>
          <a:prstGeom prst="parallelogram">
            <a:avLst>
              <a:gd name="adj" fmla="val 5538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6" name="平行四边形 5"/>
          <p:cNvSpPr/>
          <p:nvPr userDrawn="1"/>
        </p:nvSpPr>
        <p:spPr>
          <a:xfrm>
            <a:off x="8131175" y="6705600"/>
            <a:ext cx="379413" cy="179388"/>
          </a:xfrm>
          <a:prstGeom prst="parallelogram">
            <a:avLst>
              <a:gd name="adj" fmla="val 55384"/>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7" name="平行四边形 6"/>
          <p:cNvSpPr/>
          <p:nvPr userDrawn="1"/>
        </p:nvSpPr>
        <p:spPr>
          <a:xfrm>
            <a:off x="8464550" y="6705600"/>
            <a:ext cx="381000" cy="179388"/>
          </a:xfrm>
          <a:prstGeom prst="parallelogram">
            <a:avLst>
              <a:gd name="adj" fmla="val 55384"/>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8" name="平行四边形 7"/>
          <p:cNvSpPr/>
          <p:nvPr userDrawn="1"/>
        </p:nvSpPr>
        <p:spPr>
          <a:xfrm>
            <a:off x="8799513" y="6705600"/>
            <a:ext cx="381000" cy="179388"/>
          </a:xfrm>
          <a:prstGeom prst="parallelogram">
            <a:avLst>
              <a:gd name="adj" fmla="val 55384"/>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4" name="矩形 13"/>
          <p:cNvSpPr/>
          <p:nvPr userDrawn="1"/>
        </p:nvSpPr>
        <p:spPr>
          <a:xfrm>
            <a:off x="179388" y="750888"/>
            <a:ext cx="107950" cy="53975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latin typeface="微软雅黑" panose="020B0503020204020204" pitchFamily="34" charset="-122"/>
              <a:ea typeface="微软雅黑" panose="020B0503020204020204" pitchFamily="34" charset="-122"/>
            </a:endParaRPr>
          </a:p>
        </p:txBody>
      </p:sp>
      <p:sp>
        <p:nvSpPr>
          <p:cNvPr id="15" name="矩形 14"/>
          <p:cNvSpPr/>
          <p:nvPr userDrawn="1"/>
        </p:nvSpPr>
        <p:spPr>
          <a:xfrm>
            <a:off x="323850" y="858838"/>
            <a:ext cx="107950" cy="431800"/>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600" dirty="0">
              <a:latin typeface="微软雅黑" panose="020B0503020204020204" pitchFamily="34" charset="-122"/>
              <a:ea typeface="微软雅黑" panose="020B0503020204020204" pitchFamily="34" charset="-122"/>
            </a:endParaRPr>
          </a:p>
        </p:txBody>
      </p:sp>
      <p:sp>
        <p:nvSpPr>
          <p:cNvPr id="16" name="灯片编号占位符 5"/>
          <p:cNvSpPr>
            <a:spLocks noGrp="1"/>
          </p:cNvSpPr>
          <p:nvPr>
            <p:ph type="sldNum" sz="quarter" idx="10"/>
          </p:nvPr>
        </p:nvSpPr>
        <p:spPr>
          <a:xfrm>
            <a:off x="7031038" y="6611938"/>
            <a:ext cx="2133600" cy="365125"/>
          </a:xfrm>
        </p:spPr>
        <p:txBody>
          <a:bodyPr/>
          <a:lstStyle>
            <a:lvl1pPr>
              <a:defRPr b="1">
                <a:solidFill>
                  <a:schemeClr val="tx1"/>
                </a:solidFill>
                <a:latin typeface="微软雅黑" pitchFamily="34" charset="-122"/>
                <a:ea typeface="微软雅黑" pitchFamily="34" charset="-122"/>
              </a:defRPr>
            </a:lvl1pPr>
          </a:lstStyle>
          <a:p>
            <a:fld id="{ED173647-899F-4A7C-9F3A-BDEF57847650}" type="slidenum">
              <a:rPr lang="zh-CN" altLang="en-US"/>
              <a:pPr/>
              <a:t>‹#›</a:t>
            </a:fld>
            <a:endParaRPr lang="zh-CN" altLang="en-US"/>
          </a:p>
        </p:txBody>
      </p:sp>
      <p:pic>
        <p:nvPicPr>
          <p:cNvPr id="17" name="图片 16" descr="河北省财政厅.gif"/>
          <p:cNvPicPr>
            <a:picLocks noChangeAspect="1"/>
          </p:cNvPicPr>
          <p:nvPr userDrawn="1"/>
        </p:nvPicPr>
        <p:blipFill>
          <a:blip r:embed="rId3"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426420195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2" name="矩形 5"/>
          <p:cNvSpPr>
            <a:spLocks noChangeArrowheads="1"/>
          </p:cNvSpPr>
          <p:nvPr userDrawn="1"/>
        </p:nvSpPr>
        <p:spPr bwMode="auto">
          <a:xfrm>
            <a:off x="0" y="2349500"/>
            <a:ext cx="9144000" cy="21590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endParaRPr lang="zh-CN" altLang="zh-CN" smtClean="0">
              <a:solidFill>
                <a:srgbClr val="FFFFFF"/>
              </a:solidFill>
              <a:ea typeface="微软雅黑" panose="020B0503020204020204" pitchFamily="34" charset="-122"/>
              <a:sym typeface="Arial" panose="020B0604020202020204" pitchFamily="34" charset="0"/>
            </a:endParaRPr>
          </a:p>
        </p:txBody>
      </p:sp>
      <p:sp>
        <p:nvSpPr>
          <p:cNvPr id="3" name="矩形 2"/>
          <p:cNvSpPr>
            <a:spLocks noChangeArrowheads="1"/>
          </p:cNvSpPr>
          <p:nvPr userDrawn="1"/>
        </p:nvSpPr>
        <p:spPr bwMode="auto">
          <a:xfrm>
            <a:off x="-20638" y="0"/>
            <a:ext cx="9164638" cy="695325"/>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1588" indent="-1588">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endParaRPr lang="zh-CN" altLang="zh-CN" b="1" dirty="0" smtClean="0">
              <a:solidFill>
                <a:srgbClr val="D8F6FF"/>
              </a:solidFill>
              <a:latin typeface="Verdana" panose="020B0604030504040204" pitchFamily="34" charset="0"/>
              <a:sym typeface="Verdana" panose="020B0604030504040204" pitchFamily="34" charset="0"/>
            </a:endParaRPr>
          </a:p>
        </p:txBody>
      </p:sp>
      <p:pic>
        <p:nvPicPr>
          <p:cNvPr id="5" name="图片 4" descr="河北省财政厅.gif"/>
          <p:cNvPicPr>
            <a:picLocks noChangeAspect="1"/>
          </p:cNvPicPr>
          <p:nvPr userDrawn="1"/>
        </p:nvPicPr>
        <p:blipFill>
          <a:blip r:embed="rId2"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1459232301"/>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2" name="矩形 7"/>
          <p:cNvSpPr>
            <a:spLocks noChangeArrowheads="1"/>
          </p:cNvSpPr>
          <p:nvPr userDrawn="1"/>
        </p:nvSpPr>
        <p:spPr bwMode="auto">
          <a:xfrm>
            <a:off x="-20638" y="0"/>
            <a:ext cx="9164638" cy="695325"/>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1588" indent="-1588">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endParaRPr lang="zh-CN" altLang="zh-CN" b="1" smtClean="0">
              <a:solidFill>
                <a:schemeClr val="bg1"/>
              </a:solidFill>
              <a:latin typeface="Verdana" panose="020B0604030504040204" pitchFamily="34" charset="0"/>
              <a:sym typeface="Verdana" panose="020B0604030504040204" pitchFamily="34" charset="0"/>
            </a:endParaRPr>
          </a:p>
        </p:txBody>
      </p:sp>
      <p:grpSp>
        <p:nvGrpSpPr>
          <p:cNvPr id="7" name="组合 3"/>
          <p:cNvGrpSpPr>
            <a:grpSpLocks/>
          </p:cNvGrpSpPr>
          <p:nvPr userDrawn="1"/>
        </p:nvGrpSpPr>
        <p:grpSpPr bwMode="auto">
          <a:xfrm>
            <a:off x="0" y="836613"/>
            <a:ext cx="481013" cy="384175"/>
            <a:chOff x="0" y="242094"/>
            <a:chExt cx="480244" cy="564356"/>
          </a:xfrm>
        </p:grpSpPr>
        <p:sp>
          <p:nvSpPr>
            <p:cNvPr id="8" name="矩形 7"/>
            <p:cNvSpPr/>
            <p:nvPr/>
          </p:nvSpPr>
          <p:spPr>
            <a:xfrm>
              <a:off x="0" y="242094"/>
              <a:ext cx="424770" cy="56435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cxnSp>
          <p:nvCxnSpPr>
            <p:cNvPr id="9" name="直接连接符 8"/>
            <p:cNvCxnSpPr/>
            <p:nvPr/>
          </p:nvCxnSpPr>
          <p:spPr>
            <a:xfrm>
              <a:off x="480244" y="242094"/>
              <a:ext cx="0" cy="564356"/>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10" name="直接连接符 9"/>
          <p:cNvCxnSpPr/>
          <p:nvPr userDrawn="1"/>
        </p:nvCxnSpPr>
        <p:spPr>
          <a:xfrm flipV="1">
            <a:off x="0" y="1257300"/>
            <a:ext cx="2843213" cy="36513"/>
          </a:xfrm>
          <a:prstGeom prst="line">
            <a:avLst/>
          </a:prstGeom>
          <a:ln w="2857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 name="组合 2"/>
          <p:cNvGrpSpPr>
            <a:grpSpLocks/>
          </p:cNvGrpSpPr>
          <p:nvPr userDrawn="1"/>
        </p:nvGrpSpPr>
        <p:grpSpPr bwMode="auto">
          <a:xfrm>
            <a:off x="-20638" y="6480175"/>
            <a:ext cx="9163051" cy="377825"/>
            <a:chOff x="0" y="4681728"/>
            <a:chExt cx="9163025" cy="377952"/>
          </a:xfrm>
        </p:grpSpPr>
        <p:sp>
          <p:nvSpPr>
            <p:cNvPr id="12" name="矩形 11"/>
            <p:cNvSpPr/>
            <p:nvPr/>
          </p:nvSpPr>
          <p:spPr>
            <a:xfrm>
              <a:off x="0" y="4681728"/>
              <a:ext cx="9163025" cy="37795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sp>
          <p:nvSpPr>
            <p:cNvPr id="13" name="矩形 12"/>
            <p:cNvSpPr/>
            <p:nvPr/>
          </p:nvSpPr>
          <p:spPr>
            <a:xfrm>
              <a:off x="8785201" y="4681728"/>
              <a:ext cx="377824" cy="37795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sp>
          <p:nvSpPr>
            <p:cNvPr id="14" name="矩形 13"/>
            <p:cNvSpPr/>
            <p:nvPr/>
          </p:nvSpPr>
          <p:spPr>
            <a:xfrm>
              <a:off x="0" y="4681728"/>
              <a:ext cx="377825" cy="37795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sp>
          <p:nvSpPr>
            <p:cNvPr id="15" name="等腰三角形 14"/>
            <p:cNvSpPr/>
            <p:nvPr/>
          </p:nvSpPr>
          <p:spPr>
            <a:xfrm rot="5400000">
              <a:off x="8910592" y="4815142"/>
              <a:ext cx="127043" cy="11112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sp>
          <p:nvSpPr>
            <p:cNvPr id="16" name="等腰三角形 15"/>
            <p:cNvSpPr/>
            <p:nvPr/>
          </p:nvSpPr>
          <p:spPr>
            <a:xfrm rot="16200000">
              <a:off x="125392" y="4815142"/>
              <a:ext cx="127043" cy="11112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p>
          </p:txBody>
        </p:sp>
      </p:grpSp>
      <p:sp>
        <p:nvSpPr>
          <p:cNvPr id="17" name="TextBox 16"/>
          <p:cNvSpPr txBox="1">
            <a:spLocks noChangeArrowheads="1"/>
          </p:cNvSpPr>
          <p:nvPr userDrawn="1"/>
        </p:nvSpPr>
        <p:spPr bwMode="auto">
          <a:xfrm>
            <a:off x="4183063" y="6538913"/>
            <a:ext cx="657225" cy="265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1" tIns="45706" rIns="91411" bIns="45706">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defRPr/>
            </a:pPr>
            <a:r>
              <a:rPr lang="en-US" altLang="zh-CN" sz="1100" dirty="0" smtClean="0">
                <a:solidFill>
                  <a:schemeClr val="bg1"/>
                </a:solidFill>
                <a:latin typeface="Bebas" pitchFamily="2" charset="0"/>
                <a:cs typeface="Arial" pitchFamily="34" charset="0"/>
              </a:rPr>
              <a:t>RAPIDPPT</a:t>
            </a:r>
            <a:endParaRPr lang="zh-CN" altLang="en-US" sz="1100" dirty="0" smtClean="0">
              <a:solidFill>
                <a:schemeClr val="bg1"/>
              </a:solidFill>
              <a:latin typeface="Bebas" pitchFamily="2" charset="0"/>
              <a:cs typeface="Arial" pitchFamily="34" charset="0"/>
            </a:endParaRPr>
          </a:p>
        </p:txBody>
      </p:sp>
      <p:pic>
        <p:nvPicPr>
          <p:cNvPr id="18" name="图片 17" descr="河北省财政厅.gif"/>
          <p:cNvPicPr>
            <a:picLocks noChangeAspect="1"/>
          </p:cNvPicPr>
          <p:nvPr userDrawn="1"/>
        </p:nvPicPr>
        <p:blipFill>
          <a:blip r:embed="rId2"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1354604117"/>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28650" y="1825625"/>
            <a:ext cx="386715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825625"/>
            <a:ext cx="386715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C0F90BFF-5EE1-4C08-A6B3-23FCEB4F0E0A}" type="slidenum">
              <a:rPr lang="zh-CN" altLang="en-US"/>
              <a:pPr/>
              <a:t>‹#›</a:t>
            </a:fld>
            <a:endParaRPr lang="zh-CN" altLang="en-US"/>
          </a:p>
        </p:txBody>
      </p:sp>
    </p:spTree>
    <p:extLst>
      <p:ext uri="{BB962C8B-B14F-4D97-AF65-F5344CB8AC3E}">
        <p14:creationId xmlns="" xmlns:p14="http://schemas.microsoft.com/office/powerpoint/2010/main" val="31033990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30238" y="365125"/>
            <a:ext cx="78867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30238" y="2505075"/>
            <a:ext cx="386873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29150" y="2505075"/>
            <a:ext cx="38877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p:cNvSpPr>
          <p:nvPr>
            <p:ph type="dt" sz="half" idx="10"/>
          </p:nvPr>
        </p:nvSpPr>
        <p:spPr/>
        <p:txBody>
          <a:bodyPr/>
          <a:lstStyle>
            <a:lvl1pPr>
              <a:defRPr/>
            </a:lvl1pPr>
          </a:lstStyle>
          <a:p>
            <a:pPr>
              <a:defRPr/>
            </a:pPr>
            <a:endParaRPr lang="zh-CN" altLang="en-US"/>
          </a:p>
        </p:txBody>
      </p:sp>
      <p:sp>
        <p:nvSpPr>
          <p:cNvPr id="8" name="页脚占位符 4"/>
          <p:cNvSpPr>
            <a:spLocks noGrp="1"/>
          </p:cNvSpPr>
          <p:nvPr>
            <p:ph type="ftr" sz="quarter" idx="11"/>
          </p:nvPr>
        </p:nvSpPr>
        <p:spPr/>
        <p:txBody>
          <a:bodyPr/>
          <a:lstStyle>
            <a:lvl1pPr>
              <a:defRPr/>
            </a:lvl1pPr>
          </a:lstStyle>
          <a:p>
            <a:pPr>
              <a:defRPr/>
            </a:pPr>
            <a:endParaRPr lang="zh-CN" altLang="en-US"/>
          </a:p>
        </p:txBody>
      </p:sp>
      <p:sp>
        <p:nvSpPr>
          <p:cNvPr id="9" name="灯片编号占位符 5"/>
          <p:cNvSpPr>
            <a:spLocks noGrp="1"/>
          </p:cNvSpPr>
          <p:nvPr>
            <p:ph type="sldNum" sz="quarter" idx="12"/>
          </p:nvPr>
        </p:nvSpPr>
        <p:spPr/>
        <p:txBody>
          <a:bodyPr/>
          <a:lstStyle>
            <a:lvl1pPr>
              <a:defRPr/>
            </a:lvl1pPr>
          </a:lstStyle>
          <a:p>
            <a:fld id="{09D11A54-7800-4E42-9B13-296F634EBFA4}" type="slidenum">
              <a:rPr lang="zh-CN" altLang="en-US"/>
              <a:pPr/>
              <a:t>‹#›</a:t>
            </a:fld>
            <a:endParaRPr lang="zh-CN" altLang="en-US"/>
          </a:p>
        </p:txBody>
      </p:sp>
    </p:spTree>
    <p:extLst>
      <p:ext uri="{BB962C8B-B14F-4D97-AF65-F5344CB8AC3E}">
        <p14:creationId xmlns="" xmlns:p14="http://schemas.microsoft.com/office/powerpoint/2010/main" val="32102352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p:cNvSpPr>
          <p:nvPr>
            <p:ph type="dt" sz="half" idx="10"/>
          </p:nvPr>
        </p:nvSpPr>
        <p:spPr/>
        <p:txBody>
          <a:bodyPr/>
          <a:lstStyle>
            <a:lvl1pPr>
              <a:defRPr/>
            </a:lvl1pPr>
          </a:lstStyle>
          <a:p>
            <a:pPr>
              <a:defRPr/>
            </a:pPr>
            <a:endParaRPr lang="zh-CN" altLang="en-US"/>
          </a:p>
        </p:txBody>
      </p:sp>
      <p:sp>
        <p:nvSpPr>
          <p:cNvPr id="4" name="页脚占位符 4"/>
          <p:cNvSpPr>
            <a:spLocks noGrp="1"/>
          </p:cNvSpPr>
          <p:nvPr>
            <p:ph type="ftr" sz="quarter" idx="11"/>
          </p:nvPr>
        </p:nvSpPr>
        <p:spPr/>
        <p:txBody>
          <a:bodyPr/>
          <a:lstStyle>
            <a:lvl1pPr>
              <a:defRPr/>
            </a:lvl1pPr>
          </a:lstStyle>
          <a:p>
            <a:pPr>
              <a:defRPr/>
            </a:pPr>
            <a:endParaRPr lang="zh-CN" altLang="en-US"/>
          </a:p>
        </p:txBody>
      </p:sp>
      <p:sp>
        <p:nvSpPr>
          <p:cNvPr id="5" name="灯片编号占位符 5"/>
          <p:cNvSpPr>
            <a:spLocks noGrp="1"/>
          </p:cNvSpPr>
          <p:nvPr>
            <p:ph type="sldNum" sz="quarter" idx="12"/>
          </p:nvPr>
        </p:nvSpPr>
        <p:spPr/>
        <p:txBody>
          <a:bodyPr/>
          <a:lstStyle>
            <a:lvl1pPr>
              <a:defRPr/>
            </a:lvl1pPr>
          </a:lstStyle>
          <a:p>
            <a:fld id="{B7A12E7A-2639-41F9-888D-ABEBBB02AB82}" type="slidenum">
              <a:rPr lang="zh-CN" altLang="en-US"/>
              <a:pPr/>
              <a:t>‹#›</a:t>
            </a:fld>
            <a:endParaRPr lang="zh-CN" altLang="en-US"/>
          </a:p>
        </p:txBody>
      </p:sp>
    </p:spTree>
    <p:extLst>
      <p:ext uri="{BB962C8B-B14F-4D97-AF65-F5344CB8AC3E}">
        <p14:creationId xmlns="" xmlns:p14="http://schemas.microsoft.com/office/powerpoint/2010/main" val="15160443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fld id="{F0F297CE-DC65-43DB-8248-A0C56C9F437D}" type="slidenum">
              <a:rPr lang="zh-CN" altLang="en-US"/>
              <a:pPr/>
              <a:t>‹#›</a:t>
            </a:fld>
            <a:endParaRPr lang="zh-CN" altLang="en-US"/>
          </a:p>
        </p:txBody>
      </p:sp>
    </p:spTree>
    <p:extLst>
      <p:ext uri="{BB962C8B-B14F-4D97-AF65-F5344CB8AC3E}">
        <p14:creationId xmlns="" xmlns:p14="http://schemas.microsoft.com/office/powerpoint/2010/main" val="31711714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过渡页">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cxnSp>
        <p:nvCxnSpPr>
          <p:cNvPr id="2" name="直接连接符 1"/>
          <p:cNvCxnSpPr/>
          <p:nvPr userDrawn="1"/>
        </p:nvCxnSpPr>
        <p:spPr>
          <a:xfrm flipH="1">
            <a:off x="1073150" y="6480175"/>
            <a:ext cx="7964488"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userDrawn="1"/>
        </p:nvCxnSpPr>
        <p:spPr>
          <a:xfrm flipH="1">
            <a:off x="106363" y="6480175"/>
            <a:ext cx="593725"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grpSp>
        <p:nvGrpSpPr>
          <p:cNvPr id="4" name="组合 4"/>
          <p:cNvGrpSpPr>
            <a:grpSpLocks/>
          </p:cNvGrpSpPr>
          <p:nvPr userDrawn="1"/>
        </p:nvGrpSpPr>
        <p:grpSpPr bwMode="auto">
          <a:xfrm flipH="1">
            <a:off x="731838" y="6269038"/>
            <a:ext cx="309562" cy="422275"/>
            <a:chOff x="7019085" y="157473"/>
            <a:chExt cx="3868830" cy="3952255"/>
          </a:xfrm>
        </p:grpSpPr>
        <p:sp>
          <p:nvSpPr>
            <p:cNvPr id="5" name="椭圆 4"/>
            <p:cNvSpPr/>
            <p:nvPr/>
          </p:nvSpPr>
          <p:spPr>
            <a:xfrm>
              <a:off x="8645980" y="157473"/>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6" name="椭圆 5"/>
            <p:cNvSpPr/>
            <p:nvPr/>
          </p:nvSpPr>
          <p:spPr>
            <a:xfrm rot="1542857">
              <a:off x="936022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7" name="椭圆 6"/>
            <p:cNvSpPr/>
            <p:nvPr/>
          </p:nvSpPr>
          <p:spPr>
            <a:xfrm rot="3085714">
              <a:off x="9941015"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8" name="椭圆 7"/>
            <p:cNvSpPr/>
            <p:nvPr/>
          </p:nvSpPr>
          <p:spPr>
            <a:xfrm rot="7714286">
              <a:off x="9941015"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9" name="椭圆 8"/>
            <p:cNvSpPr/>
            <p:nvPr/>
          </p:nvSpPr>
          <p:spPr>
            <a:xfrm rot="4628572">
              <a:off x="1026838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0" name="椭圆 9"/>
            <p:cNvSpPr/>
            <p:nvPr/>
          </p:nvSpPr>
          <p:spPr>
            <a:xfrm rot="9257143">
              <a:off x="936022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1" name="椭圆 10"/>
            <p:cNvSpPr/>
            <p:nvPr/>
          </p:nvSpPr>
          <p:spPr>
            <a:xfrm rot="6171428">
              <a:off x="1026838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2" name="椭圆 11"/>
            <p:cNvSpPr/>
            <p:nvPr/>
          </p:nvSpPr>
          <p:spPr>
            <a:xfrm rot="10800000">
              <a:off x="8645980" y="3485688"/>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3" name="椭圆 12"/>
            <p:cNvSpPr/>
            <p:nvPr/>
          </p:nvSpPr>
          <p:spPr>
            <a:xfrm rot="12342857">
              <a:off x="791188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4" name="椭圆 13"/>
            <p:cNvSpPr/>
            <p:nvPr/>
          </p:nvSpPr>
          <p:spPr>
            <a:xfrm rot="13885714">
              <a:off x="7341957"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5" name="椭圆 14"/>
            <p:cNvSpPr/>
            <p:nvPr/>
          </p:nvSpPr>
          <p:spPr>
            <a:xfrm rot="20057142">
              <a:off x="791188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6" name="椭圆 15"/>
            <p:cNvSpPr/>
            <p:nvPr/>
          </p:nvSpPr>
          <p:spPr>
            <a:xfrm rot="15428571">
              <a:off x="701459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7" name="椭圆 16"/>
            <p:cNvSpPr/>
            <p:nvPr/>
          </p:nvSpPr>
          <p:spPr>
            <a:xfrm rot="16971429">
              <a:off x="701459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8" name="椭圆 17"/>
            <p:cNvSpPr/>
            <p:nvPr/>
          </p:nvSpPr>
          <p:spPr>
            <a:xfrm rot="18514286">
              <a:off x="7341957"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grpSp>
      <p:cxnSp>
        <p:nvCxnSpPr>
          <p:cNvPr id="19" name="直接连接符 18" hidden="1"/>
          <p:cNvCxnSpPr/>
          <p:nvPr userDrawn="1"/>
        </p:nvCxnSpPr>
        <p:spPr>
          <a:xfrm>
            <a:off x="2386013" y="431800"/>
            <a:ext cx="0" cy="525463"/>
          </a:xfrm>
          <a:prstGeom prst="line">
            <a:avLst/>
          </a:prstGeom>
          <a:ln>
            <a:solidFill>
              <a:srgbClr val="28A9D6"/>
            </a:solidFill>
          </a:ln>
        </p:spPr>
        <p:style>
          <a:lnRef idx="1">
            <a:schemeClr val="accent1"/>
          </a:lnRef>
          <a:fillRef idx="0">
            <a:schemeClr val="accent1"/>
          </a:fillRef>
          <a:effectRef idx="0">
            <a:schemeClr val="accent1"/>
          </a:effectRef>
          <a:fontRef idx="minor">
            <a:schemeClr val="tx1"/>
          </a:fontRef>
        </p:style>
      </p:cxnSp>
      <p:sp>
        <p:nvSpPr>
          <p:cNvPr id="20" name="文本框 20"/>
          <p:cNvSpPr txBox="1"/>
          <p:nvPr userDrawn="1"/>
        </p:nvSpPr>
        <p:spPr>
          <a:xfrm>
            <a:off x="249238" y="455613"/>
            <a:ext cx="920750" cy="247650"/>
          </a:xfrm>
          <a:prstGeom prst="rect">
            <a:avLst/>
          </a:prstGeom>
          <a:noFill/>
        </p:spPr>
        <p:txBody>
          <a:bodyPr>
            <a:spAutoFit/>
          </a:bodyPr>
          <a:lstStyle/>
          <a:p>
            <a:pPr algn="ctr" eaLnBrk="1" hangingPunct="1">
              <a:defRPr/>
            </a:pPr>
            <a:r>
              <a:rPr lang="zh-CN" altLang="en-US" sz="1013" dirty="0">
                <a:solidFill>
                  <a:schemeClr val="tx1">
                    <a:lumMod val="75000"/>
                    <a:lumOff val="25000"/>
                  </a:schemeClr>
                </a:solidFill>
              </a:rPr>
              <a:t>第一部分</a:t>
            </a:r>
          </a:p>
        </p:txBody>
      </p:sp>
      <p:sp>
        <p:nvSpPr>
          <p:cNvPr id="21" name="任意多边形 20"/>
          <p:cNvSpPr/>
          <p:nvPr userDrawn="1"/>
        </p:nvSpPr>
        <p:spPr>
          <a:xfrm flipV="1">
            <a:off x="130175" y="423863"/>
            <a:ext cx="1039813" cy="431800"/>
          </a:xfrm>
          <a:custGeom>
            <a:avLst/>
            <a:gdLst>
              <a:gd name="connsiteX0" fmla="*/ 167822 w 1386790"/>
              <a:gd name="connsiteY0" fmla="*/ 524933 h 524933"/>
              <a:gd name="connsiteX1" fmla="*/ 168846 w 1386790"/>
              <a:gd name="connsiteY1" fmla="*/ 524933 h 524933"/>
              <a:gd name="connsiteX2" fmla="*/ 168846 w 1386790"/>
              <a:gd name="connsiteY2" fmla="*/ 14598 h 524933"/>
              <a:gd name="connsiteX3" fmla="*/ 1386790 w 1386790"/>
              <a:gd name="connsiteY3" fmla="*/ 14598 h 524933"/>
              <a:gd name="connsiteX4" fmla="*/ 1386790 w 1386790"/>
              <a:gd name="connsiteY4" fmla="*/ 0 h 524933"/>
              <a:gd name="connsiteX5" fmla="*/ 167822 w 1386790"/>
              <a:gd name="connsiteY5" fmla="*/ 0 h 524933"/>
              <a:gd name="connsiteX6" fmla="*/ 152999 w 1386790"/>
              <a:gd name="connsiteY6" fmla="*/ 0 h 524933"/>
              <a:gd name="connsiteX7" fmla="*/ 152999 w 1386790"/>
              <a:gd name="connsiteY7" fmla="*/ 507260 h 524933"/>
              <a:gd name="connsiteX8" fmla="*/ 107280 w 1386790"/>
              <a:gd name="connsiteY8" fmla="*/ 507260 h 524933"/>
              <a:gd name="connsiteX9" fmla="*/ 107280 w 1386790"/>
              <a:gd name="connsiteY9" fmla="*/ 0 h 524933"/>
              <a:gd name="connsiteX10" fmla="*/ 0 w 1386790"/>
              <a:gd name="connsiteY10" fmla="*/ 0 h 524933"/>
              <a:gd name="connsiteX11" fmla="*/ 0 w 1386790"/>
              <a:gd name="connsiteY11" fmla="*/ 524932 h 524933"/>
              <a:gd name="connsiteX12" fmla="*/ 33834 w 1386790"/>
              <a:gd name="connsiteY12" fmla="*/ 524932 h 524933"/>
              <a:gd name="connsiteX13" fmla="*/ 33834 w 1386790"/>
              <a:gd name="connsiteY13" fmla="*/ 23810 h 524933"/>
              <a:gd name="connsiteX14" fmla="*/ 79553 w 1386790"/>
              <a:gd name="connsiteY14" fmla="*/ 23810 h 524933"/>
              <a:gd name="connsiteX15" fmla="*/ 79553 w 1386790"/>
              <a:gd name="connsiteY15" fmla="*/ 524932 h 524933"/>
              <a:gd name="connsiteX16" fmla="*/ 167822 w 1386790"/>
              <a:gd name="connsiteY16" fmla="*/ 524932 h 52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790" h="524933">
                <a:moveTo>
                  <a:pt x="167822" y="524933"/>
                </a:moveTo>
                <a:lnTo>
                  <a:pt x="168846" y="524933"/>
                </a:lnTo>
                <a:lnTo>
                  <a:pt x="168846" y="14598"/>
                </a:lnTo>
                <a:lnTo>
                  <a:pt x="1386790" y="14598"/>
                </a:lnTo>
                <a:lnTo>
                  <a:pt x="1386790" y="0"/>
                </a:lnTo>
                <a:lnTo>
                  <a:pt x="167822" y="0"/>
                </a:lnTo>
                <a:lnTo>
                  <a:pt x="152999" y="0"/>
                </a:lnTo>
                <a:lnTo>
                  <a:pt x="152999" y="507260"/>
                </a:lnTo>
                <a:lnTo>
                  <a:pt x="107280" y="507260"/>
                </a:lnTo>
                <a:lnTo>
                  <a:pt x="107280" y="0"/>
                </a:lnTo>
                <a:lnTo>
                  <a:pt x="0" y="0"/>
                </a:lnTo>
                <a:lnTo>
                  <a:pt x="0" y="524932"/>
                </a:lnTo>
                <a:lnTo>
                  <a:pt x="33834" y="524932"/>
                </a:lnTo>
                <a:lnTo>
                  <a:pt x="33834" y="23810"/>
                </a:lnTo>
                <a:lnTo>
                  <a:pt x="79553" y="23810"/>
                </a:lnTo>
                <a:lnTo>
                  <a:pt x="79553" y="524932"/>
                </a:lnTo>
                <a:lnTo>
                  <a:pt x="167822" y="524932"/>
                </a:lnTo>
                <a:close/>
              </a:path>
            </a:pathLst>
          </a:cu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22" name="灯片编号占位符 3"/>
          <p:cNvSpPr>
            <a:spLocks noGrp="1"/>
          </p:cNvSpPr>
          <p:nvPr>
            <p:ph type="sldNum" sz="quarter" idx="10"/>
          </p:nvPr>
        </p:nvSpPr>
        <p:spPr>
          <a:xfrm>
            <a:off x="776288" y="6334125"/>
            <a:ext cx="219075" cy="284163"/>
          </a:xfrm>
        </p:spPr>
        <p:txBody>
          <a:bodyPr anchor="ctr" anchorCtr="1"/>
          <a:lstStyle>
            <a:lvl1pPr>
              <a:defRPr sz="600">
                <a:solidFill>
                  <a:schemeClr val="tx1"/>
                </a:solidFill>
              </a:defRPr>
            </a:lvl1pPr>
          </a:lstStyle>
          <a:p>
            <a:fld id="{6CD53BE1-E6E2-4512-B89B-76EF82CC343A}" type="slidenum">
              <a:rPr lang="zh-CN" altLang="en-US"/>
              <a:pPr/>
              <a:t>‹#›</a:t>
            </a:fld>
            <a:endParaRPr lang="zh-CN" altLang="en-US"/>
          </a:p>
        </p:txBody>
      </p:sp>
    </p:spTree>
    <p:extLst>
      <p:ext uri="{BB962C8B-B14F-4D97-AF65-F5344CB8AC3E}">
        <p14:creationId xmlns="" xmlns:p14="http://schemas.microsoft.com/office/powerpoint/2010/main" val="1446513978"/>
      </p:ext>
    </p:extLst>
  </p:cSld>
  <p:clrMapOvr>
    <a:masterClrMapping/>
  </p:clrMapOvr>
  <p:transition spd="med">
    <p:fade/>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30238" y="457200"/>
            <a:ext cx="2949575"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E2148C6D-5D83-480C-95BC-FC9BB95F0E1A}" type="slidenum">
              <a:rPr lang="zh-CN" altLang="en-US"/>
              <a:pPr/>
              <a:t>‹#›</a:t>
            </a:fld>
            <a:endParaRPr lang="zh-CN" altLang="en-US"/>
          </a:p>
        </p:txBody>
      </p:sp>
    </p:spTree>
    <p:extLst>
      <p:ext uri="{BB962C8B-B14F-4D97-AF65-F5344CB8AC3E}">
        <p14:creationId xmlns="" xmlns:p14="http://schemas.microsoft.com/office/powerpoint/2010/main" val="302430519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30238" y="457200"/>
            <a:ext cx="2949575"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3887788" y="987425"/>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p>
        </p:txBody>
      </p:sp>
      <p:sp>
        <p:nvSpPr>
          <p:cNvPr id="4" name="文本占位符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1846857B-7396-4784-B57F-122CCFC603D0}" type="slidenum">
              <a:rPr lang="zh-CN" altLang="en-US"/>
              <a:pPr/>
              <a:t>‹#›</a:t>
            </a:fld>
            <a:endParaRPr lang="zh-CN" altLang="en-US"/>
          </a:p>
        </p:txBody>
      </p:sp>
    </p:spTree>
    <p:extLst>
      <p:ext uri="{BB962C8B-B14F-4D97-AF65-F5344CB8AC3E}">
        <p14:creationId xmlns="" xmlns:p14="http://schemas.microsoft.com/office/powerpoint/2010/main" val="5270755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14A19EC2-BC9B-4362-8E19-8B3B603265A6}" type="slidenum">
              <a:rPr lang="zh-CN" altLang="en-US"/>
              <a:pPr/>
              <a:t>‹#›</a:t>
            </a:fld>
            <a:endParaRPr lang="zh-CN" altLang="en-US"/>
          </a:p>
        </p:txBody>
      </p:sp>
    </p:spTree>
    <p:extLst>
      <p:ext uri="{BB962C8B-B14F-4D97-AF65-F5344CB8AC3E}">
        <p14:creationId xmlns="" xmlns:p14="http://schemas.microsoft.com/office/powerpoint/2010/main" val="17520109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365125"/>
            <a:ext cx="1971675"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28650" y="365125"/>
            <a:ext cx="5762625"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3019483B-066C-48FD-9DBC-42A93E4A9028}" type="slidenum">
              <a:rPr lang="zh-CN" altLang="en-US"/>
              <a:pPr/>
              <a:t>‹#›</a:t>
            </a:fld>
            <a:endParaRPr lang="zh-CN" altLang="en-US"/>
          </a:p>
        </p:txBody>
      </p:sp>
    </p:spTree>
    <p:extLst>
      <p:ext uri="{BB962C8B-B14F-4D97-AF65-F5344CB8AC3E}">
        <p14:creationId xmlns="" xmlns:p14="http://schemas.microsoft.com/office/powerpoint/2010/main" val="3622245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6 h 1912"/>
              <a:gd name="T4" fmla="*/ 0 w 1588"/>
              <a:gd name="T5" fmla="*/ 2147483646 h 1912"/>
              <a:gd name="T6" fmla="*/ 0 w 1588"/>
              <a:gd name="T7" fmla="*/ 2147483646 h 1912"/>
              <a:gd name="T8" fmla="*/ 0 w 1588"/>
              <a:gd name="T9" fmla="*/ 2147483646 h 1912"/>
              <a:gd name="T10" fmla="*/ 0 w 1588"/>
              <a:gd name="T11" fmla="*/ 2147483646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a:p>
        </p:txBody>
      </p:sp>
      <p:sp>
        <p:nvSpPr>
          <p:cNvPr id="5" name="Rectangle 8"/>
          <p:cNvSpPr>
            <a:spLocks noChangeArrowheads="1"/>
          </p:cNvSpPr>
          <p:nvPr/>
        </p:nvSpPr>
        <p:spPr bwMode="auto">
          <a:xfrm>
            <a:off x="0" y="53340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sp>
        <p:nvSpPr>
          <p:cNvPr id="6" name="Rectangle 10"/>
          <p:cNvSpPr>
            <a:spLocks noChangeArrowheads="1"/>
          </p:cNvSpPr>
          <p:nvPr/>
        </p:nvSpPr>
        <p:spPr bwMode="auto">
          <a:xfrm>
            <a:off x="0" y="85725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sp>
        <p:nvSpPr>
          <p:cNvPr id="370690" name="Rectangle 2"/>
          <p:cNvSpPr>
            <a:spLocks noGrp="1" noChangeArrowheads="1"/>
          </p:cNvSpPr>
          <p:nvPr>
            <p:ph type="ctrTitle" sz="quarter"/>
          </p:nvPr>
        </p:nvSpPr>
        <p:spPr>
          <a:xfrm>
            <a:off x="685800" y="1997079"/>
            <a:ext cx="7772400" cy="1431925"/>
          </a:xfrm>
        </p:spPr>
        <p:txBody>
          <a:bodyPr anchor="b" anchorCtr="1"/>
          <a:lstStyle>
            <a:lvl1pPr>
              <a:defRPr/>
            </a:lvl1pPr>
          </a:lstStyle>
          <a:p>
            <a:r>
              <a:rPr lang="zh-CN" altLang="en-US" dirty="0"/>
              <a:t>单击此处编辑母版标题样式</a:t>
            </a:r>
          </a:p>
        </p:txBody>
      </p:sp>
      <p:sp>
        <p:nvSpPr>
          <p:cNvPr id="370691"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zh-CN" altLang="en-US" dirty="0"/>
              <a:t>单击此处编辑母版副标题样式</a:t>
            </a:r>
          </a:p>
        </p:txBody>
      </p:sp>
      <p:sp>
        <p:nvSpPr>
          <p:cNvPr id="8" name="Rectangle 5"/>
          <p:cNvSpPr>
            <a:spLocks noGrp="1" noChangeArrowheads="1"/>
          </p:cNvSpPr>
          <p:nvPr>
            <p:ph type="ftr" sz="quarter" idx="10"/>
          </p:nvPr>
        </p:nvSpPr>
        <p:spPr/>
        <p:txBody>
          <a:bodyPr/>
          <a:lstStyle>
            <a:lvl1pPr>
              <a:defRPr/>
            </a:lvl1pPr>
          </a:lstStyle>
          <a:p>
            <a:pPr>
              <a:defRPr/>
            </a:pPr>
            <a:endParaRPr lang="en-US" altLang="zh-CN"/>
          </a:p>
        </p:txBody>
      </p:sp>
      <p:sp>
        <p:nvSpPr>
          <p:cNvPr id="9" name="Rectangle 6"/>
          <p:cNvSpPr>
            <a:spLocks noGrp="1" noChangeArrowheads="1"/>
          </p:cNvSpPr>
          <p:nvPr>
            <p:ph type="sldNum" sz="quarter" idx="11"/>
          </p:nvPr>
        </p:nvSpPr>
        <p:spPr/>
        <p:txBody>
          <a:bodyPr/>
          <a:lstStyle>
            <a:lvl1pPr>
              <a:defRPr/>
            </a:lvl1pPr>
          </a:lstStyle>
          <a:p>
            <a:fld id="{B5042B37-A6A2-43D3-96BB-3984435C3356}" type="slidenum">
              <a:rPr lang="en-US" altLang="zh-CN"/>
              <a:pPr/>
              <a:t>‹#›</a:t>
            </a:fld>
            <a:endParaRPr lang="en-US" altLang="zh-CN"/>
          </a:p>
        </p:txBody>
      </p:sp>
      <p:sp>
        <p:nvSpPr>
          <p:cNvPr id="10" name="Rectangle 7"/>
          <p:cNvSpPr>
            <a:spLocks noGrp="1" noChangeArrowheads="1"/>
          </p:cNvSpPr>
          <p:nvPr>
            <p:ph type="dt" sz="quarter" idx="12"/>
          </p:nvPr>
        </p:nvSpPr>
        <p:spPr/>
        <p:txBody>
          <a:bodyPr/>
          <a:lstStyle>
            <a:lvl1pPr>
              <a:defRPr/>
            </a:lvl1pPr>
          </a:lstStyle>
          <a:p>
            <a:pPr>
              <a:defRPr/>
            </a:pPr>
            <a:endParaRPr lang="en-US" altLang="zh-CN"/>
          </a:p>
        </p:txBody>
      </p:sp>
    </p:spTree>
    <p:extLst>
      <p:ext uri="{BB962C8B-B14F-4D97-AF65-F5344CB8AC3E}">
        <p14:creationId xmlns="" xmlns:p14="http://schemas.microsoft.com/office/powerpoint/2010/main" val="3856253122"/>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2_过渡页">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cxnSp>
        <p:nvCxnSpPr>
          <p:cNvPr id="2" name="直接连接符 1"/>
          <p:cNvCxnSpPr/>
          <p:nvPr userDrawn="1"/>
        </p:nvCxnSpPr>
        <p:spPr>
          <a:xfrm flipH="1">
            <a:off x="1073150" y="6480175"/>
            <a:ext cx="7964488"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userDrawn="1"/>
        </p:nvCxnSpPr>
        <p:spPr>
          <a:xfrm flipH="1">
            <a:off x="106363" y="6480175"/>
            <a:ext cx="593725"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grpSp>
        <p:nvGrpSpPr>
          <p:cNvPr id="4" name="组合 4"/>
          <p:cNvGrpSpPr>
            <a:grpSpLocks/>
          </p:cNvGrpSpPr>
          <p:nvPr userDrawn="1"/>
        </p:nvGrpSpPr>
        <p:grpSpPr bwMode="auto">
          <a:xfrm flipH="1">
            <a:off x="731838" y="6269038"/>
            <a:ext cx="309562" cy="422275"/>
            <a:chOff x="7019085" y="157473"/>
            <a:chExt cx="3868830" cy="3952255"/>
          </a:xfrm>
        </p:grpSpPr>
        <p:sp>
          <p:nvSpPr>
            <p:cNvPr id="5" name="椭圆 4"/>
            <p:cNvSpPr/>
            <p:nvPr/>
          </p:nvSpPr>
          <p:spPr>
            <a:xfrm>
              <a:off x="8645980" y="157473"/>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6" name="椭圆 5"/>
            <p:cNvSpPr/>
            <p:nvPr/>
          </p:nvSpPr>
          <p:spPr>
            <a:xfrm rot="1542857">
              <a:off x="936022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7" name="椭圆 6"/>
            <p:cNvSpPr/>
            <p:nvPr/>
          </p:nvSpPr>
          <p:spPr>
            <a:xfrm rot="3085714">
              <a:off x="9941015"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8" name="椭圆 7"/>
            <p:cNvSpPr/>
            <p:nvPr/>
          </p:nvSpPr>
          <p:spPr>
            <a:xfrm rot="7714286">
              <a:off x="9941015"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9" name="椭圆 8"/>
            <p:cNvSpPr/>
            <p:nvPr/>
          </p:nvSpPr>
          <p:spPr>
            <a:xfrm rot="4628572">
              <a:off x="1026838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0" name="椭圆 9"/>
            <p:cNvSpPr/>
            <p:nvPr/>
          </p:nvSpPr>
          <p:spPr>
            <a:xfrm rot="9257143">
              <a:off x="936022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1" name="椭圆 10"/>
            <p:cNvSpPr/>
            <p:nvPr/>
          </p:nvSpPr>
          <p:spPr>
            <a:xfrm rot="6171428">
              <a:off x="1026838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2" name="椭圆 11"/>
            <p:cNvSpPr/>
            <p:nvPr/>
          </p:nvSpPr>
          <p:spPr>
            <a:xfrm rot="10800000">
              <a:off x="8645980" y="3485688"/>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3" name="椭圆 12"/>
            <p:cNvSpPr/>
            <p:nvPr/>
          </p:nvSpPr>
          <p:spPr>
            <a:xfrm rot="12342857">
              <a:off x="791188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4" name="椭圆 13"/>
            <p:cNvSpPr/>
            <p:nvPr/>
          </p:nvSpPr>
          <p:spPr>
            <a:xfrm rot="13885714">
              <a:off x="7341957"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5" name="椭圆 14"/>
            <p:cNvSpPr/>
            <p:nvPr/>
          </p:nvSpPr>
          <p:spPr>
            <a:xfrm rot="20057142">
              <a:off x="791188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6" name="椭圆 15"/>
            <p:cNvSpPr/>
            <p:nvPr/>
          </p:nvSpPr>
          <p:spPr>
            <a:xfrm rot="15428571">
              <a:off x="701459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7" name="椭圆 16"/>
            <p:cNvSpPr/>
            <p:nvPr/>
          </p:nvSpPr>
          <p:spPr>
            <a:xfrm rot="16971429">
              <a:off x="701459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8" name="椭圆 17"/>
            <p:cNvSpPr/>
            <p:nvPr/>
          </p:nvSpPr>
          <p:spPr>
            <a:xfrm rot="18514286">
              <a:off x="7341957"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grpSp>
      <p:cxnSp>
        <p:nvCxnSpPr>
          <p:cNvPr id="19" name="直接连接符 18" hidden="1"/>
          <p:cNvCxnSpPr/>
          <p:nvPr userDrawn="1"/>
        </p:nvCxnSpPr>
        <p:spPr>
          <a:xfrm>
            <a:off x="2386013" y="431800"/>
            <a:ext cx="0" cy="525463"/>
          </a:xfrm>
          <a:prstGeom prst="line">
            <a:avLst/>
          </a:prstGeom>
          <a:ln>
            <a:solidFill>
              <a:srgbClr val="28A9D6"/>
            </a:solidFill>
          </a:ln>
        </p:spPr>
        <p:style>
          <a:lnRef idx="1">
            <a:schemeClr val="accent1"/>
          </a:lnRef>
          <a:fillRef idx="0">
            <a:schemeClr val="accent1"/>
          </a:fillRef>
          <a:effectRef idx="0">
            <a:schemeClr val="accent1"/>
          </a:effectRef>
          <a:fontRef idx="minor">
            <a:schemeClr val="tx1"/>
          </a:fontRef>
        </p:style>
      </p:cxnSp>
      <p:sp>
        <p:nvSpPr>
          <p:cNvPr id="20" name="文本框 20"/>
          <p:cNvSpPr txBox="1"/>
          <p:nvPr userDrawn="1"/>
        </p:nvSpPr>
        <p:spPr>
          <a:xfrm>
            <a:off x="249238" y="455613"/>
            <a:ext cx="920750" cy="247650"/>
          </a:xfrm>
          <a:prstGeom prst="rect">
            <a:avLst/>
          </a:prstGeom>
          <a:noFill/>
        </p:spPr>
        <p:txBody>
          <a:bodyPr>
            <a:spAutoFit/>
          </a:bodyPr>
          <a:lstStyle/>
          <a:p>
            <a:pPr algn="ctr" eaLnBrk="1" hangingPunct="1">
              <a:defRPr/>
            </a:pPr>
            <a:r>
              <a:rPr lang="zh-CN" altLang="en-US" sz="1013" dirty="0">
                <a:solidFill>
                  <a:schemeClr val="tx1">
                    <a:lumMod val="75000"/>
                    <a:lumOff val="25000"/>
                  </a:schemeClr>
                </a:solidFill>
              </a:rPr>
              <a:t>第二部分</a:t>
            </a:r>
          </a:p>
        </p:txBody>
      </p:sp>
      <p:sp>
        <p:nvSpPr>
          <p:cNvPr id="21" name="任意多边形 20"/>
          <p:cNvSpPr/>
          <p:nvPr userDrawn="1"/>
        </p:nvSpPr>
        <p:spPr>
          <a:xfrm flipV="1">
            <a:off x="130175" y="423863"/>
            <a:ext cx="1039813" cy="431800"/>
          </a:xfrm>
          <a:custGeom>
            <a:avLst/>
            <a:gdLst>
              <a:gd name="connsiteX0" fmla="*/ 167822 w 1386790"/>
              <a:gd name="connsiteY0" fmla="*/ 524933 h 524933"/>
              <a:gd name="connsiteX1" fmla="*/ 168846 w 1386790"/>
              <a:gd name="connsiteY1" fmla="*/ 524933 h 524933"/>
              <a:gd name="connsiteX2" fmla="*/ 168846 w 1386790"/>
              <a:gd name="connsiteY2" fmla="*/ 14598 h 524933"/>
              <a:gd name="connsiteX3" fmla="*/ 1386790 w 1386790"/>
              <a:gd name="connsiteY3" fmla="*/ 14598 h 524933"/>
              <a:gd name="connsiteX4" fmla="*/ 1386790 w 1386790"/>
              <a:gd name="connsiteY4" fmla="*/ 0 h 524933"/>
              <a:gd name="connsiteX5" fmla="*/ 167822 w 1386790"/>
              <a:gd name="connsiteY5" fmla="*/ 0 h 524933"/>
              <a:gd name="connsiteX6" fmla="*/ 152999 w 1386790"/>
              <a:gd name="connsiteY6" fmla="*/ 0 h 524933"/>
              <a:gd name="connsiteX7" fmla="*/ 152999 w 1386790"/>
              <a:gd name="connsiteY7" fmla="*/ 507260 h 524933"/>
              <a:gd name="connsiteX8" fmla="*/ 107280 w 1386790"/>
              <a:gd name="connsiteY8" fmla="*/ 507260 h 524933"/>
              <a:gd name="connsiteX9" fmla="*/ 107280 w 1386790"/>
              <a:gd name="connsiteY9" fmla="*/ 0 h 524933"/>
              <a:gd name="connsiteX10" fmla="*/ 0 w 1386790"/>
              <a:gd name="connsiteY10" fmla="*/ 0 h 524933"/>
              <a:gd name="connsiteX11" fmla="*/ 0 w 1386790"/>
              <a:gd name="connsiteY11" fmla="*/ 524932 h 524933"/>
              <a:gd name="connsiteX12" fmla="*/ 33834 w 1386790"/>
              <a:gd name="connsiteY12" fmla="*/ 524932 h 524933"/>
              <a:gd name="connsiteX13" fmla="*/ 33834 w 1386790"/>
              <a:gd name="connsiteY13" fmla="*/ 23810 h 524933"/>
              <a:gd name="connsiteX14" fmla="*/ 79553 w 1386790"/>
              <a:gd name="connsiteY14" fmla="*/ 23810 h 524933"/>
              <a:gd name="connsiteX15" fmla="*/ 79553 w 1386790"/>
              <a:gd name="connsiteY15" fmla="*/ 524932 h 524933"/>
              <a:gd name="connsiteX16" fmla="*/ 167822 w 1386790"/>
              <a:gd name="connsiteY16" fmla="*/ 524932 h 52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790" h="524933">
                <a:moveTo>
                  <a:pt x="167822" y="524933"/>
                </a:moveTo>
                <a:lnTo>
                  <a:pt x="168846" y="524933"/>
                </a:lnTo>
                <a:lnTo>
                  <a:pt x="168846" y="14598"/>
                </a:lnTo>
                <a:lnTo>
                  <a:pt x="1386790" y="14598"/>
                </a:lnTo>
                <a:lnTo>
                  <a:pt x="1386790" y="0"/>
                </a:lnTo>
                <a:lnTo>
                  <a:pt x="167822" y="0"/>
                </a:lnTo>
                <a:lnTo>
                  <a:pt x="152999" y="0"/>
                </a:lnTo>
                <a:lnTo>
                  <a:pt x="152999" y="507260"/>
                </a:lnTo>
                <a:lnTo>
                  <a:pt x="107280" y="507260"/>
                </a:lnTo>
                <a:lnTo>
                  <a:pt x="107280" y="0"/>
                </a:lnTo>
                <a:lnTo>
                  <a:pt x="0" y="0"/>
                </a:lnTo>
                <a:lnTo>
                  <a:pt x="0" y="524932"/>
                </a:lnTo>
                <a:lnTo>
                  <a:pt x="33834" y="524932"/>
                </a:lnTo>
                <a:lnTo>
                  <a:pt x="33834" y="23810"/>
                </a:lnTo>
                <a:lnTo>
                  <a:pt x="79553" y="23810"/>
                </a:lnTo>
                <a:lnTo>
                  <a:pt x="79553" y="524932"/>
                </a:lnTo>
                <a:lnTo>
                  <a:pt x="167822" y="524932"/>
                </a:lnTo>
                <a:close/>
              </a:path>
            </a:pathLst>
          </a:cu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22" name="灯片编号占位符 3"/>
          <p:cNvSpPr>
            <a:spLocks noGrp="1"/>
          </p:cNvSpPr>
          <p:nvPr>
            <p:ph type="sldNum" sz="quarter" idx="10"/>
          </p:nvPr>
        </p:nvSpPr>
        <p:spPr>
          <a:xfrm>
            <a:off x="776288" y="6334125"/>
            <a:ext cx="219075" cy="284163"/>
          </a:xfrm>
        </p:spPr>
        <p:txBody>
          <a:bodyPr anchor="ctr" anchorCtr="1"/>
          <a:lstStyle>
            <a:lvl1pPr>
              <a:defRPr sz="600">
                <a:solidFill>
                  <a:schemeClr val="tx1"/>
                </a:solidFill>
              </a:defRPr>
            </a:lvl1pPr>
          </a:lstStyle>
          <a:p>
            <a:fld id="{7E60D99D-B3BB-43C9-A304-A0B443DDD2FF}" type="slidenum">
              <a:rPr lang="zh-CN" altLang="en-US"/>
              <a:pPr/>
              <a:t>‹#›</a:t>
            </a:fld>
            <a:endParaRPr lang="zh-CN" altLang="en-US"/>
          </a:p>
        </p:txBody>
      </p:sp>
    </p:spTree>
    <p:extLst>
      <p:ext uri="{BB962C8B-B14F-4D97-AF65-F5344CB8AC3E}">
        <p14:creationId xmlns="" xmlns:p14="http://schemas.microsoft.com/office/powerpoint/2010/main" val="3618422574"/>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3_过渡页">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cxnSp>
        <p:nvCxnSpPr>
          <p:cNvPr id="2" name="直接连接符 1"/>
          <p:cNvCxnSpPr/>
          <p:nvPr userDrawn="1"/>
        </p:nvCxnSpPr>
        <p:spPr>
          <a:xfrm flipH="1">
            <a:off x="1073150" y="6480175"/>
            <a:ext cx="7964488"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userDrawn="1"/>
        </p:nvCxnSpPr>
        <p:spPr>
          <a:xfrm flipH="1">
            <a:off x="106363" y="6480175"/>
            <a:ext cx="593725"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grpSp>
        <p:nvGrpSpPr>
          <p:cNvPr id="4" name="组合 4"/>
          <p:cNvGrpSpPr>
            <a:grpSpLocks/>
          </p:cNvGrpSpPr>
          <p:nvPr userDrawn="1"/>
        </p:nvGrpSpPr>
        <p:grpSpPr bwMode="auto">
          <a:xfrm flipH="1">
            <a:off x="731838" y="6269038"/>
            <a:ext cx="309562" cy="422275"/>
            <a:chOff x="7019085" y="157473"/>
            <a:chExt cx="3868830" cy="3952255"/>
          </a:xfrm>
        </p:grpSpPr>
        <p:sp>
          <p:nvSpPr>
            <p:cNvPr id="5" name="椭圆 4"/>
            <p:cNvSpPr/>
            <p:nvPr/>
          </p:nvSpPr>
          <p:spPr>
            <a:xfrm>
              <a:off x="8645980" y="157473"/>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6" name="椭圆 5"/>
            <p:cNvSpPr/>
            <p:nvPr/>
          </p:nvSpPr>
          <p:spPr>
            <a:xfrm rot="1542857">
              <a:off x="936022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7" name="椭圆 6"/>
            <p:cNvSpPr/>
            <p:nvPr/>
          </p:nvSpPr>
          <p:spPr>
            <a:xfrm rot="3085714">
              <a:off x="9941015"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8" name="椭圆 7"/>
            <p:cNvSpPr/>
            <p:nvPr/>
          </p:nvSpPr>
          <p:spPr>
            <a:xfrm rot="7714286">
              <a:off x="9941015"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9" name="椭圆 8"/>
            <p:cNvSpPr/>
            <p:nvPr/>
          </p:nvSpPr>
          <p:spPr>
            <a:xfrm rot="4628572">
              <a:off x="1026838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0" name="椭圆 9"/>
            <p:cNvSpPr/>
            <p:nvPr/>
          </p:nvSpPr>
          <p:spPr>
            <a:xfrm rot="9257143">
              <a:off x="936022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1" name="椭圆 10"/>
            <p:cNvSpPr/>
            <p:nvPr/>
          </p:nvSpPr>
          <p:spPr>
            <a:xfrm rot="6171428">
              <a:off x="1026838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2" name="椭圆 11"/>
            <p:cNvSpPr/>
            <p:nvPr/>
          </p:nvSpPr>
          <p:spPr>
            <a:xfrm rot="10800000">
              <a:off x="8645980" y="3485688"/>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3" name="椭圆 12"/>
            <p:cNvSpPr/>
            <p:nvPr/>
          </p:nvSpPr>
          <p:spPr>
            <a:xfrm rot="12342857">
              <a:off x="791188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4" name="椭圆 13"/>
            <p:cNvSpPr/>
            <p:nvPr/>
          </p:nvSpPr>
          <p:spPr>
            <a:xfrm rot="13885714">
              <a:off x="7341957"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5" name="椭圆 14"/>
            <p:cNvSpPr/>
            <p:nvPr/>
          </p:nvSpPr>
          <p:spPr>
            <a:xfrm rot="20057142">
              <a:off x="791188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6" name="椭圆 15"/>
            <p:cNvSpPr/>
            <p:nvPr/>
          </p:nvSpPr>
          <p:spPr>
            <a:xfrm rot="15428571">
              <a:off x="701459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7" name="椭圆 16"/>
            <p:cNvSpPr/>
            <p:nvPr/>
          </p:nvSpPr>
          <p:spPr>
            <a:xfrm rot="16971429">
              <a:off x="701459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8" name="椭圆 17"/>
            <p:cNvSpPr/>
            <p:nvPr/>
          </p:nvSpPr>
          <p:spPr>
            <a:xfrm rot="18514286">
              <a:off x="7341957"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grpSp>
      <p:cxnSp>
        <p:nvCxnSpPr>
          <p:cNvPr id="19" name="直接连接符 18" hidden="1"/>
          <p:cNvCxnSpPr/>
          <p:nvPr userDrawn="1"/>
        </p:nvCxnSpPr>
        <p:spPr>
          <a:xfrm>
            <a:off x="2386013" y="431800"/>
            <a:ext cx="0" cy="525463"/>
          </a:xfrm>
          <a:prstGeom prst="line">
            <a:avLst/>
          </a:prstGeom>
          <a:ln>
            <a:solidFill>
              <a:srgbClr val="28A9D6"/>
            </a:solidFill>
          </a:ln>
        </p:spPr>
        <p:style>
          <a:lnRef idx="1">
            <a:schemeClr val="accent1"/>
          </a:lnRef>
          <a:fillRef idx="0">
            <a:schemeClr val="accent1"/>
          </a:fillRef>
          <a:effectRef idx="0">
            <a:schemeClr val="accent1"/>
          </a:effectRef>
          <a:fontRef idx="minor">
            <a:schemeClr val="tx1"/>
          </a:fontRef>
        </p:style>
      </p:cxnSp>
      <p:sp>
        <p:nvSpPr>
          <p:cNvPr id="20" name="文本框 20"/>
          <p:cNvSpPr txBox="1"/>
          <p:nvPr userDrawn="1"/>
        </p:nvSpPr>
        <p:spPr>
          <a:xfrm>
            <a:off x="249238" y="455613"/>
            <a:ext cx="920750" cy="247650"/>
          </a:xfrm>
          <a:prstGeom prst="rect">
            <a:avLst/>
          </a:prstGeom>
          <a:noFill/>
        </p:spPr>
        <p:txBody>
          <a:bodyPr>
            <a:spAutoFit/>
          </a:bodyPr>
          <a:lstStyle/>
          <a:p>
            <a:pPr algn="ctr" eaLnBrk="1" hangingPunct="1">
              <a:defRPr/>
            </a:pPr>
            <a:r>
              <a:rPr lang="zh-CN" altLang="en-US" sz="1013" dirty="0">
                <a:solidFill>
                  <a:schemeClr val="tx1">
                    <a:lumMod val="75000"/>
                    <a:lumOff val="25000"/>
                  </a:schemeClr>
                </a:solidFill>
              </a:rPr>
              <a:t>第三部分</a:t>
            </a:r>
          </a:p>
        </p:txBody>
      </p:sp>
      <p:sp>
        <p:nvSpPr>
          <p:cNvPr id="21" name="任意多边形 20"/>
          <p:cNvSpPr/>
          <p:nvPr userDrawn="1"/>
        </p:nvSpPr>
        <p:spPr>
          <a:xfrm flipV="1">
            <a:off x="130175" y="423863"/>
            <a:ext cx="1039813" cy="431800"/>
          </a:xfrm>
          <a:custGeom>
            <a:avLst/>
            <a:gdLst>
              <a:gd name="connsiteX0" fmla="*/ 167822 w 1386790"/>
              <a:gd name="connsiteY0" fmla="*/ 524933 h 524933"/>
              <a:gd name="connsiteX1" fmla="*/ 168846 w 1386790"/>
              <a:gd name="connsiteY1" fmla="*/ 524933 h 524933"/>
              <a:gd name="connsiteX2" fmla="*/ 168846 w 1386790"/>
              <a:gd name="connsiteY2" fmla="*/ 14598 h 524933"/>
              <a:gd name="connsiteX3" fmla="*/ 1386790 w 1386790"/>
              <a:gd name="connsiteY3" fmla="*/ 14598 h 524933"/>
              <a:gd name="connsiteX4" fmla="*/ 1386790 w 1386790"/>
              <a:gd name="connsiteY4" fmla="*/ 0 h 524933"/>
              <a:gd name="connsiteX5" fmla="*/ 167822 w 1386790"/>
              <a:gd name="connsiteY5" fmla="*/ 0 h 524933"/>
              <a:gd name="connsiteX6" fmla="*/ 152999 w 1386790"/>
              <a:gd name="connsiteY6" fmla="*/ 0 h 524933"/>
              <a:gd name="connsiteX7" fmla="*/ 152999 w 1386790"/>
              <a:gd name="connsiteY7" fmla="*/ 507260 h 524933"/>
              <a:gd name="connsiteX8" fmla="*/ 107280 w 1386790"/>
              <a:gd name="connsiteY8" fmla="*/ 507260 h 524933"/>
              <a:gd name="connsiteX9" fmla="*/ 107280 w 1386790"/>
              <a:gd name="connsiteY9" fmla="*/ 0 h 524933"/>
              <a:gd name="connsiteX10" fmla="*/ 0 w 1386790"/>
              <a:gd name="connsiteY10" fmla="*/ 0 h 524933"/>
              <a:gd name="connsiteX11" fmla="*/ 0 w 1386790"/>
              <a:gd name="connsiteY11" fmla="*/ 524932 h 524933"/>
              <a:gd name="connsiteX12" fmla="*/ 33834 w 1386790"/>
              <a:gd name="connsiteY12" fmla="*/ 524932 h 524933"/>
              <a:gd name="connsiteX13" fmla="*/ 33834 w 1386790"/>
              <a:gd name="connsiteY13" fmla="*/ 23810 h 524933"/>
              <a:gd name="connsiteX14" fmla="*/ 79553 w 1386790"/>
              <a:gd name="connsiteY14" fmla="*/ 23810 h 524933"/>
              <a:gd name="connsiteX15" fmla="*/ 79553 w 1386790"/>
              <a:gd name="connsiteY15" fmla="*/ 524932 h 524933"/>
              <a:gd name="connsiteX16" fmla="*/ 167822 w 1386790"/>
              <a:gd name="connsiteY16" fmla="*/ 524932 h 52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790" h="524933">
                <a:moveTo>
                  <a:pt x="167822" y="524933"/>
                </a:moveTo>
                <a:lnTo>
                  <a:pt x="168846" y="524933"/>
                </a:lnTo>
                <a:lnTo>
                  <a:pt x="168846" y="14598"/>
                </a:lnTo>
                <a:lnTo>
                  <a:pt x="1386790" y="14598"/>
                </a:lnTo>
                <a:lnTo>
                  <a:pt x="1386790" y="0"/>
                </a:lnTo>
                <a:lnTo>
                  <a:pt x="167822" y="0"/>
                </a:lnTo>
                <a:lnTo>
                  <a:pt x="152999" y="0"/>
                </a:lnTo>
                <a:lnTo>
                  <a:pt x="152999" y="507260"/>
                </a:lnTo>
                <a:lnTo>
                  <a:pt x="107280" y="507260"/>
                </a:lnTo>
                <a:lnTo>
                  <a:pt x="107280" y="0"/>
                </a:lnTo>
                <a:lnTo>
                  <a:pt x="0" y="0"/>
                </a:lnTo>
                <a:lnTo>
                  <a:pt x="0" y="524932"/>
                </a:lnTo>
                <a:lnTo>
                  <a:pt x="33834" y="524932"/>
                </a:lnTo>
                <a:lnTo>
                  <a:pt x="33834" y="23810"/>
                </a:lnTo>
                <a:lnTo>
                  <a:pt x="79553" y="23810"/>
                </a:lnTo>
                <a:lnTo>
                  <a:pt x="79553" y="524932"/>
                </a:lnTo>
                <a:lnTo>
                  <a:pt x="167822" y="524932"/>
                </a:lnTo>
                <a:close/>
              </a:path>
            </a:pathLst>
          </a:cu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22" name="灯片编号占位符 3"/>
          <p:cNvSpPr>
            <a:spLocks noGrp="1"/>
          </p:cNvSpPr>
          <p:nvPr>
            <p:ph type="sldNum" sz="quarter" idx="10"/>
          </p:nvPr>
        </p:nvSpPr>
        <p:spPr>
          <a:xfrm>
            <a:off x="776288" y="6334125"/>
            <a:ext cx="219075" cy="284163"/>
          </a:xfrm>
        </p:spPr>
        <p:txBody>
          <a:bodyPr anchor="ctr" anchorCtr="1"/>
          <a:lstStyle>
            <a:lvl1pPr>
              <a:defRPr sz="600">
                <a:solidFill>
                  <a:schemeClr val="tx1"/>
                </a:solidFill>
              </a:defRPr>
            </a:lvl1pPr>
          </a:lstStyle>
          <a:p>
            <a:fld id="{E99A24E2-7477-4BCD-9DD9-279EC7128F06}" type="slidenum">
              <a:rPr lang="zh-CN" altLang="en-US"/>
              <a:pPr/>
              <a:t>‹#›</a:t>
            </a:fld>
            <a:endParaRPr lang="zh-CN" altLang="en-US"/>
          </a:p>
        </p:txBody>
      </p:sp>
    </p:spTree>
    <p:extLst>
      <p:ext uri="{BB962C8B-B14F-4D97-AF65-F5344CB8AC3E}">
        <p14:creationId xmlns="" xmlns:p14="http://schemas.microsoft.com/office/powerpoint/2010/main" val="967491589"/>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4_过渡页">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cxnSp>
        <p:nvCxnSpPr>
          <p:cNvPr id="2" name="直接连接符 1"/>
          <p:cNvCxnSpPr/>
          <p:nvPr userDrawn="1"/>
        </p:nvCxnSpPr>
        <p:spPr>
          <a:xfrm flipH="1">
            <a:off x="1073150" y="6480175"/>
            <a:ext cx="7964488"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cxnSp>
        <p:nvCxnSpPr>
          <p:cNvPr id="3" name="直接连接符 2"/>
          <p:cNvCxnSpPr/>
          <p:nvPr userDrawn="1"/>
        </p:nvCxnSpPr>
        <p:spPr>
          <a:xfrm flipH="1">
            <a:off x="106363" y="6480175"/>
            <a:ext cx="593725" cy="0"/>
          </a:xfrm>
          <a:prstGeom prst="line">
            <a:avLst/>
          </a:prstGeom>
          <a:ln w="15875">
            <a:solidFill>
              <a:srgbClr val="28A9D6"/>
            </a:solidFill>
          </a:ln>
        </p:spPr>
        <p:style>
          <a:lnRef idx="1">
            <a:schemeClr val="accent1"/>
          </a:lnRef>
          <a:fillRef idx="0">
            <a:schemeClr val="accent1"/>
          </a:fillRef>
          <a:effectRef idx="0">
            <a:schemeClr val="accent1"/>
          </a:effectRef>
          <a:fontRef idx="minor">
            <a:schemeClr val="tx1"/>
          </a:fontRef>
        </p:style>
      </p:cxnSp>
      <p:grpSp>
        <p:nvGrpSpPr>
          <p:cNvPr id="4" name="组合 4"/>
          <p:cNvGrpSpPr>
            <a:grpSpLocks/>
          </p:cNvGrpSpPr>
          <p:nvPr userDrawn="1"/>
        </p:nvGrpSpPr>
        <p:grpSpPr bwMode="auto">
          <a:xfrm flipH="1">
            <a:off x="731838" y="6269038"/>
            <a:ext cx="309562" cy="422275"/>
            <a:chOff x="7019085" y="157473"/>
            <a:chExt cx="3868830" cy="3952255"/>
          </a:xfrm>
        </p:grpSpPr>
        <p:sp>
          <p:nvSpPr>
            <p:cNvPr id="5" name="椭圆 4"/>
            <p:cNvSpPr/>
            <p:nvPr/>
          </p:nvSpPr>
          <p:spPr>
            <a:xfrm>
              <a:off x="8645980" y="157473"/>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6" name="椭圆 5"/>
            <p:cNvSpPr/>
            <p:nvPr/>
          </p:nvSpPr>
          <p:spPr>
            <a:xfrm rot="1542857">
              <a:off x="936022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7" name="椭圆 6"/>
            <p:cNvSpPr/>
            <p:nvPr/>
          </p:nvSpPr>
          <p:spPr>
            <a:xfrm rot="3085714">
              <a:off x="9941015"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8" name="椭圆 7"/>
            <p:cNvSpPr/>
            <p:nvPr/>
          </p:nvSpPr>
          <p:spPr>
            <a:xfrm rot="7714286">
              <a:off x="9941015"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9" name="椭圆 8"/>
            <p:cNvSpPr/>
            <p:nvPr/>
          </p:nvSpPr>
          <p:spPr>
            <a:xfrm rot="4628572">
              <a:off x="1026838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0" name="椭圆 9"/>
            <p:cNvSpPr/>
            <p:nvPr/>
          </p:nvSpPr>
          <p:spPr>
            <a:xfrm rot="9257143">
              <a:off x="936022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1" name="椭圆 10"/>
            <p:cNvSpPr/>
            <p:nvPr/>
          </p:nvSpPr>
          <p:spPr>
            <a:xfrm rot="6171428">
              <a:off x="1026838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2" name="椭圆 11"/>
            <p:cNvSpPr/>
            <p:nvPr/>
          </p:nvSpPr>
          <p:spPr>
            <a:xfrm rot="10800000">
              <a:off x="8645980" y="3485688"/>
              <a:ext cx="615040"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3" name="椭圆 12"/>
            <p:cNvSpPr/>
            <p:nvPr/>
          </p:nvSpPr>
          <p:spPr>
            <a:xfrm rot="12342857">
              <a:off x="7911887" y="3322244"/>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4" name="椭圆 13"/>
            <p:cNvSpPr/>
            <p:nvPr/>
          </p:nvSpPr>
          <p:spPr>
            <a:xfrm rot="13885714">
              <a:off x="7341957" y="2856229"/>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5" name="椭圆 14"/>
            <p:cNvSpPr/>
            <p:nvPr/>
          </p:nvSpPr>
          <p:spPr>
            <a:xfrm rot="20057142">
              <a:off x="7911887" y="320907"/>
              <a:ext cx="634886" cy="624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6" name="椭圆 15"/>
            <p:cNvSpPr/>
            <p:nvPr/>
          </p:nvSpPr>
          <p:spPr>
            <a:xfrm rot="15428571">
              <a:off x="7014591" y="2197533"/>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7" name="椭圆 16"/>
            <p:cNvSpPr/>
            <p:nvPr/>
          </p:nvSpPr>
          <p:spPr>
            <a:xfrm rot="16971429">
              <a:off x="7014591" y="1454628"/>
              <a:ext cx="624040" cy="615040"/>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18" name="椭圆 17"/>
            <p:cNvSpPr/>
            <p:nvPr/>
          </p:nvSpPr>
          <p:spPr>
            <a:xfrm rot="18514286">
              <a:off x="7341957" y="776095"/>
              <a:ext cx="624040" cy="634886"/>
            </a:xfrm>
            <a:prstGeom prst="ellipse">
              <a:avLst/>
            </a:pr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grpSp>
      <p:cxnSp>
        <p:nvCxnSpPr>
          <p:cNvPr id="19" name="直接连接符 18" hidden="1"/>
          <p:cNvCxnSpPr/>
          <p:nvPr userDrawn="1"/>
        </p:nvCxnSpPr>
        <p:spPr>
          <a:xfrm>
            <a:off x="2386013" y="431800"/>
            <a:ext cx="0" cy="525463"/>
          </a:xfrm>
          <a:prstGeom prst="line">
            <a:avLst/>
          </a:prstGeom>
          <a:ln>
            <a:solidFill>
              <a:srgbClr val="28A9D6"/>
            </a:solidFill>
          </a:ln>
        </p:spPr>
        <p:style>
          <a:lnRef idx="1">
            <a:schemeClr val="accent1"/>
          </a:lnRef>
          <a:fillRef idx="0">
            <a:schemeClr val="accent1"/>
          </a:fillRef>
          <a:effectRef idx="0">
            <a:schemeClr val="accent1"/>
          </a:effectRef>
          <a:fontRef idx="minor">
            <a:schemeClr val="tx1"/>
          </a:fontRef>
        </p:style>
      </p:cxnSp>
      <p:sp>
        <p:nvSpPr>
          <p:cNvPr id="20" name="文本框 20"/>
          <p:cNvSpPr txBox="1"/>
          <p:nvPr userDrawn="1"/>
        </p:nvSpPr>
        <p:spPr>
          <a:xfrm>
            <a:off x="249238" y="455613"/>
            <a:ext cx="920750" cy="247650"/>
          </a:xfrm>
          <a:prstGeom prst="rect">
            <a:avLst/>
          </a:prstGeom>
          <a:noFill/>
        </p:spPr>
        <p:txBody>
          <a:bodyPr>
            <a:spAutoFit/>
          </a:bodyPr>
          <a:lstStyle/>
          <a:p>
            <a:pPr algn="ctr" eaLnBrk="1" hangingPunct="1">
              <a:defRPr/>
            </a:pPr>
            <a:r>
              <a:rPr lang="zh-CN" altLang="en-US" sz="1013" dirty="0">
                <a:solidFill>
                  <a:schemeClr val="tx1">
                    <a:lumMod val="75000"/>
                    <a:lumOff val="25000"/>
                  </a:schemeClr>
                </a:solidFill>
              </a:rPr>
              <a:t>第四部分</a:t>
            </a:r>
          </a:p>
        </p:txBody>
      </p:sp>
      <p:sp>
        <p:nvSpPr>
          <p:cNvPr id="21" name="任意多边形 20"/>
          <p:cNvSpPr/>
          <p:nvPr userDrawn="1"/>
        </p:nvSpPr>
        <p:spPr>
          <a:xfrm flipV="1">
            <a:off x="130175" y="423863"/>
            <a:ext cx="1039813" cy="431800"/>
          </a:xfrm>
          <a:custGeom>
            <a:avLst/>
            <a:gdLst>
              <a:gd name="connsiteX0" fmla="*/ 167822 w 1386790"/>
              <a:gd name="connsiteY0" fmla="*/ 524933 h 524933"/>
              <a:gd name="connsiteX1" fmla="*/ 168846 w 1386790"/>
              <a:gd name="connsiteY1" fmla="*/ 524933 h 524933"/>
              <a:gd name="connsiteX2" fmla="*/ 168846 w 1386790"/>
              <a:gd name="connsiteY2" fmla="*/ 14598 h 524933"/>
              <a:gd name="connsiteX3" fmla="*/ 1386790 w 1386790"/>
              <a:gd name="connsiteY3" fmla="*/ 14598 h 524933"/>
              <a:gd name="connsiteX4" fmla="*/ 1386790 w 1386790"/>
              <a:gd name="connsiteY4" fmla="*/ 0 h 524933"/>
              <a:gd name="connsiteX5" fmla="*/ 167822 w 1386790"/>
              <a:gd name="connsiteY5" fmla="*/ 0 h 524933"/>
              <a:gd name="connsiteX6" fmla="*/ 152999 w 1386790"/>
              <a:gd name="connsiteY6" fmla="*/ 0 h 524933"/>
              <a:gd name="connsiteX7" fmla="*/ 152999 w 1386790"/>
              <a:gd name="connsiteY7" fmla="*/ 507260 h 524933"/>
              <a:gd name="connsiteX8" fmla="*/ 107280 w 1386790"/>
              <a:gd name="connsiteY8" fmla="*/ 507260 h 524933"/>
              <a:gd name="connsiteX9" fmla="*/ 107280 w 1386790"/>
              <a:gd name="connsiteY9" fmla="*/ 0 h 524933"/>
              <a:gd name="connsiteX10" fmla="*/ 0 w 1386790"/>
              <a:gd name="connsiteY10" fmla="*/ 0 h 524933"/>
              <a:gd name="connsiteX11" fmla="*/ 0 w 1386790"/>
              <a:gd name="connsiteY11" fmla="*/ 524932 h 524933"/>
              <a:gd name="connsiteX12" fmla="*/ 33834 w 1386790"/>
              <a:gd name="connsiteY12" fmla="*/ 524932 h 524933"/>
              <a:gd name="connsiteX13" fmla="*/ 33834 w 1386790"/>
              <a:gd name="connsiteY13" fmla="*/ 23810 h 524933"/>
              <a:gd name="connsiteX14" fmla="*/ 79553 w 1386790"/>
              <a:gd name="connsiteY14" fmla="*/ 23810 h 524933"/>
              <a:gd name="connsiteX15" fmla="*/ 79553 w 1386790"/>
              <a:gd name="connsiteY15" fmla="*/ 524932 h 524933"/>
              <a:gd name="connsiteX16" fmla="*/ 167822 w 1386790"/>
              <a:gd name="connsiteY16" fmla="*/ 524932 h 52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6790" h="524933">
                <a:moveTo>
                  <a:pt x="167822" y="524933"/>
                </a:moveTo>
                <a:lnTo>
                  <a:pt x="168846" y="524933"/>
                </a:lnTo>
                <a:lnTo>
                  <a:pt x="168846" y="14598"/>
                </a:lnTo>
                <a:lnTo>
                  <a:pt x="1386790" y="14598"/>
                </a:lnTo>
                <a:lnTo>
                  <a:pt x="1386790" y="0"/>
                </a:lnTo>
                <a:lnTo>
                  <a:pt x="167822" y="0"/>
                </a:lnTo>
                <a:lnTo>
                  <a:pt x="152999" y="0"/>
                </a:lnTo>
                <a:lnTo>
                  <a:pt x="152999" y="507260"/>
                </a:lnTo>
                <a:lnTo>
                  <a:pt x="107280" y="507260"/>
                </a:lnTo>
                <a:lnTo>
                  <a:pt x="107280" y="0"/>
                </a:lnTo>
                <a:lnTo>
                  <a:pt x="0" y="0"/>
                </a:lnTo>
                <a:lnTo>
                  <a:pt x="0" y="524932"/>
                </a:lnTo>
                <a:lnTo>
                  <a:pt x="33834" y="524932"/>
                </a:lnTo>
                <a:lnTo>
                  <a:pt x="33834" y="23810"/>
                </a:lnTo>
                <a:lnTo>
                  <a:pt x="79553" y="23810"/>
                </a:lnTo>
                <a:lnTo>
                  <a:pt x="79553" y="524932"/>
                </a:lnTo>
                <a:lnTo>
                  <a:pt x="167822" y="524932"/>
                </a:lnTo>
                <a:close/>
              </a:path>
            </a:pathLst>
          </a:custGeom>
          <a:solidFill>
            <a:srgbClr val="28A9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sz="1013"/>
          </a:p>
        </p:txBody>
      </p:sp>
      <p:sp>
        <p:nvSpPr>
          <p:cNvPr id="22" name="灯片编号占位符 3"/>
          <p:cNvSpPr>
            <a:spLocks noGrp="1"/>
          </p:cNvSpPr>
          <p:nvPr>
            <p:ph type="sldNum" sz="quarter" idx="10"/>
          </p:nvPr>
        </p:nvSpPr>
        <p:spPr>
          <a:xfrm>
            <a:off x="776288" y="6334125"/>
            <a:ext cx="219075" cy="284163"/>
          </a:xfrm>
        </p:spPr>
        <p:txBody>
          <a:bodyPr anchor="ctr" anchorCtr="1"/>
          <a:lstStyle>
            <a:lvl1pPr>
              <a:defRPr sz="600">
                <a:solidFill>
                  <a:schemeClr val="tx1"/>
                </a:solidFill>
              </a:defRPr>
            </a:lvl1pPr>
          </a:lstStyle>
          <a:p>
            <a:fld id="{0EC92A6B-6A5C-4B4E-AF09-FDD50C0D27A7}" type="slidenum">
              <a:rPr lang="zh-CN" altLang="en-US"/>
              <a:pPr/>
              <a:t>‹#›</a:t>
            </a:fld>
            <a:endParaRPr lang="zh-CN" altLang="en-US"/>
          </a:p>
        </p:txBody>
      </p:sp>
    </p:spTree>
    <p:extLst>
      <p:ext uri="{BB962C8B-B14F-4D97-AF65-F5344CB8AC3E}">
        <p14:creationId xmlns="" xmlns:p14="http://schemas.microsoft.com/office/powerpoint/2010/main" val="2067332288"/>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6 h 1912"/>
              <a:gd name="T4" fmla="*/ 0 w 1588"/>
              <a:gd name="T5" fmla="*/ 2147483646 h 1912"/>
              <a:gd name="T6" fmla="*/ 0 w 1588"/>
              <a:gd name="T7" fmla="*/ 2147483646 h 1912"/>
              <a:gd name="T8" fmla="*/ 0 w 1588"/>
              <a:gd name="T9" fmla="*/ 2147483646 h 1912"/>
              <a:gd name="T10" fmla="*/ 0 w 1588"/>
              <a:gd name="T11" fmla="*/ 2147483646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a:p>
        </p:txBody>
      </p:sp>
      <p:sp>
        <p:nvSpPr>
          <p:cNvPr id="5" name="Rectangle 8"/>
          <p:cNvSpPr>
            <a:spLocks noChangeArrowheads="1"/>
          </p:cNvSpPr>
          <p:nvPr/>
        </p:nvSpPr>
        <p:spPr bwMode="auto">
          <a:xfrm>
            <a:off x="0" y="53340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sp>
        <p:nvSpPr>
          <p:cNvPr id="6" name="Rectangle 10"/>
          <p:cNvSpPr>
            <a:spLocks noChangeArrowheads="1"/>
          </p:cNvSpPr>
          <p:nvPr/>
        </p:nvSpPr>
        <p:spPr bwMode="auto">
          <a:xfrm>
            <a:off x="0" y="857250"/>
            <a:ext cx="9144000" cy="76200"/>
          </a:xfrm>
          <a:prstGeom prst="rect">
            <a:avLst/>
          </a:prstGeom>
          <a:solidFill>
            <a:srgbClr val="C0C0C0"/>
          </a:solidFill>
          <a:ln>
            <a:noFill/>
          </a:ln>
          <a:extLst>
            <a:ext uri="{91240B29-F687-4F45-9708-019B960494DF}">
              <a14:hiddenLine xmlns="" xmlns:a14="http://schemas.microsoft.com/office/drawing/2010/main" w="19050">
                <a:solidFill>
                  <a:srgbClr val="000000"/>
                </a:solidFill>
                <a:miter lim="800000"/>
                <a:headEnd/>
                <a:tailEnd/>
              </a14:hiddenLine>
            </a:ext>
          </a:extLst>
        </p:spPr>
        <p:txBody>
          <a:bodyPr wrap="none" anchor="ct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defRPr/>
            </a:pPr>
            <a:endParaRPr kumimoji="1" lang="en-GB" altLang="zh-CN" sz="2400" smtClean="0">
              <a:latin typeface="Times New Roman" panose="02020603050405020304" pitchFamily="18" charset="0"/>
            </a:endParaRPr>
          </a:p>
        </p:txBody>
      </p:sp>
      <p:pic>
        <p:nvPicPr>
          <p:cNvPr id="7" name="图片 29" descr="财政部banner.jpg"/>
          <p:cNvPicPr>
            <a:picLocks noChangeAspect="1"/>
          </p:cNvPicPr>
          <p:nvPr userDrawn="1"/>
        </p:nvPicPr>
        <p:blipFill>
          <a:blip r:embed="rId2" cstate="print">
            <a:extLst>
              <a:ext uri="{28A0092B-C50C-407E-A947-70E740481C1C}">
                <a14:useLocalDpi xmlns="" xmlns:a14="http://schemas.microsoft.com/office/drawing/2010/main" val="0"/>
              </a:ext>
            </a:extLst>
          </a:blip>
          <a:srcRect/>
          <a:stretch>
            <a:fillRect/>
          </a:stretch>
        </p:blipFill>
        <p:spPr bwMode="auto">
          <a:xfrm>
            <a:off x="0" y="-6350"/>
            <a:ext cx="9144000" cy="857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0690" name="Rectangle 2"/>
          <p:cNvSpPr>
            <a:spLocks noGrp="1" noChangeArrowheads="1"/>
          </p:cNvSpPr>
          <p:nvPr>
            <p:ph type="ctrTitle" sz="quarter"/>
          </p:nvPr>
        </p:nvSpPr>
        <p:spPr>
          <a:xfrm>
            <a:off x="685800" y="1997079"/>
            <a:ext cx="7772400" cy="1431925"/>
          </a:xfrm>
          <a:prstGeom prst="rect">
            <a:avLst/>
          </a:prstGeom>
        </p:spPr>
        <p:txBody>
          <a:bodyPr anchor="b" anchorCtr="1"/>
          <a:lstStyle>
            <a:lvl1pPr>
              <a:defRPr/>
            </a:lvl1pPr>
          </a:lstStyle>
          <a:p>
            <a:r>
              <a:rPr lang="zh-CN" altLang="en-US" dirty="0"/>
              <a:t>单击此处编辑母版标题样式</a:t>
            </a:r>
          </a:p>
        </p:txBody>
      </p:sp>
      <p:sp>
        <p:nvSpPr>
          <p:cNvPr id="370691" name="Rectangle 3"/>
          <p:cNvSpPr>
            <a:spLocks noGrp="1" noChangeArrowheads="1"/>
          </p:cNvSpPr>
          <p:nvPr>
            <p:ph type="subTitle" sz="quarter" idx="1"/>
          </p:nvPr>
        </p:nvSpPr>
        <p:spPr>
          <a:xfrm>
            <a:off x="1371600" y="3886200"/>
            <a:ext cx="6400800" cy="1752600"/>
          </a:xfrm>
          <a:prstGeom prst="rect">
            <a:avLst/>
          </a:prstGeom>
        </p:spPr>
        <p:txBody>
          <a:bodyPr/>
          <a:lstStyle>
            <a:lvl1pPr marL="0" indent="0" algn="ctr">
              <a:buFontTx/>
              <a:buNone/>
              <a:defRPr/>
            </a:lvl1pPr>
          </a:lstStyle>
          <a:p>
            <a:r>
              <a:rPr lang="zh-CN" altLang="en-US" dirty="0"/>
              <a:t>单击此处编辑母版副标题样式</a:t>
            </a:r>
          </a:p>
        </p:txBody>
      </p:sp>
      <p:sp>
        <p:nvSpPr>
          <p:cNvPr id="8" name="Rectangle 5"/>
          <p:cNvSpPr>
            <a:spLocks noGrp="1" noChangeArrowheads="1"/>
          </p:cNvSpPr>
          <p:nvPr>
            <p:ph type="ftr" sz="quarter" idx="10"/>
          </p:nvPr>
        </p:nvSpPr>
        <p:spPr>
          <a:xfrm>
            <a:off x="3124200" y="6245225"/>
            <a:ext cx="2895600" cy="476250"/>
          </a:xfrm>
          <a:prstGeom prst="rect">
            <a:avLst/>
          </a:prstGeom>
        </p:spPr>
        <p:txBody>
          <a:bodyPr/>
          <a:lstStyle>
            <a:lvl1pPr eaLnBrk="1" hangingPunct="1">
              <a:defRPr/>
            </a:lvl1pPr>
          </a:lstStyle>
          <a:p>
            <a:pPr>
              <a:defRPr/>
            </a:pPr>
            <a:endParaRPr lang="en-US" altLang="zh-CN"/>
          </a:p>
        </p:txBody>
      </p:sp>
      <p:sp>
        <p:nvSpPr>
          <p:cNvPr id="9" name="Rectangle 6"/>
          <p:cNvSpPr>
            <a:spLocks noGrp="1" noChangeArrowheads="1"/>
          </p:cNvSpPr>
          <p:nvPr>
            <p:ph type="sldNum" sz="quarter" idx="11"/>
          </p:nvPr>
        </p:nvSpPr>
        <p:spPr/>
        <p:txBody>
          <a:bodyPr/>
          <a:lstStyle>
            <a:lvl1pPr>
              <a:defRPr/>
            </a:lvl1pPr>
          </a:lstStyle>
          <a:p>
            <a:fld id="{258B08A5-0485-4819-9BDE-9D5EA924D93F}" type="slidenum">
              <a:rPr lang="en-US" altLang="zh-CN"/>
              <a:pPr/>
              <a:t>‹#›</a:t>
            </a:fld>
            <a:endParaRPr lang="en-US" altLang="zh-CN"/>
          </a:p>
        </p:txBody>
      </p:sp>
      <p:sp>
        <p:nvSpPr>
          <p:cNvPr id="10" name="Rectangle 7"/>
          <p:cNvSpPr>
            <a:spLocks noGrp="1" noChangeArrowheads="1"/>
          </p:cNvSpPr>
          <p:nvPr>
            <p:ph type="dt" sz="quarter" idx="12"/>
          </p:nvPr>
        </p:nvSpPr>
        <p:spPr>
          <a:xfrm>
            <a:off x="457200" y="6245225"/>
            <a:ext cx="2133600" cy="476250"/>
          </a:xfrm>
          <a:prstGeom prst="rect">
            <a:avLst/>
          </a:prstGeom>
        </p:spPr>
        <p:txBody>
          <a:bodyPr/>
          <a:lstStyle>
            <a:lvl1pPr eaLnBrk="1" hangingPunct="1">
              <a:defRPr/>
            </a:lvl1pPr>
          </a:lstStyle>
          <a:p>
            <a:pPr>
              <a:defRPr/>
            </a:pPr>
            <a:endParaRPr lang="en-US" altLang="zh-CN"/>
          </a:p>
        </p:txBody>
      </p:sp>
      <p:sp>
        <p:nvSpPr>
          <p:cNvPr id="11" name="矩形 10"/>
          <p:cNvSpPr/>
          <p:nvPr userDrawn="1"/>
        </p:nvSpPr>
        <p:spPr>
          <a:xfrm>
            <a:off x="0" y="-12700"/>
            <a:ext cx="9144000" cy="941370"/>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 name="图片 11" descr="河北省财政厅.gif"/>
          <p:cNvPicPr>
            <a:picLocks noChangeAspect="1"/>
          </p:cNvPicPr>
          <p:nvPr userDrawn="1"/>
        </p:nvPicPr>
        <p:blipFill>
          <a:blip r:embed="rId3"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3322507605"/>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grpSp>
        <p:nvGrpSpPr>
          <p:cNvPr id="2" name="组合 1"/>
          <p:cNvGrpSpPr/>
          <p:nvPr userDrawn="1"/>
        </p:nvGrpSpPr>
        <p:grpSpPr>
          <a:xfrm>
            <a:off x="96745" y="1124744"/>
            <a:ext cx="9047255" cy="4752528"/>
            <a:chOff x="714375" y="785813"/>
            <a:chExt cx="7767638" cy="3827463"/>
          </a:xfrm>
          <a:solidFill>
            <a:schemeClr val="bg1">
              <a:lumMod val="95000"/>
            </a:schemeClr>
          </a:solidFill>
        </p:grpSpPr>
        <p:sp>
          <p:nvSpPr>
            <p:cNvPr id="3" name="Freeform 4"/>
            <p:cNvSpPr>
              <a:spLocks/>
            </p:cNvSpPr>
            <p:nvPr/>
          </p:nvSpPr>
          <p:spPr bwMode="auto">
            <a:xfrm>
              <a:off x="4613275" y="3630613"/>
              <a:ext cx="276225" cy="273050"/>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 name="Freeform 5"/>
            <p:cNvSpPr>
              <a:spLocks/>
            </p:cNvSpPr>
            <p:nvPr/>
          </p:nvSpPr>
          <p:spPr bwMode="auto">
            <a:xfrm>
              <a:off x="4889500" y="3598863"/>
              <a:ext cx="171450" cy="14922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 name="Freeform 6"/>
            <p:cNvSpPr>
              <a:spLocks/>
            </p:cNvSpPr>
            <p:nvPr/>
          </p:nvSpPr>
          <p:spPr bwMode="auto">
            <a:xfrm>
              <a:off x="4779963" y="3648075"/>
              <a:ext cx="193675" cy="207963"/>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 name="Freeform 7"/>
            <p:cNvSpPr>
              <a:spLocks/>
            </p:cNvSpPr>
            <p:nvPr/>
          </p:nvSpPr>
          <p:spPr bwMode="auto">
            <a:xfrm>
              <a:off x="5006975" y="3827463"/>
              <a:ext cx="30163" cy="36513"/>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 name="Freeform 8"/>
            <p:cNvSpPr>
              <a:spLocks/>
            </p:cNvSpPr>
            <p:nvPr/>
          </p:nvSpPr>
          <p:spPr bwMode="auto">
            <a:xfrm>
              <a:off x="4929188" y="3887788"/>
              <a:ext cx="47625" cy="53975"/>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 name="Freeform 9"/>
            <p:cNvSpPr>
              <a:spLocks noEditPoints="1"/>
            </p:cNvSpPr>
            <p:nvPr/>
          </p:nvSpPr>
          <p:spPr bwMode="auto">
            <a:xfrm>
              <a:off x="4706938" y="3740150"/>
              <a:ext cx="346075" cy="304800"/>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 name="Freeform 10"/>
            <p:cNvSpPr>
              <a:spLocks/>
            </p:cNvSpPr>
            <p:nvPr/>
          </p:nvSpPr>
          <p:spPr bwMode="auto">
            <a:xfrm>
              <a:off x="4613275" y="3382963"/>
              <a:ext cx="252413" cy="268288"/>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 name="Freeform 11"/>
            <p:cNvSpPr>
              <a:spLocks/>
            </p:cNvSpPr>
            <p:nvPr/>
          </p:nvSpPr>
          <p:spPr bwMode="auto">
            <a:xfrm>
              <a:off x="4822825" y="3433763"/>
              <a:ext cx="247650" cy="219075"/>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 name="Freeform 12"/>
            <p:cNvSpPr>
              <a:spLocks/>
            </p:cNvSpPr>
            <p:nvPr/>
          </p:nvSpPr>
          <p:spPr bwMode="auto">
            <a:xfrm>
              <a:off x="4968875" y="3278188"/>
              <a:ext cx="42863" cy="38100"/>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 name="Freeform 13"/>
            <p:cNvSpPr>
              <a:spLocks/>
            </p:cNvSpPr>
            <p:nvPr/>
          </p:nvSpPr>
          <p:spPr bwMode="auto">
            <a:xfrm>
              <a:off x="5229225" y="2990850"/>
              <a:ext cx="223838" cy="29845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 name="Freeform 14"/>
            <p:cNvSpPr>
              <a:spLocks/>
            </p:cNvSpPr>
            <p:nvPr/>
          </p:nvSpPr>
          <p:spPr bwMode="auto">
            <a:xfrm>
              <a:off x="4078288" y="2441575"/>
              <a:ext cx="260350" cy="206375"/>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 name="Freeform 15"/>
            <p:cNvSpPr>
              <a:spLocks/>
            </p:cNvSpPr>
            <p:nvPr/>
          </p:nvSpPr>
          <p:spPr bwMode="auto">
            <a:xfrm>
              <a:off x="4519613" y="2405063"/>
              <a:ext cx="93663" cy="174625"/>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 name="Freeform 16"/>
            <p:cNvSpPr>
              <a:spLocks/>
            </p:cNvSpPr>
            <p:nvPr/>
          </p:nvSpPr>
          <p:spPr bwMode="auto">
            <a:xfrm>
              <a:off x="4171950" y="2411413"/>
              <a:ext cx="449263" cy="430213"/>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 name="Freeform 17"/>
            <p:cNvSpPr>
              <a:spLocks/>
            </p:cNvSpPr>
            <p:nvPr/>
          </p:nvSpPr>
          <p:spPr bwMode="auto">
            <a:xfrm>
              <a:off x="4565650" y="2509838"/>
              <a:ext cx="328613" cy="315913"/>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 name="Freeform 18"/>
            <p:cNvSpPr>
              <a:spLocks/>
            </p:cNvSpPr>
            <p:nvPr/>
          </p:nvSpPr>
          <p:spPr bwMode="auto">
            <a:xfrm>
              <a:off x="4002088" y="2949575"/>
              <a:ext cx="61913" cy="22225"/>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8" name="Freeform 19"/>
            <p:cNvSpPr>
              <a:spLocks/>
            </p:cNvSpPr>
            <p:nvPr/>
          </p:nvSpPr>
          <p:spPr bwMode="auto">
            <a:xfrm>
              <a:off x="3989388" y="2890838"/>
              <a:ext cx="125413" cy="101600"/>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9" name="Freeform 20"/>
            <p:cNvSpPr>
              <a:spLocks/>
            </p:cNvSpPr>
            <p:nvPr/>
          </p:nvSpPr>
          <p:spPr bwMode="auto">
            <a:xfrm>
              <a:off x="4005263" y="2981325"/>
              <a:ext cx="60325" cy="33338"/>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0" name="Freeform 21"/>
            <p:cNvSpPr>
              <a:spLocks/>
            </p:cNvSpPr>
            <p:nvPr/>
          </p:nvSpPr>
          <p:spPr bwMode="auto">
            <a:xfrm>
              <a:off x="4673600" y="3013075"/>
              <a:ext cx="263525" cy="185738"/>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1" name="Freeform 22"/>
            <p:cNvSpPr>
              <a:spLocks/>
            </p:cNvSpPr>
            <p:nvPr/>
          </p:nvSpPr>
          <p:spPr bwMode="auto">
            <a:xfrm>
              <a:off x="4421188" y="2951163"/>
              <a:ext cx="255588" cy="212725"/>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2" name="Freeform 23"/>
            <p:cNvSpPr>
              <a:spLocks/>
            </p:cNvSpPr>
            <p:nvPr/>
          </p:nvSpPr>
          <p:spPr bwMode="auto">
            <a:xfrm>
              <a:off x="4378325" y="2984500"/>
              <a:ext cx="65088" cy="133350"/>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3" name="Freeform 24"/>
            <p:cNvSpPr>
              <a:spLocks/>
            </p:cNvSpPr>
            <p:nvPr/>
          </p:nvSpPr>
          <p:spPr bwMode="auto">
            <a:xfrm>
              <a:off x="4359275" y="3013075"/>
              <a:ext cx="41275" cy="112713"/>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4" name="Freeform 25"/>
            <p:cNvSpPr>
              <a:spLocks/>
            </p:cNvSpPr>
            <p:nvPr/>
          </p:nvSpPr>
          <p:spPr bwMode="auto">
            <a:xfrm>
              <a:off x="4546600" y="2968625"/>
              <a:ext cx="160338" cy="249238"/>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5" name="Freeform 26"/>
            <p:cNvSpPr>
              <a:spLocks/>
            </p:cNvSpPr>
            <p:nvPr/>
          </p:nvSpPr>
          <p:spPr bwMode="auto">
            <a:xfrm>
              <a:off x="4176713" y="3022600"/>
              <a:ext cx="131763" cy="13493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6" name="Freeform 27"/>
            <p:cNvSpPr>
              <a:spLocks/>
            </p:cNvSpPr>
            <p:nvPr/>
          </p:nvSpPr>
          <p:spPr bwMode="auto">
            <a:xfrm>
              <a:off x="4292600" y="3014663"/>
              <a:ext cx="92075" cy="13970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7" name="Freeform 28"/>
            <p:cNvSpPr>
              <a:spLocks/>
            </p:cNvSpPr>
            <p:nvPr/>
          </p:nvSpPr>
          <p:spPr bwMode="auto">
            <a:xfrm>
              <a:off x="4033838" y="2981325"/>
              <a:ext cx="165100" cy="122238"/>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8" name="Freeform 29"/>
            <p:cNvSpPr>
              <a:spLocks/>
            </p:cNvSpPr>
            <p:nvPr/>
          </p:nvSpPr>
          <p:spPr bwMode="auto">
            <a:xfrm>
              <a:off x="4113213" y="3071813"/>
              <a:ext cx="88900" cy="85725"/>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29" name="Freeform 30"/>
            <p:cNvSpPr>
              <a:spLocks/>
            </p:cNvSpPr>
            <p:nvPr/>
          </p:nvSpPr>
          <p:spPr bwMode="auto">
            <a:xfrm>
              <a:off x="4075113" y="3040063"/>
              <a:ext cx="63500" cy="68263"/>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0" name="Freeform 31"/>
            <p:cNvSpPr>
              <a:spLocks/>
            </p:cNvSpPr>
            <p:nvPr/>
          </p:nvSpPr>
          <p:spPr bwMode="auto">
            <a:xfrm>
              <a:off x="3994150" y="2640013"/>
              <a:ext cx="179388" cy="147638"/>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1" name="Freeform 32"/>
            <p:cNvSpPr>
              <a:spLocks/>
            </p:cNvSpPr>
            <p:nvPr/>
          </p:nvSpPr>
          <p:spPr bwMode="auto">
            <a:xfrm>
              <a:off x="3992563" y="2647950"/>
              <a:ext cx="261938" cy="287338"/>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2" name="Freeform 33"/>
            <p:cNvSpPr>
              <a:spLocks/>
            </p:cNvSpPr>
            <p:nvPr/>
          </p:nvSpPr>
          <p:spPr bwMode="auto">
            <a:xfrm>
              <a:off x="4094163" y="2701925"/>
              <a:ext cx="360363" cy="338138"/>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3" name="Freeform 34"/>
            <p:cNvSpPr>
              <a:spLocks/>
            </p:cNvSpPr>
            <p:nvPr/>
          </p:nvSpPr>
          <p:spPr bwMode="auto">
            <a:xfrm>
              <a:off x="4243388" y="2925763"/>
              <a:ext cx="176213" cy="125413"/>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4" name="Freeform 35"/>
            <p:cNvSpPr>
              <a:spLocks/>
            </p:cNvSpPr>
            <p:nvPr/>
          </p:nvSpPr>
          <p:spPr bwMode="auto">
            <a:xfrm>
              <a:off x="4365625" y="2738438"/>
              <a:ext cx="336550" cy="261938"/>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5" name="Freeform 36"/>
            <p:cNvSpPr>
              <a:spLocks/>
            </p:cNvSpPr>
            <p:nvPr/>
          </p:nvSpPr>
          <p:spPr bwMode="auto">
            <a:xfrm>
              <a:off x="4654550" y="2738438"/>
              <a:ext cx="215900" cy="357188"/>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6" name="Freeform 37"/>
            <p:cNvSpPr>
              <a:spLocks/>
            </p:cNvSpPr>
            <p:nvPr/>
          </p:nvSpPr>
          <p:spPr bwMode="auto">
            <a:xfrm>
              <a:off x="4881563" y="2540000"/>
              <a:ext cx="236538" cy="234950"/>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7" name="Freeform 38"/>
            <p:cNvSpPr>
              <a:spLocks/>
            </p:cNvSpPr>
            <p:nvPr/>
          </p:nvSpPr>
          <p:spPr bwMode="auto">
            <a:xfrm>
              <a:off x="4551363" y="3206750"/>
              <a:ext cx="122238" cy="13493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8" name="Freeform 39"/>
            <p:cNvSpPr>
              <a:spLocks/>
            </p:cNvSpPr>
            <p:nvPr/>
          </p:nvSpPr>
          <p:spPr bwMode="auto">
            <a:xfrm>
              <a:off x="4564063" y="3208338"/>
              <a:ext cx="47625" cy="28575"/>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39" name="Freeform 40"/>
            <p:cNvSpPr>
              <a:spLocks/>
            </p:cNvSpPr>
            <p:nvPr/>
          </p:nvSpPr>
          <p:spPr bwMode="auto">
            <a:xfrm>
              <a:off x="4602163" y="3175000"/>
              <a:ext cx="153988" cy="188913"/>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0" name="Freeform 41"/>
            <p:cNvSpPr>
              <a:spLocks/>
            </p:cNvSpPr>
            <p:nvPr/>
          </p:nvSpPr>
          <p:spPr bwMode="auto">
            <a:xfrm>
              <a:off x="4819650" y="2740025"/>
              <a:ext cx="358775" cy="441325"/>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1" name="Freeform 42"/>
            <p:cNvSpPr>
              <a:spLocks/>
            </p:cNvSpPr>
            <p:nvPr/>
          </p:nvSpPr>
          <p:spPr bwMode="auto">
            <a:xfrm>
              <a:off x="5245100" y="2978150"/>
              <a:ext cx="41275" cy="41275"/>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2" name="Freeform 43"/>
            <p:cNvSpPr>
              <a:spLocks/>
            </p:cNvSpPr>
            <p:nvPr/>
          </p:nvSpPr>
          <p:spPr bwMode="auto">
            <a:xfrm>
              <a:off x="5130800" y="2860675"/>
              <a:ext cx="146050" cy="123825"/>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3" name="Freeform 44"/>
            <p:cNvSpPr>
              <a:spLocks/>
            </p:cNvSpPr>
            <p:nvPr/>
          </p:nvSpPr>
          <p:spPr bwMode="auto">
            <a:xfrm>
              <a:off x="5056188" y="2928938"/>
              <a:ext cx="323850" cy="252413"/>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4" name="Freeform 45"/>
            <p:cNvSpPr>
              <a:spLocks/>
            </p:cNvSpPr>
            <p:nvPr/>
          </p:nvSpPr>
          <p:spPr bwMode="auto">
            <a:xfrm>
              <a:off x="5106988" y="2468563"/>
              <a:ext cx="33338" cy="39688"/>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5" name="Freeform 46"/>
            <p:cNvSpPr>
              <a:spLocks/>
            </p:cNvSpPr>
            <p:nvPr/>
          </p:nvSpPr>
          <p:spPr bwMode="auto">
            <a:xfrm>
              <a:off x="5116513" y="2406650"/>
              <a:ext cx="149225" cy="119063"/>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6" name="Freeform 47"/>
            <p:cNvSpPr>
              <a:spLocks/>
            </p:cNvSpPr>
            <p:nvPr/>
          </p:nvSpPr>
          <p:spPr bwMode="auto">
            <a:xfrm>
              <a:off x="7058025" y="2382838"/>
              <a:ext cx="80963" cy="101600"/>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7" name="Freeform 48"/>
            <p:cNvSpPr>
              <a:spLocks/>
            </p:cNvSpPr>
            <p:nvPr/>
          </p:nvSpPr>
          <p:spPr bwMode="auto">
            <a:xfrm>
              <a:off x="6246813" y="2668588"/>
              <a:ext cx="95250" cy="128588"/>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8" name="Freeform 49"/>
            <p:cNvSpPr>
              <a:spLocks/>
            </p:cNvSpPr>
            <p:nvPr/>
          </p:nvSpPr>
          <p:spPr bwMode="auto">
            <a:xfrm>
              <a:off x="5832475" y="2452688"/>
              <a:ext cx="601663" cy="635000"/>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49" name="Freeform 50"/>
            <p:cNvSpPr>
              <a:spLocks/>
            </p:cNvSpPr>
            <p:nvPr/>
          </p:nvSpPr>
          <p:spPr bwMode="auto">
            <a:xfrm>
              <a:off x="6246813" y="2011363"/>
              <a:ext cx="677863" cy="29368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0" name="Freeform 51"/>
            <p:cNvSpPr>
              <a:spLocks/>
            </p:cNvSpPr>
            <p:nvPr/>
          </p:nvSpPr>
          <p:spPr bwMode="auto">
            <a:xfrm>
              <a:off x="5105400" y="2522538"/>
              <a:ext cx="11113" cy="30163"/>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1" name="Freeform 52"/>
            <p:cNvSpPr>
              <a:spLocks/>
            </p:cNvSpPr>
            <p:nvPr/>
          </p:nvSpPr>
          <p:spPr bwMode="auto">
            <a:xfrm>
              <a:off x="5086350" y="2503488"/>
              <a:ext cx="31750" cy="90488"/>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2" name="Freeform 53"/>
            <p:cNvSpPr>
              <a:spLocks/>
            </p:cNvSpPr>
            <p:nvPr/>
          </p:nvSpPr>
          <p:spPr bwMode="auto">
            <a:xfrm>
              <a:off x="5103813" y="2503488"/>
              <a:ext cx="92075" cy="98425"/>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3" name="Freeform 54"/>
            <p:cNvSpPr>
              <a:spLocks/>
            </p:cNvSpPr>
            <p:nvPr/>
          </p:nvSpPr>
          <p:spPr bwMode="auto">
            <a:xfrm>
              <a:off x="5856288" y="2255838"/>
              <a:ext cx="234950" cy="103188"/>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4" name="Freeform 55"/>
            <p:cNvSpPr>
              <a:spLocks/>
            </p:cNvSpPr>
            <p:nvPr/>
          </p:nvSpPr>
          <p:spPr bwMode="auto">
            <a:xfrm>
              <a:off x="5210175" y="2244725"/>
              <a:ext cx="149225" cy="66675"/>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5" name="Freeform 56"/>
            <p:cNvSpPr>
              <a:spLocks noEditPoints="1"/>
            </p:cNvSpPr>
            <p:nvPr/>
          </p:nvSpPr>
          <p:spPr bwMode="auto">
            <a:xfrm>
              <a:off x="4911725" y="2281238"/>
              <a:ext cx="406400" cy="160338"/>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6" name="Freeform 57"/>
            <p:cNvSpPr>
              <a:spLocks/>
            </p:cNvSpPr>
            <p:nvPr/>
          </p:nvSpPr>
          <p:spPr bwMode="auto">
            <a:xfrm>
              <a:off x="6043613" y="2443163"/>
              <a:ext cx="50800" cy="47625"/>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7" name="Freeform 58"/>
            <p:cNvSpPr>
              <a:spLocks/>
            </p:cNvSpPr>
            <p:nvPr/>
          </p:nvSpPr>
          <p:spPr bwMode="auto">
            <a:xfrm>
              <a:off x="7016750" y="2263775"/>
              <a:ext cx="147638" cy="141288"/>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8" name="Freeform 59"/>
            <p:cNvSpPr>
              <a:spLocks/>
            </p:cNvSpPr>
            <p:nvPr/>
          </p:nvSpPr>
          <p:spPr bwMode="auto">
            <a:xfrm>
              <a:off x="6088063" y="2579688"/>
              <a:ext cx="166688" cy="95250"/>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59" name="Freeform 60"/>
            <p:cNvSpPr>
              <a:spLocks/>
            </p:cNvSpPr>
            <p:nvPr/>
          </p:nvSpPr>
          <p:spPr bwMode="auto">
            <a:xfrm>
              <a:off x="6329363" y="2622550"/>
              <a:ext cx="182563" cy="407988"/>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0" name="Freeform 61"/>
            <p:cNvSpPr>
              <a:spLocks/>
            </p:cNvSpPr>
            <p:nvPr/>
          </p:nvSpPr>
          <p:spPr bwMode="auto">
            <a:xfrm>
              <a:off x="6265863" y="2628900"/>
              <a:ext cx="65088" cy="39688"/>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1" name="Freeform 62"/>
            <p:cNvSpPr>
              <a:spLocks/>
            </p:cNvSpPr>
            <p:nvPr/>
          </p:nvSpPr>
          <p:spPr bwMode="auto">
            <a:xfrm>
              <a:off x="6535738" y="2741613"/>
              <a:ext cx="160338" cy="331788"/>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2" name="Freeform 63"/>
            <p:cNvSpPr>
              <a:spLocks/>
            </p:cNvSpPr>
            <p:nvPr/>
          </p:nvSpPr>
          <p:spPr bwMode="auto">
            <a:xfrm>
              <a:off x="6535738" y="2940050"/>
              <a:ext cx="131763" cy="93663"/>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3" name="Freeform 64"/>
            <p:cNvSpPr>
              <a:spLocks/>
            </p:cNvSpPr>
            <p:nvPr/>
          </p:nvSpPr>
          <p:spPr bwMode="auto">
            <a:xfrm>
              <a:off x="6492875" y="2762250"/>
              <a:ext cx="160338" cy="195263"/>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4" name="Freeform 65"/>
            <p:cNvSpPr>
              <a:spLocks/>
            </p:cNvSpPr>
            <p:nvPr/>
          </p:nvSpPr>
          <p:spPr bwMode="auto">
            <a:xfrm>
              <a:off x="6437313" y="2806700"/>
              <a:ext cx="176213" cy="328613"/>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5" name="Freeform 66"/>
            <p:cNvSpPr>
              <a:spLocks/>
            </p:cNvSpPr>
            <p:nvPr/>
          </p:nvSpPr>
          <p:spPr bwMode="auto">
            <a:xfrm>
              <a:off x="4665663" y="1922463"/>
              <a:ext cx="207963" cy="169863"/>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6" name="Freeform 67"/>
            <p:cNvSpPr>
              <a:spLocks/>
            </p:cNvSpPr>
            <p:nvPr/>
          </p:nvSpPr>
          <p:spPr bwMode="auto">
            <a:xfrm>
              <a:off x="4695825" y="2198688"/>
              <a:ext cx="79375" cy="74613"/>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7" name="Freeform 68"/>
            <p:cNvSpPr>
              <a:spLocks/>
            </p:cNvSpPr>
            <p:nvPr/>
          </p:nvSpPr>
          <p:spPr bwMode="auto">
            <a:xfrm>
              <a:off x="4657725" y="2165350"/>
              <a:ext cx="114300" cy="98425"/>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8" name="Freeform 69"/>
            <p:cNvSpPr>
              <a:spLocks/>
            </p:cNvSpPr>
            <p:nvPr/>
          </p:nvSpPr>
          <p:spPr bwMode="auto">
            <a:xfrm>
              <a:off x="4768850" y="2270125"/>
              <a:ext cx="39688" cy="77788"/>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69" name="Freeform 70"/>
            <p:cNvSpPr>
              <a:spLocks/>
            </p:cNvSpPr>
            <p:nvPr/>
          </p:nvSpPr>
          <p:spPr bwMode="auto">
            <a:xfrm>
              <a:off x="4570413" y="2095500"/>
              <a:ext cx="160338" cy="71438"/>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0" name="Freeform 71"/>
            <p:cNvSpPr>
              <a:spLocks/>
            </p:cNvSpPr>
            <p:nvPr/>
          </p:nvSpPr>
          <p:spPr bwMode="auto">
            <a:xfrm>
              <a:off x="4706938" y="2103438"/>
              <a:ext cx="142875" cy="80963"/>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1" name="Freeform 72"/>
            <p:cNvSpPr>
              <a:spLocks/>
            </p:cNvSpPr>
            <p:nvPr/>
          </p:nvSpPr>
          <p:spPr bwMode="auto">
            <a:xfrm>
              <a:off x="4625975" y="2038350"/>
              <a:ext cx="134938" cy="69850"/>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2" name="Freeform 73"/>
            <p:cNvSpPr>
              <a:spLocks/>
            </p:cNvSpPr>
            <p:nvPr/>
          </p:nvSpPr>
          <p:spPr bwMode="auto">
            <a:xfrm>
              <a:off x="4722813" y="2079625"/>
              <a:ext cx="120650" cy="50800"/>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3" name="Freeform 74"/>
            <p:cNvSpPr>
              <a:spLocks/>
            </p:cNvSpPr>
            <p:nvPr/>
          </p:nvSpPr>
          <p:spPr bwMode="auto">
            <a:xfrm>
              <a:off x="4151313" y="2281238"/>
              <a:ext cx="80963" cy="133350"/>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4" name="Freeform 75"/>
            <p:cNvSpPr>
              <a:spLocks/>
            </p:cNvSpPr>
            <p:nvPr/>
          </p:nvSpPr>
          <p:spPr bwMode="auto">
            <a:xfrm>
              <a:off x="4430713" y="1968500"/>
              <a:ext cx="88900" cy="76200"/>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5" name="Freeform 76"/>
            <p:cNvSpPr>
              <a:spLocks/>
            </p:cNvSpPr>
            <p:nvPr/>
          </p:nvSpPr>
          <p:spPr bwMode="auto">
            <a:xfrm>
              <a:off x="4487863" y="2065338"/>
              <a:ext cx="15875" cy="190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6" name="Freeform 77"/>
            <p:cNvSpPr>
              <a:spLocks/>
            </p:cNvSpPr>
            <p:nvPr/>
          </p:nvSpPr>
          <p:spPr bwMode="auto">
            <a:xfrm>
              <a:off x="4416425" y="2024063"/>
              <a:ext cx="84138" cy="60325"/>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7" name="Freeform 78"/>
            <p:cNvSpPr>
              <a:spLocks/>
            </p:cNvSpPr>
            <p:nvPr/>
          </p:nvSpPr>
          <p:spPr bwMode="auto">
            <a:xfrm>
              <a:off x="4797425" y="2112963"/>
              <a:ext cx="195263" cy="128588"/>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8" name="Freeform 79"/>
            <p:cNvSpPr>
              <a:spLocks/>
            </p:cNvSpPr>
            <p:nvPr/>
          </p:nvSpPr>
          <p:spPr bwMode="auto">
            <a:xfrm>
              <a:off x="4930775" y="2109788"/>
              <a:ext cx="66675" cy="82550"/>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79" name="Freeform 80"/>
            <p:cNvSpPr>
              <a:spLocks/>
            </p:cNvSpPr>
            <p:nvPr/>
          </p:nvSpPr>
          <p:spPr bwMode="auto">
            <a:xfrm>
              <a:off x="4833938" y="2227263"/>
              <a:ext cx="134938" cy="74613"/>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0" name="Freeform 81"/>
            <p:cNvSpPr>
              <a:spLocks/>
            </p:cNvSpPr>
            <p:nvPr/>
          </p:nvSpPr>
          <p:spPr bwMode="auto">
            <a:xfrm>
              <a:off x="4795838" y="2273300"/>
              <a:ext cx="58738" cy="42863"/>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1" name="Freeform 82"/>
            <p:cNvSpPr>
              <a:spLocks/>
            </p:cNvSpPr>
            <p:nvPr/>
          </p:nvSpPr>
          <p:spPr bwMode="auto">
            <a:xfrm>
              <a:off x="4833938" y="1998663"/>
              <a:ext cx="384175" cy="223838"/>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2" name="Freeform 83"/>
            <p:cNvSpPr>
              <a:spLocks/>
            </p:cNvSpPr>
            <p:nvPr/>
          </p:nvSpPr>
          <p:spPr bwMode="auto">
            <a:xfrm>
              <a:off x="4854575" y="1884363"/>
              <a:ext cx="203200" cy="146050"/>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3" name="Freeform 84"/>
            <p:cNvSpPr>
              <a:spLocks/>
            </p:cNvSpPr>
            <p:nvPr/>
          </p:nvSpPr>
          <p:spPr bwMode="auto">
            <a:xfrm>
              <a:off x="4803775" y="1827213"/>
              <a:ext cx="160338" cy="74613"/>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4" name="Freeform 85"/>
            <p:cNvSpPr>
              <a:spLocks/>
            </p:cNvSpPr>
            <p:nvPr/>
          </p:nvSpPr>
          <p:spPr bwMode="auto">
            <a:xfrm>
              <a:off x="4803775" y="1874838"/>
              <a:ext cx="125413" cy="79375"/>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5" name="Freeform 86"/>
            <p:cNvSpPr>
              <a:spLocks/>
            </p:cNvSpPr>
            <p:nvPr/>
          </p:nvSpPr>
          <p:spPr bwMode="auto">
            <a:xfrm>
              <a:off x="4495800" y="2132013"/>
              <a:ext cx="96838" cy="55563"/>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6" name="Freeform 87"/>
            <p:cNvSpPr>
              <a:spLocks/>
            </p:cNvSpPr>
            <p:nvPr/>
          </p:nvSpPr>
          <p:spPr bwMode="auto">
            <a:xfrm>
              <a:off x="4494213" y="1927225"/>
              <a:ext cx="192088" cy="219075"/>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7" name="Freeform 88"/>
            <p:cNvSpPr>
              <a:spLocks/>
            </p:cNvSpPr>
            <p:nvPr/>
          </p:nvSpPr>
          <p:spPr bwMode="auto">
            <a:xfrm>
              <a:off x="4808538" y="1404938"/>
              <a:ext cx="225425" cy="360363"/>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8" name="Freeform 89"/>
            <p:cNvSpPr>
              <a:spLocks/>
            </p:cNvSpPr>
            <p:nvPr/>
          </p:nvSpPr>
          <p:spPr bwMode="auto">
            <a:xfrm>
              <a:off x="5097463" y="2533650"/>
              <a:ext cx="455613" cy="363538"/>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89" name="Freeform 90"/>
            <p:cNvSpPr>
              <a:spLocks/>
            </p:cNvSpPr>
            <p:nvPr/>
          </p:nvSpPr>
          <p:spPr bwMode="auto">
            <a:xfrm>
              <a:off x="5470525" y="2700338"/>
              <a:ext cx="174625" cy="192088"/>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0" name="Freeform 91"/>
            <p:cNvSpPr>
              <a:spLocks/>
            </p:cNvSpPr>
            <p:nvPr/>
          </p:nvSpPr>
          <p:spPr bwMode="auto">
            <a:xfrm>
              <a:off x="5443538" y="2676525"/>
              <a:ext cx="25400" cy="38100"/>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1" name="Freeform 92"/>
            <p:cNvSpPr>
              <a:spLocks/>
            </p:cNvSpPr>
            <p:nvPr/>
          </p:nvSpPr>
          <p:spPr bwMode="auto">
            <a:xfrm>
              <a:off x="5470525" y="2673350"/>
              <a:ext cx="103188" cy="84138"/>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2" name="Freeform 93"/>
            <p:cNvSpPr>
              <a:spLocks noEditPoints="1"/>
            </p:cNvSpPr>
            <p:nvPr/>
          </p:nvSpPr>
          <p:spPr bwMode="auto">
            <a:xfrm>
              <a:off x="6489700" y="3114675"/>
              <a:ext cx="419100" cy="13017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3" name="Freeform 94"/>
            <p:cNvSpPr>
              <a:spLocks/>
            </p:cNvSpPr>
            <p:nvPr/>
          </p:nvSpPr>
          <p:spPr bwMode="auto">
            <a:xfrm>
              <a:off x="6792913" y="3155950"/>
              <a:ext cx="28575" cy="17463"/>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4" name="Freeform 95"/>
            <p:cNvSpPr>
              <a:spLocks/>
            </p:cNvSpPr>
            <p:nvPr/>
          </p:nvSpPr>
          <p:spPr bwMode="auto">
            <a:xfrm>
              <a:off x="5187950" y="2401888"/>
              <a:ext cx="209550" cy="206375"/>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5" name="Freeform 96"/>
            <p:cNvSpPr>
              <a:spLocks/>
            </p:cNvSpPr>
            <p:nvPr/>
          </p:nvSpPr>
          <p:spPr bwMode="auto">
            <a:xfrm>
              <a:off x="5356225" y="2581275"/>
              <a:ext cx="41275" cy="38100"/>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6" name="Freeform 97"/>
            <p:cNvSpPr>
              <a:spLocks noEditPoints="1"/>
            </p:cNvSpPr>
            <p:nvPr/>
          </p:nvSpPr>
          <p:spPr bwMode="auto">
            <a:xfrm>
              <a:off x="4256088" y="2038350"/>
              <a:ext cx="315913" cy="261938"/>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7" name="Freeform 98"/>
            <p:cNvSpPr>
              <a:spLocks/>
            </p:cNvSpPr>
            <p:nvPr/>
          </p:nvSpPr>
          <p:spPr bwMode="auto">
            <a:xfrm>
              <a:off x="2403475" y="2941638"/>
              <a:ext cx="50800" cy="26988"/>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8" name="Freeform 99"/>
            <p:cNvSpPr>
              <a:spLocks/>
            </p:cNvSpPr>
            <p:nvPr/>
          </p:nvSpPr>
          <p:spPr bwMode="auto">
            <a:xfrm>
              <a:off x="2420938" y="2901950"/>
              <a:ext cx="131763" cy="73025"/>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99" name="Freeform 100"/>
            <p:cNvSpPr>
              <a:spLocks/>
            </p:cNvSpPr>
            <p:nvPr/>
          </p:nvSpPr>
          <p:spPr bwMode="auto">
            <a:xfrm>
              <a:off x="1820863" y="2522538"/>
              <a:ext cx="657225" cy="406400"/>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0" name="Freeform 101"/>
            <p:cNvSpPr>
              <a:spLocks/>
            </p:cNvSpPr>
            <p:nvPr/>
          </p:nvSpPr>
          <p:spPr bwMode="auto">
            <a:xfrm>
              <a:off x="2349500" y="2865438"/>
              <a:ext cx="92075" cy="90488"/>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1" name="Freeform 102"/>
            <p:cNvSpPr>
              <a:spLocks/>
            </p:cNvSpPr>
            <p:nvPr/>
          </p:nvSpPr>
          <p:spPr bwMode="auto">
            <a:xfrm>
              <a:off x="2422525" y="2852738"/>
              <a:ext cx="26988" cy="57150"/>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2" name="Freeform 103"/>
            <p:cNvSpPr>
              <a:spLocks/>
            </p:cNvSpPr>
            <p:nvPr/>
          </p:nvSpPr>
          <p:spPr bwMode="auto">
            <a:xfrm>
              <a:off x="2738438" y="2809875"/>
              <a:ext cx="65088" cy="55563"/>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3" name="Freeform 104"/>
            <p:cNvSpPr>
              <a:spLocks/>
            </p:cNvSpPr>
            <p:nvPr/>
          </p:nvSpPr>
          <p:spPr bwMode="auto">
            <a:xfrm>
              <a:off x="2797175" y="2819400"/>
              <a:ext cx="74613" cy="50800"/>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4" name="Freeform 105"/>
            <p:cNvSpPr>
              <a:spLocks/>
            </p:cNvSpPr>
            <p:nvPr/>
          </p:nvSpPr>
          <p:spPr bwMode="auto">
            <a:xfrm>
              <a:off x="2460625" y="2928938"/>
              <a:ext cx="92075" cy="93663"/>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5" name="Freeform 106"/>
            <p:cNvSpPr>
              <a:spLocks/>
            </p:cNvSpPr>
            <p:nvPr/>
          </p:nvSpPr>
          <p:spPr bwMode="auto">
            <a:xfrm>
              <a:off x="2751138" y="3143250"/>
              <a:ext cx="860425" cy="877888"/>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6" name="Freeform 107"/>
            <p:cNvSpPr>
              <a:spLocks/>
            </p:cNvSpPr>
            <p:nvPr/>
          </p:nvSpPr>
          <p:spPr bwMode="auto">
            <a:xfrm>
              <a:off x="3090863" y="3932238"/>
              <a:ext cx="106363" cy="117475"/>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7" name="Freeform 108"/>
            <p:cNvSpPr>
              <a:spLocks noEditPoints="1"/>
            </p:cNvSpPr>
            <p:nvPr/>
          </p:nvSpPr>
          <p:spPr bwMode="auto">
            <a:xfrm>
              <a:off x="2757488" y="3736975"/>
              <a:ext cx="436563" cy="860425"/>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8" name="Freeform 109"/>
            <p:cNvSpPr>
              <a:spLocks/>
            </p:cNvSpPr>
            <p:nvPr/>
          </p:nvSpPr>
          <p:spPr bwMode="auto">
            <a:xfrm>
              <a:off x="2709863" y="3640138"/>
              <a:ext cx="190500" cy="973138"/>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09" name="Freeform 110"/>
            <p:cNvSpPr>
              <a:spLocks/>
            </p:cNvSpPr>
            <p:nvPr/>
          </p:nvSpPr>
          <p:spPr bwMode="auto">
            <a:xfrm>
              <a:off x="2992438" y="3683000"/>
              <a:ext cx="192088" cy="192088"/>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0" name="Freeform 111"/>
            <p:cNvSpPr>
              <a:spLocks/>
            </p:cNvSpPr>
            <p:nvPr/>
          </p:nvSpPr>
          <p:spPr bwMode="auto">
            <a:xfrm>
              <a:off x="2492375" y="3016250"/>
              <a:ext cx="71438" cy="57150"/>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1" name="Freeform 112"/>
            <p:cNvSpPr>
              <a:spLocks/>
            </p:cNvSpPr>
            <p:nvPr/>
          </p:nvSpPr>
          <p:spPr bwMode="auto">
            <a:xfrm>
              <a:off x="2557463" y="3044825"/>
              <a:ext cx="125413" cy="60325"/>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2" name="Freeform 113"/>
            <p:cNvSpPr>
              <a:spLocks/>
            </p:cNvSpPr>
            <p:nvPr/>
          </p:nvSpPr>
          <p:spPr bwMode="auto">
            <a:xfrm>
              <a:off x="2643188" y="2982913"/>
              <a:ext cx="257175" cy="366713"/>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3" name="Freeform 114"/>
            <p:cNvSpPr>
              <a:spLocks/>
            </p:cNvSpPr>
            <p:nvPr/>
          </p:nvSpPr>
          <p:spPr bwMode="auto">
            <a:xfrm>
              <a:off x="2844800" y="3470275"/>
              <a:ext cx="266700" cy="300038"/>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4" name="Freeform 115"/>
            <p:cNvSpPr>
              <a:spLocks/>
            </p:cNvSpPr>
            <p:nvPr/>
          </p:nvSpPr>
          <p:spPr bwMode="auto">
            <a:xfrm>
              <a:off x="2589213" y="3259138"/>
              <a:ext cx="279400" cy="404813"/>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5" name="Freeform 116"/>
            <p:cNvSpPr>
              <a:spLocks/>
            </p:cNvSpPr>
            <p:nvPr/>
          </p:nvSpPr>
          <p:spPr bwMode="auto">
            <a:xfrm>
              <a:off x="2763838" y="2994025"/>
              <a:ext cx="296863" cy="250825"/>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6" name="Freeform 117"/>
            <p:cNvSpPr>
              <a:spLocks/>
            </p:cNvSpPr>
            <p:nvPr/>
          </p:nvSpPr>
          <p:spPr bwMode="auto">
            <a:xfrm>
              <a:off x="3097213" y="3122613"/>
              <a:ext cx="92075" cy="96838"/>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7" name="Freeform 118"/>
            <p:cNvSpPr>
              <a:spLocks/>
            </p:cNvSpPr>
            <p:nvPr/>
          </p:nvSpPr>
          <p:spPr bwMode="auto">
            <a:xfrm>
              <a:off x="3025775" y="3073400"/>
              <a:ext cx="106363" cy="15875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8" name="Freeform 119"/>
            <p:cNvSpPr>
              <a:spLocks/>
            </p:cNvSpPr>
            <p:nvPr/>
          </p:nvSpPr>
          <p:spPr bwMode="auto">
            <a:xfrm>
              <a:off x="3178175" y="3132138"/>
              <a:ext cx="66675" cy="84138"/>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19" name="Freeform 120"/>
            <p:cNvSpPr>
              <a:spLocks/>
            </p:cNvSpPr>
            <p:nvPr/>
          </p:nvSpPr>
          <p:spPr bwMode="auto">
            <a:xfrm>
              <a:off x="2520950" y="2738438"/>
              <a:ext cx="227013" cy="80963"/>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0" name="Freeform 121"/>
            <p:cNvSpPr>
              <a:spLocks/>
            </p:cNvSpPr>
            <p:nvPr/>
          </p:nvSpPr>
          <p:spPr bwMode="auto">
            <a:xfrm>
              <a:off x="2651125" y="2846388"/>
              <a:ext cx="52388" cy="25400"/>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1" name="Freeform 122"/>
            <p:cNvSpPr>
              <a:spLocks/>
            </p:cNvSpPr>
            <p:nvPr/>
          </p:nvSpPr>
          <p:spPr bwMode="auto">
            <a:xfrm>
              <a:off x="2894013" y="2844800"/>
              <a:ext cx="47625" cy="26988"/>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2" name="Freeform 123"/>
            <p:cNvSpPr>
              <a:spLocks noEditPoints="1"/>
            </p:cNvSpPr>
            <p:nvPr/>
          </p:nvSpPr>
          <p:spPr bwMode="auto">
            <a:xfrm>
              <a:off x="2779713" y="785813"/>
              <a:ext cx="1322388" cy="985838"/>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3" name="Freeform 124"/>
            <p:cNvSpPr>
              <a:spLocks noEditPoints="1"/>
            </p:cNvSpPr>
            <p:nvPr/>
          </p:nvSpPr>
          <p:spPr bwMode="auto">
            <a:xfrm>
              <a:off x="1298575" y="803275"/>
              <a:ext cx="1920875" cy="1477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4" name="Freeform 125"/>
            <p:cNvSpPr>
              <a:spLocks noEditPoints="1"/>
            </p:cNvSpPr>
            <p:nvPr/>
          </p:nvSpPr>
          <p:spPr bwMode="auto">
            <a:xfrm>
              <a:off x="714375" y="1360488"/>
              <a:ext cx="2192338" cy="1346200"/>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5" name="Freeform 126"/>
            <p:cNvSpPr>
              <a:spLocks noEditPoints="1"/>
            </p:cNvSpPr>
            <p:nvPr/>
          </p:nvSpPr>
          <p:spPr bwMode="auto">
            <a:xfrm>
              <a:off x="4159250" y="2241550"/>
              <a:ext cx="276225" cy="196850"/>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6" name="Freeform 127"/>
            <p:cNvSpPr>
              <a:spLocks noEditPoints="1"/>
            </p:cNvSpPr>
            <p:nvPr/>
          </p:nvSpPr>
          <p:spPr bwMode="auto">
            <a:xfrm>
              <a:off x="4789488" y="2292350"/>
              <a:ext cx="136525" cy="169863"/>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7" name="Freeform 128"/>
            <p:cNvSpPr>
              <a:spLocks/>
            </p:cNvSpPr>
            <p:nvPr/>
          </p:nvSpPr>
          <p:spPr bwMode="auto">
            <a:xfrm>
              <a:off x="5043488" y="2439988"/>
              <a:ext cx="55563" cy="34925"/>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8" name="Freeform 129"/>
            <p:cNvSpPr>
              <a:spLocks/>
            </p:cNvSpPr>
            <p:nvPr/>
          </p:nvSpPr>
          <p:spPr bwMode="auto">
            <a:xfrm>
              <a:off x="3836988" y="1539875"/>
              <a:ext cx="231775" cy="117475"/>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29" name="Freeform 130"/>
            <p:cNvSpPr>
              <a:spLocks/>
            </p:cNvSpPr>
            <p:nvPr/>
          </p:nvSpPr>
          <p:spPr bwMode="auto">
            <a:xfrm>
              <a:off x="4135438" y="1917700"/>
              <a:ext cx="98425" cy="107950"/>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0" name="Freeform 131"/>
            <p:cNvSpPr>
              <a:spLocks noEditPoints="1"/>
            </p:cNvSpPr>
            <p:nvPr/>
          </p:nvSpPr>
          <p:spPr bwMode="auto">
            <a:xfrm>
              <a:off x="4183063" y="1739900"/>
              <a:ext cx="219075" cy="333375"/>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9525">
              <a:noFill/>
              <a:round/>
              <a:headEnd/>
              <a:tailEnd/>
            </a:ln>
          </p:spPr>
          <p:txBody>
            <a:bodyPr/>
            <a:lstStyle/>
            <a:p>
              <a:pPr eaLnBrk="1" hangingPunct="1">
                <a:defRPr/>
              </a:pPr>
              <a:endParaRPr lang="zh-CN" altLang="en-US" dirty="0">
                <a:ea typeface="造字工房悦黑体验版常规体" pitchFamily="50" charset="-122"/>
              </a:endParaRPr>
            </a:p>
          </p:txBody>
        </p:sp>
        <p:sp>
          <p:nvSpPr>
            <p:cNvPr id="131" name="Freeform 132"/>
            <p:cNvSpPr>
              <a:spLocks noEditPoints="1"/>
            </p:cNvSpPr>
            <p:nvPr/>
          </p:nvSpPr>
          <p:spPr bwMode="auto">
            <a:xfrm>
              <a:off x="4183063" y="1739900"/>
              <a:ext cx="219075" cy="333375"/>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2" name="Freeform 133"/>
            <p:cNvSpPr>
              <a:spLocks noEditPoints="1"/>
            </p:cNvSpPr>
            <p:nvPr/>
          </p:nvSpPr>
          <p:spPr bwMode="auto">
            <a:xfrm>
              <a:off x="4535488" y="1836738"/>
              <a:ext cx="103188" cy="98425"/>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3" name="Freeform 134"/>
            <p:cNvSpPr>
              <a:spLocks noEditPoints="1"/>
            </p:cNvSpPr>
            <p:nvPr/>
          </p:nvSpPr>
          <p:spPr bwMode="auto">
            <a:xfrm>
              <a:off x="4606925" y="1443038"/>
              <a:ext cx="266700" cy="471488"/>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4" name="Freeform 135"/>
            <p:cNvSpPr>
              <a:spLocks noEditPoints="1"/>
            </p:cNvSpPr>
            <p:nvPr/>
          </p:nvSpPr>
          <p:spPr bwMode="auto">
            <a:xfrm>
              <a:off x="4826000" y="1774825"/>
              <a:ext cx="136525" cy="66675"/>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5" name="Freeform 136"/>
            <p:cNvSpPr>
              <a:spLocks/>
            </p:cNvSpPr>
            <p:nvPr/>
          </p:nvSpPr>
          <p:spPr bwMode="auto">
            <a:xfrm>
              <a:off x="5076825" y="3148013"/>
              <a:ext cx="173038" cy="211138"/>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6" name="Freeform 137"/>
            <p:cNvSpPr>
              <a:spLocks/>
            </p:cNvSpPr>
            <p:nvPr/>
          </p:nvSpPr>
          <p:spPr bwMode="auto">
            <a:xfrm>
              <a:off x="4981575" y="3163888"/>
              <a:ext cx="117475" cy="122238"/>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7" name="Freeform 138"/>
            <p:cNvSpPr>
              <a:spLocks/>
            </p:cNvSpPr>
            <p:nvPr/>
          </p:nvSpPr>
          <p:spPr bwMode="auto">
            <a:xfrm>
              <a:off x="5562600" y="2193925"/>
              <a:ext cx="382588" cy="220663"/>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8" name="Freeform 139"/>
            <p:cNvSpPr>
              <a:spLocks noEditPoints="1"/>
            </p:cNvSpPr>
            <p:nvPr/>
          </p:nvSpPr>
          <p:spPr bwMode="auto">
            <a:xfrm>
              <a:off x="4468813" y="946150"/>
              <a:ext cx="558800" cy="882650"/>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39" name="Freeform 140"/>
            <p:cNvSpPr>
              <a:spLocks/>
            </p:cNvSpPr>
            <p:nvPr/>
          </p:nvSpPr>
          <p:spPr bwMode="auto">
            <a:xfrm>
              <a:off x="8408988" y="1651000"/>
              <a:ext cx="73025" cy="26988"/>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0" name="Freeform 141"/>
            <p:cNvSpPr>
              <a:spLocks noEditPoints="1"/>
            </p:cNvSpPr>
            <p:nvPr/>
          </p:nvSpPr>
          <p:spPr bwMode="auto">
            <a:xfrm>
              <a:off x="7131050" y="2195513"/>
              <a:ext cx="369888" cy="368300"/>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1" name="Freeform 142"/>
            <p:cNvSpPr>
              <a:spLocks noEditPoints="1"/>
            </p:cNvSpPr>
            <p:nvPr/>
          </p:nvSpPr>
          <p:spPr bwMode="auto">
            <a:xfrm>
              <a:off x="5954713" y="1971675"/>
              <a:ext cx="1293813" cy="896938"/>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2" name="Freeform 143"/>
            <p:cNvSpPr>
              <a:spLocks noEditPoints="1"/>
            </p:cNvSpPr>
            <p:nvPr/>
          </p:nvSpPr>
          <p:spPr bwMode="auto">
            <a:xfrm>
              <a:off x="6862763" y="2851150"/>
              <a:ext cx="207963" cy="292100"/>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3" name="Freeform 144"/>
            <p:cNvSpPr>
              <a:spLocks noEditPoints="1"/>
            </p:cNvSpPr>
            <p:nvPr/>
          </p:nvSpPr>
          <p:spPr bwMode="auto">
            <a:xfrm>
              <a:off x="7378700" y="3321050"/>
              <a:ext cx="273050" cy="173038"/>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4" name="Freeform 145"/>
            <p:cNvSpPr>
              <a:spLocks/>
            </p:cNvSpPr>
            <p:nvPr/>
          </p:nvSpPr>
          <p:spPr bwMode="auto">
            <a:xfrm>
              <a:off x="6076950" y="3049588"/>
              <a:ext cx="46038" cy="88900"/>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5" name="Freeform 146"/>
            <p:cNvSpPr>
              <a:spLocks/>
            </p:cNvSpPr>
            <p:nvPr/>
          </p:nvSpPr>
          <p:spPr bwMode="auto">
            <a:xfrm>
              <a:off x="5273675" y="3509963"/>
              <a:ext cx="160338" cy="317500"/>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6" name="Freeform 147"/>
            <p:cNvSpPr>
              <a:spLocks noEditPoints="1"/>
            </p:cNvSpPr>
            <p:nvPr/>
          </p:nvSpPr>
          <p:spPr bwMode="auto">
            <a:xfrm>
              <a:off x="5267325" y="2838450"/>
              <a:ext cx="258763" cy="157163"/>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7" name="Freeform 148"/>
            <p:cNvSpPr>
              <a:spLocks noEditPoints="1"/>
            </p:cNvSpPr>
            <p:nvPr/>
          </p:nvSpPr>
          <p:spPr bwMode="auto">
            <a:xfrm>
              <a:off x="7675563" y="3378200"/>
              <a:ext cx="174625" cy="125413"/>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9525">
              <a:noFill/>
              <a:round/>
              <a:headEnd/>
              <a:tailEnd/>
            </a:ln>
          </p:spPr>
          <p:txBody>
            <a:bodyPr/>
            <a:lstStyle/>
            <a:p>
              <a:pPr eaLnBrk="1" hangingPunct="1">
                <a:defRPr/>
              </a:pPr>
              <a:endParaRPr lang="zh-CN" altLang="en-US" dirty="0">
                <a:ea typeface="造字工房悦黑体验版常规体" pitchFamily="50" charset="-122"/>
              </a:endParaRPr>
            </a:p>
          </p:txBody>
        </p:sp>
        <p:sp>
          <p:nvSpPr>
            <p:cNvPr id="148" name="Freeform 149"/>
            <p:cNvSpPr>
              <a:spLocks noEditPoints="1"/>
            </p:cNvSpPr>
            <p:nvPr/>
          </p:nvSpPr>
          <p:spPr bwMode="auto">
            <a:xfrm>
              <a:off x="7675563" y="3378200"/>
              <a:ext cx="174625" cy="125413"/>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49" name="Freeform 150"/>
            <p:cNvSpPr>
              <a:spLocks noEditPoints="1"/>
            </p:cNvSpPr>
            <p:nvPr/>
          </p:nvSpPr>
          <p:spPr bwMode="auto">
            <a:xfrm>
              <a:off x="6769100" y="3492500"/>
              <a:ext cx="884238" cy="787400"/>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0" name="Freeform 151"/>
            <p:cNvSpPr>
              <a:spLocks noEditPoints="1"/>
            </p:cNvSpPr>
            <p:nvPr/>
          </p:nvSpPr>
          <p:spPr bwMode="auto">
            <a:xfrm>
              <a:off x="7926388" y="4052888"/>
              <a:ext cx="269875" cy="320675"/>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1" name="Freeform 152"/>
            <p:cNvSpPr>
              <a:spLocks noEditPoints="1"/>
            </p:cNvSpPr>
            <p:nvPr/>
          </p:nvSpPr>
          <p:spPr bwMode="auto">
            <a:xfrm>
              <a:off x="8162925" y="3616325"/>
              <a:ext cx="58738" cy="53975"/>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2" name="Freeform 153"/>
            <p:cNvSpPr>
              <a:spLocks/>
            </p:cNvSpPr>
            <p:nvPr/>
          </p:nvSpPr>
          <p:spPr bwMode="auto">
            <a:xfrm>
              <a:off x="5487988" y="2270125"/>
              <a:ext cx="309563" cy="195263"/>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3" name="Freeform 154"/>
            <p:cNvSpPr>
              <a:spLocks/>
            </p:cNvSpPr>
            <p:nvPr/>
          </p:nvSpPr>
          <p:spPr bwMode="auto">
            <a:xfrm>
              <a:off x="5300663" y="2339975"/>
              <a:ext cx="425450" cy="360363"/>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4" name="Freeform 155"/>
            <p:cNvSpPr>
              <a:spLocks noEditPoints="1"/>
            </p:cNvSpPr>
            <p:nvPr/>
          </p:nvSpPr>
          <p:spPr bwMode="auto">
            <a:xfrm>
              <a:off x="5356225" y="1914525"/>
              <a:ext cx="876300" cy="412750"/>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5" name="Freeform 156"/>
            <p:cNvSpPr>
              <a:spLocks noEditPoints="1"/>
            </p:cNvSpPr>
            <p:nvPr/>
          </p:nvSpPr>
          <p:spPr bwMode="auto">
            <a:xfrm>
              <a:off x="4778375" y="898525"/>
              <a:ext cx="3681413" cy="1411288"/>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9525">
              <a:noFill/>
              <a:round/>
              <a:headEnd/>
              <a:tailEnd/>
            </a:ln>
          </p:spPr>
          <p:txBody>
            <a:bodyPr/>
            <a:lstStyle/>
            <a:p>
              <a:pPr eaLnBrk="1" hangingPunct="1">
                <a:defRPr/>
              </a:pPr>
              <a:endParaRPr lang="zh-CN" altLang="en-US" dirty="0">
                <a:ea typeface="造字工房悦黑体验版常规体" pitchFamily="50" charset="-122"/>
              </a:endParaRPr>
            </a:p>
          </p:txBody>
        </p:sp>
        <p:sp>
          <p:nvSpPr>
            <p:cNvPr id="156" name="Freeform 158"/>
            <p:cNvSpPr>
              <a:spLocks/>
            </p:cNvSpPr>
            <p:nvPr/>
          </p:nvSpPr>
          <p:spPr bwMode="auto">
            <a:xfrm>
              <a:off x="4622800" y="3133725"/>
              <a:ext cx="395288" cy="415925"/>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7" name="Freeform 159"/>
            <p:cNvSpPr>
              <a:spLocks/>
            </p:cNvSpPr>
            <p:nvPr/>
          </p:nvSpPr>
          <p:spPr bwMode="auto">
            <a:xfrm>
              <a:off x="4975225" y="3306763"/>
              <a:ext cx="34925" cy="46038"/>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8" name="Freeform 160"/>
            <p:cNvSpPr>
              <a:spLocks/>
            </p:cNvSpPr>
            <p:nvPr/>
          </p:nvSpPr>
          <p:spPr bwMode="auto">
            <a:xfrm>
              <a:off x="4995863" y="3484563"/>
              <a:ext cx="230188" cy="368300"/>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59" name="Freeform 161"/>
            <p:cNvSpPr>
              <a:spLocks/>
            </p:cNvSpPr>
            <p:nvPr/>
          </p:nvSpPr>
          <p:spPr bwMode="auto">
            <a:xfrm>
              <a:off x="4983163" y="3275013"/>
              <a:ext cx="233363" cy="238125"/>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0" name="Freeform 162"/>
            <p:cNvSpPr>
              <a:spLocks/>
            </p:cNvSpPr>
            <p:nvPr/>
          </p:nvSpPr>
          <p:spPr bwMode="auto">
            <a:xfrm>
              <a:off x="5051425" y="3463925"/>
              <a:ext cx="71438" cy="16827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1" name="Freeform 163"/>
            <p:cNvSpPr>
              <a:spLocks/>
            </p:cNvSpPr>
            <p:nvPr/>
          </p:nvSpPr>
          <p:spPr bwMode="auto">
            <a:xfrm>
              <a:off x="7878763" y="3705225"/>
              <a:ext cx="73025" cy="57150"/>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2" name="Freeform 164"/>
            <p:cNvSpPr>
              <a:spLocks/>
            </p:cNvSpPr>
            <p:nvPr/>
          </p:nvSpPr>
          <p:spPr bwMode="auto">
            <a:xfrm>
              <a:off x="5816600" y="2316163"/>
              <a:ext cx="166688" cy="111125"/>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3" name="Freeform 165"/>
            <p:cNvSpPr>
              <a:spLocks/>
            </p:cNvSpPr>
            <p:nvPr/>
          </p:nvSpPr>
          <p:spPr bwMode="auto">
            <a:xfrm>
              <a:off x="2657475" y="2693988"/>
              <a:ext cx="19050" cy="39688"/>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4" name="Freeform 166"/>
            <p:cNvSpPr>
              <a:spLocks/>
            </p:cNvSpPr>
            <p:nvPr/>
          </p:nvSpPr>
          <p:spPr bwMode="auto">
            <a:xfrm>
              <a:off x="3013075" y="3021013"/>
              <a:ext cx="25400" cy="20638"/>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5" name="Freeform 167"/>
            <p:cNvSpPr>
              <a:spLocks/>
            </p:cNvSpPr>
            <p:nvPr/>
          </p:nvSpPr>
          <p:spPr bwMode="auto">
            <a:xfrm>
              <a:off x="5286375" y="2305050"/>
              <a:ext cx="71438" cy="61913"/>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6" name="Freeform 168"/>
            <p:cNvSpPr>
              <a:spLocks noEditPoints="1"/>
            </p:cNvSpPr>
            <p:nvPr/>
          </p:nvSpPr>
          <p:spPr bwMode="auto">
            <a:xfrm>
              <a:off x="5319713" y="2290763"/>
              <a:ext cx="106363" cy="87313"/>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7" name="Freeform 169"/>
            <p:cNvSpPr>
              <a:spLocks/>
            </p:cNvSpPr>
            <p:nvPr/>
          </p:nvSpPr>
          <p:spPr bwMode="auto">
            <a:xfrm>
              <a:off x="5661025" y="2381250"/>
              <a:ext cx="309563" cy="220663"/>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8" name="Freeform 170"/>
            <p:cNvSpPr>
              <a:spLocks/>
            </p:cNvSpPr>
            <p:nvPr/>
          </p:nvSpPr>
          <p:spPr bwMode="auto">
            <a:xfrm>
              <a:off x="5673725" y="2414588"/>
              <a:ext cx="355600" cy="320675"/>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69" name="Freeform 171"/>
            <p:cNvSpPr>
              <a:spLocks noEditPoints="1"/>
            </p:cNvSpPr>
            <p:nvPr/>
          </p:nvSpPr>
          <p:spPr bwMode="auto">
            <a:xfrm>
              <a:off x="6386513" y="3132138"/>
              <a:ext cx="992188" cy="360363"/>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0" name="Freeform 172"/>
            <p:cNvSpPr>
              <a:spLocks noEditPoints="1"/>
            </p:cNvSpPr>
            <p:nvPr/>
          </p:nvSpPr>
          <p:spPr bwMode="auto">
            <a:xfrm>
              <a:off x="7011988" y="3436938"/>
              <a:ext cx="69850" cy="30163"/>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1" name="Freeform 173"/>
            <p:cNvSpPr>
              <a:spLocks/>
            </p:cNvSpPr>
            <p:nvPr/>
          </p:nvSpPr>
          <p:spPr bwMode="auto">
            <a:xfrm>
              <a:off x="4640263" y="2155825"/>
              <a:ext cx="73025" cy="39688"/>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2" name="Freeform 174"/>
            <p:cNvSpPr>
              <a:spLocks noEditPoints="1"/>
            </p:cNvSpPr>
            <p:nvPr/>
          </p:nvSpPr>
          <p:spPr bwMode="auto">
            <a:xfrm>
              <a:off x="4505325" y="2151063"/>
              <a:ext cx="247650" cy="269875"/>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3" name="Freeform 175"/>
            <p:cNvSpPr>
              <a:spLocks/>
            </p:cNvSpPr>
            <p:nvPr/>
          </p:nvSpPr>
          <p:spPr bwMode="auto">
            <a:xfrm>
              <a:off x="4752975" y="2251075"/>
              <a:ext cx="26988" cy="33338"/>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sp>
          <p:nvSpPr>
            <p:cNvPr id="174" name="Freeform 176"/>
            <p:cNvSpPr>
              <a:spLocks/>
            </p:cNvSpPr>
            <p:nvPr/>
          </p:nvSpPr>
          <p:spPr bwMode="auto">
            <a:xfrm>
              <a:off x="4759325" y="2174875"/>
              <a:ext cx="90488" cy="106363"/>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1" cap="flat">
              <a:solidFill>
                <a:srgbClr val="FFFFFF"/>
              </a:solidFill>
              <a:prstDash val="solid"/>
              <a:miter lim="800000"/>
              <a:headEnd/>
              <a:tailEnd/>
            </a:ln>
          </p:spPr>
          <p:txBody>
            <a:bodyPr/>
            <a:lstStyle/>
            <a:p>
              <a:pPr eaLnBrk="1" hangingPunct="1">
                <a:defRPr/>
              </a:pPr>
              <a:endParaRPr lang="zh-CN" altLang="en-US" dirty="0">
                <a:ea typeface="造字工房悦黑体验版常规体" pitchFamily="50" charset="-122"/>
              </a:endParaRPr>
            </a:p>
          </p:txBody>
        </p:sp>
      </p:grpSp>
      <p:sp>
        <p:nvSpPr>
          <p:cNvPr id="175" name="矩形 174"/>
          <p:cNvSpPr/>
          <p:nvPr userDrawn="1"/>
        </p:nvSpPr>
        <p:spPr>
          <a:xfrm>
            <a:off x="0" y="2236788"/>
            <a:ext cx="9144000" cy="2490787"/>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cxnSp>
        <p:nvCxnSpPr>
          <p:cNvPr id="176" name="直接连接符 175"/>
          <p:cNvCxnSpPr/>
          <p:nvPr userDrawn="1"/>
        </p:nvCxnSpPr>
        <p:spPr>
          <a:xfrm flipH="1">
            <a:off x="0" y="2205038"/>
            <a:ext cx="9144000" cy="0"/>
          </a:xfrm>
          <a:prstGeom prst="line">
            <a:avLst/>
          </a:prstGeom>
          <a:ln w="28575">
            <a:solidFill>
              <a:srgbClr val="519CD6"/>
            </a:solidFill>
          </a:ln>
        </p:spPr>
        <p:style>
          <a:lnRef idx="1">
            <a:schemeClr val="accent1"/>
          </a:lnRef>
          <a:fillRef idx="0">
            <a:schemeClr val="accent1"/>
          </a:fillRef>
          <a:effectRef idx="0">
            <a:schemeClr val="accent1"/>
          </a:effectRef>
          <a:fontRef idx="minor">
            <a:schemeClr val="tx1"/>
          </a:fontRef>
        </p:style>
      </p:cxnSp>
      <p:cxnSp>
        <p:nvCxnSpPr>
          <p:cNvPr id="177" name="直接连接符 176"/>
          <p:cNvCxnSpPr/>
          <p:nvPr userDrawn="1"/>
        </p:nvCxnSpPr>
        <p:spPr>
          <a:xfrm flipH="1">
            <a:off x="-11113" y="4754563"/>
            <a:ext cx="9144001" cy="0"/>
          </a:xfrm>
          <a:prstGeom prst="line">
            <a:avLst/>
          </a:prstGeom>
          <a:ln w="28575">
            <a:solidFill>
              <a:srgbClr val="519CD6"/>
            </a:solidFill>
          </a:ln>
        </p:spPr>
        <p:style>
          <a:lnRef idx="1">
            <a:schemeClr val="accent1"/>
          </a:lnRef>
          <a:fillRef idx="0">
            <a:schemeClr val="accent1"/>
          </a:fillRef>
          <a:effectRef idx="0">
            <a:schemeClr val="accent1"/>
          </a:effectRef>
          <a:fontRef idx="minor">
            <a:schemeClr val="tx1"/>
          </a:fontRef>
        </p:style>
      </p:cxnSp>
      <p:cxnSp>
        <p:nvCxnSpPr>
          <p:cNvPr id="178" name="直接连接符 177"/>
          <p:cNvCxnSpPr/>
          <p:nvPr userDrawn="1"/>
        </p:nvCxnSpPr>
        <p:spPr>
          <a:xfrm>
            <a:off x="0" y="5876925"/>
            <a:ext cx="9144000" cy="73025"/>
          </a:xfrm>
          <a:prstGeom prst="line">
            <a:avLst/>
          </a:prstGeom>
          <a:ln w="3175">
            <a:solidFill>
              <a:srgbClr val="519CD6"/>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userDrawn="1"/>
        </p:nvCxnSpPr>
        <p:spPr>
          <a:xfrm>
            <a:off x="0" y="5924550"/>
            <a:ext cx="9144000" cy="71438"/>
          </a:xfrm>
          <a:prstGeom prst="line">
            <a:avLst/>
          </a:prstGeom>
          <a:ln w="3175">
            <a:solidFill>
              <a:srgbClr val="519CD6"/>
            </a:solidFill>
          </a:ln>
        </p:spPr>
        <p:style>
          <a:lnRef idx="1">
            <a:schemeClr val="accent1"/>
          </a:lnRef>
          <a:fillRef idx="0">
            <a:schemeClr val="accent1"/>
          </a:fillRef>
          <a:effectRef idx="0">
            <a:schemeClr val="accent1"/>
          </a:effectRef>
          <a:fontRef idx="minor">
            <a:schemeClr val="tx1"/>
          </a:fontRef>
        </p:style>
      </p:cxnSp>
      <p:cxnSp>
        <p:nvCxnSpPr>
          <p:cNvPr id="180" name="直接连接符 179"/>
          <p:cNvCxnSpPr/>
          <p:nvPr userDrawn="1"/>
        </p:nvCxnSpPr>
        <p:spPr>
          <a:xfrm>
            <a:off x="0" y="5972175"/>
            <a:ext cx="9144000" cy="71438"/>
          </a:xfrm>
          <a:prstGeom prst="line">
            <a:avLst/>
          </a:prstGeom>
          <a:ln w="3175">
            <a:solidFill>
              <a:srgbClr val="519CD6"/>
            </a:solidFill>
          </a:ln>
        </p:spPr>
        <p:style>
          <a:lnRef idx="1">
            <a:schemeClr val="accent1"/>
          </a:lnRef>
          <a:fillRef idx="0">
            <a:schemeClr val="accent1"/>
          </a:fillRef>
          <a:effectRef idx="0">
            <a:schemeClr val="accent1"/>
          </a:effectRef>
          <a:fontRef idx="minor">
            <a:schemeClr val="tx1"/>
          </a:fontRef>
        </p:style>
      </p:cxnSp>
      <p:sp>
        <p:nvSpPr>
          <p:cNvPr id="181" name="矩形 180"/>
          <p:cNvSpPr/>
          <p:nvPr userDrawn="1"/>
        </p:nvSpPr>
        <p:spPr>
          <a:xfrm>
            <a:off x="-6350" y="3175"/>
            <a:ext cx="9150350" cy="669925"/>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pic>
        <p:nvPicPr>
          <p:cNvPr id="187" name="图片 186" descr="河北省财政厅.gif"/>
          <p:cNvPicPr>
            <a:picLocks noChangeAspect="1"/>
          </p:cNvPicPr>
          <p:nvPr userDrawn="1"/>
        </p:nvPicPr>
        <p:blipFill>
          <a:blip r:embed="rId2"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9456817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sp>
        <p:nvSpPr>
          <p:cNvPr id="2" name="矩形 1"/>
          <p:cNvSpPr/>
          <p:nvPr userDrawn="1"/>
        </p:nvSpPr>
        <p:spPr>
          <a:xfrm>
            <a:off x="-6350" y="3175"/>
            <a:ext cx="9150350" cy="669925"/>
          </a:xfrm>
          <a:prstGeom prst="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dirty="0"/>
          </a:p>
        </p:txBody>
      </p:sp>
      <p:sp>
        <p:nvSpPr>
          <p:cNvPr id="8" name="平行四边形 7"/>
          <p:cNvSpPr/>
          <p:nvPr userDrawn="1"/>
        </p:nvSpPr>
        <p:spPr>
          <a:xfrm>
            <a:off x="-87313" y="6705600"/>
            <a:ext cx="7883526" cy="179388"/>
          </a:xfrm>
          <a:prstGeom prst="parallelogram">
            <a:avLst>
              <a:gd name="adj" fmla="val 55384"/>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9" name="平行四边形 8"/>
          <p:cNvSpPr/>
          <p:nvPr userDrawn="1"/>
        </p:nvSpPr>
        <p:spPr>
          <a:xfrm>
            <a:off x="7796213" y="6705600"/>
            <a:ext cx="381000" cy="179388"/>
          </a:xfrm>
          <a:prstGeom prst="parallelogram">
            <a:avLst>
              <a:gd name="adj" fmla="val 5538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0" name="平行四边形 9"/>
          <p:cNvSpPr/>
          <p:nvPr userDrawn="1"/>
        </p:nvSpPr>
        <p:spPr>
          <a:xfrm>
            <a:off x="8131175" y="6705600"/>
            <a:ext cx="379413" cy="179388"/>
          </a:xfrm>
          <a:prstGeom prst="parallelogram">
            <a:avLst>
              <a:gd name="adj" fmla="val 55384"/>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1" name="平行四边形 10"/>
          <p:cNvSpPr/>
          <p:nvPr userDrawn="1"/>
        </p:nvSpPr>
        <p:spPr>
          <a:xfrm>
            <a:off x="8464550" y="6705600"/>
            <a:ext cx="381000" cy="179388"/>
          </a:xfrm>
          <a:prstGeom prst="parallelogram">
            <a:avLst>
              <a:gd name="adj" fmla="val 55384"/>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2" name="平行四边形 11"/>
          <p:cNvSpPr/>
          <p:nvPr userDrawn="1"/>
        </p:nvSpPr>
        <p:spPr>
          <a:xfrm>
            <a:off x="8799513" y="6705600"/>
            <a:ext cx="381000" cy="179388"/>
          </a:xfrm>
          <a:prstGeom prst="parallelogram">
            <a:avLst>
              <a:gd name="adj" fmla="val 55384"/>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en-US">
              <a:solidFill>
                <a:prstClr val="white"/>
              </a:solidFill>
            </a:endParaRPr>
          </a:p>
        </p:txBody>
      </p:sp>
      <p:sp>
        <p:nvSpPr>
          <p:cNvPr id="13" name="灯片编号占位符 5"/>
          <p:cNvSpPr>
            <a:spLocks noGrp="1"/>
          </p:cNvSpPr>
          <p:nvPr>
            <p:ph type="sldNum" sz="quarter" idx="10"/>
          </p:nvPr>
        </p:nvSpPr>
        <p:spPr>
          <a:xfrm>
            <a:off x="7031038" y="6611938"/>
            <a:ext cx="2133600" cy="365125"/>
          </a:xfrm>
        </p:spPr>
        <p:txBody>
          <a:bodyPr/>
          <a:lstStyle>
            <a:lvl1pPr>
              <a:defRPr b="1">
                <a:solidFill>
                  <a:schemeClr val="tx1"/>
                </a:solidFill>
                <a:latin typeface="微软雅黑" pitchFamily="34" charset="-122"/>
                <a:ea typeface="微软雅黑" pitchFamily="34" charset="-122"/>
              </a:defRPr>
            </a:lvl1pPr>
          </a:lstStyle>
          <a:p>
            <a:fld id="{AC896801-2F48-4F91-93E5-1265ECD40DB9}" type="slidenum">
              <a:rPr lang="zh-CN" altLang="en-US"/>
              <a:pPr/>
              <a:t>‹#›</a:t>
            </a:fld>
            <a:endParaRPr lang="zh-CN" altLang="en-US"/>
          </a:p>
        </p:txBody>
      </p:sp>
      <p:pic>
        <p:nvPicPr>
          <p:cNvPr id="15" name="图片 14" descr="河北省财政厅.gif"/>
          <p:cNvPicPr>
            <a:picLocks noChangeAspect="1"/>
          </p:cNvPicPr>
          <p:nvPr userDrawn="1"/>
        </p:nvPicPr>
        <p:blipFill>
          <a:blip r:embed="rId2" cstate="print"/>
          <a:stretch>
            <a:fillRect/>
          </a:stretch>
        </p:blipFill>
        <p:spPr>
          <a:xfrm>
            <a:off x="71438" y="25376"/>
            <a:ext cx="2643174" cy="625807"/>
          </a:xfrm>
          <a:prstGeom prst="rect">
            <a:avLst/>
          </a:prstGeom>
        </p:spPr>
      </p:pic>
    </p:spTree>
    <p:extLst>
      <p:ext uri="{BB962C8B-B14F-4D97-AF65-F5344CB8AC3E}">
        <p14:creationId xmlns="" xmlns:p14="http://schemas.microsoft.com/office/powerpoint/2010/main" val="1341641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theme" Target="../theme/theme2.xml"/><Relationship Id="rId2" Type="http://schemas.openxmlformats.org/officeDocument/2006/relationships/slideLayout" Target="../slideLayouts/slideLayout9.xml"/><Relationship Id="rId16" Type="http://schemas.openxmlformats.org/officeDocument/2006/relationships/slideLayout" Target="../slideLayouts/slideLayout23.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灯片编号占位符 3"/>
          <p:cNvSpPr>
            <a:spLocks noGrp="1"/>
          </p:cNvSpPr>
          <p:nvPr>
            <p:ph type="sldNum" sz="quarter" idx="4"/>
          </p:nvPr>
        </p:nvSpPr>
        <p:spPr>
          <a:xfrm>
            <a:off x="708025" y="6338888"/>
            <a:ext cx="404813" cy="282575"/>
          </a:xfrm>
          <a:prstGeom prst="rect">
            <a:avLst/>
          </a:prstGeom>
        </p:spPr>
        <p:txBody>
          <a:bodyPr vert="horz" wrap="square" lIns="0" tIns="0" rIns="0" bIns="0" numCol="1" anchor="t" anchorCtr="0" compatLnSpc="1">
            <a:prstTxWarp prst="textNoShape">
              <a:avLst/>
            </a:prstTxWarp>
          </a:bodyPr>
          <a:lstStyle>
            <a:lvl1pPr algn="ctr" eaLnBrk="1" hangingPunct="1">
              <a:defRPr>
                <a:solidFill>
                  <a:srgbClr val="595959"/>
                </a:solidFill>
              </a:defRPr>
            </a:lvl1pPr>
          </a:lstStyle>
          <a:p>
            <a:fld id="{79D2222D-DD23-441B-9F07-C9EDB42DE24F}"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5126" r:id="rId1"/>
    <p:sldLayoutId id="2147485127" r:id="rId2"/>
    <p:sldLayoutId id="2147485128" r:id="rId3"/>
    <p:sldLayoutId id="2147485129" r:id="rId4"/>
    <p:sldLayoutId id="2147485130" r:id="rId5"/>
    <p:sldLayoutId id="2147485131" r:id="rId6"/>
    <p:sldLayoutId id="2147485132" r:id="rId7"/>
  </p:sldLayoutIdLst>
  <p:transition spd="med">
    <p:fade/>
  </p:transition>
  <p:timing>
    <p:tnLst>
      <p:par>
        <p:cTn id="1" dur="indefinite" restart="never" nodeType="tmRoot"/>
      </p:par>
    </p:tnLst>
  </p:timing>
  <p:hf hdr="0" ftr="0" dt="0"/>
  <p:txStyles>
    <p:titleStyle>
      <a:lvl1pPr algn="ctr" defTabSz="684213" rtl="0" eaLnBrk="0" fontAlgn="base" hangingPunct="0">
        <a:spcBef>
          <a:spcPct val="0"/>
        </a:spcBef>
        <a:spcAft>
          <a:spcPct val="0"/>
        </a:spcAft>
        <a:defRPr sz="3300" kern="1200">
          <a:solidFill>
            <a:schemeClr val="tx1"/>
          </a:solidFill>
          <a:latin typeface="+mj-lt"/>
          <a:ea typeface="+mj-ea"/>
          <a:cs typeface="+mj-cs"/>
        </a:defRPr>
      </a:lvl1pPr>
      <a:lvl2pPr algn="ctr" defTabSz="684213" rtl="0" eaLnBrk="0" fontAlgn="base" hangingPunct="0">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2pPr>
      <a:lvl3pPr algn="ctr" defTabSz="684213" rtl="0" eaLnBrk="0" fontAlgn="base" hangingPunct="0">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3pPr>
      <a:lvl4pPr algn="ctr" defTabSz="684213" rtl="0" eaLnBrk="0" fontAlgn="base" hangingPunct="0">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4pPr>
      <a:lvl5pPr algn="ctr" defTabSz="684213" rtl="0" eaLnBrk="0" fontAlgn="base" hangingPunct="0">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5pPr>
      <a:lvl6pPr marL="457200" algn="ctr" defTabSz="684213" rtl="0" fontAlgn="base">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6pPr>
      <a:lvl7pPr marL="914400" algn="ctr" defTabSz="684213" rtl="0" fontAlgn="base">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7pPr>
      <a:lvl8pPr marL="1371600" algn="ctr" defTabSz="684213" rtl="0" fontAlgn="base">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8pPr>
      <a:lvl9pPr marL="1828800" algn="ctr" defTabSz="684213" rtl="0" fontAlgn="base">
        <a:spcBef>
          <a:spcPct val="0"/>
        </a:spcBef>
        <a:spcAft>
          <a:spcPct val="0"/>
        </a:spcAft>
        <a:defRPr sz="3300">
          <a:solidFill>
            <a:schemeClr val="tx1"/>
          </a:solidFill>
          <a:latin typeface="Copperplate Gothic Bold" panose="020E0705020206020404" pitchFamily="34" charset="0"/>
          <a:ea typeface="微软雅黑" panose="020B0503020204020204" pitchFamily="34" charset="-122"/>
        </a:defRPr>
      </a:lvl9pPr>
    </p:titleStyle>
    <p:bodyStyle>
      <a:lvl1pPr marL="255588" indent="-255588" algn="l" defTabSz="684213"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1pPr>
      <a:lvl2pPr marL="555625" indent="-212725" algn="l" defTabSz="684213" rtl="0" eaLnBrk="0" fontAlgn="base" hangingPunct="0">
        <a:spcBef>
          <a:spcPct val="20000"/>
        </a:spcBef>
        <a:spcAft>
          <a:spcPct val="0"/>
        </a:spcAft>
        <a:buFont typeface="Arial" pitchFamily="34" charset="0"/>
        <a:buChar char="–"/>
        <a:defRPr sz="2100" kern="1200">
          <a:solidFill>
            <a:schemeClr val="tx1"/>
          </a:solidFill>
          <a:latin typeface="+mn-lt"/>
          <a:ea typeface="+mn-ea"/>
          <a:cs typeface="+mn-cs"/>
        </a:defRPr>
      </a:lvl2pPr>
      <a:lvl3pPr marL="855663" indent="-169863" algn="l" defTabSz="684213" rtl="0" eaLnBrk="0" fontAlgn="base" hangingPunct="0">
        <a:spcBef>
          <a:spcPct val="20000"/>
        </a:spcBef>
        <a:spcAft>
          <a:spcPct val="0"/>
        </a:spcAft>
        <a:buFont typeface="Arial" pitchFamily="34" charset="0"/>
        <a:buChar char="•"/>
        <a:defRPr kern="1200">
          <a:solidFill>
            <a:schemeClr val="tx1"/>
          </a:solidFill>
          <a:latin typeface="+mn-lt"/>
          <a:ea typeface="+mn-ea"/>
          <a:cs typeface="+mn-cs"/>
        </a:defRPr>
      </a:lvl3pPr>
      <a:lvl4pPr marL="1198563" indent="-169863" algn="l" defTabSz="684213"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4pPr>
      <a:lvl5pPr marL="1541463" indent="-169863" algn="l" defTabSz="684213" rtl="0" eaLnBrk="0" fontAlgn="base" hangingPunct="0">
        <a:spcBef>
          <a:spcPct val="20000"/>
        </a:spcBef>
        <a:spcAft>
          <a:spcPct val="0"/>
        </a:spcAft>
        <a:buFont typeface="Arial" pitchFamily="34" charset="0"/>
        <a:buChar char="»"/>
        <a:defRPr sz="1500" kern="1200">
          <a:solidFill>
            <a:schemeClr val="tx1"/>
          </a:solidFill>
          <a:latin typeface="+mn-lt"/>
          <a:ea typeface="+mn-ea"/>
          <a:cs typeface="+mn-cs"/>
        </a:defRPr>
      </a:lvl5pPr>
      <a:lvl6pPr marL="1885856" indent="-171442" algn="l" defTabSz="685767"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739" indent="-171442" algn="l" defTabSz="685767"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622" indent="-171442" algn="l" defTabSz="685767"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504" indent="-171442" algn="l" defTabSz="68576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zh-CN"/>
      </a:defPPr>
      <a:lvl1pPr marL="0" algn="l" defTabSz="685767" rtl="0" eaLnBrk="1" latinLnBrk="0" hangingPunct="1">
        <a:defRPr sz="1351" kern="1200">
          <a:solidFill>
            <a:schemeClr val="tx1"/>
          </a:solidFill>
          <a:latin typeface="+mn-lt"/>
          <a:ea typeface="+mn-ea"/>
          <a:cs typeface="+mn-cs"/>
        </a:defRPr>
      </a:lvl1pPr>
      <a:lvl2pPr marL="342883" algn="l" defTabSz="685767" rtl="0" eaLnBrk="1" latinLnBrk="0" hangingPunct="1">
        <a:defRPr sz="1351" kern="1200">
          <a:solidFill>
            <a:schemeClr val="tx1"/>
          </a:solidFill>
          <a:latin typeface="+mn-lt"/>
          <a:ea typeface="+mn-ea"/>
          <a:cs typeface="+mn-cs"/>
        </a:defRPr>
      </a:lvl2pPr>
      <a:lvl3pPr marL="685767" algn="l" defTabSz="685767" rtl="0" eaLnBrk="1" latinLnBrk="0" hangingPunct="1">
        <a:defRPr sz="1351" kern="1200">
          <a:solidFill>
            <a:schemeClr val="tx1"/>
          </a:solidFill>
          <a:latin typeface="+mn-lt"/>
          <a:ea typeface="+mn-ea"/>
          <a:cs typeface="+mn-cs"/>
        </a:defRPr>
      </a:lvl3pPr>
      <a:lvl4pPr marL="1028649" algn="l" defTabSz="685767" rtl="0" eaLnBrk="1" latinLnBrk="0" hangingPunct="1">
        <a:defRPr sz="1351" kern="1200">
          <a:solidFill>
            <a:schemeClr val="tx1"/>
          </a:solidFill>
          <a:latin typeface="+mn-lt"/>
          <a:ea typeface="+mn-ea"/>
          <a:cs typeface="+mn-cs"/>
        </a:defRPr>
      </a:lvl4pPr>
      <a:lvl5pPr marL="1371532" algn="l" defTabSz="685767" rtl="0" eaLnBrk="1" latinLnBrk="0" hangingPunct="1">
        <a:defRPr sz="1351" kern="1200">
          <a:solidFill>
            <a:schemeClr val="tx1"/>
          </a:solidFill>
          <a:latin typeface="+mn-lt"/>
          <a:ea typeface="+mn-ea"/>
          <a:cs typeface="+mn-cs"/>
        </a:defRPr>
      </a:lvl5pPr>
      <a:lvl6pPr marL="1714414" algn="l" defTabSz="685767" rtl="0" eaLnBrk="1" latinLnBrk="0" hangingPunct="1">
        <a:defRPr sz="1351" kern="1200">
          <a:solidFill>
            <a:schemeClr val="tx1"/>
          </a:solidFill>
          <a:latin typeface="+mn-lt"/>
          <a:ea typeface="+mn-ea"/>
          <a:cs typeface="+mn-cs"/>
        </a:defRPr>
      </a:lvl6pPr>
      <a:lvl7pPr marL="2057298" algn="l" defTabSz="685767" rtl="0" eaLnBrk="1" latinLnBrk="0" hangingPunct="1">
        <a:defRPr sz="1351" kern="1200">
          <a:solidFill>
            <a:schemeClr val="tx1"/>
          </a:solidFill>
          <a:latin typeface="+mn-lt"/>
          <a:ea typeface="+mn-ea"/>
          <a:cs typeface="+mn-cs"/>
        </a:defRPr>
      </a:lvl7pPr>
      <a:lvl8pPr marL="2400180" algn="l" defTabSz="685767" rtl="0" eaLnBrk="1" latinLnBrk="0" hangingPunct="1">
        <a:defRPr sz="1351" kern="1200">
          <a:solidFill>
            <a:schemeClr val="tx1"/>
          </a:solidFill>
          <a:latin typeface="+mn-lt"/>
          <a:ea typeface="+mn-ea"/>
          <a:cs typeface="+mn-cs"/>
        </a:defRPr>
      </a:lvl8pPr>
      <a:lvl9pPr marL="2743063" algn="l" defTabSz="685767" rtl="0" eaLnBrk="1" latinLnBrk="0" hangingPunct="1">
        <a:defRPr sz="135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p>
        </p:txBody>
      </p:sp>
      <p:sp>
        <p:nvSpPr>
          <p:cNvPr id="2051" name="文本占位符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hangingPunct="1">
              <a:defRPr sz="1200">
                <a:solidFill>
                  <a:schemeClr val="tx1">
                    <a:tint val="75000"/>
                  </a:schemeClr>
                </a:solidFill>
              </a:defRPr>
            </a:lvl1pPr>
          </a:lstStyle>
          <a:p>
            <a:pPr>
              <a:defRPr/>
            </a:pPr>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hangingPunct="1">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8FA0B8EA-FD23-4627-B535-AA91ED7D1749}"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5133" r:id="rId1"/>
    <p:sldLayoutId id="2147485134" r:id="rId2"/>
    <p:sldLayoutId id="2147485135" r:id="rId3"/>
    <p:sldLayoutId id="2147485136" r:id="rId4"/>
    <p:sldLayoutId id="2147485137" r:id="rId5"/>
    <p:sldLayoutId id="2147485138" r:id="rId6"/>
    <p:sldLayoutId id="2147485139" r:id="rId7"/>
    <p:sldLayoutId id="2147485140" r:id="rId8"/>
    <p:sldLayoutId id="2147485112" r:id="rId9"/>
    <p:sldLayoutId id="2147485113" r:id="rId10"/>
    <p:sldLayoutId id="2147485114" r:id="rId11"/>
    <p:sldLayoutId id="2147485115" r:id="rId12"/>
    <p:sldLayoutId id="2147485116" r:id="rId13"/>
    <p:sldLayoutId id="2147485117" r:id="rId14"/>
    <p:sldLayoutId id="2147485141" r:id="rId15"/>
    <p:sldLayoutId id="2147485146" r:id="rId16"/>
  </p:sldLayoutIdLst>
  <p:timing>
    <p:tnLst>
      <p:par>
        <p:cTn id="1" dur="indefinite" restart="never" nodeType="tmRoot"/>
      </p:par>
    </p:tnLst>
  </p:timing>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宋体" panose="02010600030101010101" pitchFamily="2"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宋体" panose="02010600030101010101" pitchFamily="2"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宋体" panose="02010600030101010101" pitchFamily="2"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宋体" panose="02010600030101010101" pitchFamily="2" charset="-122"/>
        </a:defRPr>
      </a:lvl5pPr>
      <a:lvl6pPr marL="457200" algn="ctr" rtl="0" fontAlgn="base">
        <a:spcBef>
          <a:spcPct val="0"/>
        </a:spcBef>
        <a:spcAft>
          <a:spcPct val="0"/>
        </a:spcAft>
        <a:defRPr sz="4400">
          <a:solidFill>
            <a:schemeClr val="tx1"/>
          </a:solidFill>
          <a:latin typeface="Calibri" panose="020F0502020204030204" pitchFamily="34" charset="0"/>
          <a:ea typeface="宋体" panose="02010600030101010101" pitchFamily="2" charset="-122"/>
        </a:defRPr>
      </a:lvl6pPr>
      <a:lvl7pPr marL="914400" algn="ctr" rtl="0" fontAlgn="base">
        <a:spcBef>
          <a:spcPct val="0"/>
        </a:spcBef>
        <a:spcAft>
          <a:spcPct val="0"/>
        </a:spcAft>
        <a:defRPr sz="4400">
          <a:solidFill>
            <a:schemeClr val="tx1"/>
          </a:solidFill>
          <a:latin typeface="Calibri" panose="020F0502020204030204" pitchFamily="34" charset="0"/>
          <a:ea typeface="宋体" panose="02010600030101010101" pitchFamily="2" charset="-122"/>
        </a:defRPr>
      </a:lvl7pPr>
      <a:lvl8pPr marL="1371600" algn="ctr" rtl="0" fontAlgn="base">
        <a:spcBef>
          <a:spcPct val="0"/>
        </a:spcBef>
        <a:spcAft>
          <a:spcPct val="0"/>
        </a:spcAft>
        <a:defRPr sz="4400">
          <a:solidFill>
            <a:schemeClr val="tx1"/>
          </a:solidFill>
          <a:latin typeface="Calibri" panose="020F0502020204030204" pitchFamily="34" charset="0"/>
          <a:ea typeface="宋体" panose="02010600030101010101" pitchFamily="2" charset="-122"/>
        </a:defRPr>
      </a:lvl8pPr>
      <a:lvl9pPr marL="1828800" algn="ctr" rtl="0" fontAlgn="base">
        <a:spcBef>
          <a:spcPct val="0"/>
        </a:spcBef>
        <a:spcAft>
          <a:spcPct val="0"/>
        </a:spcAft>
        <a:defRPr sz="4400">
          <a:solidFill>
            <a:schemeClr val="tx1"/>
          </a:solidFill>
          <a:latin typeface="Calibri" panose="020F0502020204030204" pitchFamily="34" charset="0"/>
          <a:ea typeface="宋体" panose="02010600030101010101" pitchFamily="2" charset="-122"/>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4" name="标题占位符 1"/>
          <p:cNvSpPr>
            <a:spLocks noGrp="1"/>
          </p:cNvSpPr>
          <p:nvPr>
            <p:ph type="title"/>
          </p:nvPr>
        </p:nvSpPr>
        <p:spPr bwMode="auto">
          <a:xfrm>
            <a:off x="628650" y="365125"/>
            <a:ext cx="7886700" cy="1325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p>
        </p:txBody>
      </p:sp>
      <p:sp>
        <p:nvSpPr>
          <p:cNvPr id="3075" name="文本占位符 2"/>
          <p:cNvSpPr>
            <a:spLocks noGrp="1"/>
          </p:cNvSpPr>
          <p:nvPr>
            <p:ph type="body" idx="1"/>
          </p:nvPr>
        </p:nvSpPr>
        <p:spPr bwMode="auto">
          <a:xfrm>
            <a:off x="628650" y="1825625"/>
            <a:ext cx="7886700" cy="435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eaLnBrk="1" hangingPunct="1">
              <a:defRPr sz="1200">
                <a:solidFill>
                  <a:schemeClr val="tx1">
                    <a:tint val="75000"/>
                  </a:schemeClr>
                </a:solidFill>
              </a:defRPr>
            </a:lvl1pPr>
          </a:lstStyle>
          <a:p>
            <a:pPr>
              <a:defRPr/>
            </a:pPr>
            <a:endParaRPr lang="zh-CN" altLang="en-US"/>
          </a:p>
        </p:txBody>
      </p:sp>
      <p:sp>
        <p:nvSpPr>
          <p:cNvPr id="5" name="页脚占位符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eaLnBrk="1" hangingPunct="1">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6457950" y="6356350"/>
            <a:ext cx="20574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2C62ED6A-0C9E-48AD-9C1A-7215DCEA854A}"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5142" r:id="rId1"/>
    <p:sldLayoutId id="2147485144" r:id="rId2"/>
    <p:sldLayoutId id="2147485118" r:id="rId3"/>
    <p:sldLayoutId id="2147485119" r:id="rId4"/>
    <p:sldLayoutId id="2147485120" r:id="rId5"/>
    <p:sldLayoutId id="2147485121" r:id="rId6"/>
    <p:sldLayoutId id="2147485122" r:id="rId7"/>
    <p:sldLayoutId id="2147485123" r:id="rId8"/>
    <p:sldLayoutId id="2147485124" r:id="rId9"/>
    <p:sldLayoutId id="2147485125" r:id="rId10"/>
    <p:sldLayoutId id="2147485145" r:id="rId11"/>
  </p:sldLayoutIdLst>
  <p:timing>
    <p:tnLst>
      <p:par>
        <p:cTn id="1" dur="indefinite" restart="never" nodeType="tmRoot"/>
      </p:par>
    </p:tnLst>
  </p:timing>
  <p:hf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0.xml"/><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1.xml"/><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2.xml"/><Relationship Id="rId1" Type="http://schemas.openxmlformats.org/officeDocument/2006/relationships/slideLayout" Target="../slideLayouts/slideLayout10.xml"/></Relationships>
</file>

<file path=ppt/slides/_rels/slide10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3.xml"/><Relationship Id="rId1" Type="http://schemas.openxmlformats.org/officeDocument/2006/relationships/slideLayout" Target="../slideLayouts/slideLayout10.xml"/></Relationships>
</file>

<file path=ppt/slides/_rels/slide10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4.xml"/><Relationship Id="rId1" Type="http://schemas.openxmlformats.org/officeDocument/2006/relationships/slideLayout" Target="../slideLayouts/slideLayout10.xml"/></Relationships>
</file>

<file path=ppt/slides/_rels/slide10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5.xml"/><Relationship Id="rId1" Type="http://schemas.openxmlformats.org/officeDocument/2006/relationships/slideLayout" Target="../slideLayouts/slideLayout10.xml"/><Relationship Id="rId4" Type="http://schemas.openxmlformats.org/officeDocument/2006/relationships/image" Target="../media/image28.emf"/></Relationships>
</file>

<file path=ppt/slides/_rels/slide10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6.xml"/><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7.xml"/><Relationship Id="rId1" Type="http://schemas.openxmlformats.org/officeDocument/2006/relationships/slideLayout" Target="../slideLayouts/slideLayout10.xml"/></Relationships>
</file>

<file path=ppt/slides/_rels/slide10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8.xml"/><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09.xml"/><Relationship Id="rId1" Type="http://schemas.openxmlformats.org/officeDocument/2006/relationships/slideLayout" Target="../slideLayouts/slideLayout10.xml"/><Relationship Id="rId4" Type="http://schemas.openxmlformats.org/officeDocument/2006/relationships/image" Target="../media/image29.emf"/></Relationships>
</file>

<file path=ppt/slides/_rels/slide1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0.xml"/><Relationship Id="rId1" Type="http://schemas.openxmlformats.org/officeDocument/2006/relationships/slideLayout" Target="../slideLayouts/slideLayout10.xml"/></Relationships>
</file>

<file path=ppt/slides/_rels/slide11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1.xml"/><Relationship Id="rId1" Type="http://schemas.openxmlformats.org/officeDocument/2006/relationships/slideLayout" Target="../slideLayouts/slideLayout10.xml"/></Relationships>
</file>

<file path=ppt/slides/_rels/slide11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2.xml"/><Relationship Id="rId1" Type="http://schemas.openxmlformats.org/officeDocument/2006/relationships/slideLayout" Target="../slideLayouts/slideLayout10.xml"/></Relationships>
</file>

<file path=ppt/slides/_rels/slide11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3.xml"/><Relationship Id="rId1" Type="http://schemas.openxmlformats.org/officeDocument/2006/relationships/slideLayout" Target="../slideLayouts/slideLayout10.xml"/><Relationship Id="rId4" Type="http://schemas.openxmlformats.org/officeDocument/2006/relationships/image" Target="../media/image30.emf"/></Relationships>
</file>

<file path=ppt/slides/_rels/slide11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4.xml"/><Relationship Id="rId1" Type="http://schemas.openxmlformats.org/officeDocument/2006/relationships/slideLayout" Target="../slideLayouts/slideLayout10.xml"/></Relationships>
</file>

<file path=ppt/slides/_rels/slide11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5.xml"/><Relationship Id="rId1" Type="http://schemas.openxmlformats.org/officeDocument/2006/relationships/slideLayout" Target="../slideLayouts/slideLayout10.xml"/></Relationships>
</file>

<file path=ppt/slides/_rels/slide11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6.xml"/><Relationship Id="rId1" Type="http://schemas.openxmlformats.org/officeDocument/2006/relationships/slideLayout" Target="../slideLayouts/slideLayout10.xml"/><Relationship Id="rId4" Type="http://schemas.openxmlformats.org/officeDocument/2006/relationships/image" Target="../media/image31.emf"/></Relationships>
</file>

<file path=ppt/slides/_rels/slide11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7.xml"/><Relationship Id="rId1" Type="http://schemas.openxmlformats.org/officeDocument/2006/relationships/slideLayout" Target="../slideLayouts/slideLayout10.xml"/></Relationships>
</file>

<file path=ppt/slides/_rels/slide11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8.xml"/><Relationship Id="rId1" Type="http://schemas.openxmlformats.org/officeDocument/2006/relationships/slideLayout" Target="../slideLayouts/slideLayout10.xml"/></Relationships>
</file>

<file path=ppt/slides/_rels/slide11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19.xml"/><Relationship Id="rId1" Type="http://schemas.openxmlformats.org/officeDocument/2006/relationships/slideLayout" Target="../slideLayouts/slideLayout10.xml"/><Relationship Id="rId4" Type="http://schemas.openxmlformats.org/officeDocument/2006/relationships/image" Target="../media/image32.emf"/></Relationships>
</file>

<file path=ppt/slides/_rels/slide1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20.xml"/><Relationship Id="rId1" Type="http://schemas.openxmlformats.org/officeDocument/2006/relationships/slideLayout" Target="../slideLayouts/slideLayout10.xml"/></Relationships>
</file>

<file path=ppt/slides/_rels/slide12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21.xml"/><Relationship Id="rId1" Type="http://schemas.openxmlformats.org/officeDocument/2006/relationships/slideLayout" Target="../slideLayouts/slideLayout10.xml"/></Relationships>
</file>

<file path=ppt/slides/_rels/slide12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22.xml"/><Relationship Id="rId1" Type="http://schemas.openxmlformats.org/officeDocument/2006/relationships/slideLayout" Target="../slideLayouts/slideLayout10.xml"/><Relationship Id="rId5" Type="http://schemas.openxmlformats.org/officeDocument/2006/relationships/image" Target="../media/image34.emf"/><Relationship Id="rId4" Type="http://schemas.openxmlformats.org/officeDocument/2006/relationships/image" Target="../media/image33.emf"/></Relationships>
</file>

<file path=ppt/slides/_rels/slide12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23.xml"/><Relationship Id="rId1" Type="http://schemas.openxmlformats.org/officeDocument/2006/relationships/slideLayout" Target="../slideLayouts/slideLayout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0.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0.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0.xml"/></Relationships>
</file>

<file path=ppt/slides/_rels/slide1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7.xml"/><Relationship Id="rId1" Type="http://schemas.openxmlformats.org/officeDocument/2006/relationships/slideLayout" Target="../slideLayouts/slideLayout10.xml"/></Relationships>
</file>

<file path=ppt/slides/_rels/slide12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8.xml"/><Relationship Id="rId1" Type="http://schemas.openxmlformats.org/officeDocument/2006/relationships/slideLayout" Target="../slideLayouts/slideLayout10.xml"/><Relationship Id="rId4" Type="http://schemas.openxmlformats.org/officeDocument/2006/relationships/image" Target="../media/image37.png"/></Relationships>
</file>

<file path=ppt/slides/_rels/slide1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9.xml"/><Relationship Id="rId1" Type="http://schemas.openxmlformats.org/officeDocument/2006/relationships/slideLayout" Target="../slideLayouts/slideLayout10.xml"/><Relationship Id="rId5" Type="http://schemas.openxmlformats.org/officeDocument/2006/relationships/image" Target="../media/image40.png"/><Relationship Id="rId4" Type="http://schemas.openxmlformats.org/officeDocument/2006/relationships/image" Target="../media/image39.png"/></Relationships>
</file>

<file path=ppt/slides/_rels/slide1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0.xml"/><Relationship Id="rId1" Type="http://schemas.openxmlformats.org/officeDocument/2006/relationships/slideLayout" Target="../slideLayouts/slideLayout10.xml"/></Relationships>
</file>

<file path=ppt/slides/_rels/slide1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1.xml"/><Relationship Id="rId1" Type="http://schemas.openxmlformats.org/officeDocument/2006/relationships/slideLayout" Target="../slideLayouts/slideLayout10.xml"/><Relationship Id="rId5" Type="http://schemas.openxmlformats.org/officeDocument/2006/relationships/image" Target="../media/image43.png"/><Relationship Id="rId4" Type="http://schemas.openxmlformats.org/officeDocument/2006/relationships/slide" Target="slide134.xml"/></Relationships>
</file>

<file path=ppt/slides/_rels/slide13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32.xml"/><Relationship Id="rId1" Type="http://schemas.openxmlformats.org/officeDocument/2006/relationships/slideLayout" Target="../slideLayouts/slideLayout10.xml"/></Relationships>
</file>

<file path=ppt/slides/_rels/slide13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33.xml"/><Relationship Id="rId1" Type="http://schemas.openxmlformats.org/officeDocument/2006/relationships/slideLayout" Target="../slideLayouts/slideLayout10.xml"/></Relationships>
</file>

<file path=ppt/slides/_rels/slide13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34.xml"/><Relationship Id="rId1" Type="http://schemas.openxmlformats.org/officeDocument/2006/relationships/slideLayout" Target="../slideLayouts/slideLayout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0.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0.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0.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image" Target="../media/image11.emf"/></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0.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43.xml"/><Relationship Id="rId1" Type="http://schemas.openxmlformats.org/officeDocument/2006/relationships/slideLayout" Target="../slideLayouts/slideLayout23.xml"/></Relationships>
</file>

<file path=ppt/slides/_rels/slide1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44.xml"/><Relationship Id="rId1" Type="http://schemas.openxmlformats.org/officeDocument/2006/relationships/slideLayout" Target="../slideLayouts/slideLayout2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0.xml"/></Relationships>
</file>

<file path=ppt/slides/_rels/slide14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46.xml"/><Relationship Id="rId1" Type="http://schemas.openxmlformats.org/officeDocument/2006/relationships/slideLayout" Target="../slideLayouts/slideLayout9.xml"/></Relationships>
</file>

<file path=ppt/slides/_rels/slide14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47.xml"/><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48.xml"/><Relationship Id="rId1" Type="http://schemas.openxmlformats.org/officeDocument/2006/relationships/slideLayout" Target="../slideLayouts/slideLayout10.xml"/></Relationships>
</file>

<file path=ppt/slides/_rels/slide14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49.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5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0.xml"/><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1.xml"/><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2.xml"/><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3.xml"/><Relationship Id="rId1" Type="http://schemas.openxmlformats.org/officeDocument/2006/relationships/slideLayout" Target="../slideLayouts/slideLayout10.xml"/></Relationships>
</file>

<file path=ppt/slides/_rels/slide15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4.xml"/><Relationship Id="rId1" Type="http://schemas.openxmlformats.org/officeDocument/2006/relationships/slideLayout" Target="../slideLayouts/slideLayout10.xml"/></Relationships>
</file>

<file path=ppt/slides/_rels/slide15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5.xml"/><Relationship Id="rId1" Type="http://schemas.openxmlformats.org/officeDocument/2006/relationships/slideLayout" Target="../slideLayouts/slideLayout10.xml"/></Relationships>
</file>

<file path=ppt/slides/_rels/slide15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6.xml"/><Relationship Id="rId1" Type="http://schemas.openxmlformats.org/officeDocument/2006/relationships/slideLayout" Target="../slideLayouts/slideLayout10.xml"/></Relationships>
</file>

<file path=ppt/slides/_rels/slide15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7.xml"/><Relationship Id="rId1" Type="http://schemas.openxmlformats.org/officeDocument/2006/relationships/slideLayout" Target="../slideLayouts/slideLayout10.xml"/></Relationships>
</file>

<file path=ppt/slides/_rels/slide15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8.xml"/><Relationship Id="rId1" Type="http://schemas.openxmlformats.org/officeDocument/2006/relationships/slideLayout" Target="../slideLayouts/slideLayout10.xml"/></Relationships>
</file>

<file path=ppt/slides/_rels/slide15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59.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6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0.xml"/><Relationship Id="rId1" Type="http://schemas.openxmlformats.org/officeDocument/2006/relationships/slideLayout" Target="../slideLayouts/slideLayout10.xml"/></Relationships>
</file>

<file path=ppt/slides/_rels/slide16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1.xml"/><Relationship Id="rId1" Type="http://schemas.openxmlformats.org/officeDocument/2006/relationships/slideLayout" Target="../slideLayouts/slideLayout10.xml"/></Relationships>
</file>

<file path=ppt/slides/_rels/slide16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2.xml"/><Relationship Id="rId1" Type="http://schemas.openxmlformats.org/officeDocument/2006/relationships/slideLayout" Target="../slideLayouts/slideLayout10.xml"/></Relationships>
</file>

<file path=ppt/slides/_rels/slide16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3.xml"/><Relationship Id="rId1" Type="http://schemas.openxmlformats.org/officeDocument/2006/relationships/slideLayout" Target="../slideLayouts/slideLayout10.xml"/></Relationships>
</file>

<file path=ppt/slides/_rels/slide16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4.xml"/><Relationship Id="rId1" Type="http://schemas.openxmlformats.org/officeDocument/2006/relationships/slideLayout" Target="../slideLayouts/slideLayout10.xml"/></Relationships>
</file>

<file path=ppt/slides/_rels/slide16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5.xml"/><Relationship Id="rId1" Type="http://schemas.openxmlformats.org/officeDocument/2006/relationships/slideLayout" Target="../slideLayouts/slideLayout10.xml"/></Relationships>
</file>

<file path=ppt/slides/_rels/slide16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6.xml"/><Relationship Id="rId1" Type="http://schemas.openxmlformats.org/officeDocument/2006/relationships/slideLayout" Target="../slideLayouts/slideLayout10.xml"/></Relationships>
</file>

<file path=ppt/slides/_rels/slide16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7.xml"/><Relationship Id="rId1" Type="http://schemas.openxmlformats.org/officeDocument/2006/relationships/slideLayout" Target="../slideLayouts/slideLayout10.xml"/></Relationships>
</file>

<file path=ppt/slides/_rels/slide16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8.xml"/><Relationship Id="rId1" Type="http://schemas.openxmlformats.org/officeDocument/2006/relationships/slideLayout" Target="../slideLayouts/slideLayout10.xml"/></Relationships>
</file>

<file path=ppt/slides/_rels/slide16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69.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7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70.xml"/><Relationship Id="rId1" Type="http://schemas.openxmlformats.org/officeDocument/2006/relationships/slideLayout" Target="../slideLayouts/slideLayout10.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2.xml"/><Relationship Id="rId1" Type="http://schemas.openxmlformats.org/officeDocument/2006/relationships/slideLayout" Target="../slideLayouts/slideLayout10.xml"/><Relationship Id="rId5" Type="http://schemas.openxmlformats.org/officeDocument/2006/relationships/image" Target="../media/image14.png"/><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slide" Target="slide9.xml"/><Relationship Id="rId7" Type="http://schemas.openxmlformats.org/officeDocument/2006/relationships/diagramColors" Target="../diagrams/colors1.xml"/><Relationship Id="rId2" Type="http://schemas.openxmlformats.org/officeDocument/2006/relationships/notesSlide" Target="../notesSlides/notesSlide23.xml"/><Relationship Id="rId1" Type="http://schemas.openxmlformats.org/officeDocument/2006/relationships/slideLayout" Target="../slideLayouts/slideLayout10.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7.xml"/><Relationship Id="rId1" Type="http://schemas.openxmlformats.org/officeDocument/2006/relationships/slideLayout" Target="../slideLayouts/slideLayout10.xml"/><Relationship Id="rId5" Type="http://schemas.openxmlformats.org/officeDocument/2006/relationships/image" Target="../media/image16.png"/><Relationship Id="rId4" Type="http://schemas.openxmlformats.org/officeDocument/2006/relationships/image" Target="../media/image15.png"/></Relationships>
</file>

<file path=ppt/slides/_rels/slide2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openxmlformats.org/officeDocument/2006/relationships/image" Target="../media/image10.gif"/></Relationships>
</file>

<file path=ppt/slides/_rels/slide3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0.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3.xml"/><Relationship Id="rId1" Type="http://schemas.openxmlformats.org/officeDocument/2006/relationships/slideLayout" Target="../slideLayouts/slideLayout10.xml"/><Relationship Id="rId4" Type="http://schemas.openxmlformats.org/officeDocument/2006/relationships/image" Target="../media/image18.emf"/></Relationships>
</file>

<file path=ppt/slides/_rels/slide3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6.xml"/><Relationship Id="rId1" Type="http://schemas.openxmlformats.org/officeDocument/2006/relationships/slideLayout" Target="../slideLayouts/slideLayout10.xml"/><Relationship Id="rId4" Type="http://schemas.openxmlformats.org/officeDocument/2006/relationships/image" Target="../media/image19.emf"/></Relationships>
</file>

<file path=ppt/slides/_rels/slide3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8.xml"/><Relationship Id="rId1" Type="http://schemas.openxmlformats.org/officeDocument/2006/relationships/slideLayout" Target="../slideLayouts/slideLayout10.xml"/><Relationship Id="rId4" Type="http://schemas.openxmlformats.org/officeDocument/2006/relationships/image" Target="../media/image20.emf"/></Relationships>
</file>

<file path=ppt/slides/_rels/slide3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49.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0.xml"/><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2.xml"/><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6.xml"/><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7.xml"/><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8.xml"/><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59.xml"/><Relationship Id="rId1" Type="http://schemas.openxmlformats.org/officeDocument/2006/relationships/slideLayout" Target="../slideLayouts/slideLayout10.xml"/><Relationship Id="rId4" Type="http://schemas.openxmlformats.org/officeDocument/2006/relationships/image" Target="../media/image23.emf"/></Relationships>
</file>

<file path=ppt/slides/_rels/slide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6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1.xml"/><Relationship Id="rId1" Type="http://schemas.openxmlformats.org/officeDocument/2006/relationships/slideLayout" Target="../slideLayouts/slideLayout10.xml"/><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2.xml"/><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3.xml"/><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4.xml"/><Relationship Id="rId1" Type="http://schemas.openxmlformats.org/officeDocument/2006/relationships/slideLayout" Target="../slideLayouts/slideLayout10.xml"/><Relationship Id="rId4" Type="http://schemas.openxmlformats.org/officeDocument/2006/relationships/image" Target="../media/image25.emf"/></Relationships>
</file>

<file path=ppt/slides/_rels/slide6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5.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6.xml"/><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7.xml"/><Relationship Id="rId1" Type="http://schemas.openxmlformats.org/officeDocument/2006/relationships/slideLayout" Target="../slideLayouts/slideLayout10.xml"/><Relationship Id="rId4" Type="http://schemas.openxmlformats.org/officeDocument/2006/relationships/image" Target="../media/image26.emf"/></Relationships>
</file>

<file path=ppt/slides/_rels/slide6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8.xml"/><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69.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0.xml"/><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2.xml"/><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3.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4.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5.xm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7.xml"/><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8.xml"/><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79.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8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0.xml"/><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1.xml"/><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2.xml"/><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3.xml"/><Relationship Id="rId1" Type="http://schemas.openxmlformats.org/officeDocument/2006/relationships/slideLayout" Target="../slideLayouts/slideLayout10.xml"/><Relationship Id="rId4" Type="http://schemas.openxmlformats.org/officeDocument/2006/relationships/image" Target="../media/image27.emf"/></Relationships>
</file>

<file path=ppt/slides/_rels/slide8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4.xml"/><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5.xml"/><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6.xml"/><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7.xml"/><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8.xml"/><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9.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slide" Target="slide9.xml"/><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notesSlide" Target="../notesSlides/notesSlide9.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slideLayout" Target="../slideLayouts/slideLayout10.xml"/><Relationship Id="rId5" Type="http://schemas.openxmlformats.org/officeDocument/2006/relationships/tags" Target="../tags/tag5.xml"/><Relationship Id="rId10" Type="http://schemas.openxmlformats.org/officeDocument/2006/relationships/tags" Target="../tags/tag10.xml"/><Relationship Id="rId4" Type="http://schemas.openxmlformats.org/officeDocument/2006/relationships/tags" Target="../tags/tag4.xml"/><Relationship Id="rId9" Type="http://schemas.openxmlformats.org/officeDocument/2006/relationships/tags" Target="../tags/tag9.xml"/></Relationships>
</file>

<file path=ppt/slides/_rels/slide90.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0.xml"/><Relationship Id="rId1" Type="http://schemas.openxmlformats.org/officeDocument/2006/relationships/slideLayout" Target="../slideLayouts/slideLayout10.xml"/></Relationships>
</file>

<file path=ppt/slides/_rels/slide91.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1.xml"/><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2.xml"/><Relationship Id="rId1" Type="http://schemas.openxmlformats.org/officeDocument/2006/relationships/slideLayout" Target="../slideLayouts/slideLayout10.xml"/></Relationships>
</file>

<file path=ppt/slides/_rels/slide93.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3.xml"/><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4.xml"/><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5.xml"/><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6.xml"/><Relationship Id="rId1" Type="http://schemas.openxmlformats.org/officeDocument/2006/relationships/slideLayout" Target="../slideLayouts/slideLayout10.xml"/></Relationships>
</file>

<file path=ppt/slides/_rels/slide97.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7.xml"/><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8.xml"/><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9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p:cNvSpPr>
            <a:spLocks noGrp="1" noChangeArrowheads="1"/>
          </p:cNvSpPr>
          <p:nvPr>
            <p:ph type="title" idx="4294967295"/>
          </p:nvPr>
        </p:nvSpPr>
        <p:spPr>
          <a:xfrm>
            <a:off x="468313" y="2852738"/>
            <a:ext cx="8229600" cy="1143000"/>
          </a:xfrm>
        </p:spPr>
        <p:txBody>
          <a:bodyPr/>
          <a:lstStyle/>
          <a:p>
            <a:pPr eaLnBrk="1" hangingPunct="1"/>
            <a:r>
              <a:rPr lang="en-US" altLang="zh-CN" sz="6000" dirty="0" smtClean="0">
                <a:solidFill>
                  <a:schemeClr val="bg1"/>
                </a:solidFill>
                <a:effectLst>
                  <a:outerShdw blurRad="38100" dist="38100" dir="2700000" algn="tl">
                    <a:srgbClr val="000000">
                      <a:alpha val="43137"/>
                    </a:srgbClr>
                  </a:outerShdw>
                </a:effectLst>
                <a:latin typeface="微软雅黑" pitchFamily="34" charset="-122"/>
                <a:ea typeface="微软雅黑" pitchFamily="34" charset="-122"/>
              </a:rPr>
              <a:t>2016</a:t>
            </a:r>
            <a:r>
              <a:rPr lang="zh-CN" altLang="en-US" sz="6000" dirty="0" smtClean="0">
                <a:solidFill>
                  <a:schemeClr val="bg1"/>
                </a:solidFill>
                <a:effectLst>
                  <a:outerShdw blurRad="38100" dist="38100" dir="2700000" algn="tl">
                    <a:srgbClr val="000000">
                      <a:alpha val="43137"/>
                    </a:srgbClr>
                  </a:outerShdw>
                </a:effectLst>
                <a:latin typeface="微软雅黑" pitchFamily="34" charset="-122"/>
                <a:ea typeface="微软雅黑" pitchFamily="34" charset="-122"/>
              </a:rPr>
              <a:t>年度部门决算</a:t>
            </a:r>
          </a:p>
        </p:txBody>
      </p:sp>
      <p:sp>
        <p:nvSpPr>
          <p:cNvPr id="24579" name="Rectangle 3"/>
          <p:cNvSpPr>
            <a:spLocks noGrp="1" noChangeArrowheads="1"/>
          </p:cNvSpPr>
          <p:nvPr>
            <p:ph idx="4294967295"/>
          </p:nvPr>
        </p:nvSpPr>
        <p:spPr>
          <a:xfrm>
            <a:off x="3143240" y="5300663"/>
            <a:ext cx="2978150" cy="1312862"/>
          </a:xfrm>
          <a:solidFill>
            <a:srgbClr val="FFFFFF"/>
          </a:solidFill>
        </p:spPr>
        <p:txBody>
          <a:bodyPr/>
          <a:lstStyle/>
          <a:p>
            <a:pPr marL="0" indent="0" algn="dist" eaLnBrk="1" hangingPunct="1">
              <a:buFont typeface="Arial" pitchFamily="34" charset="0"/>
              <a:buNone/>
            </a:pPr>
            <a:r>
              <a:rPr lang="zh-CN" altLang="en-US" dirty="0" smtClean="0">
                <a:solidFill>
                  <a:srgbClr val="002060"/>
                </a:solidFill>
                <a:latin typeface="微软雅黑" pitchFamily="34" charset="-122"/>
                <a:ea typeface="微软雅黑" pitchFamily="34" charset="-122"/>
              </a:rPr>
              <a:t>河北省财政厅</a:t>
            </a:r>
            <a:endParaRPr lang="en-US" altLang="zh-CN" dirty="0" smtClean="0">
              <a:solidFill>
                <a:srgbClr val="002060"/>
              </a:solidFill>
              <a:latin typeface="微软雅黑" pitchFamily="34" charset="-122"/>
              <a:ea typeface="微软雅黑" pitchFamily="34" charset="-122"/>
            </a:endParaRPr>
          </a:p>
          <a:p>
            <a:pPr marL="0" indent="0" algn="dist" eaLnBrk="1" hangingPunct="1">
              <a:buFont typeface="Arial" pitchFamily="34" charset="0"/>
              <a:buNone/>
            </a:pPr>
            <a:r>
              <a:rPr lang="en-US" altLang="zh-CN" dirty="0" smtClean="0">
                <a:solidFill>
                  <a:srgbClr val="002060"/>
                </a:solidFill>
                <a:latin typeface="微软雅黑" pitchFamily="34" charset="-122"/>
                <a:ea typeface="微软雅黑" pitchFamily="34" charset="-122"/>
              </a:rPr>
              <a:t>2016</a:t>
            </a:r>
            <a:r>
              <a:rPr lang="zh-CN" altLang="en-US" dirty="0" smtClean="0">
                <a:solidFill>
                  <a:srgbClr val="002060"/>
                </a:solidFill>
                <a:latin typeface="微软雅黑" pitchFamily="34" charset="-122"/>
                <a:ea typeface="微软雅黑" pitchFamily="34" charset="-122"/>
              </a:rPr>
              <a:t>年</a:t>
            </a:r>
            <a:r>
              <a:rPr lang="en-US" altLang="zh-CN" dirty="0" smtClean="0">
                <a:solidFill>
                  <a:srgbClr val="002060"/>
                </a:solidFill>
                <a:latin typeface="微软雅黑" pitchFamily="34" charset="-122"/>
                <a:ea typeface="微软雅黑" pitchFamily="34" charset="-122"/>
              </a:rPr>
              <a:t>12</a:t>
            </a:r>
            <a:r>
              <a:rPr lang="zh-CN" altLang="en-US" dirty="0" smtClean="0">
                <a:solidFill>
                  <a:srgbClr val="002060"/>
                </a:solidFill>
                <a:latin typeface="微软雅黑" pitchFamily="34" charset="-122"/>
                <a:ea typeface="微软雅黑" pitchFamily="34" charset="-122"/>
              </a:rPr>
              <a:t>月</a:t>
            </a:r>
          </a:p>
        </p:txBody>
      </p:sp>
    </p:spTree>
  </p:cSld>
  <p:clrMapOvr>
    <a:masterClrMapping/>
  </p:clrMapOvr>
  <p:transition>
    <p:wipe dir="d"/>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419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C9C489E-00D4-4BE8-9612-7A1748E3B3BA}" type="slidenum">
              <a:rPr lang="zh-CN" altLang="en-US" sz="1200">
                <a:latin typeface="微软雅黑" pitchFamily="34" charset="-122"/>
                <a:ea typeface="微软雅黑" pitchFamily="34" charset="-122"/>
              </a:rPr>
              <a:pPr>
                <a:spcBef>
                  <a:spcPct val="0"/>
                </a:spcBef>
                <a:buFontTx/>
                <a:buNone/>
              </a:pPr>
              <a:t>10</a:t>
            </a:fld>
            <a:endParaRPr lang="zh-CN" altLang="en-US" sz="1200">
              <a:latin typeface="微软雅黑" pitchFamily="34" charset="-122"/>
              <a:ea typeface="微软雅黑" pitchFamily="34" charset="-122"/>
            </a:endParaRPr>
          </a:p>
        </p:txBody>
      </p:sp>
      <p:sp>
        <p:nvSpPr>
          <p:cNvPr id="3" name="单圆角矩形 2"/>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11" name="单圆角矩形 10"/>
          <p:cNvSpPr/>
          <p:nvPr/>
        </p:nvSpPr>
        <p:spPr>
          <a:xfrm>
            <a:off x="2579688" y="765175"/>
            <a:ext cx="1993900" cy="531813"/>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b="1" dirty="0">
                <a:solidFill>
                  <a:schemeClr val="bg1"/>
                </a:solidFill>
                <a:latin typeface="微软雅黑" panose="020B0503020204020204" pitchFamily="34" charset="-122"/>
                <a:ea typeface="微软雅黑" panose="020B0503020204020204" pitchFamily="34" charset="-122"/>
              </a:rPr>
              <a:t>修订依据</a:t>
            </a:r>
          </a:p>
        </p:txBody>
      </p:sp>
      <p:sp>
        <p:nvSpPr>
          <p:cNvPr id="14" name="单圆角矩形 13"/>
          <p:cNvSpPr/>
          <p:nvPr/>
        </p:nvSpPr>
        <p:spPr>
          <a:xfrm>
            <a:off x="4670436" y="866447"/>
            <a:ext cx="3429956" cy="432048"/>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800" b="1" dirty="0">
                <a:solidFill>
                  <a:srgbClr val="002060">
                    <a:alpha val="30000"/>
                  </a:srgbClr>
                </a:solidFill>
                <a:latin typeface="微软雅黑" panose="020B0503020204020204" pitchFamily="34" charset="-122"/>
                <a:ea typeface="微软雅黑" panose="020B0503020204020204" pitchFamily="34" charset="-122"/>
              </a:rPr>
              <a:t>2016</a:t>
            </a:r>
            <a:r>
              <a:rPr lang="zh-CN" altLang="en-US" sz="2800" b="1" dirty="0">
                <a:solidFill>
                  <a:srgbClr val="002060">
                    <a:alpha val="30000"/>
                  </a:srgbClr>
                </a:solidFill>
                <a:latin typeface="微软雅黑" panose="020B0503020204020204" pitchFamily="34" charset="-122"/>
                <a:ea typeface="微软雅黑" panose="020B0503020204020204" pitchFamily="34" charset="-122"/>
              </a:rPr>
              <a:t>年度主要变动</a:t>
            </a:r>
          </a:p>
        </p:txBody>
      </p:sp>
      <p:grpSp>
        <p:nvGrpSpPr>
          <p:cNvPr id="4" name="组合 3"/>
          <p:cNvGrpSpPr>
            <a:grpSpLocks/>
          </p:cNvGrpSpPr>
          <p:nvPr/>
        </p:nvGrpSpPr>
        <p:grpSpPr bwMode="auto">
          <a:xfrm>
            <a:off x="179388" y="1436688"/>
            <a:ext cx="8567737" cy="1258887"/>
            <a:chOff x="344868" y="1436220"/>
            <a:chExt cx="8567172" cy="1260000"/>
          </a:xfrm>
        </p:grpSpPr>
        <p:sp>
          <p:nvSpPr>
            <p:cNvPr id="2" name="圆角矩形 1"/>
            <p:cNvSpPr/>
            <p:nvPr/>
          </p:nvSpPr>
          <p:spPr>
            <a:xfrm>
              <a:off x="344868" y="1699978"/>
              <a:ext cx="1007996" cy="864364"/>
            </a:xfrm>
            <a:prstGeom prst="roundRect">
              <a:avLst>
                <a:gd name="adj" fmla="val 19187"/>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zh-CN" sz="2800" b="1" dirty="0">
                  <a:latin typeface="微软雅黑" panose="020B0503020204020204" pitchFamily="34" charset="-122"/>
                  <a:ea typeface="微软雅黑" panose="020B0503020204020204" pitchFamily="34" charset="-122"/>
                </a:rPr>
                <a:t>1</a:t>
              </a:r>
              <a:endParaRPr lang="zh-CN" altLang="en-US" sz="2800" b="1" dirty="0">
                <a:latin typeface="微软雅黑" panose="020B0503020204020204" pitchFamily="34" charset="-122"/>
                <a:ea typeface="微软雅黑" panose="020B0503020204020204" pitchFamily="34" charset="-122"/>
              </a:endParaRPr>
            </a:p>
          </p:txBody>
        </p:sp>
        <p:sp>
          <p:nvSpPr>
            <p:cNvPr id="32" name="Rectangle 5"/>
            <p:cNvSpPr/>
            <p:nvPr/>
          </p:nvSpPr>
          <p:spPr>
            <a:xfrm>
              <a:off x="760034" y="1436220"/>
              <a:ext cx="8152006" cy="1260000"/>
            </a:xfrm>
            <a:prstGeom prst="rect">
              <a:avLst/>
            </a:prstGeom>
            <a:solidFill>
              <a:srgbClr val="0070C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indent="355600" defTabSz="932597" eaLnBrk="1" fontAlgn="auto" hangingPunct="1">
                <a:lnSpc>
                  <a:spcPct val="150000"/>
                </a:lnSpc>
                <a:spcBef>
                  <a:spcPts val="0"/>
                </a:spcBef>
                <a:spcAft>
                  <a:spcPts val="0"/>
                </a:spcAft>
                <a:defRPr/>
              </a:pPr>
              <a:r>
                <a:rPr lang="zh-CN" altLang="zh-CN" sz="2000" b="1" dirty="0">
                  <a:solidFill>
                    <a:schemeClr val="bg1"/>
                  </a:solidFill>
                  <a:latin typeface="微软雅黑" panose="020B0503020204020204" pitchFamily="34" charset="-122"/>
                  <a:ea typeface="微软雅黑" panose="020B0503020204020204" pitchFamily="34" charset="-122"/>
                </a:rPr>
                <a:t>预算法、会计法、预算法实施条例等法律法规，行政事业单位相关财务会计制度，部门决算管理制度，中央部门结转和结余资金管理办法等规章制度。</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9388" y="2740025"/>
            <a:ext cx="8567737" cy="1260475"/>
            <a:chOff x="344868" y="2784470"/>
            <a:chExt cx="8567172" cy="1260000"/>
          </a:xfrm>
        </p:grpSpPr>
        <p:sp>
          <p:nvSpPr>
            <p:cNvPr id="17" name="圆角矩形 16"/>
            <p:cNvSpPr/>
            <p:nvPr/>
          </p:nvSpPr>
          <p:spPr>
            <a:xfrm>
              <a:off x="344868" y="2965377"/>
              <a:ext cx="1007996" cy="863275"/>
            </a:xfrm>
            <a:prstGeom prst="roundRect">
              <a:avLst>
                <a:gd name="adj" fmla="val 19187"/>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zh-CN" sz="2800" b="1" dirty="0">
                  <a:latin typeface="微软雅黑" panose="020B0503020204020204" pitchFamily="34" charset="-122"/>
                  <a:ea typeface="微软雅黑" panose="020B0503020204020204" pitchFamily="34" charset="-122"/>
                </a:rPr>
                <a:t>2</a:t>
              </a:r>
              <a:endParaRPr lang="zh-CN" altLang="en-US" sz="2800" b="1" dirty="0">
                <a:latin typeface="微软雅黑" panose="020B0503020204020204" pitchFamily="34" charset="-122"/>
                <a:ea typeface="微软雅黑" panose="020B0503020204020204" pitchFamily="34" charset="-122"/>
              </a:endParaRPr>
            </a:p>
          </p:txBody>
        </p:sp>
        <p:sp>
          <p:nvSpPr>
            <p:cNvPr id="33" name="Rectangle 5"/>
            <p:cNvSpPr/>
            <p:nvPr/>
          </p:nvSpPr>
          <p:spPr>
            <a:xfrm>
              <a:off x="760034" y="2784470"/>
              <a:ext cx="8152006" cy="126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355600" defTabSz="932597" eaLnBrk="1" fontAlgn="auto" hangingPunct="1">
                <a:lnSpc>
                  <a:spcPct val="150000"/>
                </a:lnSpc>
                <a:spcBef>
                  <a:spcPts val="0"/>
                </a:spcBef>
                <a:spcAft>
                  <a:spcPts val="0"/>
                </a:spcAft>
                <a:defRPr/>
              </a:pPr>
              <a:r>
                <a:rPr lang="zh-CN" altLang="zh-CN" sz="2000" b="1" dirty="0">
                  <a:solidFill>
                    <a:schemeClr val="bg1"/>
                  </a:solidFill>
                  <a:latin typeface="微软雅黑" panose="020B0503020204020204" pitchFamily="34" charset="-122"/>
                  <a:ea typeface="微软雅黑" panose="020B0503020204020204" pitchFamily="34" charset="-122"/>
                </a:rPr>
                <a:t>党中央、国务院关于推进预决算公开工作的相关政策要求</a:t>
              </a:r>
              <a:r>
                <a:rPr lang="zh-CN" altLang="zh-CN" sz="2000" b="1" dirty="0" smtClean="0">
                  <a:solidFill>
                    <a:schemeClr val="bg1"/>
                  </a:solidFill>
                  <a:latin typeface="微软雅黑" panose="020B0503020204020204" pitchFamily="34" charset="-122"/>
                  <a:ea typeface="微软雅黑" panose="020B0503020204020204" pitchFamily="34" charset="-122"/>
                </a:rPr>
                <a:t>。</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grpSp>
        <p:nvGrpSpPr>
          <p:cNvPr id="7" name="组合 6"/>
          <p:cNvGrpSpPr>
            <a:grpSpLocks/>
          </p:cNvGrpSpPr>
          <p:nvPr/>
        </p:nvGrpSpPr>
        <p:grpSpPr bwMode="auto">
          <a:xfrm>
            <a:off x="179388" y="4044950"/>
            <a:ext cx="8567737" cy="1260475"/>
            <a:chOff x="344868" y="4067104"/>
            <a:chExt cx="8567172" cy="1260000"/>
          </a:xfrm>
        </p:grpSpPr>
        <p:sp>
          <p:nvSpPr>
            <p:cNvPr id="18" name="圆角矩形 17"/>
            <p:cNvSpPr/>
            <p:nvPr/>
          </p:nvSpPr>
          <p:spPr>
            <a:xfrm>
              <a:off x="344868" y="4230555"/>
              <a:ext cx="1007996" cy="863275"/>
            </a:xfrm>
            <a:prstGeom prst="roundRect">
              <a:avLst>
                <a:gd name="adj" fmla="val 19187"/>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zh-CN" sz="2800" b="1" dirty="0">
                  <a:latin typeface="微软雅黑" panose="020B0503020204020204" pitchFamily="34" charset="-122"/>
                  <a:ea typeface="微软雅黑" panose="020B0503020204020204" pitchFamily="34" charset="-122"/>
                </a:rPr>
                <a:t>3</a:t>
              </a:r>
              <a:endParaRPr lang="zh-CN" altLang="en-US" sz="2800" b="1" dirty="0">
                <a:latin typeface="微软雅黑" panose="020B0503020204020204" pitchFamily="34" charset="-122"/>
                <a:ea typeface="微软雅黑" panose="020B0503020204020204" pitchFamily="34" charset="-122"/>
              </a:endParaRPr>
            </a:p>
          </p:txBody>
        </p:sp>
        <p:sp>
          <p:nvSpPr>
            <p:cNvPr id="15" name="Rectangle 5"/>
            <p:cNvSpPr/>
            <p:nvPr/>
          </p:nvSpPr>
          <p:spPr>
            <a:xfrm>
              <a:off x="760034" y="4067104"/>
              <a:ext cx="8152006" cy="126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355600" defTabSz="932597" eaLnBrk="1" fontAlgn="auto" hangingPunct="1">
                <a:lnSpc>
                  <a:spcPct val="150000"/>
                </a:lnSpc>
                <a:spcBef>
                  <a:spcPts val="0"/>
                </a:spcBef>
                <a:spcAft>
                  <a:spcPts val="0"/>
                </a:spcAft>
                <a:defRPr/>
              </a:pPr>
              <a:r>
                <a:rPr lang="en-US" altLang="zh-CN" sz="2000" b="1" dirty="0">
                  <a:solidFill>
                    <a:schemeClr val="bg1"/>
                  </a:solidFill>
                  <a:latin typeface="微软雅黑" panose="020B0503020204020204" pitchFamily="34" charset="-122"/>
                  <a:ea typeface="微软雅黑" panose="020B0503020204020204" pitchFamily="34" charset="-122"/>
                </a:rPr>
                <a:t>2016</a:t>
              </a:r>
              <a:r>
                <a:rPr lang="zh-CN" altLang="zh-CN" sz="2000" b="1" dirty="0">
                  <a:solidFill>
                    <a:schemeClr val="bg1"/>
                  </a:solidFill>
                  <a:latin typeface="微软雅黑" panose="020B0503020204020204" pitchFamily="34" charset="-122"/>
                  <a:ea typeface="微软雅黑" panose="020B0503020204020204" pitchFamily="34" charset="-122"/>
                </a:rPr>
                <a:t>年中央部门预算编制要求、政府收支分类</a:t>
              </a:r>
              <a:r>
                <a:rPr lang="zh-CN" altLang="zh-CN" sz="2000" b="1" dirty="0" smtClean="0">
                  <a:solidFill>
                    <a:schemeClr val="bg1"/>
                  </a:solidFill>
                  <a:latin typeface="微软雅黑" panose="020B0503020204020204" pitchFamily="34" charset="-122"/>
                  <a:ea typeface="微软雅黑" panose="020B0503020204020204" pitchFamily="34" charset="-122"/>
                </a:rPr>
                <a:t>科目</a:t>
              </a:r>
              <a:r>
                <a:rPr lang="zh-CN" altLang="en-US" sz="2000" b="1" dirty="0" smtClean="0">
                  <a:solidFill>
                    <a:schemeClr val="bg1"/>
                  </a:solidFill>
                  <a:latin typeface="微软雅黑" panose="020B0503020204020204" pitchFamily="34" charset="-122"/>
                  <a:ea typeface="微软雅黑" panose="020B0503020204020204" pitchFamily="34" charset="-122"/>
                </a:rPr>
                <a:t>、预算绩效管理</a:t>
              </a:r>
              <a:r>
                <a:rPr lang="zh-CN" altLang="zh-CN" sz="2000" b="1" dirty="0" smtClean="0">
                  <a:solidFill>
                    <a:schemeClr val="bg1"/>
                  </a:solidFill>
                  <a:latin typeface="微软雅黑" panose="020B0503020204020204" pitchFamily="34" charset="-122"/>
                  <a:ea typeface="微软雅黑" panose="020B0503020204020204" pitchFamily="34" charset="-122"/>
                </a:rPr>
                <a:t>等预算</a:t>
              </a:r>
              <a:r>
                <a:rPr lang="zh-CN" altLang="zh-CN" sz="2000" b="1" dirty="0">
                  <a:solidFill>
                    <a:schemeClr val="bg1"/>
                  </a:solidFill>
                  <a:latin typeface="微软雅黑" panose="020B0503020204020204" pitchFamily="34" charset="-122"/>
                  <a:ea typeface="微软雅黑" panose="020B0503020204020204" pitchFamily="34" charset="-122"/>
                </a:rPr>
                <a:t>管理</a:t>
              </a:r>
              <a:r>
                <a:rPr lang="zh-CN" altLang="zh-CN" sz="2000" b="1" dirty="0" smtClean="0">
                  <a:solidFill>
                    <a:schemeClr val="bg1"/>
                  </a:solidFill>
                  <a:latin typeface="微软雅黑" panose="020B0503020204020204" pitchFamily="34" charset="-122"/>
                  <a:ea typeface="微软雅黑" panose="020B0503020204020204" pitchFamily="34" charset="-122"/>
                </a:rPr>
                <a:t>政策</a:t>
              </a:r>
              <a:r>
                <a:rPr lang="zh-CN" altLang="en-US" sz="2000" b="1" dirty="0" smtClean="0">
                  <a:solidFill>
                    <a:schemeClr val="bg1"/>
                  </a:solidFill>
                  <a:latin typeface="微软雅黑" panose="020B0503020204020204" pitchFamily="34" charset="-122"/>
                  <a:ea typeface="微软雅黑" panose="020B0503020204020204" pitchFamily="34" charset="-122"/>
                </a:rPr>
                <a:t>以及行政事业单位内部控制制度建设要求</a:t>
              </a:r>
              <a:r>
                <a:rPr lang="zh-CN" altLang="zh-CN" sz="2000" b="1" dirty="0" smtClean="0">
                  <a:solidFill>
                    <a:schemeClr val="bg1"/>
                  </a:solidFill>
                  <a:latin typeface="微软雅黑" panose="020B0503020204020204" pitchFamily="34" charset="-122"/>
                  <a:ea typeface="微软雅黑" panose="020B0503020204020204" pitchFamily="34" charset="-122"/>
                </a:rPr>
                <a:t>。</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grpSp>
        <p:nvGrpSpPr>
          <p:cNvPr id="8" name="组合 7"/>
          <p:cNvGrpSpPr>
            <a:grpSpLocks/>
          </p:cNvGrpSpPr>
          <p:nvPr/>
        </p:nvGrpSpPr>
        <p:grpSpPr bwMode="auto">
          <a:xfrm>
            <a:off x="179388" y="5349875"/>
            <a:ext cx="8567737" cy="1260475"/>
            <a:chOff x="344868" y="5349738"/>
            <a:chExt cx="8567172" cy="1260000"/>
          </a:xfrm>
        </p:grpSpPr>
        <p:sp>
          <p:nvSpPr>
            <p:cNvPr id="19" name="圆角矩形 18"/>
            <p:cNvSpPr/>
            <p:nvPr/>
          </p:nvSpPr>
          <p:spPr>
            <a:xfrm>
              <a:off x="344868" y="5495733"/>
              <a:ext cx="1007996" cy="864862"/>
            </a:xfrm>
            <a:prstGeom prst="roundRect">
              <a:avLst>
                <a:gd name="adj" fmla="val 19187"/>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zh-CN" sz="2800" b="1" dirty="0">
                  <a:latin typeface="微软雅黑" panose="020B0503020204020204" pitchFamily="34" charset="-122"/>
                  <a:ea typeface="微软雅黑" panose="020B0503020204020204" pitchFamily="34" charset="-122"/>
                </a:rPr>
                <a:t>4</a:t>
              </a:r>
              <a:endParaRPr lang="zh-CN" altLang="en-US" sz="2800" b="1" dirty="0">
                <a:latin typeface="微软雅黑" panose="020B0503020204020204" pitchFamily="34" charset="-122"/>
                <a:ea typeface="微软雅黑" panose="020B0503020204020204" pitchFamily="34" charset="-122"/>
              </a:endParaRPr>
            </a:p>
          </p:txBody>
        </p:sp>
        <p:sp>
          <p:nvSpPr>
            <p:cNvPr id="16" name="Rectangle 5"/>
            <p:cNvSpPr/>
            <p:nvPr/>
          </p:nvSpPr>
          <p:spPr>
            <a:xfrm>
              <a:off x="760034" y="5349738"/>
              <a:ext cx="8152006" cy="126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355600" defTabSz="932597" eaLnBrk="1" fontAlgn="auto" hangingPunct="1">
                <a:lnSpc>
                  <a:spcPct val="150000"/>
                </a:lnSpc>
                <a:spcBef>
                  <a:spcPts val="0"/>
                </a:spcBef>
                <a:spcAft>
                  <a:spcPts val="0"/>
                </a:spcAft>
                <a:defRPr/>
              </a:pPr>
              <a:r>
                <a:rPr lang="zh-CN" altLang="zh-CN" sz="2000" b="1" dirty="0">
                  <a:solidFill>
                    <a:schemeClr val="bg1"/>
                  </a:solidFill>
                  <a:latin typeface="微软雅黑" panose="020B0503020204020204" pitchFamily="34" charset="-122"/>
                  <a:ea typeface="微软雅黑" panose="020B0503020204020204" pitchFamily="34" charset="-122"/>
                </a:rPr>
                <a:t>部内相关司（局）、中央部门和地方财政部门反馈的意见和建议。</a:t>
              </a:r>
              <a:endParaRPr lang="zh-CN" altLang="en-US" sz="2000" b="1"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11"/>
                                        </p:tgtEl>
                                      </p:cBhvr>
                                    </p:animEffect>
                                    <p:animScale>
                                      <p:cBhvr>
                                        <p:cTn id="7" dur="250" autoRev="1" fill="hold"/>
                                        <p:tgtEl>
                                          <p:spTgt spid="11"/>
                                        </p:tgtEl>
                                      </p:cBhvr>
                                      <p:by x="105000" y="105000"/>
                                    </p:animScale>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nodeType="afterGroup">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left)">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3142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60110CA8-D37E-4EB5-8AD3-FF391DB28C6F}" type="slidenum">
              <a:rPr lang="zh-CN" altLang="en-US" sz="1200">
                <a:solidFill>
                  <a:srgbClr val="000000"/>
                </a:solidFill>
                <a:latin typeface="微软雅黑" pitchFamily="34" charset="-122"/>
                <a:ea typeface="微软雅黑" pitchFamily="34" charset="-122"/>
              </a:rPr>
              <a:pPr>
                <a:spcBef>
                  <a:spcPct val="0"/>
                </a:spcBef>
                <a:buFontTx/>
                <a:buNone/>
              </a:pPr>
              <a:t>100</a:t>
            </a:fld>
            <a:endParaRPr lang="zh-CN" altLang="en-US" sz="1200">
              <a:solidFill>
                <a:srgbClr val="000000"/>
              </a:solidFill>
              <a:latin typeface="微软雅黑" pitchFamily="34" charset="-122"/>
              <a:ea typeface="微软雅黑" pitchFamily="34" charset="-122"/>
            </a:endParaRPr>
          </a:p>
        </p:txBody>
      </p:sp>
      <p:sp>
        <p:nvSpPr>
          <p:cNvPr id="23142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216069"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报表格式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en-US" altLang="zh-CN" dirty="0" smtClean="0">
              <a:solidFill>
                <a:srgbClr val="002060"/>
              </a:solidFill>
              <a:latin typeface="微软雅黑" panose="020B0503020204020204" pitchFamily="34" charset="-122"/>
              <a:ea typeface="微软雅黑" panose="020B0503020204020204" pitchFamily="34" charset="-122"/>
            </a:endParaRPr>
          </a:p>
          <a:p>
            <a:pPr indent="719138">
              <a:lnSpc>
                <a:spcPct val="200000"/>
              </a:lnSpc>
              <a:buFont typeface="Arial" panose="020B0604020202020204" pitchFamily="34" charset="0"/>
              <a:buNone/>
              <a:defRPr/>
            </a:pPr>
            <a:r>
              <a:rPr lang="zh-CN" altLang="zh-CN" dirty="0" smtClean="0">
                <a:solidFill>
                  <a:srgbClr val="002060"/>
                </a:solidFill>
                <a:latin typeface="微软雅黑" panose="020B0503020204020204" pitchFamily="34" charset="-122"/>
                <a:ea typeface="微软雅黑" panose="020B0503020204020204" pitchFamily="34" charset="-122"/>
              </a:rPr>
              <a:t>删除其中项“基本建设资金结转和结余”、“基本建设资金收入”和“基本建设资金支出”。</a:t>
            </a:r>
            <a:endParaRPr lang="en-US" altLang="zh-CN" dirty="0" smtClean="0">
              <a:solidFill>
                <a:srgbClr val="002060"/>
              </a:solidFill>
              <a:latin typeface="微软雅黑" panose="020B0503020204020204" pitchFamily="34" charset="-122"/>
              <a:ea typeface="微软雅黑" panose="020B0503020204020204" pitchFamily="34" charset="-122"/>
            </a:endParaRP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财政专户管理资金收入支出决算表（财决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908550"/>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3347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9A8CD6C-F424-4EBA-93FA-82BFF1184575}" type="slidenum">
              <a:rPr lang="zh-CN" altLang="en-US" sz="1200">
                <a:solidFill>
                  <a:srgbClr val="000000"/>
                </a:solidFill>
                <a:latin typeface="微软雅黑" pitchFamily="34" charset="-122"/>
                <a:ea typeface="微软雅黑" pitchFamily="34" charset="-122"/>
              </a:rPr>
              <a:pPr>
                <a:spcBef>
                  <a:spcPct val="0"/>
                </a:spcBef>
                <a:buFontTx/>
                <a:buNone/>
              </a:pPr>
              <a:t>101</a:t>
            </a:fld>
            <a:endParaRPr lang="zh-CN" altLang="en-US" sz="1200">
              <a:solidFill>
                <a:srgbClr val="000000"/>
              </a:solidFill>
              <a:latin typeface="微软雅黑" pitchFamily="34" charset="-122"/>
              <a:ea typeface="微软雅黑" pitchFamily="34" charset="-122"/>
            </a:endParaRPr>
          </a:p>
        </p:txBody>
      </p:sp>
      <p:sp>
        <p:nvSpPr>
          <p:cNvPr id="23347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二十二、</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资产负债简表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graphicFrame>
        <p:nvGraphicFramePr>
          <p:cNvPr id="2" name="表格 1"/>
          <p:cNvGraphicFramePr>
            <a:graphicFrameLocks noGrp="1"/>
          </p:cNvGraphicFramePr>
          <p:nvPr/>
        </p:nvGraphicFramePr>
        <p:xfrm>
          <a:off x="1476375" y="1490663"/>
          <a:ext cx="7646989" cy="6919924"/>
        </p:xfrm>
        <a:graphic>
          <a:graphicData uri="http://schemas.openxmlformats.org/drawingml/2006/table">
            <a:tbl>
              <a:tblPr>
                <a:tableStyleId>{5C22544A-7EE6-4342-B048-85BDC9FD1C3A}</a:tableStyleId>
              </a:tblPr>
              <a:tblGrid>
                <a:gridCol w="1326417"/>
                <a:gridCol w="233127"/>
                <a:gridCol w="307487"/>
                <a:gridCol w="307487"/>
                <a:gridCol w="916433"/>
                <a:gridCol w="233127"/>
                <a:gridCol w="307487"/>
                <a:gridCol w="307487"/>
                <a:gridCol w="1175689"/>
                <a:gridCol w="233127"/>
                <a:gridCol w="307487"/>
                <a:gridCol w="307487"/>
                <a:gridCol w="836046"/>
                <a:gridCol w="233127"/>
                <a:gridCol w="307487"/>
                <a:gridCol w="307487"/>
              </a:tblGrid>
              <a:tr h="213389">
                <a:tc gridSpan="16">
                  <a:txBody>
                    <a:bodyPr/>
                    <a:lstStyle/>
                    <a:p>
                      <a:pPr algn="ctr" fontAlgn="ctr"/>
                      <a:r>
                        <a:rPr lang="zh-CN" altLang="en-US" sz="1400" u="none" strike="noStrike" dirty="0">
                          <a:effectLst/>
                        </a:rPr>
                        <a:t>资产负债简表</a:t>
                      </a:r>
                      <a:endParaRPr lang="zh-CN" altLang="en-US" sz="1400" b="0" i="0" u="none" strike="noStrike" dirty="0">
                        <a:solidFill>
                          <a:srgbClr val="000000"/>
                        </a:solidFill>
                        <a:effectLst/>
                        <a:latin typeface="黑体" panose="02010609060101010101" pitchFamily="49" charset="-122"/>
                        <a:ea typeface="黑体" panose="02010609060101010101" pitchFamily="49" charset="-122"/>
                      </a:endParaRPr>
                    </a:p>
                  </a:txBody>
                  <a:tcPr marL="0" marR="0" marT="0" marB="0" anchor="ct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21937">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r" fontAlgn="ctr"/>
                      <a:r>
                        <a:rPr lang="zh-CN" altLang="en-US" sz="800" u="none" strike="noStrike">
                          <a:effectLst/>
                        </a:rPr>
                        <a:t>财决</a:t>
                      </a:r>
                      <a:r>
                        <a:rPr lang="en-US" altLang="zh-CN" sz="800" u="none" strike="noStrike">
                          <a:effectLst/>
                        </a:rPr>
                        <a:t>12</a:t>
                      </a:r>
                      <a:r>
                        <a:rPr lang="zh-CN" altLang="en-US" sz="800" u="none" strike="noStrike">
                          <a:effectLst/>
                        </a:rPr>
                        <a:t>表</a:t>
                      </a:r>
                      <a:endParaRPr lang="zh-CN" altLang="en-US" sz="8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tc>
                <a:tc hMerge="1">
                  <a:txBody>
                    <a:bodyPr/>
                    <a:lstStyle/>
                    <a:p>
                      <a:endParaRPr lang="zh-CN" altLang="en-US"/>
                    </a:p>
                  </a:txBody>
                  <a:tcPr/>
                </a:tc>
                <a:tc hMerge="1">
                  <a:txBody>
                    <a:bodyPr/>
                    <a:lstStyle/>
                    <a:p>
                      <a:endParaRPr lang="zh-CN" altLang="en-US"/>
                    </a:p>
                  </a:txBody>
                  <a:tcPr/>
                </a:tc>
              </a:tr>
              <a:tr h="121937">
                <a:tc>
                  <a:txBody>
                    <a:bodyPr/>
                    <a:lstStyle/>
                    <a:p>
                      <a:pPr algn="l" fontAlgn="ctr"/>
                      <a:r>
                        <a:rPr lang="zh-CN" altLang="en-US" sz="800" u="none" strike="noStrike">
                          <a:effectLst/>
                        </a:rPr>
                        <a:t>编制单位：</a:t>
                      </a:r>
                      <a:endParaRPr lang="zh-CN" altLang="en-US" sz="8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endParaRPr lang="zh-CN" altLang="en-US" sz="8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r" fontAlgn="ctr"/>
                      <a:r>
                        <a:rPr lang="zh-CN" altLang="en-US" sz="800" u="none" strike="noStrike">
                          <a:effectLst/>
                        </a:rPr>
                        <a:t>金额单位：元</a:t>
                      </a:r>
                      <a:endParaRPr lang="zh-CN" altLang="en-US" sz="8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tc>
                <a:tc hMerge="1">
                  <a:txBody>
                    <a:bodyPr/>
                    <a:lstStyle/>
                    <a:p>
                      <a:endParaRPr lang="zh-CN" altLang="en-US"/>
                    </a:p>
                  </a:txBody>
                  <a:tcPr/>
                </a:tc>
                <a:tc hMerge="1">
                  <a:txBody>
                    <a:bodyPr/>
                    <a:lstStyle/>
                    <a:p>
                      <a:endParaRPr lang="zh-CN" altLang="en-US"/>
                    </a:p>
                  </a:txBody>
                  <a:tcPr/>
                </a:tc>
              </a:tr>
              <a:tr h="121937">
                <a:tc>
                  <a:txBody>
                    <a:bodyPr/>
                    <a:lstStyle/>
                    <a:p>
                      <a:pPr algn="ctr" fontAlgn="ctr"/>
                      <a:r>
                        <a:rPr lang="zh-CN" altLang="en-US" sz="800" u="none" strike="noStrike" dirty="0">
                          <a:effectLst/>
                        </a:rPr>
                        <a:t>行政单位</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行次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年初数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年末数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事业单位</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行次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年初数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年末数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企业化管理事业单位</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行次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年初数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年末数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民间非营利组织</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行次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年初数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年末数</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ctr" fontAlgn="ctr"/>
                      <a:r>
                        <a:rPr lang="zh-CN" altLang="en-US" sz="800" u="none" strike="noStrike" dirty="0">
                          <a:effectLst/>
                        </a:rPr>
                        <a:t>栏    次</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栏    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栏    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 </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栏    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 </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 </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库存现金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库存现金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货币资金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货币资金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银行存款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银行存款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财政应返还额度</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应收票据</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应收款项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应收账款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财政应返还额度</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应收账款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预付账款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预付账款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应收票据</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应收补贴款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存货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其他应收款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应收账款</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存货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存货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预付账款</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固定资产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其他应收款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固定资产原价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存货</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减：累计折旧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减：固定资产累计折旧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62</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减：累计折旧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固定资产净值</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在建工程</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长期投资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63</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固定资产净值</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在建工程</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无形资产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减：固定资产减值准备</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文物文化资产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无形资产原价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固定资产净额</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无形资产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减：累计摊销</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减：累计折旧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工程物资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固定资产清理</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待处理财产损溢</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在建工程</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在建工程</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受托代理资产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政府储备物资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无形资产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固定资产清理</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公共基础设施</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无形资产原价</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69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待处理固定资产净损失</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119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169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公共基础设施原价</a:t>
                      </a:r>
                      <a:endParaRPr lang="zh-CN" altLang="en-US" sz="800" b="0" i="0" u="none" strike="noStrike">
                        <a:effectLst/>
                        <a:latin typeface="宋体" panose="02010600030101010101" pitchFamily="2" charset="-122"/>
                        <a:ea typeface="宋体" panose="02010600030101010101" pitchFamily="2" charset="-122"/>
                      </a:endParaRPr>
                    </a:p>
                  </a:txBody>
                  <a:tcPr marL="109709" marR="0" marT="0" marB="0" anchor="ctr"/>
                </a:tc>
                <a:tc>
                  <a:txBody>
                    <a:bodyPr/>
                    <a:lstStyle/>
                    <a:p>
                      <a:pPr algn="ctr" fontAlgn="ctr"/>
                      <a:r>
                        <a:rPr lang="en-US" altLang="zh-CN" sz="800" u="none" strike="noStrike">
                          <a:effectLst/>
                        </a:rPr>
                        <a:t>20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减：累计摊销</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无形资产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243874">
                <a:tc>
                  <a:txBody>
                    <a:bodyPr/>
                    <a:lstStyle/>
                    <a:p>
                      <a:pPr algn="l" fontAlgn="ctr"/>
                      <a:r>
                        <a:rPr lang="zh-CN" altLang="en-US" sz="800" u="none" strike="noStrike">
                          <a:effectLst/>
                        </a:rPr>
                        <a:t>  减：公共基础设施累计折旧</a:t>
                      </a:r>
                      <a:endParaRPr lang="zh-CN" altLang="en-US" sz="800" b="0" i="0" u="none" strike="noStrike">
                        <a:effectLst/>
                        <a:latin typeface="宋体" panose="02010600030101010101" pitchFamily="2" charset="-122"/>
                        <a:ea typeface="宋体" panose="02010600030101010101" pitchFamily="2" charset="-122"/>
                      </a:endParaRPr>
                    </a:p>
                  </a:txBody>
                  <a:tcPr marL="109709" marR="0" marT="0" marB="0" anchor="ctr"/>
                </a:tc>
                <a:tc>
                  <a:txBody>
                    <a:bodyPr/>
                    <a:lstStyle/>
                    <a:p>
                      <a:pPr algn="ctr" fontAlgn="ctr"/>
                      <a:r>
                        <a:rPr lang="en-US" altLang="zh-CN" sz="800" u="none" strike="noStrike">
                          <a:effectLst/>
                        </a:rPr>
                        <a:t>21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待处置资产损溢</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递延税款借项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公共基础设施在建工程</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其他</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受托代理资产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二、负债合计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二、负债合计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二、负债合计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二、负债合计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流动负债</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应缴财政款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短期借款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短期借款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短期借款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应缴税费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应缴税费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应付票据</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应付款项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应付职工薪酬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应缴国库款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128</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应付工资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应付账款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29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应缴财政专户款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79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应付工资</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129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应交税金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179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应付政府补贴款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应付职工薪酬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应付福利费</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其他应付款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应付票据</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应交税金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一年内到期的非流动负债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应付账款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132</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长期借款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长期应付款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预收账款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长期应付款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受托代理负债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其他应付款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递延税款贷项</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其他长期负债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其他流动负债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受托代理负债</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长期借款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长期应付款</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三、少数股东权益</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三、净资产合计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39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三、净资产合计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89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四、所有者权益合计</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139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三、净资产合计</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189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财政拨款结转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事业基金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实收资本（股本）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非限定性净资产</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财政拨款结余</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非流动资产基金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其中：国家资本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限定性净资产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191</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其他资金结转结余</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专用基金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资本公积</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192</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其中：项目结转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修购基金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盈余公积</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193</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资产基金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职工福利基金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未分配利润</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194</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待偿债净资产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其他专用基金</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195</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财政补助结转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a:effectLst/>
                        </a:rPr>
                        <a:t>资产总计</a:t>
                      </a:r>
                      <a:endParaRPr lang="zh-CN" altLang="en-US" sz="800" b="1"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196</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财政补助结余</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dirty="0">
                          <a:effectLst/>
                        </a:rPr>
                        <a:t>负债总计</a:t>
                      </a:r>
                      <a:endParaRPr lang="zh-CN" altLang="en-US" sz="800" b="1"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197</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非财政补助结转</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dirty="0">
                          <a:effectLst/>
                        </a:rPr>
                        <a:t>净资产总计</a:t>
                      </a:r>
                      <a:endParaRPr lang="zh-CN" altLang="en-US" sz="800" b="1"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198</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49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非财政补助结余</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99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149</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dirty="0">
                          <a:effectLst/>
                        </a:rPr>
                        <a:t>　</a:t>
                      </a:r>
                      <a:endParaRPr lang="zh-CN" altLang="en-US" sz="800" b="1"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199</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r>
              <a:tr h="121937">
                <a:tc>
                  <a:txBody>
                    <a:bodyPr/>
                    <a:lstStyle/>
                    <a:p>
                      <a:pPr algn="l"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50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l" fontAlgn="ctr"/>
                      <a:r>
                        <a:rPr lang="zh-CN" altLang="en-US" sz="800" u="none" strike="noStrike">
                          <a:effectLst/>
                        </a:rPr>
                        <a:t>    其他净资产</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100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a:effectLst/>
                        </a:rPr>
                        <a:t>150</a:t>
                      </a:r>
                      <a:endParaRPr lang="en-US" altLang="zh-CN"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a:effectLst/>
                        </a:rPr>
                        <a:t>　</a:t>
                      </a:r>
                      <a:endParaRPr lang="zh-CN" altLang="en-US" sz="8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800" u="none" strike="noStrike" dirty="0">
                          <a:effectLst/>
                        </a:rPr>
                        <a:t>国有资产总量</a:t>
                      </a:r>
                      <a:endParaRPr lang="zh-CN" altLang="en-US" sz="800" b="1"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800" u="none" strike="noStrike" dirty="0">
                          <a:effectLst/>
                        </a:rPr>
                        <a:t>200</a:t>
                      </a:r>
                      <a:endParaRPr lang="en-US" altLang="zh-CN"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r" fontAlgn="ctr"/>
                      <a:r>
                        <a:rPr lang="zh-CN" altLang="en-US" sz="800" u="none" strike="noStrike" dirty="0">
                          <a:effectLst/>
                        </a:rPr>
                        <a:t>　</a:t>
                      </a:r>
                      <a:endParaRPr lang="zh-CN" altLang="en-US" sz="800" b="0" i="0" u="none" strike="noStrike" dirty="0">
                        <a:effectLst/>
                        <a:latin typeface="宋体" panose="02010600030101010101" pitchFamily="2" charset="-122"/>
                        <a:ea typeface="宋体" panose="02010600030101010101" pitchFamily="2" charset="-122"/>
                      </a:endParaRPr>
                    </a:p>
                  </a:txBody>
                  <a:tcPr marL="0" marR="0" marT="0" marB="0" anchor="ctr"/>
                </a:tc>
              </a:tr>
            </a:tbl>
          </a:graphicData>
        </a:graphic>
      </p:graphicFrame>
      <p:grpSp>
        <p:nvGrpSpPr>
          <p:cNvPr id="12" name="组合 11"/>
          <p:cNvGrpSpPr>
            <a:grpSpLocks/>
          </p:cNvGrpSpPr>
          <p:nvPr/>
        </p:nvGrpSpPr>
        <p:grpSpPr bwMode="auto">
          <a:xfrm>
            <a:off x="-6661248" y="5888848"/>
            <a:ext cx="2160240" cy="887245"/>
            <a:chOff x="-2746265" y="2726837"/>
            <a:chExt cx="2567342" cy="887214"/>
          </a:xfrm>
        </p:grpSpPr>
        <p:sp>
          <p:nvSpPr>
            <p:cNvPr id="17" name="圆角矩形 16"/>
            <p:cNvSpPr/>
            <p:nvPr/>
          </p:nvSpPr>
          <p:spPr>
            <a:xfrm>
              <a:off x="-1832419" y="3437005"/>
              <a:ext cx="1311184" cy="177046"/>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8" name="圆角矩形标注 17"/>
            <p:cNvSpPr/>
            <p:nvPr/>
          </p:nvSpPr>
          <p:spPr>
            <a:xfrm>
              <a:off x="-2746265" y="2726837"/>
              <a:ext cx="2567342" cy="599195"/>
            </a:xfrm>
            <a:prstGeom prst="wedgeRoundRectCallout">
              <a:avLst>
                <a:gd name="adj1" fmla="val 10207"/>
                <a:gd name="adj2" fmla="val 59267"/>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ctr">
                <a:spcBef>
                  <a:spcPct val="20000"/>
                </a:spcBef>
                <a:buClr>
                  <a:srgbClr val="002060"/>
                </a:buClr>
                <a:buSzPct val="120000"/>
                <a:defRPr/>
              </a:pPr>
              <a:r>
                <a:rPr lang="zh-CN" altLang="en-US" sz="2800" b="1" kern="0" dirty="0" smtClean="0">
                  <a:solidFill>
                    <a:srgbClr val="002060"/>
                  </a:solidFill>
                  <a:latin typeface="微软雅黑" panose="020B0503020204020204" pitchFamily="34" charset="-122"/>
                  <a:ea typeface="微软雅黑" panose="020B0503020204020204" pitchFamily="34" charset="-122"/>
                </a:rPr>
                <a:t>避免误填</a:t>
              </a:r>
              <a:endParaRPr lang="zh-CN" altLang="en-US" sz="2800" b="1" kern="0" dirty="0">
                <a:solidFill>
                  <a:srgbClr val="002060"/>
                </a:solidFill>
                <a:latin typeface="微软雅黑" panose="020B0503020204020204" pitchFamily="34" charset="-122"/>
                <a:ea typeface="微软雅黑" panose="020B0503020204020204" pitchFamily="34" charset="-122"/>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4" presetClass="path" presetSubtype="0" accel="50000" decel="50000" fill="hold" nodeType="clickEffect">
                                  <p:stCondLst>
                                    <p:cond delay="0"/>
                                  </p:stCondLst>
                                  <p:childTnLst>
                                    <p:animMotion origin="layout" path="M 0 0 L 0 -0.25 E" pathEditMode="relative" ptsTypes="">
                                      <p:cBhvr>
                                        <p:cTn id="6" dur="1000" fill="hold"/>
                                        <p:tgtEl>
                                          <p:spTgt spid="2"/>
                                        </p:tgtEl>
                                        <p:attrNameLst>
                                          <p:attrName>ppt_x</p:attrName>
                                          <p:attrName>ppt_y</p:attrName>
                                        </p:attrNameLst>
                                      </p:cBhvr>
                                    </p:animMotion>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5.55556E-7 -3.18224E-6 L 1.02361 -0.0067 " pathEditMode="relative" rAng="0" ptsTypes="AA">
                                      <p:cBhvr>
                                        <p:cTn id="10" dur="500" fill="hold"/>
                                        <p:tgtEl>
                                          <p:spTgt spid="12"/>
                                        </p:tgtEl>
                                        <p:attrNameLst>
                                          <p:attrName>ppt_x</p:attrName>
                                          <p:attrName>ppt_y</p:attrName>
                                        </p:attrNameLst>
                                      </p:cBhvr>
                                      <p:rCtr x="51181" y="-347"/>
                                    </p:animMotion>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3552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A690F04-117D-4E1F-A7B7-1FBBE65F8FA8}" type="slidenum">
              <a:rPr lang="zh-CN" altLang="en-US" sz="1200">
                <a:solidFill>
                  <a:srgbClr val="000000"/>
                </a:solidFill>
                <a:latin typeface="微软雅黑" pitchFamily="34" charset="-122"/>
                <a:ea typeface="微软雅黑" pitchFamily="34" charset="-122"/>
              </a:rPr>
              <a:pPr>
                <a:spcBef>
                  <a:spcPct val="0"/>
                </a:spcBef>
                <a:buFontTx/>
                <a:buNone/>
              </a:pPr>
              <a:t>102</a:t>
            </a:fld>
            <a:endParaRPr lang="zh-CN" altLang="en-US" sz="1200">
              <a:solidFill>
                <a:srgbClr val="000000"/>
              </a:solidFill>
              <a:latin typeface="微软雅黑" pitchFamily="34" charset="-122"/>
              <a:ea typeface="微软雅黑" pitchFamily="34" charset="-122"/>
            </a:endParaRPr>
          </a:p>
        </p:txBody>
      </p:sp>
      <p:sp>
        <p:nvSpPr>
          <p:cNvPr id="23552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二十二、</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资产负债简表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3552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sz="3000">
                <a:solidFill>
                  <a:srgbClr val="002060"/>
                </a:solidFill>
                <a:latin typeface="微软雅黑" pitchFamily="34" charset="-122"/>
                <a:ea typeface="微软雅黑" pitchFamily="34" charset="-122"/>
              </a:rPr>
              <a:t>本表反映单位年初、年末的资产负债等情况，按单位执行会计制度的种类分别对应选择填列。（行政单位、事业单位、企业化管理事业单位、民间非营利组织）</a:t>
            </a:r>
          </a:p>
          <a:p>
            <a:pPr eaLnBrk="1" hangingPunct="1">
              <a:lnSpc>
                <a:spcPct val="150000"/>
              </a:lnSpc>
              <a:buFontTx/>
              <a:buNone/>
            </a:pPr>
            <a:r>
              <a:rPr lang="en-US" altLang="zh-CN" sz="3000" b="1">
                <a:solidFill>
                  <a:srgbClr val="C00000"/>
                </a:solidFill>
                <a:latin typeface="微软雅黑" pitchFamily="34" charset="-122"/>
                <a:ea typeface="微软雅黑" pitchFamily="34" charset="-122"/>
              </a:rPr>
              <a:t>※ </a:t>
            </a:r>
            <a:r>
              <a:rPr lang="zh-CN" altLang="en-US" sz="3000" b="1">
                <a:solidFill>
                  <a:srgbClr val="C00000"/>
                </a:solidFill>
                <a:latin typeface="微软雅黑" pitchFamily="34" charset="-122"/>
                <a:ea typeface="微软雅黑" pitchFamily="34" charset="-122"/>
              </a:rPr>
              <a:t>指标填报口径参见</a:t>
            </a:r>
            <a:r>
              <a:rPr lang="en-US" altLang="zh-CN" sz="3000" b="1">
                <a:solidFill>
                  <a:srgbClr val="C00000"/>
                </a:solidFill>
                <a:latin typeface="微软雅黑" pitchFamily="34" charset="-122"/>
                <a:ea typeface="微软雅黑" pitchFamily="34" charset="-122"/>
              </a:rPr>
              <a:t>《2016</a:t>
            </a:r>
            <a:r>
              <a:rPr lang="zh-CN" altLang="en-US" sz="3000" b="1">
                <a:solidFill>
                  <a:srgbClr val="C00000"/>
                </a:solidFill>
                <a:latin typeface="微软雅黑" pitchFamily="34" charset="-122"/>
                <a:ea typeface="微软雅黑" pitchFamily="34" charset="-122"/>
              </a:rPr>
              <a:t>年度会计科目与部门决算报表对应关系表</a:t>
            </a:r>
            <a:r>
              <a:rPr lang="en-US" altLang="zh-CN" sz="3000" b="1">
                <a:solidFill>
                  <a:srgbClr val="C00000"/>
                </a:solidFill>
                <a:latin typeface="微软雅黑" pitchFamily="34" charset="-122"/>
                <a:ea typeface="微软雅黑" pitchFamily="34" charset="-122"/>
              </a:rPr>
              <a:t>》</a:t>
            </a:r>
            <a:r>
              <a:rPr lang="zh-CN" altLang="en-US" sz="3000" b="1">
                <a:solidFill>
                  <a:srgbClr val="C00000"/>
                </a:solidFill>
                <a:latin typeface="微软雅黑" pitchFamily="34" charset="-122"/>
                <a:ea typeface="微软雅黑" pitchFamily="34" charset="-122"/>
              </a:rPr>
              <a:t> </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3757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32FC00D-EFAC-428B-BBF0-2CB4D2434A2F}" type="slidenum">
              <a:rPr lang="zh-CN" altLang="en-US" sz="1200">
                <a:solidFill>
                  <a:srgbClr val="000000"/>
                </a:solidFill>
                <a:latin typeface="微软雅黑" pitchFamily="34" charset="-122"/>
                <a:ea typeface="微软雅黑" pitchFamily="34" charset="-122"/>
              </a:rPr>
              <a:pPr>
                <a:spcBef>
                  <a:spcPct val="0"/>
                </a:spcBef>
                <a:buFontTx/>
                <a:buNone/>
              </a:pPr>
              <a:t>103</a:t>
            </a:fld>
            <a:endParaRPr lang="zh-CN" altLang="en-US" sz="1200">
              <a:solidFill>
                <a:srgbClr val="000000"/>
              </a:solidFill>
              <a:latin typeface="微软雅黑" pitchFamily="34" charset="-122"/>
              <a:ea typeface="微软雅黑" pitchFamily="34" charset="-122"/>
            </a:endParaRPr>
          </a:p>
        </p:txBody>
      </p:sp>
      <p:sp>
        <p:nvSpPr>
          <p:cNvPr id="23757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二十二、</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资产负债简表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2016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lnSpc>
                <a:spcPct val="200000"/>
              </a:lnSpc>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编制说明及审核公式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b="1" dirty="0" smtClean="0">
              <a:solidFill>
                <a:srgbClr val="002060"/>
              </a:solidFill>
              <a:latin typeface="微软雅黑" panose="020B0503020204020204" pitchFamily="34" charset="-122"/>
              <a:ea typeface="微软雅黑" panose="020B0503020204020204" pitchFamily="34" charset="-122"/>
            </a:endParaRPr>
          </a:p>
          <a:p>
            <a:pPr marL="533400" indent="-533400">
              <a:lnSpc>
                <a:spcPct val="200000"/>
              </a:lnSpc>
              <a:buFont typeface="Wingdings" panose="05000000000000000000" pitchFamily="2" charset="2"/>
              <a:buChar char="Ø"/>
              <a:defRPr/>
            </a:pPr>
            <a:r>
              <a:rPr lang="zh-CN" altLang="zh-CN" dirty="0" smtClean="0">
                <a:solidFill>
                  <a:srgbClr val="002060"/>
                </a:solidFill>
                <a:latin typeface="微软雅黑" panose="020B0503020204020204" pitchFamily="34" charset="-122"/>
                <a:ea typeface="微软雅黑" panose="020B0503020204020204" pitchFamily="34" charset="-122"/>
              </a:rPr>
              <a:t>新增</a:t>
            </a:r>
            <a:r>
              <a:rPr lang="zh-CN" altLang="zh-CN" b="1" dirty="0" smtClean="0">
                <a:solidFill>
                  <a:srgbClr val="002060"/>
                </a:solidFill>
                <a:latin typeface="微软雅黑" panose="020B0503020204020204" pitchFamily="34" charset="-122"/>
                <a:ea typeface="微软雅黑" panose="020B0503020204020204" pitchFamily="34" charset="-122"/>
              </a:rPr>
              <a:t>行政单位资产基金</a:t>
            </a:r>
            <a:r>
              <a:rPr lang="zh-CN" altLang="zh-CN" dirty="0" smtClean="0">
                <a:solidFill>
                  <a:srgbClr val="002060"/>
                </a:solidFill>
                <a:latin typeface="微软雅黑" panose="020B0503020204020204" pitchFamily="34" charset="-122"/>
                <a:ea typeface="微软雅黑" panose="020B0503020204020204" pitchFamily="34" charset="-122"/>
              </a:rPr>
              <a:t>、</a:t>
            </a:r>
            <a:r>
              <a:rPr lang="zh-CN" altLang="zh-CN" b="1" dirty="0" smtClean="0">
                <a:solidFill>
                  <a:srgbClr val="002060"/>
                </a:solidFill>
                <a:latin typeface="微软雅黑" panose="020B0503020204020204" pitchFamily="34" charset="-122"/>
                <a:ea typeface="微软雅黑" panose="020B0503020204020204" pitchFamily="34" charset="-122"/>
              </a:rPr>
              <a:t>待偿债净产</a:t>
            </a:r>
            <a:r>
              <a:rPr lang="zh-CN" altLang="zh-CN" dirty="0" smtClean="0">
                <a:solidFill>
                  <a:srgbClr val="002060"/>
                </a:solidFill>
                <a:latin typeface="微软雅黑" panose="020B0503020204020204" pitchFamily="34" charset="-122"/>
                <a:ea typeface="微软雅黑" panose="020B0503020204020204" pitchFamily="34" charset="-122"/>
              </a:rPr>
              <a:t>和</a:t>
            </a:r>
            <a:r>
              <a:rPr lang="zh-CN" altLang="zh-CN" b="1" dirty="0" smtClean="0">
                <a:solidFill>
                  <a:srgbClr val="002060"/>
                </a:solidFill>
                <a:latin typeface="微软雅黑" panose="020B0503020204020204" pitchFamily="34" charset="-122"/>
                <a:ea typeface="微软雅黑" panose="020B0503020204020204" pitchFamily="34" charset="-122"/>
              </a:rPr>
              <a:t>事业单位非流动资产基金</a:t>
            </a:r>
            <a:r>
              <a:rPr lang="zh-CN" altLang="zh-CN" dirty="0" smtClean="0">
                <a:solidFill>
                  <a:srgbClr val="002060"/>
                </a:solidFill>
                <a:latin typeface="微软雅黑" panose="020B0503020204020204" pitchFamily="34" charset="-122"/>
                <a:ea typeface="微软雅黑" panose="020B0503020204020204" pitchFamily="34" charset="-122"/>
              </a:rPr>
              <a:t>与相关资产负债类指标的审核公式。</a:t>
            </a:r>
            <a:endParaRPr lang="zh-CN" altLang="en-US" b="1"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3961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B3A3577-6D97-4DDB-83B3-728656970DAA}" type="slidenum">
              <a:rPr lang="zh-CN" altLang="en-US" sz="1200">
                <a:solidFill>
                  <a:srgbClr val="000000"/>
                </a:solidFill>
                <a:latin typeface="微软雅黑" pitchFamily="34" charset="-122"/>
                <a:ea typeface="微软雅黑" pitchFamily="34" charset="-122"/>
              </a:rPr>
              <a:pPr>
                <a:spcBef>
                  <a:spcPct val="0"/>
                </a:spcBef>
                <a:buFontTx/>
                <a:buNone/>
              </a:pPr>
              <a:t>104</a:t>
            </a:fld>
            <a:endParaRPr lang="zh-CN" altLang="en-US" sz="1200">
              <a:solidFill>
                <a:srgbClr val="000000"/>
              </a:solidFill>
              <a:latin typeface="微软雅黑" pitchFamily="34" charset="-122"/>
              <a:ea typeface="微软雅黑" pitchFamily="34" charset="-122"/>
            </a:endParaRPr>
          </a:p>
        </p:txBody>
      </p:sp>
      <p:sp>
        <p:nvSpPr>
          <p:cNvPr id="23962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二十二、</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资产负债简表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zh-CN"/>
            </a:defPPr>
            <a:lvl1pPr marL="0" indent="533400" eaLnBrk="1" hangingPunct="1">
              <a:lnSpc>
                <a:spcPct val="150000"/>
              </a:lnSpc>
              <a:spcBef>
                <a:spcPct val="20000"/>
              </a:spcBef>
              <a:buFontTx/>
              <a:buNone/>
              <a:defRPr sz="3200">
                <a:solidFill>
                  <a:srgbClr val="002060"/>
                </a:solidFill>
                <a:latin typeface="微软雅黑" panose="020B0503020204020204" pitchFamily="34" charset="-122"/>
                <a:ea typeface="微软雅黑" panose="020B0503020204020204" pitchFamily="34" charset="-122"/>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457200" indent="-457200">
              <a:buClr>
                <a:srgbClr val="002060"/>
              </a:buClr>
              <a:buFont typeface="Wingdings" panose="05000000000000000000" pitchFamily="2" charset="2"/>
              <a:buChar char="Ø"/>
              <a:defRPr/>
            </a:pPr>
            <a:endParaRPr lang="en-US" altLang="zh-CN" dirty="0" smtClean="0"/>
          </a:p>
          <a:p>
            <a:pPr marL="457200" indent="-457200">
              <a:buClr>
                <a:srgbClr val="002060"/>
              </a:buClr>
              <a:buFont typeface="Wingdings" panose="05000000000000000000" pitchFamily="2" charset="2"/>
              <a:buChar char="Ø"/>
              <a:defRPr/>
            </a:pPr>
            <a:r>
              <a:rPr lang="zh-CN" altLang="en-US" dirty="0" smtClean="0"/>
              <a:t>将</a:t>
            </a:r>
            <a:r>
              <a:rPr lang="zh-CN" altLang="en-US" dirty="0"/>
              <a:t>单独核算的基本建设投资并入会计“大账”</a:t>
            </a:r>
            <a:endParaRPr lang="en-US" altLang="zh-CN" dirty="0"/>
          </a:p>
          <a:p>
            <a:pPr indent="0">
              <a:buClr>
                <a:srgbClr val="FF0000"/>
              </a:buClr>
              <a:buFont typeface="Wingdings" pitchFamily="2" charset="2"/>
              <a:buChar char="Ø"/>
              <a:defRPr/>
            </a:pPr>
            <a:endParaRPr lang="en-US" altLang="zh-CN" dirty="0"/>
          </a:p>
          <a:p>
            <a:pPr marL="457200" indent="-457200">
              <a:buClr>
                <a:srgbClr val="002060"/>
              </a:buClr>
              <a:buFont typeface="Wingdings" panose="05000000000000000000" pitchFamily="2" charset="2"/>
              <a:buChar char="Ø"/>
              <a:defRPr/>
            </a:pPr>
            <a:r>
              <a:rPr lang="zh-CN" altLang="en-US" dirty="0"/>
              <a:t>事业单位不应填列“其他净资产”</a:t>
            </a:r>
            <a:endParaRPr lang="en-US" altLang="zh-CN" dirty="0"/>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4166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083377B-B950-44D7-995B-F1B51CCEDFAC}" type="slidenum">
              <a:rPr lang="zh-CN" altLang="en-US" sz="1200">
                <a:solidFill>
                  <a:srgbClr val="000000"/>
                </a:solidFill>
                <a:latin typeface="微软雅黑" pitchFamily="34" charset="-122"/>
                <a:ea typeface="微软雅黑" pitchFamily="34" charset="-122"/>
              </a:rPr>
              <a:pPr>
                <a:spcBef>
                  <a:spcPct val="0"/>
                </a:spcBef>
                <a:buFontTx/>
                <a:buNone/>
              </a:pPr>
              <a:t>105</a:t>
            </a:fld>
            <a:endParaRPr lang="zh-CN" altLang="en-US" sz="1200">
              <a:solidFill>
                <a:srgbClr val="000000"/>
              </a:solidFill>
              <a:latin typeface="微软雅黑" pitchFamily="34" charset="-122"/>
              <a:ea typeface="微软雅黑" pitchFamily="34" charset="-122"/>
            </a:endParaRPr>
          </a:p>
        </p:txBody>
      </p:sp>
      <p:sp>
        <p:nvSpPr>
          <p:cNvPr id="24166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241674"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641475" y="1454150"/>
            <a:ext cx="7415213" cy="5251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cSld>
  <p:clrMapOvr>
    <a:masterClrMapping/>
  </p:clrMapOvr>
  <p:transition spd="slow">
    <p:blinds dir="vert"/>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4371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F5C3F05-A141-44B6-82AF-5AB26CB75163}" type="slidenum">
              <a:rPr lang="zh-CN" altLang="en-US" sz="1200">
                <a:solidFill>
                  <a:srgbClr val="000000"/>
                </a:solidFill>
                <a:latin typeface="微软雅黑" pitchFamily="34" charset="-122"/>
                <a:ea typeface="微软雅黑" pitchFamily="34" charset="-122"/>
              </a:rPr>
              <a:pPr>
                <a:spcBef>
                  <a:spcPct val="0"/>
                </a:spcBef>
                <a:buFontTx/>
                <a:buNone/>
              </a:pPr>
              <a:t>106</a:t>
            </a:fld>
            <a:endParaRPr lang="zh-CN" altLang="en-US" sz="1200">
              <a:solidFill>
                <a:srgbClr val="000000"/>
              </a:solidFill>
              <a:latin typeface="微软雅黑" pitchFamily="34" charset="-122"/>
              <a:ea typeface="微软雅黑" pitchFamily="34" charset="-122"/>
            </a:endParaRPr>
          </a:p>
        </p:txBody>
      </p:sp>
      <p:sp>
        <p:nvSpPr>
          <p:cNvPr id="24371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4371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1600">
              <a:solidFill>
                <a:srgbClr val="002060"/>
              </a:solidFill>
              <a:latin typeface="微软雅黑" pitchFamily="34" charset="-122"/>
              <a:ea typeface="微软雅黑" pitchFamily="34" charset="-122"/>
            </a:endParaRP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本表反映单位各类资产年初及年末的价值和数量。本表各项资产价值按资产原值填列，单位根据有关明细账和实物台账分析填列。</a:t>
            </a:r>
            <a:endParaRPr lang="en-US" altLang="zh-CN" sz="3600">
              <a:solidFill>
                <a:srgbClr val="002060"/>
              </a:solidFill>
              <a:latin typeface="微软雅黑" pitchFamily="34" charset="-122"/>
              <a:ea typeface="微软雅黑" pitchFamily="34" charset="-122"/>
            </a:endParaRPr>
          </a:p>
        </p:txBody>
      </p:sp>
      <p:sp>
        <p:nvSpPr>
          <p:cNvPr id="12" name="矩形 11"/>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4576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1FD0E92-C3EA-44EE-86E5-184F5A748800}" type="slidenum">
              <a:rPr lang="zh-CN" altLang="en-US" sz="1200">
                <a:solidFill>
                  <a:srgbClr val="000000"/>
                </a:solidFill>
                <a:latin typeface="微软雅黑" pitchFamily="34" charset="-122"/>
                <a:ea typeface="微软雅黑" pitchFamily="34" charset="-122"/>
              </a:rPr>
              <a:pPr>
                <a:spcBef>
                  <a:spcPct val="0"/>
                </a:spcBef>
                <a:buFontTx/>
                <a:buNone/>
              </a:pPr>
              <a:t>107</a:t>
            </a:fld>
            <a:endParaRPr lang="zh-CN" altLang="en-US" sz="1200">
              <a:solidFill>
                <a:srgbClr val="000000"/>
              </a:solidFill>
              <a:latin typeface="微软雅黑" pitchFamily="34" charset="-122"/>
              <a:ea typeface="微软雅黑" pitchFamily="34" charset="-122"/>
            </a:endParaRPr>
          </a:p>
        </p:txBody>
      </p:sp>
      <p:sp>
        <p:nvSpPr>
          <p:cNvPr id="24576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3" name="矩形 12"/>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5" name="矩形 14"/>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sz="2400" b="1" dirty="0" smtClean="0">
                <a:solidFill>
                  <a:srgbClr val="002060"/>
                </a:solidFill>
                <a:latin typeface="微软雅黑" panose="020B0503020204020204" pitchFamily="34" charset="-122"/>
                <a:ea typeface="微软雅黑" panose="020B0503020204020204" pitchFamily="34" charset="-122"/>
              </a:rPr>
              <a:t>报表格式</a:t>
            </a:r>
            <a:r>
              <a:rPr lang="zh-CN" altLang="en-US" sz="2400" b="1" dirty="0" smtClean="0">
                <a:solidFill>
                  <a:srgbClr val="002060"/>
                </a:solidFill>
                <a:latin typeface="微软雅黑" panose="020B0503020204020204" pitchFamily="34" charset="-122"/>
                <a:ea typeface="微软雅黑" panose="020B0503020204020204" pitchFamily="34" charset="-122"/>
              </a:rPr>
              <a:t>调整：</a:t>
            </a:r>
            <a:endParaRPr lang="en-US"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修改房屋“其他”为“其他（不含构筑物）”</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修改“汽车”为“车辆”，口径不变</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修改“单价在</a:t>
            </a:r>
            <a:r>
              <a:rPr lang="en-US" altLang="zh-CN" sz="2400" dirty="0" smtClean="0">
                <a:solidFill>
                  <a:srgbClr val="002060"/>
                </a:solidFill>
                <a:latin typeface="微软雅黑" panose="020B0503020204020204" pitchFamily="34" charset="-122"/>
                <a:ea typeface="微软雅黑" panose="020B0503020204020204" pitchFamily="34" charset="-122"/>
              </a:rPr>
              <a:t>20</a:t>
            </a:r>
            <a:r>
              <a:rPr lang="zh-CN" altLang="zh-CN" sz="2400" dirty="0" smtClean="0">
                <a:solidFill>
                  <a:srgbClr val="002060"/>
                </a:solidFill>
                <a:latin typeface="微软雅黑" panose="020B0503020204020204" pitchFamily="34" charset="-122"/>
                <a:ea typeface="微软雅黑" panose="020B0503020204020204" pitchFamily="34" charset="-122"/>
              </a:rPr>
              <a:t>万元以上的设备”为“单价在</a:t>
            </a:r>
            <a:r>
              <a:rPr lang="en-US" altLang="zh-CN" sz="2400" dirty="0" smtClean="0">
                <a:solidFill>
                  <a:srgbClr val="002060"/>
                </a:solidFill>
                <a:latin typeface="微软雅黑" panose="020B0503020204020204" pitchFamily="34" charset="-122"/>
                <a:ea typeface="微软雅黑" panose="020B0503020204020204" pitchFamily="34" charset="-122"/>
              </a:rPr>
              <a:t>50</a:t>
            </a:r>
            <a:r>
              <a:rPr lang="zh-CN" altLang="zh-CN" sz="2400" dirty="0" smtClean="0">
                <a:solidFill>
                  <a:srgbClr val="002060"/>
                </a:solidFill>
                <a:latin typeface="微软雅黑" panose="020B0503020204020204" pitchFamily="34" charset="-122"/>
                <a:ea typeface="微软雅黑" panose="020B0503020204020204" pitchFamily="34" charset="-122"/>
              </a:rPr>
              <a:t>万元以上的设备”</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修改“单价</a:t>
            </a:r>
            <a:r>
              <a:rPr lang="en-US" altLang="zh-CN" sz="2400" dirty="0" smtClean="0">
                <a:solidFill>
                  <a:srgbClr val="002060"/>
                </a:solidFill>
                <a:latin typeface="微软雅黑" panose="020B0503020204020204" pitchFamily="34" charset="-122"/>
                <a:ea typeface="微软雅黑" panose="020B0503020204020204" pitchFamily="34" charset="-122"/>
              </a:rPr>
              <a:t>20</a:t>
            </a:r>
            <a:r>
              <a:rPr lang="zh-CN" altLang="zh-CN" sz="2400" dirty="0" smtClean="0">
                <a:solidFill>
                  <a:srgbClr val="002060"/>
                </a:solidFill>
                <a:latin typeface="微软雅黑" panose="020B0503020204020204" pitchFamily="34" charset="-122"/>
                <a:ea typeface="微软雅黑" panose="020B0503020204020204" pitchFamily="34" charset="-122"/>
              </a:rPr>
              <a:t>万元（含）－</a:t>
            </a:r>
            <a:r>
              <a:rPr lang="en-US" altLang="zh-CN" sz="2400" dirty="0" smtClean="0">
                <a:solidFill>
                  <a:srgbClr val="002060"/>
                </a:solidFill>
                <a:latin typeface="微软雅黑" panose="020B0503020204020204" pitchFamily="34" charset="-122"/>
                <a:ea typeface="微软雅黑" panose="020B0503020204020204" pitchFamily="34" charset="-122"/>
              </a:rPr>
              <a:t>200</a:t>
            </a:r>
            <a:r>
              <a:rPr lang="zh-CN" altLang="zh-CN" sz="2400" dirty="0" smtClean="0">
                <a:solidFill>
                  <a:srgbClr val="002060"/>
                </a:solidFill>
                <a:latin typeface="微软雅黑" panose="020B0503020204020204" pitchFamily="34" charset="-122"/>
                <a:ea typeface="微软雅黑" panose="020B0503020204020204" pitchFamily="34" charset="-122"/>
              </a:rPr>
              <a:t>万元”为“其中：单价</a:t>
            </a:r>
            <a:r>
              <a:rPr lang="en-US" altLang="zh-CN" sz="2400" dirty="0" smtClean="0">
                <a:solidFill>
                  <a:srgbClr val="002060"/>
                </a:solidFill>
                <a:latin typeface="微软雅黑" panose="020B0503020204020204" pitchFamily="34" charset="-122"/>
                <a:ea typeface="微软雅黑" panose="020B0503020204020204" pitchFamily="34" charset="-122"/>
              </a:rPr>
              <a:t>50</a:t>
            </a:r>
            <a:r>
              <a:rPr lang="zh-CN" altLang="zh-CN" sz="2400" dirty="0" smtClean="0">
                <a:solidFill>
                  <a:srgbClr val="002060"/>
                </a:solidFill>
                <a:latin typeface="微软雅黑" panose="020B0503020204020204" pitchFamily="34" charset="-122"/>
                <a:ea typeface="微软雅黑" panose="020B0503020204020204" pitchFamily="34" charset="-122"/>
              </a:rPr>
              <a:t>万元（含）以上的通用设备”</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修改“单价</a:t>
            </a:r>
            <a:r>
              <a:rPr lang="en-US" altLang="zh-CN" sz="2400" dirty="0" smtClean="0">
                <a:solidFill>
                  <a:srgbClr val="002060"/>
                </a:solidFill>
                <a:latin typeface="微软雅黑" panose="020B0503020204020204" pitchFamily="34" charset="-122"/>
                <a:ea typeface="微软雅黑" panose="020B0503020204020204" pitchFamily="34" charset="-122"/>
              </a:rPr>
              <a:t>200</a:t>
            </a:r>
            <a:r>
              <a:rPr lang="zh-CN" altLang="zh-CN" sz="2400" dirty="0" smtClean="0">
                <a:solidFill>
                  <a:srgbClr val="002060"/>
                </a:solidFill>
                <a:latin typeface="微软雅黑" panose="020B0503020204020204" pitchFamily="34" charset="-122"/>
                <a:ea typeface="微软雅黑" panose="020B0503020204020204" pitchFamily="34" charset="-122"/>
              </a:rPr>
              <a:t>万元（含）以上”为“其中：单价</a:t>
            </a:r>
            <a:r>
              <a:rPr lang="en-US" altLang="zh-CN" sz="2400" dirty="0" smtClean="0">
                <a:solidFill>
                  <a:srgbClr val="002060"/>
                </a:solidFill>
                <a:latin typeface="微软雅黑" panose="020B0503020204020204" pitchFamily="34" charset="-122"/>
                <a:ea typeface="微软雅黑" panose="020B0503020204020204" pitchFamily="34" charset="-122"/>
              </a:rPr>
              <a:t>100</a:t>
            </a:r>
            <a:r>
              <a:rPr lang="zh-CN" altLang="zh-CN" sz="2400" dirty="0" smtClean="0">
                <a:solidFill>
                  <a:srgbClr val="002060"/>
                </a:solidFill>
                <a:latin typeface="微软雅黑" panose="020B0503020204020204" pitchFamily="34" charset="-122"/>
                <a:ea typeface="微软雅黑" panose="020B0503020204020204" pitchFamily="34" charset="-122"/>
              </a:rPr>
              <a:t>万元（含）以上的专用设备”</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修改“（四）其他固定资产”填报口径，明确构筑物在此填报</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zh-CN" altLang="zh-CN" sz="2400" dirty="0" smtClean="0">
              <a:solidFill>
                <a:srgbClr val="002060"/>
              </a:solidFill>
              <a:latin typeface="微软雅黑" panose="020B0503020204020204" pitchFamily="34" charset="-122"/>
              <a:ea typeface="微软雅黑" panose="020B0503020204020204" pitchFamily="34" charset="-122"/>
            </a:endParaRPr>
          </a:p>
          <a:p>
            <a:pPr marL="533400" indent="-533400">
              <a:buFont typeface="Wingdings" panose="05000000000000000000" pitchFamily="2" charset="2"/>
              <a:buChar char="Ø"/>
              <a:defRPr/>
            </a:pPr>
            <a:r>
              <a:rPr lang="zh-CN" altLang="zh-CN" sz="2400" dirty="0" smtClean="0">
                <a:solidFill>
                  <a:srgbClr val="002060"/>
                </a:solidFill>
                <a:latin typeface="微软雅黑" panose="020B0503020204020204" pitchFamily="34" charset="-122"/>
                <a:ea typeface="微软雅黑" panose="020B0503020204020204" pitchFamily="34" charset="-122"/>
              </a:rPr>
              <a:t>取消填报“无形资产”数量指标</a:t>
            </a:r>
            <a:r>
              <a:rPr lang="zh-CN" altLang="en-US" sz="2400" dirty="0" smtClean="0">
                <a:solidFill>
                  <a:srgbClr val="002060"/>
                </a:solidFill>
                <a:latin typeface="微软雅黑" panose="020B0503020204020204" pitchFamily="34" charset="-122"/>
                <a:ea typeface="微软雅黑" panose="020B0503020204020204" pitchFamily="34" charset="-122"/>
              </a:rPr>
              <a:t>。</a:t>
            </a:r>
            <a:endParaRPr lang="en-US" altLang="zh-CN" sz="2400" dirty="0" smtClean="0">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4781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1F1CFBDD-F03C-408C-A649-FF901C25E92F}" type="slidenum">
              <a:rPr lang="zh-CN" altLang="en-US" sz="1200">
                <a:solidFill>
                  <a:srgbClr val="000000"/>
                </a:solidFill>
                <a:latin typeface="微软雅黑" pitchFamily="34" charset="-122"/>
                <a:ea typeface="微软雅黑" pitchFamily="34" charset="-122"/>
              </a:rPr>
              <a:pPr>
                <a:spcBef>
                  <a:spcPct val="0"/>
                </a:spcBef>
                <a:buFontTx/>
                <a:buNone/>
              </a:pPr>
              <a:t>108</a:t>
            </a:fld>
            <a:endParaRPr lang="zh-CN" altLang="en-US" sz="1200">
              <a:solidFill>
                <a:srgbClr val="000000"/>
              </a:solidFill>
              <a:latin typeface="微软雅黑" pitchFamily="34" charset="-122"/>
              <a:ea typeface="微软雅黑" pitchFamily="34" charset="-122"/>
            </a:endParaRPr>
          </a:p>
        </p:txBody>
      </p:sp>
      <p:sp>
        <p:nvSpPr>
          <p:cNvPr id="24781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资产情况表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4781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457200" indent="-4572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5400"/>
              </a:lnSpc>
              <a:spcBef>
                <a:spcPct val="0"/>
              </a:spcBef>
              <a:buClr>
                <a:srgbClr val="002060"/>
              </a:buClr>
              <a:buFont typeface="Wingdings" pitchFamily="2" charset="2"/>
              <a:buChar char="Ø"/>
            </a:pPr>
            <a:r>
              <a:rPr lang="zh-CN" altLang="en-US" sz="2800" dirty="0">
                <a:solidFill>
                  <a:srgbClr val="002060"/>
                </a:solidFill>
                <a:latin typeface="微软雅黑" pitchFamily="34" charset="-122"/>
                <a:ea typeface="微软雅黑" pitchFamily="34" charset="-122"/>
              </a:rPr>
              <a:t>资产总额：本表各项资产年初、年末价值应与财决</a:t>
            </a:r>
            <a:r>
              <a:rPr lang="en-US" altLang="zh-CN" sz="2800" dirty="0">
                <a:solidFill>
                  <a:srgbClr val="002060"/>
                </a:solidFill>
                <a:latin typeface="微软雅黑" pitchFamily="34" charset="-122"/>
                <a:ea typeface="微软雅黑" pitchFamily="34" charset="-122"/>
              </a:rPr>
              <a:t>12</a:t>
            </a:r>
            <a:r>
              <a:rPr lang="zh-CN" altLang="en-US" sz="2800" dirty="0">
                <a:solidFill>
                  <a:srgbClr val="002060"/>
                </a:solidFill>
                <a:latin typeface="微软雅黑" pitchFamily="34" charset="-122"/>
                <a:ea typeface="微软雅黑" pitchFamily="34" charset="-122"/>
              </a:rPr>
              <a:t>表对应项目金额一致。</a:t>
            </a:r>
          </a:p>
          <a:p>
            <a:pPr eaLnBrk="1" hangingPunct="1">
              <a:lnSpc>
                <a:spcPts val="5400"/>
              </a:lnSpc>
              <a:spcBef>
                <a:spcPct val="0"/>
              </a:spcBef>
              <a:buClr>
                <a:srgbClr val="002060"/>
              </a:buClr>
              <a:buFont typeface="Wingdings" pitchFamily="2" charset="2"/>
              <a:buChar char="Ø"/>
            </a:pPr>
            <a:r>
              <a:rPr lang="zh-CN" altLang="en-US" sz="2800" dirty="0">
                <a:solidFill>
                  <a:srgbClr val="002060"/>
                </a:solidFill>
                <a:latin typeface="微软雅黑" pitchFamily="34" charset="-122"/>
                <a:ea typeface="微软雅黑" pitchFamily="34" charset="-122"/>
              </a:rPr>
              <a:t>流动资产：含短期投资。</a:t>
            </a:r>
            <a:endParaRPr lang="en-US" altLang="zh-CN" sz="2800" dirty="0">
              <a:solidFill>
                <a:srgbClr val="002060"/>
              </a:solidFill>
              <a:latin typeface="微软雅黑" pitchFamily="34" charset="-122"/>
              <a:ea typeface="微软雅黑" pitchFamily="34" charset="-122"/>
            </a:endParaRPr>
          </a:p>
          <a:p>
            <a:pPr eaLnBrk="1" hangingPunct="1">
              <a:lnSpc>
                <a:spcPts val="5400"/>
              </a:lnSpc>
              <a:spcBef>
                <a:spcPct val="0"/>
              </a:spcBef>
              <a:buClr>
                <a:srgbClr val="002060"/>
              </a:buClr>
              <a:buFont typeface="Wingdings" pitchFamily="2" charset="2"/>
              <a:buChar char="Ø"/>
            </a:pPr>
            <a:r>
              <a:rPr lang="zh-CN" altLang="en-US" sz="2800" dirty="0">
                <a:solidFill>
                  <a:srgbClr val="002060"/>
                </a:solidFill>
                <a:latin typeface="微软雅黑" pitchFamily="34" charset="-122"/>
                <a:ea typeface="微软雅黑" pitchFamily="34" charset="-122"/>
              </a:rPr>
              <a:t>年末单位负担费用的供暖面积：含已过户，但仍负担供暖费用的。</a:t>
            </a:r>
            <a:endParaRPr lang="en-US" altLang="zh-CN" sz="2800" dirty="0">
              <a:solidFill>
                <a:srgbClr val="002060"/>
              </a:solidFill>
              <a:latin typeface="微软雅黑" pitchFamily="34" charset="-122"/>
              <a:ea typeface="微软雅黑" pitchFamily="34" charset="-122"/>
            </a:endParaRPr>
          </a:p>
          <a:p>
            <a:pPr eaLnBrk="1" hangingPunct="1">
              <a:lnSpc>
                <a:spcPts val="5400"/>
              </a:lnSpc>
              <a:spcBef>
                <a:spcPct val="0"/>
              </a:spcBef>
              <a:buClr>
                <a:srgbClr val="002060"/>
              </a:buClr>
              <a:buFont typeface="Wingdings" pitchFamily="2" charset="2"/>
              <a:buChar char="Ø"/>
            </a:pPr>
            <a:r>
              <a:rPr lang="zh-CN" altLang="en-US" sz="2800" dirty="0">
                <a:solidFill>
                  <a:srgbClr val="002060"/>
                </a:solidFill>
                <a:latin typeface="微软雅黑" pitchFamily="34" charset="-122"/>
                <a:ea typeface="微软雅黑" pitchFamily="34" charset="-122"/>
              </a:rPr>
              <a:t>年末单位出租出借房屋面积：含无偿出租出借的。</a:t>
            </a:r>
            <a:endParaRPr lang="en-US" altLang="zh-CN" sz="2800" dirty="0">
              <a:solidFill>
                <a:srgbClr val="002060"/>
              </a:solidFill>
              <a:latin typeface="微软雅黑" pitchFamily="34" charset="-122"/>
              <a:ea typeface="微软雅黑" pitchFamily="34" charset="-122"/>
            </a:endParaRPr>
          </a:p>
        </p:txBody>
      </p:sp>
      <p:sp>
        <p:nvSpPr>
          <p:cNvPr id="12" name="矩形 11"/>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4985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D99DE67-F755-4F63-9590-1E6340A0021C}" type="slidenum">
              <a:rPr lang="zh-CN" altLang="en-US" sz="1200">
                <a:solidFill>
                  <a:srgbClr val="000000"/>
                </a:solidFill>
                <a:latin typeface="微软雅黑" pitchFamily="34" charset="-122"/>
                <a:ea typeface="微软雅黑" pitchFamily="34" charset="-122"/>
              </a:rPr>
              <a:pPr>
                <a:spcBef>
                  <a:spcPct val="0"/>
                </a:spcBef>
                <a:buFontTx/>
                <a:buNone/>
              </a:pPr>
              <a:t>109</a:t>
            </a:fld>
            <a:endParaRPr lang="zh-CN" altLang="en-US" sz="1200">
              <a:solidFill>
                <a:srgbClr val="000000"/>
              </a:solidFill>
              <a:latin typeface="微软雅黑" pitchFamily="34" charset="-122"/>
              <a:ea typeface="微软雅黑" pitchFamily="34" charset="-122"/>
            </a:endParaRPr>
          </a:p>
        </p:txBody>
      </p:sp>
      <p:sp>
        <p:nvSpPr>
          <p:cNvPr id="24986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9715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511425"/>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3540125"/>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4567238"/>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国有资产收益征缴情况表（财决附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368644" name="Picture 4"/>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2771775" y="1522413"/>
            <a:ext cx="5113338" cy="50847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1" name="矩形 20"/>
          <p:cNvSpPr/>
          <p:nvPr/>
        </p:nvSpPr>
        <p:spPr>
          <a:xfrm>
            <a:off x="34925" y="5594350"/>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相关规定</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nvGrpSpPr>
          <p:cNvPr id="3" name="组合 2"/>
          <p:cNvGrpSpPr>
            <a:grpSpLocks/>
          </p:cNvGrpSpPr>
          <p:nvPr/>
        </p:nvGrpSpPr>
        <p:grpSpPr bwMode="auto">
          <a:xfrm>
            <a:off x="79375" y="7173913"/>
            <a:ext cx="9001125" cy="8951912"/>
            <a:chOff x="-2556792" y="1196752"/>
            <a:chExt cx="9000000" cy="8953200"/>
          </a:xfrm>
        </p:grpSpPr>
        <p:sp>
          <p:nvSpPr>
            <p:cNvPr id="2" name="矩形 1"/>
            <p:cNvSpPr/>
            <p:nvPr/>
          </p:nvSpPr>
          <p:spPr>
            <a:xfrm>
              <a:off x="-2556792" y="1196752"/>
              <a:ext cx="9000000" cy="895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pic>
          <p:nvPicPr>
            <p:cNvPr id="249870" name="Picture 4"/>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2556791" y="1196752"/>
              <a:ext cx="8999515" cy="8953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368644"/>
                                        </p:tgtEl>
                                        <p:attrNameLst>
                                          <p:attrName>style.visibility</p:attrName>
                                        </p:attrNameLst>
                                      </p:cBhvr>
                                      <p:to>
                                        <p:strVal val="hidden"/>
                                      </p:to>
                                    </p:set>
                                  </p:childTnLst>
                                </p:cTn>
                              </p:par>
                              <p:par>
                                <p:cTn id="7" presetID="64" presetClass="path" presetSubtype="0" accel="50000" decel="50000" fill="hold" nodeType="withEffect">
                                  <p:stCondLst>
                                    <p:cond delay="0"/>
                                  </p:stCondLst>
                                  <p:childTnLst>
                                    <p:animMotion origin="layout" path="M 1.94444E-6 2.22017E-7 L -0.00087 -1.04024 " pathEditMode="relative" rAng="0" ptsTypes="AA">
                                      <p:cBhvr>
                                        <p:cTn id="8" dur="1000" fill="hold"/>
                                        <p:tgtEl>
                                          <p:spTgt spid="3"/>
                                        </p:tgtEl>
                                        <p:attrNameLst>
                                          <p:attrName>ppt_x</p:attrName>
                                          <p:attrName>ppt_y</p:attrName>
                                        </p:attrNameLst>
                                      </p:cBhvr>
                                      <p:rCtr x="-52" y="-52012"/>
                                    </p:animMotion>
                                  </p:childTnLst>
                                </p:cTn>
                              </p:par>
                            </p:childTnLst>
                          </p:cTn>
                        </p:par>
                      </p:childTnLst>
                    </p:cTn>
                  </p:par>
                  <p:par>
                    <p:cTn id="9" fill="hold" nodeType="clickPar">
                      <p:stCondLst>
                        <p:cond delay="indefinite"/>
                      </p:stCondLst>
                      <p:childTnLst>
                        <p:par>
                          <p:cTn id="10" fill="hold" nodeType="withGroup">
                            <p:stCondLst>
                              <p:cond delay="0"/>
                            </p:stCondLst>
                            <p:childTnLst>
                              <p:par>
                                <p:cTn id="11" presetID="64" presetClass="path" presetSubtype="0" accel="50000" decel="50000" fill="hold" nodeType="clickEffect">
                                  <p:stCondLst>
                                    <p:cond delay="0"/>
                                  </p:stCondLst>
                                  <p:childTnLst>
                                    <p:animMotion origin="layout" path="M -0.00087 -1.04024 L -0.00087 -1.38622 " pathEditMode="relative" rAng="0" ptsTypes="AA">
                                      <p:cBhvr>
                                        <p:cTn id="12" dur="1000" fill="hold"/>
                                        <p:tgtEl>
                                          <p:spTgt spid="3"/>
                                        </p:tgtEl>
                                        <p:attrNameLst>
                                          <p:attrName>ppt_x</p:attrName>
                                          <p:attrName>ppt_y</p:attrName>
                                        </p:attrNameLst>
                                      </p:cBhvr>
                                      <p:rCtr x="0" y="-172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440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FD6D539-7D0C-46C4-8178-DE1FDE6E2BA8}" type="slidenum">
              <a:rPr lang="zh-CN" altLang="en-US" sz="1200">
                <a:latin typeface="微软雅黑" pitchFamily="34" charset="-122"/>
                <a:ea typeface="微软雅黑" pitchFamily="34" charset="-122"/>
              </a:rPr>
              <a:pPr>
                <a:spcBef>
                  <a:spcPct val="0"/>
                </a:spcBef>
                <a:buFontTx/>
                <a:buNone/>
              </a:pPr>
              <a:t>11</a:t>
            </a:fld>
            <a:endParaRPr lang="zh-CN" altLang="en-US" sz="1200">
              <a:latin typeface="微软雅黑" pitchFamily="34" charset="-122"/>
              <a:ea typeface="微软雅黑" pitchFamily="34" charset="-122"/>
            </a:endParaRPr>
          </a:p>
        </p:txBody>
      </p:sp>
      <p:sp>
        <p:nvSpPr>
          <p:cNvPr id="3" name="单圆角矩形 2"/>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11" name="单圆角矩形 1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14" name="单圆角矩形 13"/>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sp>
        <p:nvSpPr>
          <p:cNvPr id="24" name="圆角矩形 23"/>
          <p:cNvSpPr/>
          <p:nvPr/>
        </p:nvSpPr>
        <p:spPr>
          <a:xfrm>
            <a:off x="665163" y="1557338"/>
            <a:ext cx="7616825" cy="646112"/>
          </a:xfrm>
          <a:prstGeom prst="roundRect">
            <a:avLst/>
          </a:prstGeom>
        </p:spPr>
        <p:style>
          <a:lnRef idx="2">
            <a:schemeClr val="accent1"/>
          </a:lnRef>
          <a:fillRef idx="1">
            <a:schemeClr val="lt1"/>
          </a:fillRef>
          <a:effectRef idx="0">
            <a:schemeClr val="accent1"/>
          </a:effectRef>
          <a:fontRef idx="minor">
            <a:schemeClr val="dk1"/>
          </a:fontRef>
        </p:style>
        <p:txBody>
          <a:bodyPr>
            <a:spAutoFit/>
          </a:bodyPr>
          <a:lstStyle/>
          <a:p>
            <a:pPr algn="ctr" defTabSz="609585">
              <a:defRPr/>
            </a:pPr>
            <a:r>
              <a:rPr lang="zh-CN" altLang="en-US" sz="3200" dirty="0">
                <a:solidFill>
                  <a:srgbClr val="002060"/>
                </a:solidFill>
                <a:latin typeface="微软雅黑" panose="020B0503020204020204" pitchFamily="34" charset="-122"/>
                <a:ea typeface="微软雅黑" panose="020B0503020204020204" pitchFamily="34" charset="-122"/>
              </a:rPr>
              <a:t>以</a:t>
            </a:r>
            <a:r>
              <a:rPr lang="zh-CN" altLang="en-US" sz="3200" b="1" dirty="0">
                <a:solidFill>
                  <a:srgbClr val="002060"/>
                </a:solidFill>
                <a:latin typeface="微软雅黑" panose="020B0503020204020204" pitchFamily="34" charset="-122"/>
                <a:ea typeface="微软雅黑" panose="020B0503020204020204" pitchFamily="34" charset="-122"/>
              </a:rPr>
              <a:t>部门决算报表</a:t>
            </a:r>
            <a:r>
              <a:rPr lang="zh-CN" altLang="en-US" sz="3200" dirty="0">
                <a:solidFill>
                  <a:srgbClr val="002060"/>
                </a:solidFill>
                <a:latin typeface="微软雅黑" panose="020B0503020204020204" pitchFamily="34" charset="-122"/>
                <a:ea typeface="微软雅黑" panose="020B0503020204020204" pitchFamily="34" charset="-122"/>
              </a:rPr>
              <a:t>为核心修订</a:t>
            </a:r>
            <a:r>
              <a:rPr lang="en-US" altLang="zh-CN" sz="3200" dirty="0">
                <a:solidFill>
                  <a:srgbClr val="002060"/>
                </a:solidFill>
                <a:latin typeface="微软雅黑" panose="020B0503020204020204" pitchFamily="34" charset="-122"/>
                <a:ea typeface="微软雅黑" panose="020B0503020204020204" pitchFamily="34" charset="-122"/>
              </a:rPr>
              <a:t>10</a:t>
            </a:r>
            <a:r>
              <a:rPr lang="zh-CN" altLang="en-US" sz="3200" dirty="0">
                <a:solidFill>
                  <a:srgbClr val="002060"/>
                </a:solidFill>
                <a:latin typeface="微软雅黑" panose="020B0503020204020204" pitchFamily="34" charset="-122"/>
                <a:ea typeface="微软雅黑" panose="020B0503020204020204" pitchFamily="34" charset="-122"/>
              </a:rPr>
              <a:t>项内容</a:t>
            </a:r>
            <a:endParaRPr lang="zh-CN" altLang="en-US" sz="3200" dirty="0">
              <a:solidFill>
                <a:schemeClr val="accent1"/>
              </a:solidFill>
              <a:latin typeface="微软雅黑" panose="020B0503020204020204" pitchFamily="34" charset="-122"/>
              <a:ea typeface="微软雅黑" panose="020B0503020204020204" pitchFamily="34" charset="-122"/>
            </a:endParaRPr>
          </a:p>
        </p:txBody>
      </p:sp>
      <p:sp>
        <p:nvSpPr>
          <p:cNvPr id="58" name="Rectangle 6"/>
          <p:cNvSpPr>
            <a:spLocks noChangeArrowheads="1"/>
          </p:cNvSpPr>
          <p:nvPr/>
        </p:nvSpPr>
        <p:spPr bwMode="auto">
          <a:xfrm>
            <a:off x="276225" y="2565400"/>
            <a:ext cx="2303463" cy="900113"/>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a:solidFill>
                  <a:schemeClr val="bg1"/>
                </a:solidFill>
                <a:latin typeface="微软雅黑" pitchFamily="34" charset="-122"/>
                <a:ea typeface="微软雅黑" pitchFamily="34" charset="-122"/>
              </a:rPr>
              <a:t>部门决算报表编制说明</a:t>
            </a:r>
            <a:endParaRPr lang="zh-CN" altLang="en-US" sz="2400">
              <a:solidFill>
                <a:schemeClr val="bg1"/>
              </a:solidFill>
              <a:latin typeface="微软雅黑" pitchFamily="34" charset="-122"/>
              <a:ea typeface="微软雅黑" pitchFamily="34" charset="-122"/>
            </a:endParaRPr>
          </a:p>
        </p:txBody>
      </p:sp>
      <p:sp>
        <p:nvSpPr>
          <p:cNvPr id="59" name="Rectangle 6"/>
          <p:cNvSpPr>
            <a:spLocks noChangeArrowheads="1"/>
          </p:cNvSpPr>
          <p:nvPr/>
        </p:nvSpPr>
        <p:spPr bwMode="auto">
          <a:xfrm>
            <a:off x="6516688" y="5192713"/>
            <a:ext cx="2303462"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None/>
            </a:pPr>
            <a:r>
              <a:rPr lang="zh-CN" altLang="en-US" sz="2400" dirty="0" smtClean="0">
                <a:solidFill>
                  <a:schemeClr val="bg1"/>
                </a:solidFill>
                <a:latin typeface="微软雅黑" pitchFamily="34" charset="-122"/>
                <a:ea typeface="微软雅黑" pitchFamily="34" charset="-122"/>
              </a:rPr>
              <a:t>部门决算</a:t>
            </a:r>
            <a:r>
              <a:rPr lang="zh-CN" altLang="zh-CN" sz="2400" dirty="0" smtClean="0">
                <a:solidFill>
                  <a:schemeClr val="bg1"/>
                </a:solidFill>
                <a:latin typeface="微软雅黑" pitchFamily="34" charset="-122"/>
                <a:ea typeface="微软雅黑" pitchFamily="34" charset="-122"/>
              </a:rPr>
              <a:t>报表软件功能</a:t>
            </a:r>
            <a:endParaRPr lang="zh-CN" altLang="en-US" sz="2400" dirty="0" smtClean="0">
              <a:solidFill>
                <a:schemeClr val="bg1"/>
              </a:solidFill>
              <a:latin typeface="微软雅黑" pitchFamily="34" charset="-122"/>
              <a:ea typeface="微软雅黑" pitchFamily="34" charset="-122"/>
            </a:endParaRPr>
          </a:p>
        </p:txBody>
      </p:sp>
      <p:sp>
        <p:nvSpPr>
          <p:cNvPr id="19" name="Rectangle 6"/>
          <p:cNvSpPr>
            <a:spLocks noChangeArrowheads="1"/>
          </p:cNvSpPr>
          <p:nvPr/>
        </p:nvSpPr>
        <p:spPr bwMode="auto">
          <a:xfrm>
            <a:off x="2855913" y="2565400"/>
            <a:ext cx="3384550" cy="900113"/>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a:solidFill>
                  <a:schemeClr val="bg1"/>
                </a:solidFill>
                <a:latin typeface="微软雅黑" pitchFamily="34" charset="-122"/>
                <a:ea typeface="微软雅黑" pitchFamily="34" charset="-122"/>
              </a:rPr>
              <a:t>会计科目与部门决算报表对应关系表</a:t>
            </a:r>
            <a:endParaRPr lang="zh-CN" altLang="en-US" sz="2400">
              <a:solidFill>
                <a:schemeClr val="bg1"/>
              </a:solidFill>
              <a:latin typeface="微软雅黑" pitchFamily="34" charset="-122"/>
              <a:ea typeface="微软雅黑" pitchFamily="34" charset="-122"/>
            </a:endParaRPr>
          </a:p>
        </p:txBody>
      </p:sp>
      <p:sp>
        <p:nvSpPr>
          <p:cNvPr id="20" name="Rectangle 6"/>
          <p:cNvSpPr>
            <a:spLocks noChangeArrowheads="1"/>
          </p:cNvSpPr>
          <p:nvPr/>
        </p:nvSpPr>
        <p:spPr bwMode="auto">
          <a:xfrm>
            <a:off x="276225" y="5192713"/>
            <a:ext cx="2303463"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None/>
            </a:pPr>
            <a:r>
              <a:rPr lang="zh-CN" altLang="zh-CN" sz="2400" dirty="0" smtClean="0">
                <a:solidFill>
                  <a:schemeClr val="bg1"/>
                </a:solidFill>
                <a:latin typeface="微软雅黑" pitchFamily="34" charset="-122"/>
                <a:ea typeface="微软雅黑" pitchFamily="34" charset="-122"/>
              </a:rPr>
              <a:t>部门决算报表编审问答</a:t>
            </a:r>
            <a:endParaRPr lang="zh-CN" altLang="en-US" sz="2400" dirty="0" smtClean="0">
              <a:solidFill>
                <a:schemeClr val="bg1"/>
              </a:solidFill>
              <a:latin typeface="微软雅黑" pitchFamily="34" charset="-122"/>
              <a:ea typeface="微软雅黑" pitchFamily="34" charset="-122"/>
            </a:endParaRPr>
          </a:p>
        </p:txBody>
      </p:sp>
      <p:sp>
        <p:nvSpPr>
          <p:cNvPr id="21" name="Rectangle 6"/>
          <p:cNvSpPr>
            <a:spLocks noChangeArrowheads="1"/>
          </p:cNvSpPr>
          <p:nvPr/>
        </p:nvSpPr>
        <p:spPr bwMode="auto">
          <a:xfrm>
            <a:off x="2855913" y="5192713"/>
            <a:ext cx="3384550"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dirty="0" smtClean="0">
                <a:solidFill>
                  <a:schemeClr val="bg1"/>
                </a:solidFill>
                <a:latin typeface="微软雅黑" pitchFamily="34" charset="-122"/>
                <a:ea typeface="微软雅黑" pitchFamily="34" charset="-122"/>
              </a:rPr>
              <a:t>部门</a:t>
            </a:r>
            <a:r>
              <a:rPr lang="zh-CN" altLang="zh-CN" sz="2400" dirty="0">
                <a:solidFill>
                  <a:schemeClr val="bg1"/>
                </a:solidFill>
                <a:latin typeface="微软雅黑" pitchFamily="34" charset="-122"/>
                <a:ea typeface="微软雅黑" pitchFamily="34" charset="-122"/>
              </a:rPr>
              <a:t>决算主要变动情况</a:t>
            </a:r>
            <a:endParaRPr lang="zh-CN" altLang="en-US" sz="2400" dirty="0">
              <a:solidFill>
                <a:schemeClr val="bg1"/>
              </a:solidFill>
              <a:latin typeface="微软雅黑" pitchFamily="34" charset="-122"/>
              <a:ea typeface="微软雅黑" pitchFamily="34" charset="-122"/>
            </a:endParaRPr>
          </a:p>
        </p:txBody>
      </p:sp>
      <p:sp>
        <p:nvSpPr>
          <p:cNvPr id="22" name="Rectangle 6"/>
          <p:cNvSpPr>
            <a:spLocks noChangeArrowheads="1"/>
          </p:cNvSpPr>
          <p:nvPr/>
        </p:nvSpPr>
        <p:spPr bwMode="auto">
          <a:xfrm>
            <a:off x="6516688" y="2565400"/>
            <a:ext cx="2303462" cy="900113"/>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a:solidFill>
                  <a:schemeClr val="bg1"/>
                </a:solidFill>
                <a:latin typeface="微软雅黑" pitchFamily="34" charset="-122"/>
                <a:ea typeface="微软雅黑" pitchFamily="34" charset="-122"/>
              </a:rPr>
              <a:t>部门决算报表审核模板</a:t>
            </a:r>
            <a:endParaRPr lang="zh-CN" altLang="en-US" sz="2400">
              <a:solidFill>
                <a:schemeClr val="bg1"/>
              </a:solidFill>
              <a:latin typeface="微软雅黑" pitchFamily="34" charset="-122"/>
              <a:ea typeface="微软雅黑" pitchFamily="34" charset="-122"/>
            </a:endParaRPr>
          </a:p>
        </p:txBody>
      </p:sp>
      <p:sp>
        <p:nvSpPr>
          <p:cNvPr id="23" name="Rectangle 6"/>
          <p:cNvSpPr>
            <a:spLocks noChangeArrowheads="1"/>
          </p:cNvSpPr>
          <p:nvPr/>
        </p:nvSpPr>
        <p:spPr bwMode="auto">
          <a:xfrm>
            <a:off x="4645025" y="3894138"/>
            <a:ext cx="1722438"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a:solidFill>
                  <a:schemeClr val="bg1"/>
                </a:solidFill>
                <a:latin typeface="微软雅黑" pitchFamily="34" charset="-122"/>
                <a:ea typeface="微软雅黑" pitchFamily="34" charset="-122"/>
              </a:rPr>
              <a:t>部门决算量化评价表</a:t>
            </a:r>
            <a:endParaRPr lang="zh-CN" altLang="en-US" sz="2400">
              <a:solidFill>
                <a:schemeClr val="bg1"/>
              </a:solidFill>
              <a:latin typeface="微软雅黑" pitchFamily="34" charset="-122"/>
              <a:ea typeface="微软雅黑" pitchFamily="34" charset="-122"/>
            </a:endParaRPr>
          </a:p>
        </p:txBody>
      </p:sp>
      <p:sp>
        <p:nvSpPr>
          <p:cNvPr id="25" name="Rectangle 6"/>
          <p:cNvSpPr>
            <a:spLocks noChangeArrowheads="1"/>
          </p:cNvSpPr>
          <p:nvPr/>
        </p:nvSpPr>
        <p:spPr bwMode="auto">
          <a:xfrm>
            <a:off x="2727325" y="3894138"/>
            <a:ext cx="1768475"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dirty="0">
                <a:solidFill>
                  <a:schemeClr val="bg1"/>
                </a:solidFill>
                <a:latin typeface="微软雅黑" pitchFamily="34" charset="-122"/>
                <a:ea typeface="微软雅黑" pitchFamily="34" charset="-122"/>
              </a:rPr>
              <a:t>部门决算</a:t>
            </a:r>
            <a:r>
              <a:rPr lang="zh-CN" altLang="zh-CN" sz="2400" dirty="0" smtClean="0">
                <a:solidFill>
                  <a:schemeClr val="bg1"/>
                </a:solidFill>
                <a:latin typeface="微软雅黑" pitchFamily="34" charset="-122"/>
                <a:ea typeface="微软雅黑" pitchFamily="34" charset="-122"/>
              </a:rPr>
              <a:t>分析表</a:t>
            </a:r>
            <a:endParaRPr lang="zh-CN" altLang="en-US" sz="2400" dirty="0">
              <a:solidFill>
                <a:schemeClr val="bg1"/>
              </a:solidFill>
              <a:latin typeface="微软雅黑" pitchFamily="34" charset="-122"/>
              <a:ea typeface="微软雅黑" pitchFamily="34" charset="-122"/>
            </a:endParaRPr>
          </a:p>
        </p:txBody>
      </p:sp>
      <p:sp>
        <p:nvSpPr>
          <p:cNvPr id="26" name="Rectangle 6"/>
          <p:cNvSpPr>
            <a:spLocks noChangeArrowheads="1"/>
          </p:cNvSpPr>
          <p:nvPr/>
        </p:nvSpPr>
        <p:spPr bwMode="auto">
          <a:xfrm>
            <a:off x="6516688" y="3894138"/>
            <a:ext cx="2303462"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a:solidFill>
                  <a:schemeClr val="bg1"/>
                </a:solidFill>
                <a:latin typeface="微软雅黑" pitchFamily="34" charset="-122"/>
                <a:ea typeface="微软雅黑" pitchFamily="34" charset="-122"/>
              </a:rPr>
              <a:t>部门决算分析报告撰写提纲</a:t>
            </a:r>
            <a:endParaRPr lang="zh-CN" altLang="en-US" sz="2400">
              <a:solidFill>
                <a:schemeClr val="bg1"/>
              </a:solidFill>
              <a:latin typeface="微软雅黑" pitchFamily="34" charset="-122"/>
              <a:ea typeface="微软雅黑" pitchFamily="34" charset="-122"/>
            </a:endParaRPr>
          </a:p>
        </p:txBody>
      </p:sp>
      <p:sp>
        <p:nvSpPr>
          <p:cNvPr id="27" name="Rectangle 6"/>
          <p:cNvSpPr>
            <a:spLocks noChangeArrowheads="1"/>
          </p:cNvSpPr>
          <p:nvPr/>
        </p:nvSpPr>
        <p:spPr bwMode="auto">
          <a:xfrm>
            <a:off x="276225" y="3894138"/>
            <a:ext cx="2303463" cy="900112"/>
          </a:xfrm>
          <a:prstGeom prst="rect">
            <a:avLst/>
          </a:prstGeom>
          <a:solidFill>
            <a:srgbClr val="0078D7"/>
          </a:solidFill>
          <a:ln w="10795" algn="ctr">
            <a:solidFill>
              <a:srgbClr val="00BCF2"/>
            </a:solidFill>
            <a:miter lim="800000"/>
            <a:headEnd/>
            <a:tailEnd/>
          </a:ln>
        </p:spPr>
        <p:txBody>
          <a:bodyPr anchor="ctr"/>
          <a:lstStyle>
            <a:lvl1pPr defTabSz="93186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1863">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1863">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1863">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1863">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1863"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zh-CN" sz="2400" dirty="0">
                <a:solidFill>
                  <a:schemeClr val="bg1"/>
                </a:solidFill>
                <a:latin typeface="微软雅黑" pitchFamily="34" charset="-122"/>
                <a:ea typeface="微软雅黑" pitchFamily="34" charset="-122"/>
              </a:rPr>
              <a:t>部门</a:t>
            </a:r>
            <a:r>
              <a:rPr lang="zh-CN" altLang="zh-CN" sz="2400" dirty="0" smtClean="0">
                <a:solidFill>
                  <a:schemeClr val="bg1"/>
                </a:solidFill>
                <a:latin typeface="微软雅黑" pitchFamily="34" charset="-122"/>
                <a:ea typeface="微软雅黑" pitchFamily="34" charset="-122"/>
              </a:rPr>
              <a:t>决算</a:t>
            </a:r>
            <a:r>
              <a:rPr lang="zh-CN" altLang="en-US" sz="2400" dirty="0" smtClean="0">
                <a:solidFill>
                  <a:schemeClr val="bg1"/>
                </a:solidFill>
                <a:latin typeface="微软雅黑" pitchFamily="34" charset="-122"/>
                <a:ea typeface="微软雅黑" pitchFamily="34" charset="-122"/>
              </a:rPr>
              <a:t>报表</a:t>
            </a:r>
            <a:r>
              <a:rPr lang="zh-CN" altLang="zh-CN" sz="2400" dirty="0" smtClean="0">
                <a:solidFill>
                  <a:schemeClr val="bg1"/>
                </a:solidFill>
                <a:latin typeface="微软雅黑" pitchFamily="34" charset="-122"/>
                <a:ea typeface="微软雅黑" pitchFamily="34" charset="-122"/>
              </a:rPr>
              <a:t>填报</a:t>
            </a:r>
            <a:r>
              <a:rPr lang="zh-CN" altLang="zh-CN" sz="2400" dirty="0">
                <a:solidFill>
                  <a:schemeClr val="bg1"/>
                </a:solidFill>
                <a:latin typeface="微软雅黑" pitchFamily="34" charset="-122"/>
                <a:ea typeface="微软雅黑" pitchFamily="34" charset="-122"/>
              </a:rPr>
              <a:t>说明</a:t>
            </a:r>
            <a:endParaRPr lang="zh-CN" altLang="en-US" sz="2400" dirty="0">
              <a:solidFill>
                <a:schemeClr val="bg1"/>
              </a:solidFill>
              <a:latin typeface="微软雅黑" pitchFamily="34" charset="-122"/>
              <a:ea typeface="微软雅黑" pitchFamily="34" charset="-122"/>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14"/>
                                        </p:tgtEl>
                                      </p:cBhvr>
                                    </p:animEffect>
                                    <p:animScale>
                                      <p:cBhvr>
                                        <p:cTn id="7" dur="250" autoRev="1" fill="hold"/>
                                        <p:tgtEl>
                                          <p:spTgt spid="14"/>
                                        </p:tgtEl>
                                      </p:cBhvr>
                                      <p:by x="105000" y="105000"/>
                                    </p:animScale>
                                  </p:childTnLst>
                                </p:cTn>
                              </p:par>
                            </p:childTnLst>
                          </p:cTn>
                        </p:par>
                        <p:par>
                          <p:cTn id="8" fill="hold" nodeType="afterGroup">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1000"/>
                            </p:stCondLst>
                            <p:childTnLst>
                              <p:par>
                                <p:cTn id="14" presetID="55" presetClass="entr" presetSubtype="0"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strVal val="#ppt_w*0.70"/>
                                          </p:val>
                                        </p:tav>
                                        <p:tav tm="100000">
                                          <p:val>
                                            <p:strVal val="#ppt_w"/>
                                          </p:val>
                                        </p:tav>
                                      </p:tavLst>
                                    </p:anim>
                                    <p:anim calcmode="lin" valueType="num">
                                      <p:cBhvr>
                                        <p:cTn id="17" dur="500" fill="hold"/>
                                        <p:tgtEl>
                                          <p:spTgt spid="58"/>
                                        </p:tgtEl>
                                        <p:attrNameLst>
                                          <p:attrName>ppt_h</p:attrName>
                                        </p:attrNameLst>
                                      </p:cBhvr>
                                      <p:tavLst>
                                        <p:tav tm="0">
                                          <p:val>
                                            <p:strVal val="#ppt_h"/>
                                          </p:val>
                                        </p:tav>
                                        <p:tav tm="100000">
                                          <p:val>
                                            <p:strVal val="#ppt_h"/>
                                          </p:val>
                                        </p:tav>
                                      </p:tavLst>
                                    </p:anim>
                                    <p:animEffect transition="in" filter="fade">
                                      <p:cBhvr>
                                        <p:cTn id="18" dur="500"/>
                                        <p:tgtEl>
                                          <p:spTgt spid="58"/>
                                        </p:tgtEl>
                                      </p:cBhvr>
                                    </p:animEffect>
                                  </p:childTnLst>
                                </p:cTn>
                              </p:par>
                              <p:par>
                                <p:cTn id="19" presetID="55" presetClass="entr" presetSubtype="0" fill="hold" grpId="0" nodeType="with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p:cTn id="21" dur="500" fill="hold"/>
                                        <p:tgtEl>
                                          <p:spTgt spid="59"/>
                                        </p:tgtEl>
                                        <p:attrNameLst>
                                          <p:attrName>ppt_w</p:attrName>
                                        </p:attrNameLst>
                                      </p:cBhvr>
                                      <p:tavLst>
                                        <p:tav tm="0">
                                          <p:val>
                                            <p:strVal val="#ppt_w*0.70"/>
                                          </p:val>
                                        </p:tav>
                                        <p:tav tm="100000">
                                          <p:val>
                                            <p:strVal val="#ppt_w"/>
                                          </p:val>
                                        </p:tav>
                                      </p:tavLst>
                                    </p:anim>
                                    <p:anim calcmode="lin" valueType="num">
                                      <p:cBhvr>
                                        <p:cTn id="22" dur="500" fill="hold"/>
                                        <p:tgtEl>
                                          <p:spTgt spid="59"/>
                                        </p:tgtEl>
                                        <p:attrNameLst>
                                          <p:attrName>ppt_h</p:attrName>
                                        </p:attrNameLst>
                                      </p:cBhvr>
                                      <p:tavLst>
                                        <p:tav tm="0">
                                          <p:val>
                                            <p:strVal val="#ppt_h"/>
                                          </p:val>
                                        </p:tav>
                                        <p:tav tm="100000">
                                          <p:val>
                                            <p:strVal val="#ppt_h"/>
                                          </p:val>
                                        </p:tav>
                                      </p:tavLst>
                                    </p:anim>
                                    <p:animEffect transition="in" filter="fade">
                                      <p:cBhvr>
                                        <p:cTn id="23" dur="500"/>
                                        <p:tgtEl>
                                          <p:spTgt spid="59"/>
                                        </p:tgtEl>
                                      </p:cBhvr>
                                    </p:animEffect>
                                  </p:childTnLst>
                                </p:cTn>
                              </p:par>
                              <p:par>
                                <p:cTn id="24" presetID="55"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p:cTn id="26" dur="500" fill="hold"/>
                                        <p:tgtEl>
                                          <p:spTgt spid="19"/>
                                        </p:tgtEl>
                                        <p:attrNameLst>
                                          <p:attrName>ppt_w</p:attrName>
                                        </p:attrNameLst>
                                      </p:cBhvr>
                                      <p:tavLst>
                                        <p:tav tm="0">
                                          <p:val>
                                            <p:strVal val="#ppt_w*0.70"/>
                                          </p:val>
                                        </p:tav>
                                        <p:tav tm="100000">
                                          <p:val>
                                            <p:strVal val="#ppt_w"/>
                                          </p:val>
                                        </p:tav>
                                      </p:tavLst>
                                    </p:anim>
                                    <p:anim calcmode="lin" valueType="num">
                                      <p:cBhvr>
                                        <p:cTn id="27" dur="500" fill="hold"/>
                                        <p:tgtEl>
                                          <p:spTgt spid="19"/>
                                        </p:tgtEl>
                                        <p:attrNameLst>
                                          <p:attrName>ppt_h</p:attrName>
                                        </p:attrNameLst>
                                      </p:cBhvr>
                                      <p:tavLst>
                                        <p:tav tm="0">
                                          <p:val>
                                            <p:strVal val="#ppt_h"/>
                                          </p:val>
                                        </p:tav>
                                        <p:tav tm="100000">
                                          <p:val>
                                            <p:strVal val="#ppt_h"/>
                                          </p:val>
                                        </p:tav>
                                      </p:tavLst>
                                    </p:anim>
                                    <p:animEffect transition="in" filter="fade">
                                      <p:cBhvr>
                                        <p:cTn id="28" dur="500"/>
                                        <p:tgtEl>
                                          <p:spTgt spid="19"/>
                                        </p:tgtEl>
                                      </p:cBhvr>
                                    </p:animEffect>
                                  </p:childTnLst>
                                </p:cTn>
                              </p:par>
                              <p:par>
                                <p:cTn id="29" presetID="55"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strVal val="#ppt_w*0.70"/>
                                          </p:val>
                                        </p:tav>
                                        <p:tav tm="100000">
                                          <p:val>
                                            <p:strVal val="#ppt_w"/>
                                          </p:val>
                                        </p:tav>
                                      </p:tavLst>
                                    </p:anim>
                                    <p:anim calcmode="lin" valueType="num">
                                      <p:cBhvr>
                                        <p:cTn id="32" dur="500" fill="hold"/>
                                        <p:tgtEl>
                                          <p:spTgt spid="20"/>
                                        </p:tgtEl>
                                        <p:attrNameLst>
                                          <p:attrName>ppt_h</p:attrName>
                                        </p:attrNameLst>
                                      </p:cBhvr>
                                      <p:tavLst>
                                        <p:tav tm="0">
                                          <p:val>
                                            <p:strVal val="#ppt_h"/>
                                          </p:val>
                                        </p:tav>
                                        <p:tav tm="100000">
                                          <p:val>
                                            <p:strVal val="#ppt_h"/>
                                          </p:val>
                                        </p:tav>
                                      </p:tavLst>
                                    </p:anim>
                                    <p:animEffect transition="in" filter="fade">
                                      <p:cBhvr>
                                        <p:cTn id="33" dur="500"/>
                                        <p:tgtEl>
                                          <p:spTgt spid="20"/>
                                        </p:tgtEl>
                                      </p:cBhvr>
                                    </p:animEffect>
                                  </p:childTnLst>
                                </p:cTn>
                              </p:par>
                              <p:par>
                                <p:cTn id="34" presetID="55"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strVal val="#ppt_w*0.70"/>
                                          </p:val>
                                        </p:tav>
                                        <p:tav tm="100000">
                                          <p:val>
                                            <p:strVal val="#ppt_w"/>
                                          </p:val>
                                        </p:tav>
                                      </p:tavLst>
                                    </p:anim>
                                    <p:anim calcmode="lin" valueType="num">
                                      <p:cBhvr>
                                        <p:cTn id="37" dur="500" fill="hold"/>
                                        <p:tgtEl>
                                          <p:spTgt spid="21"/>
                                        </p:tgtEl>
                                        <p:attrNameLst>
                                          <p:attrName>ppt_h</p:attrName>
                                        </p:attrNameLst>
                                      </p:cBhvr>
                                      <p:tavLst>
                                        <p:tav tm="0">
                                          <p:val>
                                            <p:strVal val="#ppt_h"/>
                                          </p:val>
                                        </p:tav>
                                        <p:tav tm="100000">
                                          <p:val>
                                            <p:strVal val="#ppt_h"/>
                                          </p:val>
                                        </p:tav>
                                      </p:tavLst>
                                    </p:anim>
                                    <p:animEffect transition="in" filter="fade">
                                      <p:cBhvr>
                                        <p:cTn id="38" dur="500"/>
                                        <p:tgtEl>
                                          <p:spTgt spid="21"/>
                                        </p:tgtEl>
                                      </p:cBhvr>
                                    </p:animEffect>
                                  </p:childTnLst>
                                </p:cTn>
                              </p:par>
                              <p:par>
                                <p:cTn id="39" presetID="55"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strVal val="#ppt_w*0.70"/>
                                          </p:val>
                                        </p:tav>
                                        <p:tav tm="100000">
                                          <p:val>
                                            <p:strVal val="#ppt_w"/>
                                          </p:val>
                                        </p:tav>
                                      </p:tavLst>
                                    </p:anim>
                                    <p:anim calcmode="lin" valueType="num">
                                      <p:cBhvr>
                                        <p:cTn id="42" dur="500" fill="hold"/>
                                        <p:tgtEl>
                                          <p:spTgt spid="22"/>
                                        </p:tgtEl>
                                        <p:attrNameLst>
                                          <p:attrName>ppt_h</p:attrName>
                                        </p:attrNameLst>
                                      </p:cBhvr>
                                      <p:tavLst>
                                        <p:tav tm="0">
                                          <p:val>
                                            <p:strVal val="#ppt_h"/>
                                          </p:val>
                                        </p:tav>
                                        <p:tav tm="100000">
                                          <p:val>
                                            <p:strVal val="#ppt_h"/>
                                          </p:val>
                                        </p:tav>
                                      </p:tavLst>
                                    </p:anim>
                                    <p:animEffect transition="in" filter="fade">
                                      <p:cBhvr>
                                        <p:cTn id="43" dur="500"/>
                                        <p:tgtEl>
                                          <p:spTgt spid="22"/>
                                        </p:tgtEl>
                                      </p:cBhvr>
                                    </p:animEffect>
                                  </p:childTnLst>
                                </p:cTn>
                              </p:par>
                              <p:par>
                                <p:cTn id="44" presetID="55"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strVal val="#ppt_w*0.70"/>
                                          </p:val>
                                        </p:tav>
                                        <p:tav tm="100000">
                                          <p:val>
                                            <p:strVal val="#ppt_w"/>
                                          </p:val>
                                        </p:tav>
                                      </p:tavLst>
                                    </p:anim>
                                    <p:anim calcmode="lin" valueType="num">
                                      <p:cBhvr>
                                        <p:cTn id="47" dur="500" fill="hold"/>
                                        <p:tgtEl>
                                          <p:spTgt spid="23"/>
                                        </p:tgtEl>
                                        <p:attrNameLst>
                                          <p:attrName>ppt_h</p:attrName>
                                        </p:attrNameLst>
                                      </p:cBhvr>
                                      <p:tavLst>
                                        <p:tav tm="0">
                                          <p:val>
                                            <p:strVal val="#ppt_h"/>
                                          </p:val>
                                        </p:tav>
                                        <p:tav tm="100000">
                                          <p:val>
                                            <p:strVal val="#ppt_h"/>
                                          </p:val>
                                        </p:tav>
                                      </p:tavLst>
                                    </p:anim>
                                    <p:animEffect transition="in" filter="fade">
                                      <p:cBhvr>
                                        <p:cTn id="48" dur="500"/>
                                        <p:tgtEl>
                                          <p:spTgt spid="23"/>
                                        </p:tgtEl>
                                      </p:cBhvr>
                                    </p:animEffect>
                                  </p:childTnLst>
                                </p:cTn>
                              </p:par>
                              <p:par>
                                <p:cTn id="49" presetID="55"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strVal val="#ppt_w*0.70"/>
                                          </p:val>
                                        </p:tav>
                                        <p:tav tm="100000">
                                          <p:val>
                                            <p:strVal val="#ppt_w"/>
                                          </p:val>
                                        </p:tav>
                                      </p:tavLst>
                                    </p:anim>
                                    <p:anim calcmode="lin" valueType="num">
                                      <p:cBhvr>
                                        <p:cTn id="52" dur="500" fill="hold"/>
                                        <p:tgtEl>
                                          <p:spTgt spid="25"/>
                                        </p:tgtEl>
                                        <p:attrNameLst>
                                          <p:attrName>ppt_h</p:attrName>
                                        </p:attrNameLst>
                                      </p:cBhvr>
                                      <p:tavLst>
                                        <p:tav tm="0">
                                          <p:val>
                                            <p:strVal val="#ppt_h"/>
                                          </p:val>
                                        </p:tav>
                                        <p:tav tm="100000">
                                          <p:val>
                                            <p:strVal val="#ppt_h"/>
                                          </p:val>
                                        </p:tav>
                                      </p:tavLst>
                                    </p:anim>
                                    <p:animEffect transition="in" filter="fade">
                                      <p:cBhvr>
                                        <p:cTn id="53" dur="500"/>
                                        <p:tgtEl>
                                          <p:spTgt spid="25"/>
                                        </p:tgtEl>
                                      </p:cBhvr>
                                    </p:animEffect>
                                  </p:childTnLst>
                                </p:cTn>
                              </p:par>
                              <p:par>
                                <p:cTn id="54" presetID="55" presetClass="entr" presetSubtype="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strVal val="#ppt_w*0.70"/>
                                          </p:val>
                                        </p:tav>
                                        <p:tav tm="100000">
                                          <p:val>
                                            <p:strVal val="#ppt_w"/>
                                          </p:val>
                                        </p:tav>
                                      </p:tavLst>
                                    </p:anim>
                                    <p:anim calcmode="lin" valueType="num">
                                      <p:cBhvr>
                                        <p:cTn id="57" dur="500" fill="hold"/>
                                        <p:tgtEl>
                                          <p:spTgt spid="26"/>
                                        </p:tgtEl>
                                        <p:attrNameLst>
                                          <p:attrName>ppt_h</p:attrName>
                                        </p:attrNameLst>
                                      </p:cBhvr>
                                      <p:tavLst>
                                        <p:tav tm="0">
                                          <p:val>
                                            <p:strVal val="#ppt_h"/>
                                          </p:val>
                                        </p:tav>
                                        <p:tav tm="100000">
                                          <p:val>
                                            <p:strVal val="#ppt_h"/>
                                          </p:val>
                                        </p:tav>
                                      </p:tavLst>
                                    </p:anim>
                                    <p:animEffect transition="in" filter="fade">
                                      <p:cBhvr>
                                        <p:cTn id="58" dur="500"/>
                                        <p:tgtEl>
                                          <p:spTgt spid="26"/>
                                        </p:tgtEl>
                                      </p:cBhvr>
                                    </p:animEffect>
                                  </p:childTnLst>
                                </p:cTn>
                              </p:par>
                              <p:par>
                                <p:cTn id="59" presetID="55" presetClass="entr" presetSubtype="0"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strVal val="#ppt_w*0.70"/>
                                          </p:val>
                                        </p:tav>
                                        <p:tav tm="100000">
                                          <p:val>
                                            <p:strVal val="#ppt_w"/>
                                          </p:val>
                                        </p:tav>
                                      </p:tavLst>
                                    </p:anim>
                                    <p:anim calcmode="lin" valueType="num">
                                      <p:cBhvr>
                                        <p:cTn id="62" dur="500" fill="hold"/>
                                        <p:tgtEl>
                                          <p:spTgt spid="27"/>
                                        </p:tgtEl>
                                        <p:attrNameLst>
                                          <p:attrName>ppt_h</p:attrName>
                                        </p:attrNameLst>
                                      </p:cBhvr>
                                      <p:tavLst>
                                        <p:tav tm="0">
                                          <p:val>
                                            <p:strVal val="#ppt_h"/>
                                          </p:val>
                                        </p:tav>
                                        <p:tav tm="100000">
                                          <p:val>
                                            <p:strVal val="#ppt_h"/>
                                          </p:val>
                                        </p:tav>
                                      </p:tavLst>
                                    </p:anim>
                                    <p:animEffect transition="in" filter="fade">
                                      <p:cBhvr>
                                        <p:cTn id="6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4" grpId="0" animBg="1"/>
      <p:bldP spid="58" grpId="0" animBg="1"/>
      <p:bldP spid="59" grpId="0" animBg="1"/>
      <p:bldP spid="19" grpId="0" animBg="1"/>
      <p:bldP spid="20" grpId="0" animBg="1"/>
      <p:bldP spid="21" grpId="0" animBg="1"/>
      <p:bldP spid="22" grpId="0" animBg="1"/>
      <p:bldP spid="23" grpId="0" animBg="1"/>
      <p:bldP spid="25" grpId="0" animBg="1"/>
      <p:bldP spid="26" grpId="0" animBg="1"/>
      <p:bldP spid="27"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5190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69A32AE-F5F9-4202-BBD5-4216E956D9A7}" type="slidenum">
              <a:rPr lang="zh-CN" altLang="en-US" sz="1200">
                <a:solidFill>
                  <a:srgbClr val="000000"/>
                </a:solidFill>
                <a:latin typeface="微软雅黑" pitchFamily="34" charset="-122"/>
                <a:ea typeface="微软雅黑" pitchFamily="34" charset="-122"/>
              </a:rPr>
              <a:pPr>
                <a:spcBef>
                  <a:spcPct val="0"/>
                </a:spcBef>
                <a:buFontTx/>
                <a:buNone/>
              </a:pPr>
              <a:t>110</a:t>
            </a:fld>
            <a:endParaRPr lang="zh-CN" altLang="en-US" sz="1200">
              <a:solidFill>
                <a:srgbClr val="000000"/>
              </a:solidFill>
              <a:latin typeface="微软雅黑" pitchFamily="34" charset="-122"/>
              <a:ea typeface="微软雅黑" pitchFamily="34" charset="-122"/>
            </a:endParaRPr>
          </a:p>
        </p:txBody>
      </p:sp>
      <p:sp>
        <p:nvSpPr>
          <p:cNvPr id="25190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国有资产收益征缴情况表（财决附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5191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本表反映单位国有资产有偿使用收入、国有资产处置收入的征缴情况。根据单位执行会计制度、国有资产收益的实际征缴情况及有关明细账分析填列。</a:t>
            </a:r>
            <a:endParaRPr lang="en-US" altLang="zh-CN" sz="3600">
              <a:solidFill>
                <a:srgbClr val="002060"/>
              </a:solidFill>
              <a:latin typeface="微软雅黑" pitchFamily="34" charset="-122"/>
              <a:ea typeface="微软雅黑" pitchFamily="34" charset="-122"/>
            </a:endParaRPr>
          </a:p>
        </p:txBody>
      </p:sp>
      <p:sp>
        <p:nvSpPr>
          <p:cNvPr id="12" name="矩形 11"/>
          <p:cNvSpPr/>
          <p:nvPr/>
        </p:nvSpPr>
        <p:spPr>
          <a:xfrm>
            <a:off x="34925" y="1484313"/>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511425"/>
            <a:ext cx="1441450" cy="973138"/>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3540125"/>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567238"/>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594350"/>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相关规定</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5395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428C9D7-BD9D-4F51-9134-BC8A961F4A3B}" type="slidenum">
              <a:rPr lang="zh-CN" altLang="en-US" sz="1200">
                <a:solidFill>
                  <a:srgbClr val="000000"/>
                </a:solidFill>
                <a:latin typeface="微软雅黑" pitchFamily="34" charset="-122"/>
                <a:ea typeface="微软雅黑" pitchFamily="34" charset="-122"/>
              </a:rPr>
              <a:pPr>
                <a:spcBef>
                  <a:spcPct val="0"/>
                </a:spcBef>
                <a:buFontTx/>
                <a:buNone/>
              </a:pPr>
              <a:t>111</a:t>
            </a:fld>
            <a:endParaRPr lang="zh-CN" altLang="en-US" sz="1200">
              <a:solidFill>
                <a:srgbClr val="000000"/>
              </a:solidFill>
              <a:latin typeface="微软雅黑" pitchFamily="34" charset="-122"/>
              <a:ea typeface="微软雅黑" pitchFamily="34" charset="-122"/>
            </a:endParaRPr>
          </a:p>
        </p:txBody>
      </p:sp>
      <p:sp>
        <p:nvSpPr>
          <p:cNvPr id="25395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国有资产收益征缴情况表（财决附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5395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3600"/>
              </a:lnSpc>
              <a:buClr>
                <a:srgbClr val="002060"/>
              </a:buClr>
              <a:buFont typeface="Wingdings" pitchFamily="2" charset="2"/>
              <a:buChar char="Ø"/>
            </a:pPr>
            <a:r>
              <a:rPr lang="zh-CN" altLang="en-US" sz="2800" b="1">
                <a:solidFill>
                  <a:srgbClr val="002060"/>
                </a:solidFill>
                <a:latin typeface="微软雅黑" pitchFamily="34" charset="-122"/>
                <a:ea typeface="微软雅黑" pitchFamily="34" charset="-122"/>
              </a:rPr>
              <a:t>资产有偿使用收入：</a:t>
            </a:r>
            <a:endParaRPr lang="en-US" altLang="zh-CN" sz="2800" b="1">
              <a:solidFill>
                <a:srgbClr val="002060"/>
              </a:solidFill>
              <a:latin typeface="微软雅黑" pitchFamily="34" charset="-122"/>
              <a:ea typeface="微软雅黑" pitchFamily="34" charset="-122"/>
            </a:endParaRPr>
          </a:p>
          <a:p>
            <a:pPr eaLnBrk="1" hangingPunct="1">
              <a:lnSpc>
                <a:spcPts val="3600"/>
              </a:lnSpc>
              <a:buClr>
                <a:srgbClr val="FFFF00"/>
              </a:buClr>
              <a:buFontTx/>
              <a:buNone/>
            </a:pPr>
            <a:r>
              <a:rPr lang="en-US" altLang="zh-CN" sz="2800">
                <a:solidFill>
                  <a:srgbClr val="002060"/>
                </a:solidFill>
                <a:latin typeface="微软雅黑" pitchFamily="34" charset="-122"/>
                <a:ea typeface="微软雅黑" pitchFamily="34" charset="-122"/>
              </a:rPr>
              <a:t>  </a:t>
            </a:r>
            <a:r>
              <a:rPr lang="zh-CN" altLang="en-US" sz="2800">
                <a:solidFill>
                  <a:srgbClr val="002060"/>
                </a:solidFill>
                <a:latin typeface="微软雅黑" pitchFamily="34" charset="-122"/>
                <a:ea typeface="微软雅黑" pitchFamily="34" charset="-122"/>
              </a:rPr>
              <a:t>单位利用所占有、使用的国有资产进行出租、出借、举办经济实体、对外投资等取得的收入。</a:t>
            </a:r>
          </a:p>
          <a:p>
            <a:pPr eaLnBrk="1" hangingPunct="1">
              <a:lnSpc>
                <a:spcPts val="3600"/>
              </a:lnSpc>
              <a:buClr>
                <a:srgbClr val="002060"/>
              </a:buClr>
              <a:buFont typeface="Wingdings" pitchFamily="2" charset="2"/>
              <a:buChar char="Ø"/>
            </a:pPr>
            <a:r>
              <a:rPr lang="zh-CN" altLang="en-US" sz="2800" b="1">
                <a:solidFill>
                  <a:srgbClr val="002060"/>
                </a:solidFill>
                <a:latin typeface="微软雅黑" pitchFamily="34" charset="-122"/>
                <a:ea typeface="微软雅黑" pitchFamily="34" charset="-122"/>
              </a:rPr>
              <a:t>资产处置收入：</a:t>
            </a:r>
            <a:endParaRPr lang="en-US" altLang="zh-CN" sz="2800" b="1">
              <a:solidFill>
                <a:srgbClr val="002060"/>
              </a:solidFill>
              <a:latin typeface="微软雅黑" pitchFamily="34" charset="-122"/>
              <a:ea typeface="微软雅黑" pitchFamily="34" charset="-122"/>
            </a:endParaRPr>
          </a:p>
          <a:p>
            <a:pPr eaLnBrk="1" hangingPunct="1">
              <a:lnSpc>
                <a:spcPts val="3600"/>
              </a:lnSpc>
              <a:buClr>
                <a:srgbClr val="FFFF00"/>
              </a:buClr>
              <a:buFontTx/>
              <a:buNone/>
            </a:pPr>
            <a:r>
              <a:rPr lang="en-US" altLang="zh-CN" sz="2800">
                <a:solidFill>
                  <a:srgbClr val="002060"/>
                </a:solidFill>
                <a:latin typeface="微软雅黑" pitchFamily="34" charset="-122"/>
                <a:ea typeface="微软雅黑" pitchFamily="34" charset="-122"/>
              </a:rPr>
              <a:t>  </a:t>
            </a:r>
            <a:r>
              <a:rPr lang="zh-CN" altLang="en-US" sz="2800">
                <a:solidFill>
                  <a:srgbClr val="002060"/>
                </a:solidFill>
                <a:latin typeface="微软雅黑" pitchFamily="34" charset="-122"/>
                <a:ea typeface="微软雅黑" pitchFamily="34" charset="-122"/>
              </a:rPr>
              <a:t>单位对国有资产产权进行转移及核销所取得的收入</a:t>
            </a:r>
            <a:r>
              <a:rPr lang="zh-CN" altLang="en-US" sz="2800">
                <a:solidFill>
                  <a:srgbClr val="C00000"/>
                </a:solidFill>
                <a:latin typeface="微软雅黑" pitchFamily="34" charset="-122"/>
                <a:ea typeface="微软雅黑" pitchFamily="34" charset="-122"/>
              </a:rPr>
              <a:t>（包括对外投资）</a:t>
            </a:r>
            <a:endParaRPr lang="zh-CN" altLang="en-US" sz="2800">
              <a:solidFill>
                <a:srgbClr val="002060"/>
              </a:solidFill>
              <a:latin typeface="微软雅黑" pitchFamily="34" charset="-122"/>
              <a:ea typeface="微软雅黑" pitchFamily="34" charset="-122"/>
            </a:endParaRPr>
          </a:p>
          <a:p>
            <a:pPr eaLnBrk="1" hangingPunct="1">
              <a:lnSpc>
                <a:spcPts val="3600"/>
              </a:lnSpc>
              <a:buClr>
                <a:srgbClr val="002060"/>
              </a:buClr>
              <a:buFont typeface="Wingdings" pitchFamily="2" charset="2"/>
              <a:buChar char="Ø"/>
            </a:pPr>
            <a:r>
              <a:rPr lang="zh-CN" altLang="en-US" sz="2800" b="1">
                <a:solidFill>
                  <a:srgbClr val="002060"/>
                </a:solidFill>
                <a:latin typeface="微软雅黑" pitchFamily="34" charset="-122"/>
                <a:ea typeface="微软雅黑" pitchFamily="34" charset="-122"/>
              </a:rPr>
              <a:t>资产收益征缴情况：</a:t>
            </a:r>
            <a:endParaRPr lang="en-US" altLang="zh-CN" sz="2800" b="1">
              <a:solidFill>
                <a:srgbClr val="002060"/>
              </a:solidFill>
              <a:latin typeface="微软雅黑" pitchFamily="34" charset="-122"/>
              <a:ea typeface="微软雅黑" pitchFamily="34" charset="-122"/>
            </a:endParaRPr>
          </a:p>
          <a:p>
            <a:pPr eaLnBrk="1" hangingPunct="1">
              <a:lnSpc>
                <a:spcPts val="3600"/>
              </a:lnSpc>
              <a:buClr>
                <a:srgbClr val="FFFF00"/>
              </a:buClr>
              <a:buFontTx/>
              <a:buNone/>
            </a:pPr>
            <a:r>
              <a:rPr lang="en-US" altLang="zh-CN" sz="2800">
                <a:solidFill>
                  <a:srgbClr val="002060"/>
                </a:solidFill>
                <a:latin typeface="微软雅黑" pitchFamily="34" charset="-122"/>
                <a:ea typeface="微软雅黑" pitchFamily="34" charset="-122"/>
              </a:rPr>
              <a:t>  </a:t>
            </a:r>
            <a:r>
              <a:rPr lang="zh-CN" altLang="en-US" sz="2800">
                <a:solidFill>
                  <a:srgbClr val="002060"/>
                </a:solidFill>
                <a:latin typeface="微软雅黑" pitchFamily="34" charset="-122"/>
                <a:ea typeface="微软雅黑" pitchFamily="34" charset="-122"/>
              </a:rPr>
              <a:t>填列行政事业单位利用国有资产所取得收入的实际征缴情况。</a:t>
            </a:r>
          </a:p>
        </p:txBody>
      </p:sp>
      <p:sp>
        <p:nvSpPr>
          <p:cNvPr id="12" name="矩形 11"/>
          <p:cNvSpPr/>
          <p:nvPr/>
        </p:nvSpPr>
        <p:spPr>
          <a:xfrm>
            <a:off x="34925" y="1484313"/>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511425"/>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3540125"/>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567238"/>
            <a:ext cx="1441450" cy="9715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594350"/>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相关规定</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5600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5122B58-C11C-4047-98AC-F896DF30403B}" type="slidenum">
              <a:rPr lang="zh-CN" altLang="en-US" sz="1200">
                <a:solidFill>
                  <a:srgbClr val="000000"/>
                </a:solidFill>
                <a:latin typeface="微软雅黑" pitchFamily="34" charset="-122"/>
                <a:ea typeface="微软雅黑" pitchFamily="34" charset="-122"/>
              </a:rPr>
              <a:pPr>
                <a:spcBef>
                  <a:spcPct val="0"/>
                </a:spcBef>
                <a:buFontTx/>
                <a:buNone/>
              </a:pPr>
              <a:t>112</a:t>
            </a:fld>
            <a:endParaRPr lang="zh-CN" altLang="en-US" sz="1200">
              <a:solidFill>
                <a:srgbClr val="000000"/>
              </a:solidFill>
              <a:latin typeface="微软雅黑" pitchFamily="34" charset="-122"/>
              <a:ea typeface="微软雅黑" pitchFamily="34" charset="-122"/>
            </a:endParaRPr>
          </a:p>
        </p:txBody>
      </p:sp>
      <p:sp>
        <p:nvSpPr>
          <p:cNvPr id="25600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国有资产收益征缴情况表（财决附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graphicFrame>
        <p:nvGraphicFramePr>
          <p:cNvPr id="12" name="内容占位符 3"/>
          <p:cNvGraphicFramePr>
            <a:graphicFrameLocks/>
          </p:cNvGraphicFramePr>
          <p:nvPr/>
        </p:nvGraphicFramePr>
        <p:xfrm>
          <a:off x="1619250" y="2457450"/>
          <a:ext cx="7380288" cy="3973522"/>
        </p:xfrm>
        <a:graphic>
          <a:graphicData uri="http://schemas.openxmlformats.org/drawingml/2006/table">
            <a:tbl>
              <a:tblPr firstRow="1" bandRow="1">
                <a:tableStyleId>{BC89EF96-8CEA-46FF-86C4-4CE0E7609802}</a:tableStyleId>
              </a:tblPr>
              <a:tblGrid>
                <a:gridCol w="2016217"/>
                <a:gridCol w="2592279"/>
                <a:gridCol w="2771792"/>
              </a:tblGrid>
              <a:tr h="944845">
                <a:tc>
                  <a:txBody>
                    <a:bodyPr/>
                    <a:lstStyle/>
                    <a:p>
                      <a:pPr algn="ctr"/>
                      <a:r>
                        <a:rPr lang="zh-CN" altLang="en-US" sz="2800" dirty="0" smtClean="0"/>
                        <a:t>国有资产收益</a:t>
                      </a:r>
                      <a:endParaRPr lang="zh-CN" altLang="en-US" sz="2800" dirty="0">
                        <a:latin typeface="微软雅黑" panose="020B0503020204020204" pitchFamily="34" charset="-122"/>
                        <a:ea typeface="微软雅黑" panose="020B0503020204020204" pitchFamily="34" charset="-122"/>
                      </a:endParaRPr>
                    </a:p>
                  </a:txBody>
                  <a:tcPr marT="45704" marB="45704" anchor="ctr">
                    <a:solidFill>
                      <a:schemeClr val="bg1">
                        <a:lumMod val="95000"/>
                      </a:schemeClr>
                    </a:solidFill>
                  </a:tcPr>
                </a:tc>
                <a:tc>
                  <a:txBody>
                    <a:bodyPr/>
                    <a:lstStyle/>
                    <a:p>
                      <a:pPr algn="ctr"/>
                      <a:r>
                        <a:rPr lang="zh-CN" altLang="en-US" sz="2800" dirty="0" smtClean="0"/>
                        <a:t>行政单位</a:t>
                      </a:r>
                      <a:endParaRPr lang="zh-CN" altLang="en-US" sz="2800" dirty="0">
                        <a:latin typeface="微软雅黑" panose="020B0503020204020204" pitchFamily="34" charset="-122"/>
                        <a:ea typeface="微软雅黑" panose="020B0503020204020204" pitchFamily="34" charset="-122"/>
                      </a:endParaRPr>
                    </a:p>
                  </a:txBody>
                  <a:tcPr marT="45704" marB="45704" anchor="ctr">
                    <a:solidFill>
                      <a:schemeClr val="bg1">
                        <a:lumMod val="95000"/>
                      </a:schemeClr>
                    </a:solidFill>
                  </a:tcPr>
                </a:tc>
                <a:tc>
                  <a:txBody>
                    <a:bodyPr/>
                    <a:lstStyle/>
                    <a:p>
                      <a:pPr algn="ctr"/>
                      <a:r>
                        <a:rPr lang="zh-CN" altLang="en-US" sz="2800" dirty="0" smtClean="0"/>
                        <a:t>事业单位</a:t>
                      </a:r>
                      <a:endParaRPr lang="zh-CN" altLang="en-US" sz="2800" dirty="0">
                        <a:latin typeface="微软雅黑" panose="020B0503020204020204" pitchFamily="34" charset="-122"/>
                        <a:ea typeface="微软雅黑" panose="020B0503020204020204" pitchFamily="34" charset="-122"/>
                      </a:endParaRPr>
                    </a:p>
                  </a:txBody>
                  <a:tcPr marT="45704" marB="45704" anchor="ctr">
                    <a:solidFill>
                      <a:schemeClr val="bg1">
                        <a:lumMod val="95000"/>
                      </a:schemeClr>
                    </a:solidFill>
                  </a:tcPr>
                </a:tc>
              </a:tr>
              <a:tr h="1352306">
                <a:tc>
                  <a:txBody>
                    <a:bodyPr/>
                    <a:lstStyle/>
                    <a:p>
                      <a:pPr algn="ctr"/>
                      <a:r>
                        <a:rPr lang="zh-CN" altLang="en-US" sz="2600" dirty="0" smtClean="0"/>
                        <a:t>国有资产有偿使用收入</a:t>
                      </a:r>
                      <a:endParaRPr lang="zh-CN" altLang="en-US" sz="2600" dirty="0">
                        <a:latin typeface="微软雅黑" panose="020B0503020204020204" pitchFamily="34" charset="-122"/>
                        <a:ea typeface="微软雅黑" panose="020B0503020204020204" pitchFamily="34" charset="-122"/>
                      </a:endParaRPr>
                    </a:p>
                  </a:txBody>
                  <a:tcPr marT="45704" marB="45704"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600" dirty="0" smtClean="0"/>
                        <a:t>   </a:t>
                      </a:r>
                      <a:r>
                        <a:rPr lang="zh-CN" altLang="en-US" sz="2600" baseline="0" dirty="0" smtClean="0"/>
                        <a:t> </a:t>
                      </a:r>
                      <a:r>
                        <a:rPr lang="zh-CN" altLang="en-US" sz="2600" dirty="0" smtClean="0"/>
                        <a:t>抵扣相关税费后，上缴国库，纳入预算</a:t>
                      </a:r>
                      <a:endParaRPr lang="zh-CN" altLang="en-US" sz="2600" dirty="0">
                        <a:latin typeface="微软雅黑" panose="020B0503020204020204" pitchFamily="34" charset="-122"/>
                        <a:ea typeface="微软雅黑" panose="020B0503020204020204" pitchFamily="34" charset="-122"/>
                      </a:endParaRPr>
                    </a:p>
                  </a:txBody>
                  <a:tcPr marT="45704" marB="45704" anchor="ctr">
                    <a:noFill/>
                  </a:tcPr>
                </a:tc>
                <a:tc>
                  <a:txBody>
                    <a:bodyPr/>
                    <a:lstStyle/>
                    <a:p>
                      <a:r>
                        <a:rPr lang="en-US" altLang="zh-CN" sz="2600" dirty="0" smtClean="0"/>
                        <a:t>    </a:t>
                      </a:r>
                      <a:r>
                        <a:rPr lang="zh-CN" altLang="en-US" sz="2600" dirty="0" smtClean="0"/>
                        <a:t>纳入单位预算，统一核算，统一管理</a:t>
                      </a:r>
                      <a:endParaRPr lang="zh-CN" altLang="en-US" sz="2600" dirty="0">
                        <a:latin typeface="微软雅黑" panose="020B0503020204020204" pitchFamily="34" charset="-122"/>
                        <a:ea typeface="微软雅黑" panose="020B0503020204020204" pitchFamily="34" charset="-122"/>
                      </a:endParaRPr>
                    </a:p>
                  </a:txBody>
                  <a:tcPr marT="45704" marB="45704" anchor="ctr">
                    <a:noFill/>
                  </a:tcPr>
                </a:tc>
              </a:tr>
              <a:tr h="1676362">
                <a:tc>
                  <a:txBody>
                    <a:bodyPr/>
                    <a:lstStyle/>
                    <a:p>
                      <a:pPr algn="ctr"/>
                      <a:r>
                        <a:rPr lang="zh-CN" altLang="en-US" sz="2600" dirty="0" smtClean="0"/>
                        <a:t>国有资产</a:t>
                      </a:r>
                      <a:endParaRPr lang="en-US" altLang="zh-CN" sz="2600" dirty="0" smtClean="0"/>
                    </a:p>
                    <a:p>
                      <a:pPr algn="ctr"/>
                      <a:r>
                        <a:rPr lang="zh-CN" altLang="en-US" sz="2600" dirty="0" smtClean="0"/>
                        <a:t>处置收入</a:t>
                      </a:r>
                      <a:endParaRPr lang="zh-CN" altLang="en-US" sz="2600" dirty="0">
                        <a:latin typeface="微软雅黑" panose="020B0503020204020204" pitchFamily="34" charset="-122"/>
                        <a:ea typeface="微软雅黑" panose="020B0503020204020204" pitchFamily="34" charset="-122"/>
                      </a:endParaRPr>
                    </a:p>
                  </a:txBody>
                  <a:tcPr marT="45704" marB="4570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600" dirty="0" smtClean="0"/>
                        <a:t>    抵扣相关税费后，上缴国库，纳入预算</a:t>
                      </a:r>
                      <a:endParaRPr lang="zh-CN" altLang="en-US" sz="2600" dirty="0" smtClean="0">
                        <a:latin typeface="微软雅黑" panose="020B0503020204020204" pitchFamily="34" charset="-122"/>
                        <a:ea typeface="微软雅黑" panose="020B0503020204020204" pitchFamily="34" charset="-122"/>
                      </a:endParaRPr>
                    </a:p>
                  </a:txBody>
                  <a:tcPr marT="45704" marB="45704" anchor="ctr"/>
                </a:tc>
                <a:tc>
                  <a:txBody>
                    <a:bodyPr/>
                    <a:lstStyle/>
                    <a:p>
                      <a:r>
                        <a:rPr lang="en-US" altLang="zh-CN" sz="2600" dirty="0" smtClean="0"/>
                        <a:t>    </a:t>
                      </a:r>
                      <a:r>
                        <a:rPr lang="zh-CN" altLang="en-US" sz="2600" dirty="0" smtClean="0"/>
                        <a:t>抵扣相关税费后上缴国库，实行“收支两条线”管理</a:t>
                      </a:r>
                      <a:endParaRPr lang="zh-CN" altLang="en-US" sz="2600" dirty="0">
                        <a:latin typeface="微软雅黑" panose="020B0503020204020204" pitchFamily="34" charset="-122"/>
                        <a:ea typeface="微软雅黑" panose="020B0503020204020204" pitchFamily="34" charset="-122"/>
                      </a:endParaRPr>
                    </a:p>
                  </a:txBody>
                  <a:tcPr marT="45704" marB="45704" anchor="ctr"/>
                </a:tc>
              </a:tr>
            </a:tbl>
          </a:graphicData>
        </a:graphic>
      </p:graphicFrame>
      <p:sp>
        <p:nvSpPr>
          <p:cNvPr id="256024" name="矩形 1"/>
          <p:cNvSpPr>
            <a:spLocks noChangeArrowheads="1"/>
          </p:cNvSpPr>
          <p:nvPr/>
        </p:nvSpPr>
        <p:spPr bwMode="auto">
          <a:xfrm>
            <a:off x="2755900" y="1725613"/>
            <a:ext cx="5108575" cy="58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b="1">
                <a:solidFill>
                  <a:srgbClr val="002060"/>
                </a:solidFill>
                <a:latin typeface="微软雅黑" pitchFamily="34" charset="-122"/>
                <a:ea typeface="微软雅黑" pitchFamily="34" charset="-122"/>
              </a:rPr>
              <a:t>国有资产收益管理有关规定</a:t>
            </a:r>
          </a:p>
        </p:txBody>
      </p:sp>
      <p:sp>
        <p:nvSpPr>
          <p:cNvPr id="13" name="矩形 12"/>
          <p:cNvSpPr/>
          <p:nvPr/>
        </p:nvSpPr>
        <p:spPr>
          <a:xfrm>
            <a:off x="34925" y="1484313"/>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511425"/>
            <a:ext cx="1441450" cy="973138"/>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3540125"/>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4567238"/>
            <a:ext cx="1441450" cy="9715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5594350"/>
            <a:ext cx="1441450" cy="973138"/>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相关规定</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5805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AADB860-3379-4996-9A02-BACAC563D995}" type="slidenum">
              <a:rPr lang="zh-CN" altLang="en-US" sz="1200">
                <a:solidFill>
                  <a:srgbClr val="000000"/>
                </a:solidFill>
                <a:latin typeface="微软雅黑" pitchFamily="34" charset="-122"/>
                <a:ea typeface="微软雅黑" pitchFamily="34" charset="-122"/>
              </a:rPr>
              <a:pPr>
                <a:spcBef>
                  <a:spcPct val="0"/>
                </a:spcBef>
                <a:buFontTx/>
                <a:buNone/>
              </a:pPr>
              <a:t>113</a:t>
            </a:fld>
            <a:endParaRPr lang="zh-CN" altLang="en-US" sz="1200">
              <a:solidFill>
                <a:srgbClr val="000000"/>
              </a:solidFill>
              <a:latin typeface="微软雅黑" pitchFamily="34" charset="-122"/>
              <a:ea typeface="微软雅黑" pitchFamily="34" charset="-122"/>
            </a:endParaRPr>
          </a:p>
        </p:txBody>
      </p:sp>
      <p:sp>
        <p:nvSpPr>
          <p:cNvPr id="25805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基本数字表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258058" name="Picture 11"/>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14475" y="1462088"/>
            <a:ext cx="7632700" cy="51276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cSld>
  <p:clrMapOvr>
    <a:masterClrMapping/>
  </p:clrMapOvr>
  <p:transition spd="slow">
    <p:blinds dir="vert"/>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6009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5851C48-64C8-4837-8855-6712D83A2545}" type="slidenum">
              <a:rPr lang="zh-CN" altLang="en-US" sz="1200">
                <a:solidFill>
                  <a:srgbClr val="000000"/>
                </a:solidFill>
                <a:latin typeface="微软雅黑" pitchFamily="34" charset="-122"/>
                <a:ea typeface="微软雅黑" pitchFamily="34" charset="-122"/>
              </a:rPr>
              <a:pPr>
                <a:spcBef>
                  <a:spcPct val="0"/>
                </a:spcBef>
                <a:buFontTx/>
                <a:buNone/>
              </a:pPr>
              <a:t>114</a:t>
            </a:fld>
            <a:endParaRPr lang="zh-CN" altLang="en-US" sz="1200">
              <a:solidFill>
                <a:srgbClr val="000000"/>
              </a:solidFill>
              <a:latin typeface="微软雅黑" pitchFamily="34" charset="-122"/>
              <a:ea typeface="微软雅黑" pitchFamily="34" charset="-122"/>
            </a:endParaRPr>
          </a:p>
        </p:txBody>
      </p:sp>
      <p:sp>
        <p:nvSpPr>
          <p:cNvPr id="26010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基本数字表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6010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975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本表反映单位年末机构、人员情况，按支出功能分类科目分“类”、“款”、“项”进行填列。</a:t>
            </a:r>
            <a:endParaRPr lang="en-US" altLang="zh-CN">
              <a:solidFill>
                <a:srgbClr val="002060"/>
              </a:solidFill>
              <a:latin typeface="微软雅黑" pitchFamily="34" charset="-122"/>
              <a:ea typeface="微软雅黑" pitchFamily="34" charset="-122"/>
            </a:endParaRPr>
          </a:p>
          <a:p>
            <a:pPr eaLnBrk="1" hangingPunct="1">
              <a:lnSpc>
                <a:spcPct val="150000"/>
              </a:lnSpc>
              <a:buFontTx/>
              <a:buNone/>
            </a:pPr>
            <a:r>
              <a:rPr lang="zh-CN" altLang="en-US" sz="4000" b="1">
                <a:solidFill>
                  <a:srgbClr val="002060"/>
                </a:solidFill>
                <a:latin typeface="微软雅黑" pitchFamily="34" charset="-122"/>
                <a:ea typeface="微软雅黑" pitchFamily="34" charset="-122"/>
              </a:rPr>
              <a:t>所有指标均</a:t>
            </a:r>
            <a:r>
              <a:rPr lang="zh-CN" altLang="en-US" sz="4000" b="1">
                <a:solidFill>
                  <a:srgbClr val="C00000"/>
                </a:solidFill>
                <a:latin typeface="微软雅黑" pitchFamily="34" charset="-122"/>
                <a:ea typeface="微软雅黑" pitchFamily="34" charset="-122"/>
              </a:rPr>
              <a:t>不包括</a:t>
            </a:r>
            <a:r>
              <a:rPr lang="zh-CN" altLang="en-US" sz="4000" b="1">
                <a:solidFill>
                  <a:srgbClr val="002060"/>
                </a:solidFill>
                <a:latin typeface="微软雅黑" pitchFamily="34" charset="-122"/>
                <a:ea typeface="微软雅黑" pitchFamily="34" charset="-122"/>
              </a:rPr>
              <a:t>编制外长期聘人员、遗属和临时工。 </a:t>
            </a:r>
            <a:endParaRPr lang="en-US" altLang="zh-CN" sz="4000" b="1">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6214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6B37BC1-4A30-44D1-88DC-0C4F52C38E1C}" type="slidenum">
              <a:rPr lang="zh-CN" altLang="en-US" sz="1200">
                <a:solidFill>
                  <a:srgbClr val="000000"/>
                </a:solidFill>
                <a:latin typeface="微软雅黑" pitchFamily="34" charset="-122"/>
                <a:ea typeface="微软雅黑" pitchFamily="34" charset="-122"/>
              </a:rPr>
              <a:pPr>
                <a:spcBef>
                  <a:spcPct val="0"/>
                </a:spcBef>
                <a:buFontTx/>
                <a:buNone/>
              </a:pPr>
              <a:t>115</a:t>
            </a:fld>
            <a:endParaRPr lang="zh-CN" altLang="en-US" sz="1200">
              <a:solidFill>
                <a:srgbClr val="000000"/>
              </a:solidFill>
              <a:latin typeface="微软雅黑" pitchFamily="34" charset="-122"/>
              <a:ea typeface="微软雅黑" pitchFamily="34" charset="-122"/>
            </a:endParaRPr>
          </a:p>
        </p:txBody>
      </p:sp>
      <p:sp>
        <p:nvSpPr>
          <p:cNvPr id="26214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基本数字表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zh-CN"/>
            </a:defPPr>
            <a:lvl1pPr marL="0" indent="533400" eaLnBrk="1" hangingPunct="1">
              <a:lnSpc>
                <a:spcPct val="150000"/>
              </a:lnSpc>
              <a:spcBef>
                <a:spcPct val="20000"/>
              </a:spcBef>
              <a:buFontTx/>
              <a:buNone/>
              <a:defRPr sz="3200">
                <a:solidFill>
                  <a:srgbClr val="002060"/>
                </a:solidFill>
                <a:latin typeface="微软雅黑" panose="020B0503020204020204" pitchFamily="34" charset="-122"/>
                <a:ea typeface="微软雅黑" panose="020B0503020204020204" pitchFamily="34" charset="-122"/>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marL="285750" indent="-285750">
              <a:lnSpc>
                <a:spcPts val="2800"/>
              </a:lnSpc>
              <a:spcBef>
                <a:spcPct val="0"/>
              </a:spcBef>
              <a:buClr>
                <a:srgbClr val="002060"/>
              </a:buClr>
              <a:buFont typeface="Wingdings" panose="05000000000000000000" pitchFamily="2" charset="2"/>
              <a:buChar char="Ø"/>
              <a:defRPr/>
            </a:pPr>
            <a:r>
              <a:rPr lang="zh-CN" altLang="en-US" sz="2200" dirty="0"/>
              <a:t>机构和人员数不得重复填列：按支出功能分类科目填报</a:t>
            </a:r>
          </a:p>
          <a:p>
            <a:pPr marL="285750" indent="-285750">
              <a:lnSpc>
                <a:spcPts val="2800"/>
              </a:lnSpc>
              <a:spcBef>
                <a:spcPct val="0"/>
              </a:spcBef>
              <a:buClr>
                <a:srgbClr val="002060"/>
              </a:buClr>
              <a:buFont typeface="Wingdings" panose="05000000000000000000" pitchFamily="2" charset="2"/>
              <a:buChar char="Ø"/>
              <a:defRPr/>
            </a:pPr>
            <a:r>
              <a:rPr lang="zh-CN" altLang="en-US" sz="2200" dirty="0"/>
              <a:t>年末机构数：年末独立核算</a:t>
            </a:r>
          </a:p>
          <a:p>
            <a:pPr marL="285750" indent="-285750">
              <a:lnSpc>
                <a:spcPts val="2800"/>
              </a:lnSpc>
              <a:spcBef>
                <a:spcPct val="0"/>
              </a:spcBef>
              <a:buClr>
                <a:srgbClr val="002060"/>
              </a:buClr>
              <a:buFont typeface="Wingdings" panose="05000000000000000000" pitchFamily="2" charset="2"/>
              <a:buChar char="Ø"/>
              <a:defRPr/>
            </a:pPr>
            <a:r>
              <a:rPr lang="zh-CN" altLang="en-US" sz="2200" dirty="0"/>
              <a:t>编制人数：包括工勤编制人数</a:t>
            </a:r>
          </a:p>
          <a:p>
            <a:pPr marL="285750" indent="-285750">
              <a:lnSpc>
                <a:spcPts val="2800"/>
              </a:lnSpc>
              <a:spcBef>
                <a:spcPct val="0"/>
              </a:spcBef>
              <a:buClr>
                <a:srgbClr val="002060"/>
              </a:buClr>
              <a:buFont typeface="Wingdings" panose="05000000000000000000" pitchFamily="2" charset="2"/>
              <a:buChar char="Ø"/>
              <a:defRPr/>
            </a:pPr>
            <a:r>
              <a:rPr lang="zh-CN" altLang="en-US" sz="2200" dirty="0"/>
              <a:t>年末实有人数：准确填报在职人数</a:t>
            </a:r>
            <a:endParaRPr lang="en-US" altLang="zh-CN" sz="2200" dirty="0"/>
          </a:p>
          <a:p>
            <a:pPr marL="533400" indent="-261938">
              <a:lnSpc>
                <a:spcPts val="2800"/>
              </a:lnSpc>
              <a:spcBef>
                <a:spcPct val="0"/>
              </a:spcBef>
              <a:buClr>
                <a:srgbClr val="FF0000"/>
              </a:buClr>
              <a:defRPr/>
            </a:pPr>
            <a:r>
              <a:rPr lang="en-US" altLang="zh-CN" sz="2200" dirty="0" smtClean="0"/>
              <a:t>1.</a:t>
            </a:r>
            <a:r>
              <a:rPr lang="zh-CN" altLang="en-US" sz="2200" dirty="0" smtClean="0"/>
              <a:t>要</a:t>
            </a:r>
            <a:r>
              <a:rPr lang="zh-CN" altLang="en-US" sz="2200" dirty="0"/>
              <a:t>严格按照编制内实有人数填列，</a:t>
            </a:r>
            <a:r>
              <a:rPr lang="zh-CN" altLang="en-US" sz="2200" dirty="0">
                <a:solidFill>
                  <a:srgbClr val="C00000"/>
                </a:solidFill>
              </a:rPr>
              <a:t>不能随意将编制外人数填报在此</a:t>
            </a:r>
            <a:r>
              <a:rPr lang="zh-CN" altLang="en-US" sz="2200" dirty="0" smtClean="0"/>
              <a:t>；</a:t>
            </a:r>
            <a:endParaRPr lang="en-US" altLang="zh-CN" sz="2200" dirty="0"/>
          </a:p>
          <a:p>
            <a:pPr marL="533400" indent="-261938">
              <a:lnSpc>
                <a:spcPts val="2800"/>
              </a:lnSpc>
              <a:spcBef>
                <a:spcPct val="0"/>
              </a:spcBef>
              <a:buClr>
                <a:srgbClr val="FF0000"/>
              </a:buClr>
              <a:defRPr/>
            </a:pPr>
            <a:r>
              <a:rPr lang="en-US" altLang="zh-CN" sz="2200" dirty="0" smtClean="0"/>
              <a:t>2.</a:t>
            </a:r>
            <a:r>
              <a:rPr lang="zh-CN" altLang="en-US" sz="2200" dirty="0" smtClean="0"/>
              <a:t>要</a:t>
            </a:r>
            <a:r>
              <a:rPr lang="zh-CN" altLang="en-US" sz="2200" dirty="0"/>
              <a:t>注意与部门预算中在职人员</a:t>
            </a:r>
            <a:r>
              <a:rPr lang="zh-CN" altLang="en-US" sz="2200" dirty="0">
                <a:solidFill>
                  <a:srgbClr val="C00000"/>
                </a:solidFill>
              </a:rPr>
              <a:t>口径衔接</a:t>
            </a:r>
            <a:r>
              <a:rPr lang="zh-CN" altLang="en-US" sz="2200" dirty="0"/>
              <a:t>；</a:t>
            </a:r>
            <a:endParaRPr lang="en-US" altLang="zh-CN" sz="2200" dirty="0"/>
          </a:p>
          <a:p>
            <a:pPr marL="533400" indent="-261938">
              <a:lnSpc>
                <a:spcPts val="2800"/>
              </a:lnSpc>
              <a:spcBef>
                <a:spcPct val="0"/>
              </a:spcBef>
              <a:buClr>
                <a:srgbClr val="FF0000"/>
              </a:buClr>
              <a:defRPr/>
            </a:pPr>
            <a:r>
              <a:rPr lang="en-US" altLang="zh-CN" sz="2200" dirty="0" smtClean="0"/>
              <a:t>3.</a:t>
            </a:r>
            <a:r>
              <a:rPr lang="zh-CN" altLang="en-US" sz="2200" dirty="0" smtClean="0"/>
              <a:t>要</a:t>
            </a:r>
            <a:r>
              <a:rPr lang="zh-CN" altLang="en-US" sz="2200" dirty="0"/>
              <a:t>重点做好表内编制数与实有数的对应审核以及上下年</a:t>
            </a:r>
            <a:r>
              <a:rPr lang="zh-CN" altLang="en-US" sz="2200" dirty="0">
                <a:solidFill>
                  <a:srgbClr val="C00000"/>
                </a:solidFill>
              </a:rPr>
              <a:t>对比</a:t>
            </a:r>
            <a:r>
              <a:rPr lang="zh-CN" altLang="en-US" sz="2200" dirty="0" smtClean="0">
                <a:solidFill>
                  <a:srgbClr val="C00000"/>
                </a:solidFill>
              </a:rPr>
              <a:t>审核</a:t>
            </a:r>
            <a:endParaRPr lang="en-US" altLang="zh-CN" sz="2200" dirty="0" smtClean="0">
              <a:solidFill>
                <a:srgbClr val="C00000"/>
              </a:solidFill>
            </a:endParaRPr>
          </a:p>
          <a:p>
            <a:pPr marL="285750" indent="-285750">
              <a:lnSpc>
                <a:spcPts val="2800"/>
              </a:lnSpc>
              <a:spcBef>
                <a:spcPct val="0"/>
              </a:spcBef>
              <a:buClr>
                <a:srgbClr val="002060"/>
              </a:buClr>
              <a:buFont typeface="Wingdings" panose="05000000000000000000" pitchFamily="2" charset="2"/>
              <a:buChar char="Ø"/>
              <a:defRPr/>
            </a:pPr>
            <a:r>
              <a:rPr lang="zh-CN" altLang="en-US" sz="2200" dirty="0"/>
              <a:t>一般公共预算财政拨款开支人数：行政人员及参照公务员法管理的事业人员</a:t>
            </a:r>
            <a:endParaRPr lang="en-US" altLang="zh-CN" sz="2200" dirty="0"/>
          </a:p>
          <a:p>
            <a:pPr marL="285750" indent="-285750">
              <a:lnSpc>
                <a:spcPts val="2800"/>
              </a:lnSpc>
              <a:spcBef>
                <a:spcPct val="0"/>
              </a:spcBef>
              <a:buClr>
                <a:srgbClr val="002060"/>
              </a:buClr>
              <a:buFont typeface="Wingdings" panose="05000000000000000000" pitchFamily="2" charset="2"/>
              <a:buChar char="Ø"/>
              <a:defRPr/>
            </a:pPr>
            <a:r>
              <a:rPr lang="zh-CN" altLang="en-US" sz="2200" dirty="0"/>
              <a:t>一般公共预算财政补助开支人数：事业人员，不含参照公务员法管理的事业人员</a:t>
            </a:r>
            <a:endParaRPr lang="en-US" altLang="zh-CN" sz="2200" dirty="0"/>
          </a:p>
          <a:p>
            <a:pPr marL="285750" indent="-285750">
              <a:lnSpc>
                <a:spcPts val="2800"/>
              </a:lnSpc>
              <a:spcBef>
                <a:spcPct val="0"/>
              </a:spcBef>
              <a:buClr>
                <a:srgbClr val="002060"/>
              </a:buClr>
              <a:buFont typeface="Wingdings" panose="05000000000000000000" pitchFamily="2" charset="2"/>
              <a:buChar char="Ø"/>
              <a:defRPr/>
            </a:pPr>
            <a:r>
              <a:rPr lang="zh-CN" altLang="en-US" sz="2200" dirty="0"/>
              <a:t>年末学生人数：不包括学前教育学生数</a:t>
            </a:r>
          </a:p>
          <a:p>
            <a:pPr>
              <a:lnSpc>
                <a:spcPts val="2800"/>
              </a:lnSpc>
              <a:spcBef>
                <a:spcPct val="0"/>
              </a:spcBef>
              <a:buClr>
                <a:srgbClr val="FF0000"/>
              </a:buClr>
              <a:defRPr/>
            </a:pPr>
            <a:endParaRPr lang="zh-CN" altLang="en-US" sz="2200" dirty="0">
              <a:solidFill>
                <a:srgbClr val="C00000"/>
              </a:solidFill>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6419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6846E5AA-1312-4CEB-951B-2F0B4A5D7FDC}" type="slidenum">
              <a:rPr lang="zh-CN" altLang="en-US" sz="1200">
                <a:solidFill>
                  <a:srgbClr val="000000"/>
                </a:solidFill>
                <a:latin typeface="微软雅黑" pitchFamily="34" charset="-122"/>
                <a:ea typeface="微软雅黑" pitchFamily="34" charset="-122"/>
              </a:rPr>
              <a:pPr>
                <a:spcBef>
                  <a:spcPct val="0"/>
                </a:spcBef>
                <a:buFontTx/>
                <a:buNone/>
              </a:pPr>
              <a:t>116</a:t>
            </a:fld>
            <a:endParaRPr lang="zh-CN" altLang="en-US" sz="1200">
              <a:solidFill>
                <a:srgbClr val="000000"/>
              </a:solidFill>
              <a:latin typeface="微软雅黑" pitchFamily="34" charset="-122"/>
              <a:ea typeface="微软雅黑" pitchFamily="34" charset="-122"/>
            </a:endParaRPr>
          </a:p>
        </p:txBody>
      </p:sp>
      <p:sp>
        <p:nvSpPr>
          <p:cNvPr id="26419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机构人员情况表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264198"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47813" y="1455738"/>
            <a:ext cx="7523162" cy="52451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2" name="矩形 11"/>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7" name="矩形 16"/>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矩形 17"/>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spd="slow">
    <p:blinds dir="vert"/>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6624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4350F184-B3A0-42D5-888C-209E8CF1A31D}" type="slidenum">
              <a:rPr lang="zh-CN" altLang="en-US" sz="1200">
                <a:solidFill>
                  <a:srgbClr val="000000"/>
                </a:solidFill>
                <a:latin typeface="微软雅黑" pitchFamily="34" charset="-122"/>
                <a:ea typeface="微软雅黑" pitchFamily="34" charset="-122"/>
              </a:rPr>
              <a:pPr>
                <a:spcBef>
                  <a:spcPct val="0"/>
                </a:spcBef>
                <a:buFontTx/>
                <a:buNone/>
              </a:pPr>
              <a:t>117</a:t>
            </a:fld>
            <a:endParaRPr lang="zh-CN" altLang="en-US" sz="1200">
              <a:solidFill>
                <a:srgbClr val="000000"/>
              </a:solidFill>
              <a:latin typeface="微软雅黑" pitchFamily="34" charset="-122"/>
              <a:ea typeface="微软雅黑" pitchFamily="34" charset="-122"/>
            </a:endParaRPr>
          </a:p>
        </p:txBody>
      </p:sp>
      <p:sp>
        <p:nvSpPr>
          <p:cNvPr id="26624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机构人员情况表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6624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2800">
              <a:solidFill>
                <a:srgbClr val="002060"/>
              </a:solidFill>
              <a:latin typeface="微软雅黑" pitchFamily="34" charset="-122"/>
              <a:ea typeface="微软雅黑" pitchFamily="34" charset="-122"/>
            </a:endParaRPr>
          </a:p>
          <a:p>
            <a:pPr eaLnBrk="1" hangingPunct="1">
              <a:lnSpc>
                <a:spcPct val="150000"/>
              </a:lnSpc>
              <a:buFontTx/>
              <a:buNone/>
            </a:pPr>
            <a:r>
              <a:rPr lang="zh-CN" altLang="en-US" sz="4000">
                <a:solidFill>
                  <a:srgbClr val="002060"/>
                </a:solidFill>
                <a:latin typeface="微软雅黑" pitchFamily="34" charset="-122"/>
                <a:ea typeface="微软雅黑" pitchFamily="34" charset="-122"/>
              </a:rPr>
              <a:t>本表反映单位年末机构设置和人员编制及实有情况。</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6829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DAE137A-B445-4F09-A634-DBA3E51C42BE}" type="slidenum">
              <a:rPr lang="zh-CN" altLang="en-US" sz="1200">
                <a:solidFill>
                  <a:srgbClr val="000000"/>
                </a:solidFill>
                <a:latin typeface="微软雅黑" pitchFamily="34" charset="-122"/>
                <a:ea typeface="微软雅黑" pitchFamily="34" charset="-122"/>
              </a:rPr>
              <a:pPr>
                <a:spcBef>
                  <a:spcPct val="0"/>
                </a:spcBef>
                <a:buFontTx/>
                <a:buNone/>
              </a:pPr>
              <a:t>118</a:t>
            </a:fld>
            <a:endParaRPr lang="zh-CN" altLang="en-US" sz="1200">
              <a:solidFill>
                <a:srgbClr val="000000"/>
              </a:solidFill>
              <a:latin typeface="微软雅黑" pitchFamily="34" charset="-122"/>
              <a:ea typeface="微软雅黑" pitchFamily="34" charset="-122"/>
            </a:endParaRPr>
          </a:p>
        </p:txBody>
      </p:sp>
      <p:sp>
        <p:nvSpPr>
          <p:cNvPr id="26829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机构人员情况表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6829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571500" indent="-5715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Clr>
                <a:srgbClr val="002060"/>
              </a:buClr>
              <a:buSzPct val="120000"/>
              <a:buFont typeface="Wingdings" pitchFamily="2" charset="2"/>
              <a:buChar char="Ø"/>
            </a:pPr>
            <a:r>
              <a:rPr lang="zh-CN" altLang="en-US" sz="3100">
                <a:solidFill>
                  <a:srgbClr val="002060"/>
                </a:solidFill>
                <a:latin typeface="微软雅黑" pitchFamily="34" charset="-122"/>
                <a:ea typeface="微软雅黑" pitchFamily="34" charset="-122"/>
              </a:rPr>
              <a:t>其他人员：由单位人事部门管理的聘用期</a:t>
            </a:r>
            <a:r>
              <a:rPr lang="en-US" altLang="en-US" sz="3100">
                <a:solidFill>
                  <a:srgbClr val="002060"/>
                </a:solidFill>
                <a:latin typeface="微软雅黑" pitchFamily="34" charset="-122"/>
                <a:ea typeface="微软雅黑" pitchFamily="34" charset="-122"/>
              </a:rPr>
              <a:t>1</a:t>
            </a:r>
            <a:r>
              <a:rPr lang="zh-CN" altLang="en-US" sz="3100">
                <a:solidFill>
                  <a:srgbClr val="002060"/>
                </a:solidFill>
                <a:latin typeface="微软雅黑" pitchFamily="34" charset="-122"/>
                <a:ea typeface="微软雅黑" pitchFamily="34" charset="-122"/>
              </a:rPr>
              <a:t>年以上的编制外聘用人员，</a:t>
            </a:r>
            <a:r>
              <a:rPr lang="zh-CN" altLang="en-US" sz="3100">
                <a:solidFill>
                  <a:srgbClr val="C00000"/>
                </a:solidFill>
                <a:latin typeface="微软雅黑" pitchFamily="34" charset="-122"/>
                <a:ea typeface="微软雅黑" pitchFamily="34" charset="-122"/>
              </a:rPr>
              <a:t>不包括工勤编制人员和临时工</a:t>
            </a:r>
            <a:r>
              <a:rPr lang="zh-CN" altLang="en-US" sz="3100">
                <a:solidFill>
                  <a:srgbClr val="002060"/>
                </a:solidFill>
                <a:latin typeface="微软雅黑" pitchFamily="34" charset="-122"/>
                <a:ea typeface="微软雅黑" pitchFamily="34" charset="-122"/>
              </a:rPr>
              <a:t>。</a:t>
            </a:r>
            <a:endParaRPr lang="en-US" altLang="zh-CN" sz="3100">
              <a:solidFill>
                <a:srgbClr val="002060"/>
              </a:solidFill>
              <a:latin typeface="微软雅黑" pitchFamily="34" charset="-122"/>
              <a:ea typeface="微软雅黑" pitchFamily="34" charset="-122"/>
            </a:endParaRPr>
          </a:p>
          <a:p>
            <a:pPr eaLnBrk="1" hangingPunct="1">
              <a:lnSpc>
                <a:spcPct val="150000"/>
              </a:lnSpc>
              <a:buClr>
                <a:srgbClr val="002060"/>
              </a:buClr>
              <a:buSzPct val="120000"/>
              <a:buFont typeface="Wingdings" pitchFamily="2" charset="2"/>
              <a:buChar char="Ø"/>
            </a:pPr>
            <a:r>
              <a:rPr lang="zh-CN" altLang="en-US" sz="3100">
                <a:solidFill>
                  <a:srgbClr val="002060"/>
                </a:solidFill>
                <a:latin typeface="微软雅黑" pitchFamily="34" charset="-122"/>
                <a:ea typeface="微软雅黑" pitchFamily="34" charset="-122"/>
              </a:rPr>
              <a:t>年末实有人数：按政府编制管理部门核定，与财政部门实际供给经费方式不一致时，按财政供给经费方式对应填列。</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703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3800FE1-0CCE-47E9-897B-0852EFB02EA8}" type="slidenum">
              <a:rPr lang="zh-CN" altLang="en-US" sz="1200">
                <a:solidFill>
                  <a:srgbClr val="000000"/>
                </a:solidFill>
                <a:latin typeface="微软雅黑" pitchFamily="34" charset="-122"/>
                <a:ea typeface="微软雅黑" pitchFamily="34" charset="-122"/>
              </a:rPr>
              <a:pPr>
                <a:spcBef>
                  <a:spcPct val="0"/>
                </a:spcBef>
                <a:buFontTx/>
                <a:buNone/>
              </a:pPr>
              <a:t>119</a:t>
            </a:fld>
            <a:endParaRPr lang="zh-CN" altLang="en-US" sz="1200">
              <a:solidFill>
                <a:srgbClr val="000000"/>
              </a:solidFill>
              <a:latin typeface="微软雅黑" pitchFamily="34" charset="-122"/>
              <a:ea typeface="微软雅黑" pitchFamily="34" charset="-122"/>
            </a:endParaRPr>
          </a:p>
        </p:txBody>
      </p:sp>
      <p:sp>
        <p:nvSpPr>
          <p:cNvPr id="27034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二十七、</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非税收入征缴情况表（财决附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270342"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484313" y="1638300"/>
            <a:ext cx="7667625" cy="4257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1" name="矩形 10"/>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7" name="矩形 16"/>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矩形 17"/>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spd="slow">
    <p:blinds dir="vert"/>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460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4FD60C9-7709-4CB2-BFC6-D4CA7A0582CC}" type="slidenum">
              <a:rPr lang="zh-CN" altLang="en-US" sz="1200">
                <a:latin typeface="微软雅黑" pitchFamily="34" charset="-122"/>
                <a:ea typeface="微软雅黑" pitchFamily="34" charset="-122"/>
              </a:rPr>
              <a:pPr>
                <a:spcBef>
                  <a:spcPct val="0"/>
                </a:spcBef>
                <a:buFontTx/>
                <a:buNone/>
              </a:pPr>
              <a:t>12</a:t>
            </a:fld>
            <a:endParaRPr lang="zh-CN" altLang="en-US" sz="1200">
              <a:latin typeface="微软雅黑" pitchFamily="34" charset="-122"/>
              <a:ea typeface="微软雅黑" pitchFamily="34" charset="-122"/>
            </a:endParaRPr>
          </a:p>
        </p:txBody>
      </p:sp>
      <p:grpSp>
        <p:nvGrpSpPr>
          <p:cNvPr id="2" name="组合 1"/>
          <p:cNvGrpSpPr>
            <a:grpSpLocks/>
          </p:cNvGrpSpPr>
          <p:nvPr/>
        </p:nvGrpSpPr>
        <p:grpSpPr bwMode="auto">
          <a:xfrm>
            <a:off x="34925" y="2068513"/>
            <a:ext cx="9037638" cy="4597400"/>
            <a:chOff x="35496" y="2068284"/>
            <a:chExt cx="9036496" cy="4598085"/>
          </a:xfrm>
        </p:grpSpPr>
        <p:sp>
          <p:nvSpPr>
            <p:cNvPr id="212" name="对角圆角矩形 211"/>
            <p:cNvSpPr/>
            <p:nvPr/>
          </p:nvSpPr>
          <p:spPr>
            <a:xfrm>
              <a:off x="35496" y="2372181"/>
              <a:ext cx="9036496" cy="4294188"/>
            </a:xfrm>
            <a:prstGeom prst="round2DiagRect">
              <a:avLst>
                <a:gd name="adj1" fmla="val 7191"/>
                <a:gd name="adj2" fmla="val 0"/>
              </a:avLst>
            </a:prstGeom>
            <a:ln>
              <a:solidFill>
                <a:srgbClr val="0078D7"/>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txBody>
            <a:bodyPr/>
            <a:lstStyle/>
            <a:p>
              <a:pPr marL="457200" indent="-457200">
                <a:lnSpc>
                  <a:spcPts val="3000"/>
                </a:lnSpc>
                <a:buFont typeface="Wingdings" panose="05000000000000000000" pitchFamily="2" charset="2"/>
                <a:buChar char="Ø"/>
                <a:defRPr/>
              </a:pPr>
              <a:r>
                <a:rPr lang="zh-CN" altLang="zh-CN" sz="2400" b="1" dirty="0">
                  <a:solidFill>
                    <a:srgbClr val="002060"/>
                  </a:solidFill>
                  <a:latin typeface="微软雅黑" panose="020B0503020204020204" pitchFamily="34" charset="-122"/>
                  <a:ea typeface="微软雅黑" panose="020B0503020204020204" pitchFamily="34" charset="-122"/>
                </a:rPr>
                <a:t>进一步规范“调整预算数”填报口径</a:t>
              </a:r>
              <a:endParaRPr lang="zh-CN" altLang="zh-CN" sz="2400" dirty="0">
                <a:solidFill>
                  <a:srgbClr val="002060"/>
                </a:solidFill>
                <a:latin typeface="微软雅黑" panose="020B0503020204020204" pitchFamily="34" charset="-122"/>
                <a:ea typeface="微软雅黑" panose="020B0503020204020204" pitchFamily="34" charset="-122"/>
              </a:endParaRPr>
            </a:p>
            <a:p>
              <a:pPr indent="358775">
                <a:lnSpc>
                  <a:spcPts val="3000"/>
                </a:lnSpc>
                <a:defRPr/>
              </a:pPr>
              <a:r>
                <a:rPr lang="zh-CN" altLang="zh-CN" sz="2000" b="1" dirty="0">
                  <a:solidFill>
                    <a:srgbClr val="002060"/>
                  </a:solidFill>
                  <a:latin typeface="微软雅黑" panose="020B0503020204020204" pitchFamily="34" charset="-122"/>
                  <a:ea typeface="微软雅黑" panose="020B0503020204020204" pitchFamily="34" charset="-122"/>
                </a:rPr>
                <a:t>即：调整预算数＝年初预算数＋预算调增数－预算调减数</a:t>
              </a:r>
              <a:r>
                <a:rPr lang="zh-CN" altLang="zh-CN" sz="2000" dirty="0">
                  <a:solidFill>
                    <a:srgbClr val="002060"/>
                  </a:solidFill>
                  <a:latin typeface="微软雅黑" panose="020B0503020204020204" pitchFamily="34" charset="-122"/>
                  <a:ea typeface="微软雅黑" panose="020B0503020204020204" pitchFamily="34" charset="-122"/>
                </a:rPr>
                <a:t>。</a:t>
              </a:r>
            </a:p>
            <a:p>
              <a:pPr indent="358775">
                <a:lnSpc>
                  <a:spcPts val="3000"/>
                </a:lnSpc>
                <a:defRPr/>
              </a:pPr>
              <a:r>
                <a:rPr lang="zh-CN" altLang="zh-CN" sz="2000" dirty="0">
                  <a:solidFill>
                    <a:srgbClr val="002060"/>
                  </a:solidFill>
                  <a:latin typeface="微软雅黑" panose="020B0503020204020204" pitchFamily="34" charset="-122"/>
                  <a:ea typeface="微软雅黑" panose="020B0503020204020204" pitchFamily="34" charset="-122"/>
                </a:rPr>
                <a:t>按照行政事业单位财务规则有关规定，各部门、各单位的调整预算数应当以预算调整情况是否已经完成预算调整程序进行</a:t>
              </a:r>
              <a:r>
                <a:rPr lang="zh-CN" altLang="zh-CN" sz="2000" dirty="0" smtClean="0">
                  <a:solidFill>
                    <a:srgbClr val="002060"/>
                  </a:solidFill>
                  <a:latin typeface="微软雅黑" panose="020B0503020204020204" pitchFamily="34" charset="-122"/>
                  <a:ea typeface="微软雅黑" panose="020B0503020204020204" pitchFamily="34" charset="-122"/>
                </a:rPr>
                <a:t>确认</a:t>
              </a:r>
              <a:r>
                <a:rPr lang="zh-CN" altLang="en-US" sz="2000" b="1" dirty="0" smtClean="0">
                  <a:solidFill>
                    <a:srgbClr val="002060"/>
                  </a:solidFill>
                  <a:latin typeface="微软雅黑" panose="020B0503020204020204" pitchFamily="34" charset="-122"/>
                  <a:ea typeface="微软雅黑" panose="020B0503020204020204" pitchFamily="34" charset="-122"/>
                </a:rPr>
                <a:t>（预算调整情况需在填报说明提供依据）</a:t>
              </a:r>
              <a:r>
                <a:rPr lang="zh-CN" altLang="zh-CN" sz="2000" dirty="0" smtClean="0">
                  <a:solidFill>
                    <a:srgbClr val="002060"/>
                  </a:solidFill>
                  <a:latin typeface="微软雅黑" panose="020B0503020204020204" pitchFamily="34" charset="-122"/>
                  <a:ea typeface="微软雅黑" panose="020B0503020204020204" pitchFamily="34" charset="-122"/>
                </a:rPr>
                <a:t>；</a:t>
              </a:r>
              <a:r>
                <a:rPr lang="zh-CN" altLang="zh-CN" sz="2000" b="1" dirty="0">
                  <a:solidFill>
                    <a:srgbClr val="002060"/>
                  </a:solidFill>
                  <a:latin typeface="微软雅黑" panose="020B0503020204020204" pitchFamily="34" charset="-122"/>
                  <a:ea typeface="微软雅黑" panose="020B0503020204020204" pitchFamily="34" charset="-122"/>
                </a:rPr>
                <a:t>未完成预算调整程序的，调整预算数＝年初预算数</a:t>
              </a:r>
              <a:r>
                <a:rPr lang="zh-CN" altLang="zh-CN" sz="2000" b="1" dirty="0" smtClean="0">
                  <a:solidFill>
                    <a:srgbClr val="002060"/>
                  </a:solidFill>
                  <a:latin typeface="微软雅黑" panose="020B0503020204020204" pitchFamily="34" charset="-122"/>
                  <a:ea typeface="微软雅黑" panose="020B0503020204020204" pitchFamily="34" charset="-122"/>
                </a:rPr>
                <a:t>。</a:t>
              </a:r>
              <a:endParaRPr lang="zh-CN" altLang="zh-CN" sz="2000" dirty="0">
                <a:solidFill>
                  <a:srgbClr val="002060"/>
                </a:solidFill>
                <a:latin typeface="微软雅黑" panose="020B0503020204020204" pitchFamily="34" charset="-122"/>
                <a:ea typeface="微软雅黑" panose="020B0503020204020204" pitchFamily="34" charset="-122"/>
              </a:endParaRPr>
            </a:p>
            <a:p>
              <a:pPr marL="457200" indent="-457200">
                <a:lnSpc>
                  <a:spcPts val="3000"/>
                </a:lnSpc>
                <a:buFont typeface="Wingdings" panose="05000000000000000000" pitchFamily="2" charset="2"/>
                <a:buChar char="Ø"/>
                <a:defRPr/>
              </a:pPr>
              <a:r>
                <a:rPr lang="zh-CN" altLang="zh-CN" sz="2400" b="1" dirty="0">
                  <a:solidFill>
                    <a:srgbClr val="002060"/>
                  </a:solidFill>
                  <a:latin typeface="微软雅黑" panose="020B0503020204020204" pitchFamily="34" charset="-122"/>
                  <a:ea typeface="微软雅黑" panose="020B0503020204020204" pitchFamily="34" charset="-122"/>
                </a:rPr>
                <a:t>调整项目支出分类指标</a:t>
              </a:r>
              <a:endParaRPr lang="en-US" altLang="zh-CN" sz="2400" b="1" dirty="0">
                <a:solidFill>
                  <a:srgbClr val="002060"/>
                </a:solidFill>
                <a:latin typeface="微软雅黑" panose="020B0503020204020204" pitchFamily="34" charset="-122"/>
                <a:ea typeface="微软雅黑" panose="020B0503020204020204" pitchFamily="34" charset="-122"/>
              </a:endParaRPr>
            </a:p>
            <a:p>
              <a:pPr indent="358775">
                <a:lnSpc>
                  <a:spcPts val="3000"/>
                </a:lnSpc>
                <a:defRPr/>
              </a:pPr>
              <a:r>
                <a:rPr lang="zh-CN" altLang="zh-CN" sz="2000" dirty="0">
                  <a:solidFill>
                    <a:srgbClr val="002060"/>
                  </a:solidFill>
                  <a:latin typeface="微软雅黑" panose="020B0503020204020204" pitchFamily="34" charset="-122"/>
                  <a:ea typeface="微软雅黑" panose="020B0503020204020204" pitchFamily="34" charset="-122"/>
                </a:rPr>
                <a:t>新增“一级项目”“二级项目”和“二级项目类别”三个指标，同时删除原项目支出相关指标。</a:t>
              </a:r>
            </a:p>
            <a:p>
              <a:pPr marL="457200" indent="-457200">
                <a:lnSpc>
                  <a:spcPts val="3000"/>
                </a:lnSpc>
                <a:buFont typeface="Wingdings" panose="05000000000000000000" pitchFamily="2" charset="2"/>
                <a:buChar char="Ø"/>
                <a:defRPr/>
              </a:pPr>
              <a:r>
                <a:rPr lang="zh-CN" altLang="zh-CN" sz="2400" b="1" dirty="0">
                  <a:solidFill>
                    <a:srgbClr val="002060"/>
                  </a:solidFill>
                  <a:latin typeface="微软雅黑" panose="020B0503020204020204" pitchFamily="34" charset="-122"/>
                  <a:ea typeface="微软雅黑" panose="020B0503020204020204" pitchFamily="34" charset="-122"/>
                </a:rPr>
                <a:t>细化财政拨款结转和结余指标</a:t>
              </a:r>
              <a:endParaRPr lang="en-US" altLang="zh-CN" sz="2400" b="1" dirty="0">
                <a:solidFill>
                  <a:srgbClr val="002060"/>
                </a:solidFill>
                <a:latin typeface="微软雅黑" panose="020B0503020204020204" pitchFamily="34" charset="-122"/>
                <a:ea typeface="微软雅黑" panose="020B0503020204020204" pitchFamily="34" charset="-122"/>
              </a:endParaRPr>
            </a:p>
            <a:p>
              <a:pPr indent="358775">
                <a:lnSpc>
                  <a:spcPts val="3000"/>
                </a:lnSpc>
                <a:defRPr/>
              </a:pPr>
              <a:r>
                <a:rPr lang="zh-CN" altLang="zh-CN" sz="2000" dirty="0">
                  <a:solidFill>
                    <a:srgbClr val="002060"/>
                  </a:solidFill>
                  <a:latin typeface="微软雅黑" panose="020B0503020204020204" pitchFamily="34" charset="-122"/>
                  <a:ea typeface="微软雅黑" panose="020B0503020204020204" pitchFamily="34" charset="-122"/>
                </a:rPr>
                <a:t>将财政拨款项目支出结转和结余拆分为“项目支出结转”和“项目支出结余”。</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46101" name="Isosceles Triangle 102"/>
            <p:cNvSpPr>
              <a:spLocks noChangeArrowheads="1"/>
            </p:cNvSpPr>
            <p:nvPr/>
          </p:nvSpPr>
          <p:spPr bwMode="auto">
            <a:xfrm flipV="1">
              <a:off x="298675" y="2068284"/>
              <a:ext cx="1060450" cy="290513"/>
            </a:xfrm>
            <a:prstGeom prst="triangle">
              <a:avLst>
                <a:gd name="adj" fmla="val 50000"/>
              </a:avLst>
            </a:prstGeom>
            <a:solidFill>
              <a:srgbClr val="0078D7"/>
            </a:solidFill>
            <a:ln w="31750" algn="ctr">
              <a:solidFill>
                <a:srgbClr val="FFFFFF"/>
              </a:solidFill>
              <a:miter lim="800000"/>
              <a:headEnd/>
              <a:tailEnd/>
            </a:ln>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grpSp>
      <p:sp>
        <p:nvSpPr>
          <p:cNvPr id="46085" name="Rectangle 6"/>
          <p:cNvSpPr>
            <a:spLocks noChangeArrowheads="1"/>
          </p:cNvSpPr>
          <p:nvPr/>
        </p:nvSpPr>
        <p:spPr bwMode="auto">
          <a:xfrm>
            <a:off x="0" y="1412875"/>
            <a:ext cx="9144000" cy="755650"/>
          </a:xfrm>
          <a:prstGeom prst="rect">
            <a:avLst/>
          </a:prstGeom>
          <a:solidFill>
            <a:srgbClr val="0078D7"/>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sp>
        <p:nvSpPr>
          <p:cNvPr id="46089" name="文本框 1"/>
          <p:cNvSpPr txBox="1">
            <a:spLocks noChangeArrowheads="1"/>
          </p:cNvSpPr>
          <p:nvPr/>
        </p:nvSpPr>
        <p:spPr bwMode="auto">
          <a:xfrm>
            <a:off x="7709" y="1373188"/>
            <a:ext cx="187325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400" b="1" dirty="0">
                <a:solidFill>
                  <a:schemeClr val="bg1"/>
                </a:solidFill>
                <a:latin typeface="黑体" pitchFamily="49" charset="-122"/>
                <a:ea typeface="黑体" pitchFamily="49" charset="-122"/>
              </a:rPr>
              <a:t>（一）完善报表指标</a:t>
            </a:r>
            <a:endParaRPr lang="zh-CN" altLang="en-US" sz="2400" dirty="0">
              <a:solidFill>
                <a:schemeClr val="bg1"/>
              </a:solidFill>
              <a:latin typeface="Verdana" pitchFamily="34" charset="0"/>
            </a:endParaRPr>
          </a:p>
        </p:txBody>
      </p:sp>
      <p:cxnSp>
        <p:nvCxnSpPr>
          <p:cNvPr id="7" name="直接连接符 6"/>
          <p:cNvCxnSpPr/>
          <p:nvPr/>
        </p:nvCxnSpPr>
        <p:spPr bwMode="auto">
          <a:xfrm>
            <a:off x="1682750"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3" name="直接连接符 212"/>
          <p:cNvCxnSpPr/>
          <p:nvPr/>
        </p:nvCxnSpPr>
        <p:spPr bwMode="auto">
          <a:xfrm>
            <a:off x="35353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4" name="直接连接符 213"/>
          <p:cNvCxnSpPr/>
          <p:nvPr/>
        </p:nvCxnSpPr>
        <p:spPr bwMode="auto">
          <a:xfrm>
            <a:off x="5388769"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18" name="直接连接符 17"/>
          <p:cNvCxnSpPr/>
          <p:nvPr/>
        </p:nvCxnSpPr>
        <p:spPr bwMode="auto">
          <a:xfrm>
            <a:off x="73580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
        <p:nvSpPr>
          <p:cNvPr id="20" name="单圆角矩形 19"/>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21" name="单圆角矩形 2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22" name="单圆角矩形 21"/>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sp>
        <p:nvSpPr>
          <p:cNvPr id="23" name="矩形 22"/>
          <p:cNvSpPr/>
          <p:nvPr/>
        </p:nvSpPr>
        <p:spPr bwMode="auto">
          <a:xfrm>
            <a:off x="3794125" y="1477963"/>
            <a:ext cx="1544638"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（三）完善对应关系表</a:t>
            </a:r>
            <a:endParaRPr lang="en-US" altLang="zh-CN" sz="2000" b="1" dirty="0">
              <a:solidFill>
                <a:schemeClr val="bg1">
                  <a:lumMod val="85000"/>
                </a:schemeClr>
              </a:solidFill>
              <a:latin typeface="黑体" pitchFamily="49" charset="-122"/>
              <a:ea typeface="黑体" pitchFamily="49" charset="-122"/>
            </a:endParaRPr>
          </a:p>
        </p:txBody>
      </p:sp>
      <p:sp>
        <p:nvSpPr>
          <p:cNvPr id="24" name="TextBox 16"/>
          <p:cNvSpPr txBox="1">
            <a:spLocks noChangeArrowheads="1"/>
          </p:cNvSpPr>
          <p:nvPr/>
        </p:nvSpPr>
        <p:spPr bwMode="auto">
          <a:xfrm>
            <a:off x="7597775" y="1477963"/>
            <a:ext cx="14620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（五）改进决算软件</a:t>
            </a:r>
            <a:endParaRPr lang="en-US" altLang="zh-CN" sz="2000" b="1">
              <a:solidFill>
                <a:srgbClr val="D9D9D9"/>
              </a:solidFill>
              <a:latin typeface="黑体" pitchFamily="49" charset="-122"/>
              <a:ea typeface="黑体" pitchFamily="49" charset="-122"/>
            </a:endParaRPr>
          </a:p>
        </p:txBody>
      </p:sp>
      <p:sp>
        <p:nvSpPr>
          <p:cNvPr id="25" name="矩形 24"/>
          <p:cNvSpPr/>
          <p:nvPr/>
        </p:nvSpPr>
        <p:spPr bwMode="auto">
          <a:xfrm>
            <a:off x="5641975" y="1477963"/>
            <a:ext cx="1747838"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（四）新增报送说明要求</a:t>
            </a:r>
            <a:endParaRPr lang="en-US" altLang="zh-CN" sz="2000" b="1" dirty="0">
              <a:solidFill>
                <a:schemeClr val="bg1">
                  <a:lumMod val="85000"/>
                </a:schemeClr>
              </a:solidFill>
              <a:latin typeface="黑体" pitchFamily="49" charset="-122"/>
              <a:ea typeface="黑体" pitchFamily="49" charset="-122"/>
            </a:endParaRPr>
          </a:p>
        </p:txBody>
      </p:sp>
      <p:sp>
        <p:nvSpPr>
          <p:cNvPr id="26" name="TextBox 14"/>
          <p:cNvSpPr txBox="1">
            <a:spLocks noChangeArrowheads="1"/>
          </p:cNvSpPr>
          <p:nvPr/>
        </p:nvSpPr>
        <p:spPr bwMode="auto">
          <a:xfrm>
            <a:off x="1635125" y="1477963"/>
            <a:ext cx="1738313"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dirty="0">
                <a:solidFill>
                  <a:srgbClr val="D9D9D9"/>
                </a:solidFill>
                <a:latin typeface="黑体" pitchFamily="49" charset="-122"/>
                <a:ea typeface="黑体" pitchFamily="49" charset="-122"/>
              </a:rPr>
              <a:t>（二）优化分析评价方案</a:t>
            </a:r>
            <a:endParaRPr lang="en-US" altLang="zh-CN" sz="2000" b="1" dirty="0">
              <a:solidFill>
                <a:srgbClr val="D9D9D9"/>
              </a:solidFill>
              <a:latin typeface="黑体" pitchFamily="49" charset="-122"/>
              <a:ea typeface="黑体"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22"/>
                                        </p:tgtEl>
                                      </p:cBhvr>
                                    </p:animEffect>
                                    <p:animScale>
                                      <p:cBhvr>
                                        <p:cTn id="7" dur="250" autoRev="1" fill="hold"/>
                                        <p:tgtEl>
                                          <p:spTgt spid="22"/>
                                        </p:tgtEl>
                                      </p:cBhvr>
                                      <p:by x="105000" y="105000"/>
                                    </p:animScale>
                                  </p:childTnLst>
                                </p:cTn>
                              </p:par>
                            </p:childTnLst>
                          </p:cTn>
                        </p:par>
                        <p:par>
                          <p:cTn id="8" fill="hold" nodeType="afterGroup">
                            <p:stCondLst>
                              <p:cond delay="500"/>
                            </p:stCondLst>
                            <p:childTnLst>
                              <p:par>
                                <p:cTn id="9" presetID="26" presetClass="emph" presetSubtype="0" fill="hold" grpId="0" nodeType="afterEffect">
                                  <p:stCondLst>
                                    <p:cond delay="0"/>
                                  </p:stCondLst>
                                  <p:childTnLst>
                                    <p:animEffect transition="out" filter="fade">
                                      <p:cBhvr>
                                        <p:cTn id="10" dur="500" tmFilter="0, 0; .2, .5; .8, .5; 1, 0"/>
                                        <p:tgtEl>
                                          <p:spTgt spid="46089"/>
                                        </p:tgtEl>
                                      </p:cBhvr>
                                    </p:animEffect>
                                    <p:animScale>
                                      <p:cBhvr>
                                        <p:cTn id="11" dur="250" autoRev="1" fill="hold"/>
                                        <p:tgtEl>
                                          <p:spTgt spid="46089"/>
                                        </p:tgtEl>
                                      </p:cBhvr>
                                      <p:by x="105000" y="105000"/>
                                    </p:animScale>
                                  </p:child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p:bldP spid="2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723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CD81B47-B181-413A-8DBE-67B2E4434F66}" type="slidenum">
              <a:rPr lang="zh-CN" altLang="en-US" sz="1200">
                <a:solidFill>
                  <a:srgbClr val="000000"/>
                </a:solidFill>
                <a:latin typeface="微软雅黑" pitchFamily="34" charset="-122"/>
                <a:ea typeface="微软雅黑" pitchFamily="34" charset="-122"/>
              </a:rPr>
              <a:pPr>
                <a:spcBef>
                  <a:spcPct val="0"/>
                </a:spcBef>
                <a:buFontTx/>
                <a:buNone/>
              </a:pPr>
              <a:t>120</a:t>
            </a:fld>
            <a:endParaRPr lang="zh-CN" altLang="en-US" sz="1200">
              <a:solidFill>
                <a:srgbClr val="000000"/>
              </a:solidFill>
              <a:latin typeface="微软雅黑" pitchFamily="34" charset="-122"/>
              <a:ea typeface="微软雅黑" pitchFamily="34" charset="-122"/>
            </a:endParaRPr>
          </a:p>
        </p:txBody>
      </p:sp>
      <p:sp>
        <p:nvSpPr>
          <p:cNvPr id="27238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二十七、</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非税收入征缴情况表（财决附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zh-CN"/>
            </a:defPPr>
            <a:lvl1pPr marL="0" indent="533400" eaLnBrk="1" hangingPunct="1">
              <a:lnSpc>
                <a:spcPct val="150000"/>
              </a:lnSpc>
              <a:spcBef>
                <a:spcPct val="20000"/>
              </a:spcBef>
              <a:buFontTx/>
              <a:buNone/>
              <a:defRPr sz="2800">
                <a:solidFill>
                  <a:srgbClr val="002060"/>
                </a:solidFill>
                <a:latin typeface="微软雅黑" panose="020B0503020204020204" pitchFamily="34" charset="-122"/>
                <a:ea typeface="微软雅黑" panose="020B0503020204020204" pitchFamily="34" charset="-122"/>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indent="539750">
              <a:defRPr/>
            </a:pPr>
            <a:r>
              <a:rPr lang="zh-CN" altLang="en-US" sz="3000" dirty="0"/>
              <a:t>本表反映单位非税收入的征缴情况。单位应按照收入分类科目中“非税收入”类下的“款”、“项”、“目”级科目逐一填列</a:t>
            </a:r>
            <a:r>
              <a:rPr lang="zh-CN" altLang="en-US" sz="3000" dirty="0" smtClean="0"/>
              <a:t>。</a:t>
            </a:r>
            <a:endParaRPr lang="zh-CN" altLang="en-US" sz="3000" dirty="0"/>
          </a:p>
          <a:p>
            <a:pPr marL="457200" indent="-457200">
              <a:buClr>
                <a:srgbClr val="002060"/>
              </a:buClr>
              <a:buFont typeface="Wingdings" panose="05000000000000000000" pitchFamily="2" charset="2"/>
              <a:buChar char="Ø"/>
              <a:defRPr/>
            </a:pPr>
            <a:r>
              <a:rPr lang="zh-CN" altLang="en-US" sz="3000" dirty="0"/>
              <a:t>纳入预算</a:t>
            </a:r>
            <a:r>
              <a:rPr lang="en-US" altLang="zh-CN" sz="3000" dirty="0"/>
              <a:t>/</a:t>
            </a:r>
            <a:r>
              <a:rPr lang="zh-CN" altLang="en-US" sz="3000" dirty="0"/>
              <a:t>财政专户管理</a:t>
            </a:r>
            <a:endParaRPr lang="en-US" altLang="zh-CN" sz="3000" dirty="0"/>
          </a:p>
          <a:p>
            <a:pPr marL="457200" indent="-457200">
              <a:buClr>
                <a:srgbClr val="002060"/>
              </a:buClr>
              <a:buFont typeface="Wingdings" panose="05000000000000000000" pitchFamily="2" charset="2"/>
              <a:buChar char="Ø"/>
              <a:defRPr/>
            </a:pPr>
            <a:r>
              <a:rPr lang="zh-CN" altLang="en-US" sz="3000" dirty="0"/>
              <a:t>已缴国库</a:t>
            </a:r>
            <a:r>
              <a:rPr lang="en-US" altLang="zh-CN" sz="3000" dirty="0"/>
              <a:t>/</a:t>
            </a:r>
            <a:r>
              <a:rPr lang="zh-CN" altLang="en-US" sz="3000" dirty="0"/>
              <a:t>财政专户</a:t>
            </a:r>
          </a:p>
          <a:p>
            <a:pPr marL="457200" indent="-457200">
              <a:buClr>
                <a:srgbClr val="002060"/>
              </a:buClr>
              <a:buFont typeface="Wingdings" panose="05000000000000000000" pitchFamily="2" charset="2"/>
              <a:buChar char="Ø"/>
              <a:defRPr/>
            </a:pPr>
            <a:r>
              <a:rPr lang="zh-CN" altLang="en-US" sz="3000" dirty="0"/>
              <a:t>应缴未缴国库</a:t>
            </a:r>
            <a:r>
              <a:rPr lang="en-US" altLang="zh-CN" sz="3000" dirty="0"/>
              <a:t>/</a:t>
            </a:r>
            <a:r>
              <a:rPr lang="zh-CN" altLang="en-US" sz="3000" dirty="0"/>
              <a:t>未缴财政专户 </a:t>
            </a: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0" name="矩形 9"/>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744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12D9452-5AFF-46D3-8553-B6B93B16FDCC}" type="slidenum">
              <a:rPr lang="zh-CN" altLang="en-US" sz="1200">
                <a:solidFill>
                  <a:srgbClr val="000000"/>
                </a:solidFill>
                <a:latin typeface="微软雅黑" pitchFamily="34" charset="-122"/>
                <a:ea typeface="微软雅黑" pitchFamily="34" charset="-122"/>
              </a:rPr>
              <a:pPr>
                <a:spcBef>
                  <a:spcPct val="0"/>
                </a:spcBef>
                <a:buFontTx/>
                <a:buNone/>
              </a:pPr>
              <a:t>121</a:t>
            </a:fld>
            <a:endParaRPr lang="zh-CN" altLang="en-US" sz="1200">
              <a:solidFill>
                <a:srgbClr val="000000"/>
              </a:solidFill>
              <a:latin typeface="微软雅黑" pitchFamily="34" charset="-122"/>
              <a:ea typeface="微软雅黑" pitchFamily="34" charset="-122"/>
            </a:endParaRPr>
          </a:p>
        </p:txBody>
      </p:sp>
      <p:sp>
        <p:nvSpPr>
          <p:cNvPr id="27443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二十七、</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非税收入征缴情况表（财决附</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zh-CN"/>
            </a:defPPr>
            <a:lvl1pPr marL="0" indent="533400" eaLnBrk="1" hangingPunct="1">
              <a:lnSpc>
                <a:spcPct val="150000"/>
              </a:lnSpc>
              <a:spcBef>
                <a:spcPct val="20000"/>
              </a:spcBef>
              <a:buFontTx/>
              <a:buNone/>
              <a:defRPr sz="2800">
                <a:solidFill>
                  <a:srgbClr val="002060"/>
                </a:solidFill>
                <a:latin typeface="微软雅黑" panose="020B0503020204020204" pitchFamily="34" charset="-122"/>
                <a:ea typeface="微软雅黑" panose="020B0503020204020204" pitchFamily="34" charset="-122"/>
              </a:defRPr>
            </a:lvl1pPr>
            <a:lvl2pPr marL="742950" indent="-285750">
              <a:spcBef>
                <a:spcPct val="20000"/>
              </a:spcBef>
              <a:buFont typeface="Arial" panose="020B0604020202020204" pitchFamily="34" charset="0"/>
              <a:buChar char="–"/>
              <a:defRPr sz="2800">
                <a:latin typeface="Calibri" panose="020F0502020204030204" pitchFamily="34" charset="0"/>
              </a:defRPr>
            </a:lvl2pPr>
            <a:lvl3pPr marL="1143000" indent="-228600">
              <a:spcBef>
                <a:spcPct val="20000"/>
              </a:spcBef>
              <a:buFont typeface="Arial" panose="020B0604020202020204" pitchFamily="34" charset="0"/>
              <a:buChar char="•"/>
              <a:defRPr sz="2400">
                <a:latin typeface="Calibri" panose="020F0502020204030204" pitchFamily="34" charset="0"/>
              </a:defRPr>
            </a:lvl3pPr>
            <a:lvl4pPr marL="1600200" indent="-228600">
              <a:spcBef>
                <a:spcPct val="20000"/>
              </a:spcBef>
              <a:buFont typeface="Arial" panose="020B0604020202020204" pitchFamily="34" charset="0"/>
              <a:buChar char="–"/>
              <a:defRPr sz="2000">
                <a:latin typeface="Calibri" panose="020F0502020204030204" pitchFamily="34" charset="0"/>
              </a:defRPr>
            </a:lvl4pPr>
            <a:lvl5pPr marL="2057400" indent="-228600">
              <a:spcBef>
                <a:spcPct val="20000"/>
              </a:spcBef>
              <a:buFont typeface="Arial" panose="020B0604020202020204" pitchFamily="34" charset="0"/>
              <a:buChar char="»"/>
              <a:defRPr sz="2000">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latin typeface="Calibri" panose="020F0502020204030204" pitchFamily="34" charset="0"/>
              </a:defRPr>
            </a:lvl9pPr>
          </a:lstStyle>
          <a:p>
            <a:pPr indent="0">
              <a:defRPr/>
            </a:pPr>
            <a:r>
              <a:rPr lang="zh-CN" altLang="zh-CN" sz="3600" b="1" dirty="0"/>
              <a:t>报表</a:t>
            </a:r>
            <a:r>
              <a:rPr lang="zh-CN" altLang="zh-CN" sz="3600" b="1" dirty="0" smtClean="0"/>
              <a:t>格式</a:t>
            </a:r>
            <a:r>
              <a:rPr lang="zh-CN" altLang="en-US" sz="3600" b="1" dirty="0" smtClean="0"/>
              <a:t>调整：</a:t>
            </a:r>
            <a:endParaRPr lang="zh-CN" altLang="zh-CN" sz="3600" dirty="0"/>
          </a:p>
          <a:p>
            <a:pPr indent="719138">
              <a:defRPr/>
            </a:pPr>
            <a:r>
              <a:rPr lang="zh-CN" altLang="zh-CN" sz="3600" dirty="0"/>
              <a:t>新增“捐赠收入”和“政府住房基金收入</a:t>
            </a:r>
            <a:r>
              <a:rPr lang="zh-CN" altLang="zh-CN" sz="3600" dirty="0" smtClean="0"/>
              <a:t>”</a:t>
            </a:r>
            <a:r>
              <a:rPr lang="zh-CN" altLang="en-US" sz="3600" dirty="0" smtClean="0"/>
              <a:t>。</a:t>
            </a:r>
            <a:endParaRPr lang="zh-CN" altLang="en-US" sz="3200" dirty="0"/>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0" name="矩形 9"/>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908550"/>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86723" name="文本框 3"/>
          <p:cNvSpPr txBox="1">
            <a:spLocks noChangeArrowheads="1"/>
          </p:cNvSpPr>
          <p:nvPr/>
        </p:nvSpPr>
        <p:spPr bwMode="auto">
          <a:xfrm>
            <a:off x="395288" y="796272"/>
            <a:ext cx="62642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dirty="0">
                <a:solidFill>
                  <a:srgbClr val="0070C0"/>
                </a:solidFill>
                <a:latin typeface="微软雅黑" pitchFamily="34" charset="-122"/>
                <a:ea typeface="微软雅黑" pitchFamily="34" charset="-122"/>
              </a:rPr>
              <a:t>六</a:t>
            </a:r>
            <a:r>
              <a:rPr lang="zh-CN" altLang="en-US" sz="2800" b="1" dirty="0" smtClean="0">
                <a:solidFill>
                  <a:srgbClr val="0070C0"/>
                </a:solidFill>
                <a:latin typeface="微软雅黑" pitchFamily="34" charset="-122"/>
                <a:ea typeface="微软雅黑" pitchFamily="34" charset="-122"/>
              </a:rPr>
              <a:t>、</a:t>
            </a:r>
            <a:r>
              <a:rPr lang="zh-CN" altLang="en-US" sz="2800" b="1" dirty="0">
                <a:solidFill>
                  <a:srgbClr val="0070C0"/>
                </a:solidFill>
                <a:latin typeface="微软雅黑" pitchFamily="34" charset="-122"/>
                <a:ea typeface="微软雅黑" pitchFamily="34" charset="-122"/>
              </a:rPr>
              <a:t>其他</a:t>
            </a:r>
            <a:r>
              <a:rPr lang="zh-CN" altLang="en-US" sz="2800" b="1" dirty="0" smtClean="0">
                <a:solidFill>
                  <a:srgbClr val="0070C0"/>
                </a:solidFill>
                <a:latin typeface="微软雅黑" pitchFamily="34" charset="-122"/>
                <a:ea typeface="微软雅黑" pitchFamily="34" charset="-122"/>
              </a:rPr>
              <a:t>参考</a:t>
            </a:r>
            <a:r>
              <a:rPr lang="en-US" altLang="zh-CN" sz="2800" b="1" dirty="0" smtClean="0">
                <a:solidFill>
                  <a:srgbClr val="0070C0"/>
                </a:solidFill>
                <a:latin typeface="微软雅黑" pitchFamily="34" charset="-122"/>
                <a:ea typeface="微软雅黑" pitchFamily="34" charset="-122"/>
              </a:rPr>
              <a:t>~</a:t>
            </a:r>
            <a:r>
              <a:rPr lang="zh-CN" altLang="en-US" sz="2800" b="1" dirty="0" smtClean="0">
                <a:solidFill>
                  <a:srgbClr val="0070C0"/>
                </a:solidFill>
                <a:latin typeface="微软雅黑" pitchFamily="34" charset="-122"/>
                <a:ea typeface="微软雅黑" pitchFamily="34" charset="-122"/>
              </a:rPr>
              <a:t>部门</a:t>
            </a:r>
            <a:r>
              <a:rPr lang="zh-CN" altLang="en-US" sz="2800" b="1" dirty="0">
                <a:solidFill>
                  <a:srgbClr val="0070C0"/>
                </a:solidFill>
                <a:latin typeface="微软雅黑" pitchFamily="34" charset="-122"/>
                <a:ea typeface="微软雅黑" pitchFamily="34" charset="-122"/>
              </a:rPr>
              <a:t>决算编审问答</a:t>
            </a:r>
          </a:p>
        </p:txBody>
      </p:sp>
      <p:sp>
        <p:nvSpPr>
          <p:cNvPr id="286724"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ADB4800-7D66-4148-8B92-EEC7B291B68A}" type="slidenum">
              <a:rPr lang="zh-CN" altLang="en-US" sz="1200">
                <a:latin typeface="微软雅黑" pitchFamily="34" charset="-122"/>
                <a:ea typeface="微软雅黑" pitchFamily="34" charset="-122"/>
              </a:rPr>
              <a:pPr>
                <a:spcBef>
                  <a:spcPct val="0"/>
                </a:spcBef>
                <a:buFontTx/>
                <a:buNone/>
              </a:pPr>
              <a:t>122</a:t>
            </a:fld>
            <a:endParaRPr lang="zh-CN" altLang="en-US" sz="1200">
              <a:latin typeface="微软雅黑" pitchFamily="34" charset="-122"/>
              <a:ea typeface="微软雅黑" pitchFamily="34" charset="-122"/>
            </a:endParaRPr>
          </a:p>
        </p:txBody>
      </p:sp>
      <p:sp>
        <p:nvSpPr>
          <p:cNvPr id="242694" name="Rectangle 2"/>
          <p:cNvSpPr>
            <a:spLocks noChangeArrowheads="1"/>
          </p:cNvSpPr>
          <p:nvPr/>
        </p:nvSpPr>
        <p:spPr bwMode="auto">
          <a:xfrm>
            <a:off x="404293" y="1291852"/>
            <a:ext cx="3457575" cy="455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rgbClr val="FFFF00"/>
              </a:buClr>
              <a:buSzPct val="120000"/>
              <a:buFont typeface="Arial" pitchFamily="34" charset="0"/>
              <a:buNone/>
            </a:pPr>
            <a:r>
              <a:rPr lang="en-US" altLang="zh-CN" sz="3000" dirty="0">
                <a:solidFill>
                  <a:srgbClr val="002060"/>
                </a:solidFill>
                <a:latin typeface="微软雅黑" pitchFamily="34" charset="-122"/>
                <a:ea typeface="微软雅黑" pitchFamily="34" charset="-122"/>
              </a:rPr>
              <a:t>2016</a:t>
            </a:r>
            <a:r>
              <a:rPr lang="zh-CN" altLang="en-US" sz="3000" dirty="0">
                <a:solidFill>
                  <a:srgbClr val="002060"/>
                </a:solidFill>
                <a:latin typeface="微软雅黑" pitchFamily="34" charset="-122"/>
                <a:ea typeface="微软雅黑" pitchFamily="34" charset="-122"/>
              </a:rPr>
              <a:t>年度编审问答</a:t>
            </a:r>
          </a:p>
        </p:txBody>
      </p:sp>
      <p:pic>
        <p:nvPicPr>
          <p:cNvPr id="4" name="图片 3"/>
          <p:cNvPicPr>
            <a:picLocks noChangeAspect="1"/>
          </p:cNvPicPr>
          <p:nvPr/>
        </p:nvPicPr>
        <p:blipFill>
          <a:blip r:embed="rId4" cstate="print"/>
          <a:stretch>
            <a:fillRect/>
          </a:stretch>
        </p:blipFill>
        <p:spPr>
          <a:xfrm>
            <a:off x="300535" y="1975481"/>
            <a:ext cx="3701112" cy="4716000"/>
          </a:xfrm>
          <a:prstGeom prst="rect">
            <a:avLst/>
          </a:prstGeom>
          <a:ln>
            <a:solidFill>
              <a:srgbClr val="00B0F0"/>
            </a:solidFill>
          </a:ln>
        </p:spPr>
      </p:pic>
      <p:sp>
        <p:nvSpPr>
          <p:cNvPr id="10" name="Rectangle 2"/>
          <p:cNvSpPr>
            <a:spLocks noChangeArrowheads="1"/>
          </p:cNvSpPr>
          <p:nvPr/>
        </p:nvSpPr>
        <p:spPr bwMode="auto">
          <a:xfrm>
            <a:off x="4168656" y="1291852"/>
            <a:ext cx="5011856" cy="50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buClr>
                <a:srgbClr val="FFFF00"/>
              </a:buClr>
              <a:buSzPct val="120000"/>
              <a:buNone/>
            </a:pPr>
            <a:r>
              <a:rPr lang="en-US" altLang="zh-CN" sz="2400" dirty="0" smtClean="0">
                <a:solidFill>
                  <a:srgbClr val="002060"/>
                </a:solidFill>
                <a:latin typeface="微软雅黑" pitchFamily="34" charset="-122"/>
                <a:ea typeface="微软雅黑" pitchFamily="34" charset="-122"/>
              </a:rPr>
              <a:t>2005-2015</a:t>
            </a:r>
            <a:r>
              <a:rPr lang="zh-CN" altLang="en-US" sz="2400" dirty="0" smtClean="0">
                <a:solidFill>
                  <a:srgbClr val="002060"/>
                </a:solidFill>
                <a:latin typeface="微软雅黑" pitchFamily="34" charset="-122"/>
                <a:ea typeface="微软雅黑" pitchFamily="34" charset="-122"/>
              </a:rPr>
              <a:t>年度部门</a:t>
            </a:r>
            <a:r>
              <a:rPr lang="zh-CN" altLang="en-US" sz="2400" dirty="0">
                <a:solidFill>
                  <a:srgbClr val="002060"/>
                </a:solidFill>
                <a:latin typeface="微软雅黑" pitchFamily="34" charset="-122"/>
                <a:ea typeface="微软雅黑" pitchFamily="34" charset="-122"/>
              </a:rPr>
              <a:t>决算编审</a:t>
            </a:r>
            <a:r>
              <a:rPr lang="zh-CN" altLang="en-US" sz="2400" dirty="0" smtClean="0">
                <a:solidFill>
                  <a:srgbClr val="002060"/>
                </a:solidFill>
                <a:latin typeface="微软雅黑" pitchFamily="34" charset="-122"/>
                <a:ea typeface="微软雅黑" pitchFamily="34" charset="-122"/>
              </a:rPr>
              <a:t>问答汇编</a:t>
            </a:r>
            <a:endParaRPr lang="zh-CN" altLang="en-US" sz="2400" dirty="0">
              <a:solidFill>
                <a:srgbClr val="002060"/>
              </a:solidFill>
              <a:latin typeface="微软雅黑" pitchFamily="34" charset="-122"/>
              <a:ea typeface="微软雅黑" pitchFamily="34" charset="-122"/>
            </a:endParaRPr>
          </a:p>
        </p:txBody>
      </p:sp>
      <p:pic>
        <p:nvPicPr>
          <p:cNvPr id="7" name="图片 6"/>
          <p:cNvPicPr>
            <a:picLocks noChangeAspect="1"/>
          </p:cNvPicPr>
          <p:nvPr/>
        </p:nvPicPr>
        <p:blipFill>
          <a:blip r:embed="rId5" cstate="print"/>
          <a:stretch>
            <a:fillRect/>
          </a:stretch>
        </p:blipFill>
        <p:spPr>
          <a:xfrm>
            <a:off x="4462705" y="1975481"/>
            <a:ext cx="4483943" cy="4716000"/>
          </a:xfrm>
          <a:prstGeom prst="rect">
            <a:avLst/>
          </a:prstGeom>
          <a:ln>
            <a:solidFill>
              <a:srgbClr val="00B0F0"/>
            </a:solidFill>
          </a:ln>
        </p:spPr>
      </p:pic>
    </p:spTree>
    <p:extLst>
      <p:ext uri="{BB962C8B-B14F-4D97-AF65-F5344CB8AC3E}">
        <p14:creationId xmlns="" xmlns:p14="http://schemas.microsoft.com/office/powerpoint/2010/main" val="414290433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42694"/>
                                        </p:tgtEl>
                                        <p:attrNameLst>
                                          <p:attrName>style.visibility</p:attrName>
                                        </p:attrNameLst>
                                      </p:cBhvr>
                                      <p:to>
                                        <p:strVal val="visible"/>
                                      </p:to>
                                    </p:set>
                                    <p:anim calcmode="lin" valueType="num">
                                      <p:cBhvr>
                                        <p:cTn id="7" dur="500" fill="hold"/>
                                        <p:tgtEl>
                                          <p:spTgt spid="242694"/>
                                        </p:tgtEl>
                                        <p:attrNameLst>
                                          <p:attrName>ppt_w</p:attrName>
                                        </p:attrNameLst>
                                      </p:cBhvr>
                                      <p:tavLst>
                                        <p:tav tm="0">
                                          <p:val>
                                            <p:fltVal val="0"/>
                                          </p:val>
                                        </p:tav>
                                        <p:tav tm="100000">
                                          <p:val>
                                            <p:strVal val="#ppt_w"/>
                                          </p:val>
                                        </p:tav>
                                      </p:tavLst>
                                    </p:anim>
                                    <p:anim calcmode="lin" valueType="num">
                                      <p:cBhvr>
                                        <p:cTn id="8" dur="500" fill="hold"/>
                                        <p:tgtEl>
                                          <p:spTgt spid="242694"/>
                                        </p:tgtEl>
                                        <p:attrNameLst>
                                          <p:attrName>ppt_h</p:attrName>
                                        </p:attrNameLst>
                                      </p:cBhvr>
                                      <p:tavLst>
                                        <p:tav tm="0">
                                          <p:val>
                                            <p:fltVal val="0"/>
                                          </p:val>
                                        </p:tav>
                                        <p:tav tm="100000">
                                          <p:val>
                                            <p:strVal val="#ppt_h"/>
                                          </p:val>
                                        </p:tav>
                                      </p:tavLst>
                                    </p:anim>
                                    <p:animEffect transition="in" filter="fade">
                                      <p:cBhvr>
                                        <p:cTn id="9" dur="500"/>
                                        <p:tgtEl>
                                          <p:spTgt spid="242694"/>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4" grpId="0"/>
      <p:bldP spid="10"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 name="组合 1"/>
          <p:cNvGrpSpPr>
            <a:grpSpLocks/>
          </p:cNvGrpSpPr>
          <p:nvPr/>
        </p:nvGrpSpPr>
        <p:grpSpPr bwMode="auto">
          <a:xfrm>
            <a:off x="1776413" y="1325265"/>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7892" name="组合 2"/>
          <p:cNvGrpSpPr>
            <a:grpSpLocks/>
          </p:cNvGrpSpPr>
          <p:nvPr/>
        </p:nvGrpSpPr>
        <p:grpSpPr bwMode="auto">
          <a:xfrm>
            <a:off x="1776413" y="2134878"/>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2944492"/>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754106"/>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562132"/>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cxnSp>
        <p:nvCxnSpPr>
          <p:cNvPr id="14" name="直接连接符 13"/>
          <p:cNvCxnSpPr/>
          <p:nvPr/>
        </p:nvCxnSpPr>
        <p:spPr>
          <a:xfrm>
            <a:off x="3708400" y="4309260"/>
            <a:ext cx="3775075" cy="0"/>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37898"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42A9B4E-B3E0-490D-AC78-E5411ECA50C6}" type="slidenum">
              <a:rPr lang="zh-CN" altLang="en-US" sz="1200">
                <a:latin typeface="微软雅黑" pitchFamily="34" charset="-122"/>
                <a:ea typeface="微软雅黑" pitchFamily="34" charset="-122"/>
              </a:rPr>
              <a:pPr>
                <a:spcBef>
                  <a:spcPct val="0"/>
                </a:spcBef>
                <a:buFontTx/>
                <a:buNone/>
              </a:pPr>
              <a:t>123</a:t>
            </a:fld>
            <a:endParaRPr lang="zh-CN" altLang="en-US" sz="1200">
              <a:latin typeface="微软雅黑" pitchFamily="34" charset="-122"/>
              <a:ea typeface="微软雅黑" pitchFamily="34" charset="-122"/>
            </a:endParaRPr>
          </a:p>
        </p:txBody>
      </p:sp>
      <p:grpSp>
        <p:nvGrpSpPr>
          <p:cNvPr id="29" name="组合 28"/>
          <p:cNvGrpSpPr>
            <a:grpSpLocks/>
          </p:cNvGrpSpPr>
          <p:nvPr/>
        </p:nvGrpSpPr>
        <p:grpSpPr bwMode="auto">
          <a:xfrm>
            <a:off x="1776413" y="5501729"/>
            <a:ext cx="4989234" cy="663575"/>
            <a:chOff x="1776413" y="5753100"/>
            <a:chExt cx="4989234" cy="663313"/>
          </a:xfrm>
        </p:grpSpPr>
        <p:sp>
          <p:nvSpPr>
            <p:cNvPr id="30" name="圆角矩形 29"/>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31" name="圆角矩形 30"/>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smtClean="0">
                  <a:solidFill>
                    <a:prstClr val="white"/>
                  </a:solidFill>
                  <a:latin typeface="微软雅黑"/>
                  <a:ea typeface="微软雅黑"/>
                </a:rPr>
                <a:t>第六部分</a:t>
              </a:r>
              <a:endParaRPr lang="zh-CN" altLang="en-US" sz="2800" b="1" kern="0" dirty="0">
                <a:solidFill>
                  <a:prstClr val="white"/>
                </a:solidFill>
                <a:latin typeface="微软雅黑"/>
                <a:ea typeface="微软雅黑"/>
              </a:endParaRPr>
            </a:p>
          </p:txBody>
        </p:sp>
        <p:sp>
          <p:nvSpPr>
            <p:cNvPr id="32" name="矩形 31"/>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spTree>
    <p:extLst>
      <p:ext uri="{BB962C8B-B14F-4D97-AF65-F5344CB8AC3E}">
        <p14:creationId xmlns="" xmlns:p14="http://schemas.microsoft.com/office/powerpoint/2010/main" val="299589483"/>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2"/>
                                        </p:tgtEl>
                                        <p:attrNameLst>
                                          <p:attrName>style.opacity</p:attrName>
                                        </p:attrNameLst>
                                      </p:cBhvr>
                                      <p:to>
                                        <p:strVal val="0.5"/>
                                      </p:to>
                                    </p:set>
                                    <p:animEffect filter="image" prLst="opacity: 0.5">
                                      <p:cBhvr rctx="IE">
                                        <p:cTn id="9" dur="indefinite"/>
                                        <p:tgtEl>
                                          <p:spTgt spid="2"/>
                                        </p:tgtEl>
                                      </p:cBhvr>
                                    </p:animEffect>
                                  </p:childTnLst>
                                </p:cTn>
                              </p:par>
                              <p:par>
                                <p:cTn id="10" presetID="9" presetClass="emph" presetSubtype="0" nodeType="withEffect">
                                  <p:stCondLst>
                                    <p:cond delay="0"/>
                                  </p:stCondLst>
                                  <p:childTnLst>
                                    <p:set>
                                      <p:cBhvr rctx="PPT">
                                        <p:cTn id="11" dur="indefinite"/>
                                        <p:tgtEl>
                                          <p:spTgt spid="6"/>
                                        </p:tgtEl>
                                        <p:attrNameLst>
                                          <p:attrName>style.opacity</p:attrName>
                                        </p:attrNameLst>
                                      </p:cBhvr>
                                      <p:to>
                                        <p:strVal val="0.5"/>
                                      </p:to>
                                    </p:set>
                                    <p:animEffect filter="image" prLst="opacity: 0.5">
                                      <p:cBhvr rctx="IE">
                                        <p:cTn id="12" dur="indefinite"/>
                                        <p:tgtEl>
                                          <p:spTgt spid="6"/>
                                        </p:tgtEl>
                                      </p:cBhvr>
                                    </p:animEffect>
                                  </p:childTnLst>
                                </p:cTn>
                              </p:par>
                              <p:par>
                                <p:cTn id="13" presetID="9" presetClass="emph" presetSubtype="0" nodeType="withEffect">
                                  <p:stCondLst>
                                    <p:cond delay="0"/>
                                  </p:stCondLst>
                                  <p:childTnLst>
                                    <p:set>
                                      <p:cBhvr rctx="PPT">
                                        <p:cTn id="14" dur="indefinite"/>
                                        <p:tgtEl>
                                          <p:spTgt spid="29"/>
                                        </p:tgtEl>
                                        <p:attrNameLst>
                                          <p:attrName>style.opacity</p:attrName>
                                        </p:attrNameLst>
                                      </p:cBhvr>
                                      <p:to>
                                        <p:strVal val="0.5"/>
                                      </p:to>
                                    </p:set>
                                    <p:animEffect filter="image" prLst="opacity: 0.5">
                                      <p:cBhvr rctx="IE">
                                        <p:cTn id="15" dur="indefinite"/>
                                        <p:tgtEl>
                                          <p:spTgt spid="29"/>
                                        </p:tgtEl>
                                      </p:cBhvr>
                                    </p:animEffect>
                                  </p:childTnLst>
                                </p:cTn>
                              </p:par>
                              <p:par>
                                <p:cTn id="16" presetID="9" presetClass="emph" presetSubtype="0" nodeType="withEffect">
                                  <p:stCondLst>
                                    <p:cond delay="0"/>
                                  </p:stCondLst>
                                  <p:childTnLst>
                                    <p:set>
                                      <p:cBhvr rctx="PPT">
                                        <p:cTn id="17" dur="indefinite"/>
                                        <p:tgtEl>
                                          <p:spTgt spid="37892"/>
                                        </p:tgtEl>
                                        <p:attrNameLst>
                                          <p:attrName>style.opacity</p:attrName>
                                        </p:attrNameLst>
                                      </p:cBhvr>
                                      <p:to>
                                        <p:strVal val="0.5"/>
                                      </p:to>
                                    </p:set>
                                    <p:animEffect filter="image" prLst="opacity: 0.5">
                                      <p:cBhvr rctx="IE">
                                        <p:cTn id="18" dur="indefinite"/>
                                        <p:tgtEl>
                                          <p:spTgt spid="37892"/>
                                        </p:tgtEl>
                                      </p:cBhvr>
                                    </p:animEffect>
                                  </p:childTnLst>
                                </p:cTn>
                              </p:par>
                              <p:par>
                                <p:cTn id="19" presetID="9" presetClass="emph" presetSubtype="0" nodeType="withEffect">
                                  <p:stCondLst>
                                    <p:cond delay="0"/>
                                  </p:stCondLst>
                                  <p:childTnLst>
                                    <p:set>
                                      <p:cBhvr rctx="PPT">
                                        <p:cTn id="20" dur="indefinite"/>
                                        <p:tgtEl>
                                          <p:spTgt spid="4"/>
                                        </p:tgtEl>
                                        <p:attrNameLst>
                                          <p:attrName>style.opacity</p:attrName>
                                        </p:attrNameLst>
                                      </p:cBhvr>
                                      <p:to>
                                        <p:strVal val="0.5"/>
                                      </p:to>
                                    </p:set>
                                    <p:animEffect filter="image" prLst="opacity: 0.5">
                                      <p:cBhvr rctx="IE">
                                        <p:cTn id="21" dur="indefinite"/>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290819"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主要变动</a:t>
            </a:r>
          </a:p>
        </p:txBody>
      </p:sp>
      <p:sp>
        <p:nvSpPr>
          <p:cNvPr id="29082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90370FC-E777-4377-8330-FC2E277882E1}" type="slidenum">
              <a:rPr lang="zh-CN" altLang="en-US" sz="1200">
                <a:latin typeface="微软雅黑" pitchFamily="34" charset="-122"/>
                <a:ea typeface="微软雅黑" pitchFamily="34" charset="-122"/>
              </a:rPr>
              <a:pPr>
                <a:spcBef>
                  <a:spcPct val="0"/>
                </a:spcBef>
                <a:buFontTx/>
                <a:buNone/>
              </a:pPr>
              <a:t>124</a:t>
            </a:fld>
            <a:endParaRPr lang="zh-CN" altLang="en-US" sz="1200">
              <a:latin typeface="微软雅黑" pitchFamily="34" charset="-122"/>
              <a:ea typeface="微软雅黑" pitchFamily="34" charset="-122"/>
            </a:endParaRPr>
          </a:p>
        </p:txBody>
      </p:sp>
      <p:sp>
        <p:nvSpPr>
          <p:cNvPr id="2" name="剪去单角的矩形 1"/>
          <p:cNvSpPr/>
          <p:nvPr/>
        </p:nvSpPr>
        <p:spPr>
          <a:xfrm>
            <a:off x="2052638" y="738188"/>
            <a:ext cx="3455987" cy="576262"/>
          </a:xfrm>
          <a:prstGeom prst="snip1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100" b="1" dirty="0">
                <a:solidFill>
                  <a:schemeClr val="bg1"/>
                </a:solidFill>
                <a:latin typeface="微软雅黑" panose="020B0503020204020204" pitchFamily="34" charset="-122"/>
                <a:ea typeface="微软雅黑" panose="020B0503020204020204" pitchFamily="34" charset="-122"/>
              </a:rPr>
              <a:t>（一）调整需要说明的内容</a:t>
            </a:r>
          </a:p>
        </p:txBody>
      </p:sp>
      <p:sp>
        <p:nvSpPr>
          <p:cNvPr id="3" name="剪去单角的矩形 2"/>
          <p:cNvSpPr/>
          <p:nvPr/>
        </p:nvSpPr>
        <p:spPr>
          <a:xfrm>
            <a:off x="5619750" y="738188"/>
            <a:ext cx="3455988" cy="576262"/>
          </a:xfrm>
          <a:prstGeom prst="snip1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100" b="1" dirty="0">
                <a:solidFill>
                  <a:schemeClr val="bg1"/>
                </a:solidFill>
                <a:latin typeface="微软雅黑" panose="020B0503020204020204" pitchFamily="34" charset="-122"/>
                <a:ea typeface="微软雅黑" panose="020B0503020204020204" pitchFamily="34" charset="-122"/>
              </a:rPr>
              <a:t>（二）调整填报说明附表</a:t>
            </a:r>
            <a:endParaRPr lang="en-US" altLang="zh-CN" sz="2100" b="1" dirty="0">
              <a:solidFill>
                <a:schemeClr val="bg1"/>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900113" y="1927225"/>
            <a:ext cx="8064500" cy="1368425"/>
          </a:xfrm>
          <a:prstGeom prst="rect">
            <a:avLst/>
          </a:prstGeom>
          <a:noFill/>
          <a:ln w="25400">
            <a:solidFill>
              <a:srgbClr val="0070C0"/>
            </a:solidFill>
          </a:ln>
        </p:spPr>
        <p:txBody>
          <a:bodyPr>
            <a:spAutoFit/>
          </a:bodyPr>
          <a:lstStyle/>
          <a:p>
            <a:pPr marL="342891" indent="-342891" eaLnBrk="1" hangingPunct="1">
              <a:lnSpc>
                <a:spcPct val="150000"/>
              </a:lnSpc>
              <a:spcBef>
                <a:spcPct val="20000"/>
              </a:spcBef>
              <a:buClr>
                <a:srgbClr val="FFFF00"/>
              </a:buClr>
              <a:buSzPct val="120000"/>
              <a:defRPr/>
            </a:pPr>
            <a:endParaRPr lang="en-US" altLang="zh-CN" sz="100" dirty="0">
              <a:solidFill>
                <a:srgbClr val="002060"/>
              </a:solidFill>
              <a:latin typeface="微软雅黑" panose="020B0503020204020204" pitchFamily="34" charset="-122"/>
              <a:ea typeface="微软雅黑" panose="020B0503020204020204" pitchFamily="34" charset="-122"/>
            </a:endParaRPr>
          </a:p>
          <a:p>
            <a:pPr indent="533400" eaLnBrk="1" hangingPunct="1">
              <a:lnSpc>
                <a:spcPct val="150000"/>
              </a:lnSpc>
              <a:spcBef>
                <a:spcPct val="20000"/>
              </a:spcBef>
              <a:buClr>
                <a:srgbClr val="FFFF00"/>
              </a:buClr>
              <a:buSzPct val="120000"/>
              <a:defRPr/>
            </a:pPr>
            <a:r>
              <a:rPr lang="zh-CN" altLang="en-US" dirty="0">
                <a:solidFill>
                  <a:srgbClr val="002060"/>
                </a:solidFill>
                <a:latin typeface="微软雅黑" panose="020B0503020204020204" pitchFamily="34" charset="-122"/>
                <a:ea typeface="微软雅黑" panose="020B0503020204020204" pitchFamily="34" charset="-122"/>
              </a:rPr>
              <a:t>依据：</a:t>
            </a:r>
            <a:r>
              <a:rPr lang="en-US" altLang="zh-CN" dirty="0">
                <a:solidFill>
                  <a:srgbClr val="002060"/>
                </a:solidFill>
                <a:latin typeface="微软雅黑" panose="020B0503020204020204" pitchFamily="34" charset="-122"/>
                <a:ea typeface="微软雅黑" panose="020B0503020204020204" pitchFamily="34" charset="-122"/>
              </a:rPr>
              <a:t>《</a:t>
            </a:r>
            <a:r>
              <a:rPr lang="zh-CN" altLang="en-US" dirty="0">
                <a:solidFill>
                  <a:srgbClr val="002060"/>
                </a:solidFill>
                <a:latin typeface="微软雅黑" panose="020B0503020204020204" pitchFamily="34" charset="-122"/>
                <a:ea typeface="微软雅黑" panose="020B0503020204020204" pitchFamily="34" charset="-122"/>
              </a:rPr>
              <a:t>财政部关于全面推进行政事业单位内部控制建设的指导意见</a:t>
            </a:r>
            <a:r>
              <a:rPr lang="en-US" altLang="zh-CN" dirty="0">
                <a:solidFill>
                  <a:srgbClr val="002060"/>
                </a:solidFill>
                <a:latin typeface="微软雅黑" panose="020B0503020204020204" pitchFamily="34" charset="-122"/>
                <a:ea typeface="微软雅黑" panose="020B0503020204020204" pitchFamily="34" charset="-122"/>
              </a:rPr>
              <a:t>》</a:t>
            </a:r>
            <a:r>
              <a:rPr lang="zh-CN" altLang="en-US" dirty="0">
                <a:solidFill>
                  <a:srgbClr val="002060"/>
                </a:solidFill>
                <a:latin typeface="微软雅黑" panose="020B0503020204020204" pitchFamily="34" charset="-122"/>
                <a:ea typeface="微软雅黑" panose="020B0503020204020204" pitchFamily="34" charset="-122"/>
              </a:rPr>
              <a:t>（财会</a:t>
            </a:r>
            <a:r>
              <a:rPr lang="en-US" altLang="zh-CN" dirty="0">
                <a:solidFill>
                  <a:srgbClr val="002060"/>
                </a:solidFill>
                <a:latin typeface="微软雅黑" panose="020B0503020204020204" pitchFamily="34" charset="-122"/>
                <a:ea typeface="微软雅黑" panose="020B0503020204020204" pitchFamily="34" charset="-122"/>
              </a:rPr>
              <a:t>〔2015〕24</a:t>
            </a:r>
            <a:r>
              <a:rPr lang="zh-CN" altLang="en-US" dirty="0">
                <a:solidFill>
                  <a:srgbClr val="002060"/>
                </a:solidFill>
                <a:latin typeface="微软雅黑" panose="020B0503020204020204" pitchFamily="34" charset="-122"/>
                <a:ea typeface="微软雅黑" panose="020B0503020204020204" pitchFamily="34" charset="-122"/>
              </a:rPr>
              <a:t>号）和</a:t>
            </a:r>
            <a:r>
              <a:rPr lang="en-US" altLang="zh-CN" dirty="0">
                <a:solidFill>
                  <a:srgbClr val="002060"/>
                </a:solidFill>
                <a:latin typeface="微软雅黑" panose="020B0503020204020204" pitchFamily="34" charset="-122"/>
                <a:ea typeface="微软雅黑" panose="020B0503020204020204" pitchFamily="34" charset="-122"/>
              </a:rPr>
              <a:t>《</a:t>
            </a:r>
            <a:r>
              <a:rPr lang="zh-CN" altLang="en-US" dirty="0">
                <a:solidFill>
                  <a:srgbClr val="002060"/>
                </a:solidFill>
                <a:latin typeface="微软雅黑" panose="020B0503020204020204" pitchFamily="34" charset="-122"/>
                <a:ea typeface="微软雅黑" panose="020B0503020204020204" pitchFamily="34" charset="-122"/>
              </a:rPr>
              <a:t>财政部关于开展行政事业单位内部控制基础性评价工作的通知</a:t>
            </a:r>
            <a:r>
              <a:rPr lang="en-US" altLang="zh-CN" dirty="0">
                <a:solidFill>
                  <a:srgbClr val="002060"/>
                </a:solidFill>
                <a:latin typeface="微软雅黑" panose="020B0503020204020204" pitchFamily="34" charset="-122"/>
                <a:ea typeface="微软雅黑" panose="020B0503020204020204" pitchFamily="34" charset="-122"/>
              </a:rPr>
              <a:t>》</a:t>
            </a:r>
            <a:r>
              <a:rPr lang="zh-CN" altLang="en-US" dirty="0">
                <a:solidFill>
                  <a:srgbClr val="002060"/>
                </a:solidFill>
                <a:latin typeface="微软雅黑" panose="020B0503020204020204" pitchFamily="34" charset="-122"/>
                <a:ea typeface="微软雅黑" panose="020B0503020204020204" pitchFamily="34" charset="-122"/>
              </a:rPr>
              <a:t>（财会</a:t>
            </a:r>
            <a:r>
              <a:rPr lang="en-US" altLang="zh-CN" dirty="0">
                <a:solidFill>
                  <a:srgbClr val="002060"/>
                </a:solidFill>
                <a:latin typeface="微软雅黑" panose="020B0503020204020204" pitchFamily="34" charset="-122"/>
                <a:ea typeface="微软雅黑" panose="020B0503020204020204" pitchFamily="34" charset="-122"/>
              </a:rPr>
              <a:t>〔2016〕11</a:t>
            </a:r>
            <a:r>
              <a:rPr lang="zh-CN" altLang="en-US" dirty="0">
                <a:solidFill>
                  <a:srgbClr val="002060"/>
                </a:solidFill>
                <a:latin typeface="微软雅黑" panose="020B0503020204020204" pitchFamily="34" charset="-122"/>
                <a:ea typeface="微软雅黑" panose="020B0503020204020204" pitchFamily="34" charset="-122"/>
              </a:rPr>
              <a:t>号）</a:t>
            </a:r>
            <a:endParaRPr lang="en-US" altLang="zh-CN" sz="2000" dirty="0">
              <a:solidFill>
                <a:srgbClr val="002060"/>
              </a:solidFill>
              <a:latin typeface="微软雅黑" panose="020B0503020204020204" pitchFamily="34" charset="-122"/>
              <a:ea typeface="微软雅黑" panose="020B0503020204020204" pitchFamily="34" charset="-122"/>
            </a:endParaRPr>
          </a:p>
        </p:txBody>
      </p:sp>
      <p:sp>
        <p:nvSpPr>
          <p:cNvPr id="9" name="矩形 8"/>
          <p:cNvSpPr/>
          <p:nvPr/>
        </p:nvSpPr>
        <p:spPr bwMode="auto">
          <a:xfrm>
            <a:off x="373063" y="1492250"/>
            <a:ext cx="7799337" cy="6223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0800000" scaled="1"/>
            <a:tileRect/>
          </a:gradFill>
          <a:ln>
            <a:noFill/>
          </a:ln>
        </p:spPr>
        <p:txBody>
          <a:bodyPr anchor="ctr"/>
          <a:lstStyle/>
          <a:p>
            <a:pPr>
              <a:defRPr/>
            </a:pPr>
            <a:r>
              <a:rPr lang="en-US" altLang="zh-CN" sz="2400" b="1" spc="600" dirty="0">
                <a:solidFill>
                  <a:schemeClr val="bg1"/>
                </a:solidFill>
                <a:latin typeface="微软雅黑" panose="020B0503020204020204" pitchFamily="34" charset="-122"/>
                <a:ea typeface="微软雅黑" panose="020B0503020204020204" pitchFamily="34" charset="-122"/>
              </a:rPr>
              <a:t>1.</a:t>
            </a:r>
            <a:r>
              <a:rPr lang="zh-CN" altLang="en-US" sz="2400" b="1" spc="600" dirty="0">
                <a:solidFill>
                  <a:schemeClr val="bg1"/>
                </a:solidFill>
                <a:latin typeface="微软雅黑" panose="020B0503020204020204" pitchFamily="34" charset="-122"/>
                <a:ea typeface="微软雅黑" panose="020B0503020204020204" pitchFamily="34" charset="-122"/>
              </a:rPr>
              <a:t>新增单位内控自评报告的内容</a:t>
            </a:r>
          </a:p>
        </p:txBody>
      </p:sp>
      <p:sp>
        <p:nvSpPr>
          <p:cNvPr id="10" name="文本框 9"/>
          <p:cNvSpPr txBox="1"/>
          <p:nvPr/>
        </p:nvSpPr>
        <p:spPr>
          <a:xfrm>
            <a:off x="900113" y="3871913"/>
            <a:ext cx="8064500" cy="560474"/>
          </a:xfrm>
          <a:prstGeom prst="rect">
            <a:avLst/>
          </a:prstGeom>
          <a:noFill/>
          <a:ln w="25400">
            <a:solidFill>
              <a:srgbClr val="0070C0"/>
            </a:solidFill>
          </a:ln>
        </p:spPr>
        <p:txBody>
          <a:bodyPr>
            <a:spAutoFit/>
          </a:bodyPr>
          <a:lstStyle/>
          <a:p>
            <a:pPr marL="342891" indent="-342891" eaLnBrk="1" hangingPunct="1">
              <a:lnSpc>
                <a:spcPct val="150000"/>
              </a:lnSpc>
              <a:spcBef>
                <a:spcPct val="20000"/>
              </a:spcBef>
              <a:buClr>
                <a:srgbClr val="FFFF00"/>
              </a:buClr>
              <a:buSzPct val="120000"/>
              <a:defRPr/>
            </a:pPr>
            <a:endParaRPr lang="en-US" altLang="zh-CN" sz="200" dirty="0">
              <a:solidFill>
                <a:srgbClr val="002060"/>
              </a:solidFill>
              <a:latin typeface="微软雅黑" panose="020B0503020204020204" pitchFamily="34" charset="-122"/>
              <a:ea typeface="微软雅黑" panose="020B0503020204020204" pitchFamily="34" charset="-122"/>
            </a:endParaRPr>
          </a:p>
          <a:p>
            <a:pPr indent="533400" eaLnBrk="1" hangingPunct="1">
              <a:lnSpc>
                <a:spcPct val="150000"/>
              </a:lnSpc>
              <a:spcBef>
                <a:spcPct val="20000"/>
              </a:spcBef>
              <a:buClr>
                <a:srgbClr val="FFFF00"/>
              </a:buClr>
              <a:buSzPct val="120000"/>
              <a:defRPr/>
            </a:pPr>
            <a:r>
              <a:rPr lang="zh-CN" altLang="en-US" strike="sngStrike" dirty="0">
                <a:solidFill>
                  <a:srgbClr val="002060"/>
                </a:solidFill>
                <a:latin typeface="微软雅黑" panose="020B0503020204020204" pitchFamily="34" charset="-122"/>
                <a:ea typeface="微软雅黑" panose="020B0503020204020204" pitchFamily="34" charset="-122"/>
              </a:rPr>
              <a:t>依据： </a:t>
            </a:r>
            <a:r>
              <a:rPr lang="en-US" altLang="zh-CN" strike="sngStrike" dirty="0">
                <a:solidFill>
                  <a:srgbClr val="002060"/>
                </a:solidFill>
                <a:latin typeface="微软雅黑" panose="020B0503020204020204" pitchFamily="34" charset="-122"/>
                <a:ea typeface="微软雅黑" panose="020B0503020204020204" pitchFamily="34" charset="-122"/>
              </a:rPr>
              <a:t>《</a:t>
            </a:r>
            <a:r>
              <a:rPr lang="zh-CN" altLang="en-US" strike="sngStrike" dirty="0">
                <a:solidFill>
                  <a:srgbClr val="002060"/>
                </a:solidFill>
                <a:latin typeface="微软雅黑" panose="020B0503020204020204" pitchFamily="34" charset="-122"/>
                <a:ea typeface="微软雅黑" panose="020B0503020204020204" pitchFamily="34" charset="-122"/>
              </a:rPr>
              <a:t>中央部门结转和结余资金管理办法</a:t>
            </a:r>
            <a:r>
              <a:rPr lang="en-US" altLang="zh-CN" strike="sngStrike" dirty="0">
                <a:solidFill>
                  <a:srgbClr val="002060"/>
                </a:solidFill>
                <a:latin typeface="微软雅黑" panose="020B0503020204020204" pitchFamily="34" charset="-122"/>
                <a:ea typeface="微软雅黑" panose="020B0503020204020204" pitchFamily="34" charset="-122"/>
              </a:rPr>
              <a:t>》</a:t>
            </a:r>
            <a:r>
              <a:rPr lang="zh-CN" altLang="en-US" strike="sngStrike" dirty="0">
                <a:solidFill>
                  <a:srgbClr val="002060"/>
                </a:solidFill>
                <a:latin typeface="微软雅黑" panose="020B0503020204020204" pitchFamily="34" charset="-122"/>
                <a:ea typeface="微软雅黑" panose="020B0503020204020204" pitchFamily="34" charset="-122"/>
              </a:rPr>
              <a:t>（财预</a:t>
            </a:r>
            <a:r>
              <a:rPr lang="en-US" altLang="zh-CN" strike="sngStrike" dirty="0">
                <a:solidFill>
                  <a:srgbClr val="002060"/>
                </a:solidFill>
                <a:latin typeface="微软雅黑" panose="020B0503020204020204" pitchFamily="34" charset="-122"/>
                <a:ea typeface="微软雅黑" panose="020B0503020204020204" pitchFamily="34" charset="-122"/>
              </a:rPr>
              <a:t>〔2016〕18</a:t>
            </a:r>
            <a:r>
              <a:rPr lang="zh-CN" altLang="en-US" strike="sngStrike" dirty="0">
                <a:solidFill>
                  <a:srgbClr val="002060"/>
                </a:solidFill>
                <a:latin typeface="微软雅黑" panose="020B0503020204020204" pitchFamily="34" charset="-122"/>
                <a:ea typeface="微软雅黑" panose="020B0503020204020204" pitchFamily="34" charset="-122"/>
              </a:rPr>
              <a:t>号）</a:t>
            </a:r>
            <a:endParaRPr lang="en-US" altLang="zh-CN" strike="sngStrike" dirty="0">
              <a:solidFill>
                <a:srgbClr val="002060"/>
              </a:solidFill>
              <a:latin typeface="微软雅黑" panose="020B0503020204020204" pitchFamily="34" charset="-122"/>
              <a:ea typeface="微软雅黑" panose="020B0503020204020204" pitchFamily="34" charset="-122"/>
            </a:endParaRPr>
          </a:p>
        </p:txBody>
      </p:sp>
      <p:sp>
        <p:nvSpPr>
          <p:cNvPr id="11" name="矩形 10"/>
          <p:cNvSpPr/>
          <p:nvPr/>
        </p:nvSpPr>
        <p:spPr bwMode="auto">
          <a:xfrm>
            <a:off x="373063" y="3436938"/>
            <a:ext cx="7799337" cy="622300"/>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8100000" scaled="1"/>
            <a:tileRect/>
          </a:gradFill>
          <a:ln>
            <a:noFill/>
          </a:ln>
        </p:spPr>
        <p:txBody>
          <a:bodyPr anchor="ctr"/>
          <a:lstStyle/>
          <a:p>
            <a:pPr>
              <a:defRPr/>
            </a:pPr>
            <a:r>
              <a:rPr lang="en-US" altLang="zh-CN" sz="2400" b="1" strike="sngStrike" spc="600" dirty="0">
                <a:solidFill>
                  <a:schemeClr val="bg1"/>
                </a:solidFill>
                <a:latin typeface="微软雅黑" panose="020B0503020204020204" pitchFamily="34" charset="-122"/>
                <a:ea typeface="微软雅黑" panose="020B0503020204020204" pitchFamily="34" charset="-122"/>
              </a:rPr>
              <a:t>2. </a:t>
            </a:r>
            <a:r>
              <a:rPr lang="zh-CN" altLang="en-US" sz="2300" b="1" strike="sngStrike" spc="600" dirty="0">
                <a:solidFill>
                  <a:schemeClr val="bg1"/>
                </a:solidFill>
                <a:latin typeface="微软雅黑" panose="020B0503020204020204" pitchFamily="34" charset="-122"/>
                <a:ea typeface="微软雅黑" panose="020B0503020204020204" pitchFamily="34" charset="-122"/>
              </a:rPr>
              <a:t>新增财政拨款结转和结余情况</a:t>
            </a:r>
            <a:r>
              <a:rPr lang="zh-CN" altLang="en-US" sz="2300" b="1" strike="sngStrike" spc="600" dirty="0" smtClean="0">
                <a:solidFill>
                  <a:schemeClr val="bg1"/>
                </a:solidFill>
                <a:latin typeface="微软雅黑" panose="020B0503020204020204" pitchFamily="34" charset="-122"/>
                <a:ea typeface="微软雅黑" panose="020B0503020204020204" pitchFamily="34" charset="-122"/>
              </a:rPr>
              <a:t>说明（中央）</a:t>
            </a:r>
            <a:endParaRPr lang="zh-CN" altLang="en-US" sz="2300" b="1" strike="sngStrike" spc="600" dirty="0">
              <a:solidFill>
                <a:schemeClr val="bg1"/>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900113" y="5597525"/>
            <a:ext cx="8064500" cy="975973"/>
          </a:xfrm>
          <a:prstGeom prst="rect">
            <a:avLst/>
          </a:prstGeom>
          <a:noFill/>
          <a:ln w="25400">
            <a:solidFill>
              <a:srgbClr val="0070C0"/>
            </a:solidFill>
          </a:ln>
        </p:spPr>
        <p:txBody>
          <a:bodyPr>
            <a:spAutoFit/>
          </a:bodyPr>
          <a:lstStyle/>
          <a:p>
            <a:pPr marL="342891" indent="-342891" eaLnBrk="1" hangingPunct="1">
              <a:lnSpc>
                <a:spcPct val="150000"/>
              </a:lnSpc>
              <a:spcBef>
                <a:spcPct val="20000"/>
              </a:spcBef>
              <a:buClr>
                <a:srgbClr val="FFFF00"/>
              </a:buClr>
              <a:buSzPct val="120000"/>
              <a:defRPr/>
            </a:pPr>
            <a:endParaRPr lang="en-US" altLang="zh-CN" sz="200" strike="sngStrike" dirty="0">
              <a:solidFill>
                <a:srgbClr val="002060"/>
              </a:solidFill>
              <a:latin typeface="微软雅黑" panose="020B0503020204020204" pitchFamily="34" charset="-122"/>
              <a:ea typeface="微软雅黑" panose="020B0503020204020204" pitchFamily="34" charset="-122"/>
            </a:endParaRPr>
          </a:p>
          <a:p>
            <a:pPr indent="533400" eaLnBrk="1" hangingPunct="1">
              <a:lnSpc>
                <a:spcPct val="150000"/>
              </a:lnSpc>
              <a:spcBef>
                <a:spcPct val="20000"/>
              </a:spcBef>
              <a:buClr>
                <a:srgbClr val="FFFF00"/>
              </a:buClr>
              <a:buSzPct val="120000"/>
              <a:defRPr/>
            </a:pPr>
            <a:r>
              <a:rPr lang="zh-CN" altLang="en-US" strike="sngStrike" dirty="0">
                <a:solidFill>
                  <a:srgbClr val="002060"/>
                </a:solidFill>
                <a:latin typeface="微软雅黑" panose="020B0503020204020204" pitchFamily="34" charset="-122"/>
                <a:ea typeface="微软雅黑" panose="020B0503020204020204" pitchFamily="34" charset="-122"/>
              </a:rPr>
              <a:t>依据：</a:t>
            </a:r>
            <a:r>
              <a:rPr lang="en-US" altLang="zh-CN" strike="sngStrike" dirty="0">
                <a:solidFill>
                  <a:srgbClr val="002060"/>
                </a:solidFill>
                <a:latin typeface="微软雅黑" panose="020B0503020204020204" pitchFamily="34" charset="-122"/>
                <a:ea typeface="微软雅黑" panose="020B0503020204020204" pitchFamily="34" charset="-122"/>
              </a:rPr>
              <a:t>2016</a:t>
            </a:r>
            <a:r>
              <a:rPr lang="zh-CN" altLang="en-US" strike="sngStrike" dirty="0">
                <a:solidFill>
                  <a:srgbClr val="002060"/>
                </a:solidFill>
                <a:latin typeface="微软雅黑" panose="020B0503020204020204" pitchFamily="34" charset="-122"/>
                <a:ea typeface="微软雅黑" panose="020B0503020204020204" pitchFamily="34" charset="-122"/>
              </a:rPr>
              <a:t>年中央部门预算批复时提出的“推进绩效自评全覆盖，执行结束后，单位要对所有项目开展绩效自评，将自评结果提交主管部门”的要求。</a:t>
            </a:r>
            <a:endParaRPr lang="en-US" altLang="zh-CN" strike="sngStrike" dirty="0">
              <a:solidFill>
                <a:srgbClr val="002060"/>
              </a:solidFill>
              <a:latin typeface="微软雅黑" panose="020B0503020204020204" pitchFamily="34" charset="-122"/>
              <a:ea typeface="微软雅黑" panose="020B0503020204020204" pitchFamily="34" charset="-122"/>
            </a:endParaRPr>
          </a:p>
        </p:txBody>
      </p:sp>
      <p:sp>
        <p:nvSpPr>
          <p:cNvPr id="13" name="矩形 12"/>
          <p:cNvSpPr/>
          <p:nvPr/>
        </p:nvSpPr>
        <p:spPr bwMode="auto">
          <a:xfrm>
            <a:off x="374650" y="4652963"/>
            <a:ext cx="7797750" cy="1131887"/>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8100000" scaled="1"/>
            <a:tileRect/>
          </a:gradFill>
          <a:ln>
            <a:noFill/>
          </a:ln>
        </p:spPr>
        <p:txBody>
          <a:bodyPr anchor="ctr"/>
          <a:lstStyle/>
          <a:p>
            <a:pPr>
              <a:defRPr/>
            </a:pPr>
            <a:r>
              <a:rPr lang="en-US" altLang="zh-CN" sz="2400" b="1" strike="sngStrike" spc="600" dirty="0">
                <a:solidFill>
                  <a:schemeClr val="bg1"/>
                </a:solidFill>
                <a:latin typeface="微软雅黑" panose="020B0503020204020204" pitchFamily="34" charset="-122"/>
                <a:ea typeface="微软雅黑" panose="020B0503020204020204" pitchFamily="34" charset="-122"/>
              </a:rPr>
              <a:t>3. </a:t>
            </a:r>
            <a:r>
              <a:rPr lang="zh-CN" altLang="en-US" sz="2400" b="1" strike="sngStrike" spc="600" dirty="0">
                <a:solidFill>
                  <a:schemeClr val="bg1"/>
                </a:solidFill>
                <a:latin typeface="微软雅黑" panose="020B0503020204020204" pitchFamily="34" charset="-122"/>
                <a:ea typeface="微软雅黑" panose="020B0503020204020204" pitchFamily="34" charset="-122"/>
              </a:rPr>
              <a:t>新增报送预算绩效管理工作开展情况和中央部门一级项目的“项目支出绩效自评表</a:t>
            </a:r>
            <a:r>
              <a:rPr lang="zh-CN" altLang="en-US" sz="2400" b="1" spc="600" dirty="0" smtClean="0">
                <a:solidFill>
                  <a:schemeClr val="bg1"/>
                </a:solidFill>
                <a:latin typeface="微软雅黑" panose="020B0503020204020204" pitchFamily="34" charset="-122"/>
                <a:ea typeface="微软雅黑" panose="020B0503020204020204" pitchFamily="34" charset="-122"/>
              </a:rPr>
              <a:t>”</a:t>
            </a:r>
            <a:endParaRPr lang="zh-CN" altLang="en-US" sz="2400" b="1" spc="600"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2" presetClass="entr" presetSubtype="8"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par>
                                <p:cTn id="13" presetID="53" presetClass="entr" presetSubtype="16" fill="hold" grpId="0" nodeType="withEffect">
                                  <p:stCondLst>
                                    <p:cond delay="25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22" presetClass="entr" presetSubtype="8" fill="hold" grpId="0" nodeType="withEffect">
                                  <p:stCondLst>
                                    <p:cond delay="50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par>
                                <p:cTn id="21" presetID="53" presetClass="entr" presetSubtype="16" fill="hold" grpId="0" nodeType="withEffect">
                                  <p:stCondLst>
                                    <p:cond delay="25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Effect transition="in" filter="fade">
                                      <p:cBhvr>
                                        <p:cTn id="25" dur="500"/>
                                        <p:tgtEl>
                                          <p:spTgt spid="13"/>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12"/>
                                        </p:tgtEl>
                                        <p:attrNameLst>
                                          <p:attrName>style.visibility</p:attrName>
                                        </p:attrNameLst>
                                      </p:cBhvr>
                                      <p:to>
                                        <p:strVal val="visible"/>
                                      </p:to>
                                    </p:set>
                                    <p:animEffect transition="in" filter="wipe(left)">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292867"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主要变动</a:t>
            </a:r>
          </a:p>
        </p:txBody>
      </p:sp>
      <p:sp>
        <p:nvSpPr>
          <p:cNvPr id="292868"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D5D0CE6-1B55-4A3B-B235-22AD88C380FB}" type="slidenum">
              <a:rPr lang="zh-CN" altLang="en-US" sz="1200">
                <a:latin typeface="微软雅黑" pitchFamily="34" charset="-122"/>
                <a:ea typeface="微软雅黑" pitchFamily="34" charset="-122"/>
              </a:rPr>
              <a:pPr>
                <a:spcBef>
                  <a:spcPct val="0"/>
                </a:spcBef>
                <a:buFontTx/>
                <a:buNone/>
              </a:pPr>
              <a:t>125</a:t>
            </a:fld>
            <a:endParaRPr lang="zh-CN" altLang="en-US" sz="1200">
              <a:latin typeface="微软雅黑" pitchFamily="34" charset="-122"/>
              <a:ea typeface="微软雅黑" pitchFamily="34" charset="-122"/>
            </a:endParaRPr>
          </a:p>
        </p:txBody>
      </p:sp>
      <p:sp>
        <p:nvSpPr>
          <p:cNvPr id="2" name="剪去单角的矩形 1"/>
          <p:cNvSpPr/>
          <p:nvPr/>
        </p:nvSpPr>
        <p:spPr>
          <a:xfrm>
            <a:off x="2052638" y="738188"/>
            <a:ext cx="3455987" cy="576262"/>
          </a:xfrm>
          <a:prstGeom prst="snip1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100" b="1" dirty="0">
                <a:solidFill>
                  <a:schemeClr val="bg1"/>
                </a:solidFill>
                <a:latin typeface="微软雅黑" panose="020B0503020204020204" pitchFamily="34" charset="-122"/>
                <a:ea typeface="微软雅黑" panose="020B0503020204020204" pitchFamily="34" charset="-122"/>
              </a:rPr>
              <a:t>（一）调整需要说明的内容</a:t>
            </a:r>
          </a:p>
        </p:txBody>
      </p:sp>
      <p:sp>
        <p:nvSpPr>
          <p:cNvPr id="3" name="剪去单角的矩形 2"/>
          <p:cNvSpPr/>
          <p:nvPr/>
        </p:nvSpPr>
        <p:spPr>
          <a:xfrm>
            <a:off x="5619750" y="738188"/>
            <a:ext cx="3455988" cy="576262"/>
          </a:xfrm>
          <a:prstGeom prst="snip1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100" b="1" dirty="0">
                <a:solidFill>
                  <a:schemeClr val="bg1"/>
                </a:solidFill>
                <a:latin typeface="微软雅黑" panose="020B0503020204020204" pitchFamily="34" charset="-122"/>
                <a:ea typeface="微软雅黑" panose="020B0503020204020204" pitchFamily="34" charset="-122"/>
              </a:rPr>
              <a:t>（二）调整填报说明附表</a:t>
            </a:r>
            <a:endParaRPr lang="en-US" altLang="zh-CN" sz="2100" b="1" dirty="0">
              <a:solidFill>
                <a:schemeClr val="bg1"/>
              </a:solidFill>
              <a:latin typeface="微软雅黑" panose="020B0503020204020204" pitchFamily="34" charset="-122"/>
              <a:ea typeface="微软雅黑" panose="020B0503020204020204" pitchFamily="34" charset="-122"/>
            </a:endParaRPr>
          </a:p>
        </p:txBody>
      </p:sp>
      <p:sp>
        <p:nvSpPr>
          <p:cNvPr id="8" name="文本框 7"/>
          <p:cNvSpPr txBox="1">
            <a:spLocks/>
          </p:cNvSpPr>
          <p:nvPr/>
        </p:nvSpPr>
        <p:spPr>
          <a:xfrm>
            <a:off x="85725" y="1852613"/>
            <a:ext cx="2808288" cy="4645025"/>
          </a:xfrm>
          <a:prstGeom prst="rect">
            <a:avLst/>
          </a:prstGeom>
          <a:noFill/>
          <a:ln w="25400">
            <a:solidFill>
              <a:srgbClr val="0070C0"/>
            </a:solidFill>
          </a:ln>
        </p:spPr>
        <p:txBody>
          <a:bodyPr>
            <a:spAutoFit/>
          </a:bodyPr>
          <a:lstStyle/>
          <a:p>
            <a:pPr marL="342891" indent="-342891" eaLnBrk="1" hangingPunct="1">
              <a:lnSpc>
                <a:spcPct val="150000"/>
              </a:lnSpc>
              <a:spcBef>
                <a:spcPct val="20000"/>
              </a:spcBef>
              <a:buClr>
                <a:srgbClr val="FFFF00"/>
              </a:buClr>
              <a:buSzPct val="120000"/>
              <a:defRPr/>
            </a:pPr>
            <a:endParaRPr lang="en-US" altLang="zh-CN" sz="1050" dirty="0">
              <a:solidFill>
                <a:srgbClr val="002060"/>
              </a:solidFill>
              <a:latin typeface="微软雅黑" panose="020B0503020204020204" pitchFamily="34" charset="-122"/>
              <a:ea typeface="微软雅黑" panose="020B0503020204020204" pitchFamily="34" charset="-122"/>
            </a:endParaRPr>
          </a:p>
          <a:p>
            <a:pPr marL="342891" indent="-342891" eaLnBrk="1" hangingPunct="1">
              <a:lnSpc>
                <a:spcPct val="150000"/>
              </a:lnSpc>
              <a:spcBef>
                <a:spcPct val="20000"/>
              </a:spcBef>
              <a:buClr>
                <a:srgbClr val="FFFF00"/>
              </a:buClr>
              <a:buSzPct val="120000"/>
              <a:defRPr/>
            </a:pPr>
            <a:endParaRPr lang="en-US" altLang="zh-CN" sz="1050" dirty="0">
              <a:solidFill>
                <a:srgbClr val="002060"/>
              </a:solidFill>
              <a:latin typeface="微软雅黑" panose="020B0503020204020204" pitchFamily="34" charset="-122"/>
              <a:ea typeface="微软雅黑" panose="020B0503020204020204" pitchFamily="34" charset="-122"/>
            </a:endParaRPr>
          </a:p>
          <a:p>
            <a:pPr indent="358775">
              <a:lnSpc>
                <a:spcPct val="150000"/>
              </a:lnSpc>
              <a:defRPr/>
            </a:pPr>
            <a:r>
              <a:rPr lang="zh-CN" altLang="en-US" sz="2400" dirty="0">
                <a:solidFill>
                  <a:srgbClr val="002060"/>
                </a:solidFill>
                <a:latin typeface="微软雅黑" panose="020B0503020204020204" pitchFamily="34" charset="-122"/>
                <a:ea typeface="微软雅黑" panose="020B0503020204020204" pitchFamily="34" charset="-122"/>
              </a:rPr>
              <a:t>删除“汽车单价”、“房屋单价”指标，新增“三公”经费、“机关运行经费”、“会议费”和“培训费”指标。</a:t>
            </a:r>
            <a:endParaRPr lang="zh-CN" altLang="en-US" sz="2400" dirty="0">
              <a:latin typeface="微软雅黑" panose="020B0503020204020204" pitchFamily="34" charset="-122"/>
              <a:ea typeface="微软雅黑" panose="020B0503020204020204" pitchFamily="34" charset="-122"/>
            </a:endParaRPr>
          </a:p>
        </p:txBody>
      </p:sp>
      <p:sp>
        <p:nvSpPr>
          <p:cNvPr id="9" name="矩形 8"/>
          <p:cNvSpPr/>
          <p:nvPr/>
        </p:nvSpPr>
        <p:spPr bwMode="auto">
          <a:xfrm>
            <a:off x="301625" y="1527175"/>
            <a:ext cx="2376488" cy="720725"/>
          </a:xfrm>
          <a:prstGeom prst="rect">
            <a:avLst/>
          </a:prstGeom>
          <a:solidFill>
            <a:srgbClr val="0070C0"/>
          </a:solidFill>
          <a:ln>
            <a:noFill/>
          </a:ln>
        </p:spPr>
        <p:txBody>
          <a:bodyPr/>
          <a:lstStyle/>
          <a:p>
            <a:pPr algn="ctr">
              <a:defRPr/>
            </a:pPr>
            <a:r>
              <a:rPr lang="zh-CN" altLang="en-US" sz="2000" b="1" spc="600" dirty="0">
                <a:solidFill>
                  <a:schemeClr val="bg1"/>
                </a:solidFill>
                <a:latin typeface="微软雅黑" panose="020B0503020204020204" pitchFamily="34" charset="-122"/>
                <a:ea typeface="微软雅黑" panose="020B0503020204020204" pitchFamily="34" charset="-122"/>
              </a:rPr>
              <a:t> </a:t>
            </a:r>
            <a:r>
              <a:rPr lang="en-US" altLang="zh-CN" sz="2000" b="1" spc="600" dirty="0">
                <a:solidFill>
                  <a:schemeClr val="bg1"/>
                </a:solidFill>
                <a:latin typeface="微软雅黑" panose="020B0503020204020204" pitchFamily="34" charset="-122"/>
                <a:ea typeface="微软雅黑" panose="020B0503020204020204" pitchFamily="34" charset="-122"/>
              </a:rPr>
              <a:t>1.</a:t>
            </a:r>
            <a:r>
              <a:rPr lang="zh-CN" altLang="en-US" sz="2000" b="1" spc="600" dirty="0">
                <a:solidFill>
                  <a:schemeClr val="bg1"/>
                </a:solidFill>
                <a:latin typeface="微软雅黑" panose="020B0503020204020204" pitchFamily="34" charset="-122"/>
                <a:ea typeface="微软雅黑" panose="020B0503020204020204" pitchFamily="34" charset="-122"/>
              </a:rPr>
              <a:t>调整</a:t>
            </a:r>
            <a:r>
              <a:rPr lang="en-US" altLang="zh-CN" sz="2000" b="1" spc="600" dirty="0">
                <a:solidFill>
                  <a:schemeClr val="bg1"/>
                </a:solidFill>
                <a:latin typeface="微软雅黑" panose="020B0503020204020204" pitchFamily="34" charset="-122"/>
                <a:ea typeface="微软雅黑" panose="020B0503020204020204" pitchFamily="34" charset="-122"/>
              </a:rPr>
              <a:t>《</a:t>
            </a:r>
            <a:r>
              <a:rPr lang="zh-CN" altLang="en-US" sz="2000" b="1" spc="600" dirty="0">
                <a:solidFill>
                  <a:schemeClr val="bg1"/>
                </a:solidFill>
                <a:latin typeface="微软雅黑" panose="020B0503020204020204" pitchFamily="34" charset="-122"/>
                <a:ea typeface="微软雅黑" panose="020B0503020204020204" pitchFamily="34" charset="-122"/>
              </a:rPr>
              <a:t>主要指标变动表</a:t>
            </a:r>
            <a:r>
              <a:rPr lang="en-US" altLang="zh-CN" sz="2000" b="1" spc="600" dirty="0">
                <a:solidFill>
                  <a:schemeClr val="bg1"/>
                </a:solidFill>
                <a:latin typeface="微软雅黑" panose="020B0503020204020204" pitchFamily="34" charset="-122"/>
                <a:ea typeface="微软雅黑" panose="020B0503020204020204" pitchFamily="34" charset="-122"/>
              </a:rPr>
              <a:t>》</a:t>
            </a:r>
            <a:endParaRPr lang="zh-CN" altLang="en-US" sz="2000" b="1" spc="600" dirty="0">
              <a:solidFill>
                <a:schemeClr val="bg1"/>
              </a:solidFill>
              <a:latin typeface="微软雅黑" panose="020B0503020204020204" pitchFamily="34" charset="-122"/>
              <a:ea typeface="微软雅黑" panose="020B0503020204020204" pitchFamily="34" charset="-122"/>
            </a:endParaRPr>
          </a:p>
        </p:txBody>
      </p:sp>
      <p:sp>
        <p:nvSpPr>
          <p:cNvPr id="14" name="矩形 13"/>
          <p:cNvSpPr/>
          <p:nvPr/>
        </p:nvSpPr>
        <p:spPr bwMode="auto">
          <a:xfrm>
            <a:off x="3275013" y="1527175"/>
            <a:ext cx="2736850" cy="720725"/>
          </a:xfrm>
          <a:prstGeom prst="rect">
            <a:avLst/>
          </a:prstGeom>
          <a:solidFill>
            <a:srgbClr val="0070C0"/>
          </a:solidFill>
          <a:ln>
            <a:noFill/>
          </a:ln>
        </p:spPr>
        <p:txBody>
          <a:bodyPr/>
          <a:lstStyle/>
          <a:p>
            <a:pPr algn="ctr">
              <a:defRPr/>
            </a:pPr>
            <a:r>
              <a:rPr lang="zh-CN" altLang="en-US" sz="2000" b="1" spc="600" dirty="0">
                <a:solidFill>
                  <a:schemeClr val="bg1"/>
                </a:solidFill>
                <a:latin typeface="微软雅黑" panose="020B0503020204020204" pitchFamily="34" charset="-122"/>
                <a:ea typeface="微软雅黑" panose="020B0503020204020204" pitchFamily="34" charset="-122"/>
              </a:rPr>
              <a:t> </a:t>
            </a:r>
            <a:r>
              <a:rPr lang="en-US" altLang="zh-CN" sz="2000" b="1" spc="600" dirty="0">
                <a:solidFill>
                  <a:schemeClr val="bg1"/>
                </a:solidFill>
                <a:latin typeface="微软雅黑" panose="020B0503020204020204" pitchFamily="34" charset="-122"/>
                <a:ea typeface="微软雅黑" panose="020B0503020204020204" pitchFamily="34" charset="-122"/>
              </a:rPr>
              <a:t>2.</a:t>
            </a:r>
            <a:r>
              <a:rPr lang="zh-CN" altLang="en-US" sz="2000" b="1" spc="600" dirty="0">
                <a:solidFill>
                  <a:schemeClr val="bg1"/>
                </a:solidFill>
                <a:latin typeface="微软雅黑" panose="020B0503020204020204" pitchFamily="34" charset="-122"/>
                <a:ea typeface="微软雅黑" panose="020B0503020204020204" pitchFamily="34" charset="-122"/>
              </a:rPr>
              <a:t>调整</a:t>
            </a:r>
            <a:r>
              <a:rPr lang="en-US" altLang="zh-CN" sz="2000" b="1" spc="600" dirty="0">
                <a:solidFill>
                  <a:schemeClr val="bg1"/>
                </a:solidFill>
                <a:latin typeface="微软雅黑" panose="020B0503020204020204" pitchFamily="34" charset="-122"/>
                <a:ea typeface="微软雅黑" panose="020B0503020204020204" pitchFamily="34" charset="-122"/>
              </a:rPr>
              <a:t>《</a:t>
            </a:r>
            <a:r>
              <a:rPr lang="zh-CN" altLang="en-US" sz="2000" b="1" spc="600" dirty="0">
                <a:solidFill>
                  <a:schemeClr val="bg1"/>
                </a:solidFill>
                <a:latin typeface="微软雅黑" panose="020B0503020204020204" pitchFamily="34" charset="-122"/>
                <a:ea typeface="微软雅黑" panose="020B0503020204020204" pitchFamily="34" charset="-122"/>
              </a:rPr>
              <a:t>部门相关信息统计表</a:t>
            </a:r>
            <a:r>
              <a:rPr lang="en-US" altLang="zh-CN" sz="2000" b="1" spc="600" dirty="0">
                <a:solidFill>
                  <a:schemeClr val="bg1"/>
                </a:solidFill>
                <a:latin typeface="微软雅黑" panose="020B0503020204020204" pitchFamily="34" charset="-122"/>
                <a:ea typeface="微软雅黑" panose="020B0503020204020204" pitchFamily="34" charset="-122"/>
              </a:rPr>
              <a:t>》</a:t>
            </a:r>
            <a:endParaRPr lang="zh-CN" altLang="en-US" sz="2000" b="1" spc="600" dirty="0">
              <a:solidFill>
                <a:schemeClr val="bg1"/>
              </a:solidFill>
              <a:latin typeface="微软雅黑" panose="020B0503020204020204" pitchFamily="34" charset="-122"/>
              <a:ea typeface="微软雅黑" panose="020B0503020204020204" pitchFamily="34" charset="-122"/>
            </a:endParaRPr>
          </a:p>
        </p:txBody>
      </p:sp>
      <p:sp>
        <p:nvSpPr>
          <p:cNvPr id="15" name="矩形 14"/>
          <p:cNvSpPr/>
          <p:nvPr/>
        </p:nvSpPr>
        <p:spPr bwMode="auto">
          <a:xfrm>
            <a:off x="6461125" y="1506538"/>
            <a:ext cx="2376488" cy="720725"/>
          </a:xfrm>
          <a:prstGeom prst="rect">
            <a:avLst/>
          </a:prstGeom>
          <a:solidFill>
            <a:srgbClr val="0070C0"/>
          </a:solidFill>
          <a:ln>
            <a:noFill/>
          </a:ln>
        </p:spPr>
        <p:txBody>
          <a:bodyPr/>
          <a:lstStyle/>
          <a:p>
            <a:pPr algn="ctr">
              <a:defRPr/>
            </a:pPr>
            <a:r>
              <a:rPr lang="zh-CN" altLang="en-US" sz="2000" b="1" spc="600" dirty="0">
                <a:solidFill>
                  <a:schemeClr val="bg1"/>
                </a:solidFill>
                <a:latin typeface="微软雅黑" panose="020B0503020204020204" pitchFamily="34" charset="-122"/>
                <a:ea typeface="微软雅黑" panose="020B0503020204020204" pitchFamily="34" charset="-122"/>
              </a:rPr>
              <a:t> </a:t>
            </a:r>
            <a:r>
              <a:rPr lang="en-US" altLang="zh-CN" sz="2000" b="1" spc="600" dirty="0">
                <a:solidFill>
                  <a:schemeClr val="bg1"/>
                </a:solidFill>
                <a:latin typeface="微软雅黑" panose="020B0503020204020204" pitchFamily="34" charset="-122"/>
                <a:ea typeface="微软雅黑" panose="020B0503020204020204" pitchFamily="34" charset="-122"/>
              </a:rPr>
              <a:t>3.</a:t>
            </a:r>
            <a:r>
              <a:rPr lang="zh-CN" altLang="en-US" sz="2000" b="1" spc="600" dirty="0">
                <a:solidFill>
                  <a:schemeClr val="bg1"/>
                </a:solidFill>
                <a:latin typeface="微软雅黑" panose="020B0503020204020204" pitchFamily="34" charset="-122"/>
                <a:ea typeface="微软雅黑" panose="020B0503020204020204" pitchFamily="34" charset="-122"/>
              </a:rPr>
              <a:t>调整</a:t>
            </a:r>
            <a:r>
              <a:rPr lang="en-US" altLang="zh-CN" sz="2000" b="1" spc="600" dirty="0">
                <a:solidFill>
                  <a:schemeClr val="bg1"/>
                </a:solidFill>
                <a:latin typeface="微软雅黑" panose="020B0503020204020204" pitchFamily="34" charset="-122"/>
                <a:ea typeface="微软雅黑" panose="020B0503020204020204" pitchFamily="34" charset="-122"/>
              </a:rPr>
              <a:t>《</a:t>
            </a:r>
            <a:r>
              <a:rPr lang="zh-CN" altLang="en-US" sz="2000" b="1" spc="600" dirty="0">
                <a:solidFill>
                  <a:schemeClr val="bg1"/>
                </a:solidFill>
                <a:latin typeface="微软雅黑" panose="020B0503020204020204" pitchFamily="34" charset="-122"/>
                <a:ea typeface="微软雅黑" panose="020B0503020204020204" pitchFamily="34" charset="-122"/>
              </a:rPr>
              <a:t>政府采购情况表</a:t>
            </a:r>
            <a:r>
              <a:rPr lang="en-US" altLang="zh-CN" sz="2000" b="1" spc="600" dirty="0">
                <a:solidFill>
                  <a:schemeClr val="bg1"/>
                </a:solidFill>
                <a:latin typeface="微软雅黑" panose="020B0503020204020204" pitchFamily="34" charset="-122"/>
                <a:ea typeface="微软雅黑" panose="020B0503020204020204" pitchFamily="34" charset="-122"/>
              </a:rPr>
              <a:t>》</a:t>
            </a:r>
            <a:endParaRPr lang="zh-CN" altLang="en-US" sz="2000" b="1" spc="600" dirty="0">
              <a:solidFill>
                <a:schemeClr val="bg1"/>
              </a:solidFill>
              <a:latin typeface="微软雅黑" panose="020B0503020204020204" pitchFamily="34" charset="-122"/>
              <a:ea typeface="微软雅黑" panose="020B0503020204020204" pitchFamily="34" charset="-122"/>
            </a:endParaRPr>
          </a:p>
        </p:txBody>
      </p:sp>
      <p:sp>
        <p:nvSpPr>
          <p:cNvPr id="16" name="文本框 15"/>
          <p:cNvSpPr txBox="1">
            <a:spLocks/>
          </p:cNvSpPr>
          <p:nvPr/>
        </p:nvSpPr>
        <p:spPr>
          <a:xfrm>
            <a:off x="3186113" y="1852613"/>
            <a:ext cx="2806700" cy="4645025"/>
          </a:xfrm>
          <a:prstGeom prst="rect">
            <a:avLst/>
          </a:prstGeom>
          <a:noFill/>
          <a:ln w="25400">
            <a:solidFill>
              <a:srgbClr val="0070C0"/>
            </a:solidFill>
          </a:ln>
        </p:spPr>
        <p:txBody>
          <a:bodyPr>
            <a:spAutoFit/>
          </a:bodyPr>
          <a:lstStyle/>
          <a:p>
            <a:pPr marL="342891" indent="-342891" eaLnBrk="1" hangingPunct="1">
              <a:spcBef>
                <a:spcPct val="20000"/>
              </a:spcBef>
              <a:buClr>
                <a:srgbClr val="FFFF00"/>
              </a:buClr>
              <a:buSzPct val="120000"/>
              <a:defRPr/>
            </a:pPr>
            <a:endParaRPr lang="en-US" altLang="zh-CN" sz="800" dirty="0">
              <a:solidFill>
                <a:srgbClr val="002060"/>
              </a:solidFill>
              <a:latin typeface="微软雅黑" panose="020B0503020204020204" pitchFamily="34" charset="-122"/>
              <a:ea typeface="微软雅黑" panose="020B0503020204020204" pitchFamily="34" charset="-122"/>
            </a:endParaRPr>
          </a:p>
          <a:p>
            <a:pPr marL="342891" indent="-342891" eaLnBrk="1" hangingPunct="1">
              <a:spcBef>
                <a:spcPct val="20000"/>
              </a:spcBef>
              <a:buClr>
                <a:srgbClr val="FFFF00"/>
              </a:buClr>
              <a:buSzPct val="120000"/>
              <a:defRPr/>
            </a:pPr>
            <a:endParaRPr lang="en-US" altLang="zh-CN" sz="800" dirty="0">
              <a:solidFill>
                <a:srgbClr val="002060"/>
              </a:solidFill>
              <a:latin typeface="微软雅黑" panose="020B0503020204020204" pitchFamily="34" charset="-122"/>
              <a:ea typeface="微软雅黑" panose="020B0503020204020204" pitchFamily="34" charset="-122"/>
            </a:endParaRPr>
          </a:p>
          <a:p>
            <a:pPr marL="342891" indent="-342891" eaLnBrk="1" hangingPunct="1">
              <a:spcBef>
                <a:spcPct val="20000"/>
              </a:spcBef>
              <a:buClr>
                <a:srgbClr val="FFFF00"/>
              </a:buClr>
              <a:buSzPct val="120000"/>
              <a:defRPr/>
            </a:pPr>
            <a:endParaRPr lang="en-US" altLang="zh-CN" sz="800" dirty="0">
              <a:solidFill>
                <a:srgbClr val="002060"/>
              </a:solidFill>
              <a:latin typeface="微软雅黑" panose="020B0503020204020204" pitchFamily="34" charset="-122"/>
              <a:ea typeface="微软雅黑" panose="020B0503020204020204" pitchFamily="34" charset="-122"/>
            </a:endParaRPr>
          </a:p>
          <a:p>
            <a:pPr marL="342891" indent="-342891" eaLnBrk="1" hangingPunct="1">
              <a:spcBef>
                <a:spcPct val="20000"/>
              </a:spcBef>
              <a:buClr>
                <a:srgbClr val="FFFF00"/>
              </a:buClr>
              <a:buSzPct val="120000"/>
              <a:defRPr/>
            </a:pPr>
            <a:endParaRPr lang="en-US" altLang="zh-CN" sz="800" dirty="0">
              <a:solidFill>
                <a:srgbClr val="002060"/>
              </a:solidFill>
              <a:latin typeface="微软雅黑" panose="020B0503020204020204" pitchFamily="34" charset="-122"/>
              <a:ea typeface="微软雅黑" panose="020B0503020204020204" pitchFamily="34" charset="-122"/>
            </a:endParaRPr>
          </a:p>
          <a:p>
            <a:pPr indent="358775">
              <a:lnSpc>
                <a:spcPts val="2200"/>
              </a:lnSpc>
              <a:defRPr/>
            </a:pPr>
            <a:r>
              <a:rPr lang="zh-CN" altLang="zh-CN" sz="1500" b="1" dirty="0">
                <a:solidFill>
                  <a:srgbClr val="002060"/>
                </a:solidFill>
                <a:latin typeface="微软雅黑" panose="020B0503020204020204" pitchFamily="34" charset="-122"/>
                <a:ea typeface="微软雅黑" panose="020B0503020204020204" pitchFamily="34" charset="-122"/>
              </a:rPr>
              <a:t>一是</a:t>
            </a:r>
            <a:r>
              <a:rPr lang="zh-CN" altLang="zh-CN" sz="1500" dirty="0">
                <a:solidFill>
                  <a:srgbClr val="002060"/>
                </a:solidFill>
                <a:latin typeface="微软雅黑" panose="020B0503020204020204" pitchFamily="34" charset="-122"/>
                <a:ea typeface="微软雅黑" panose="020B0503020204020204" pitchFamily="34" charset="-122"/>
              </a:rPr>
              <a:t>调整“三公”经费指标。新增“三公”经费“年初预算数”；在“国内接待费”下新增“其中：外事接待费”，在“国内公务接待批次（个）”下新增“其中：外事接待批次（个）”，在“国内公务接待人次（人）下”新增“其中：外事接待人次（人）”。</a:t>
            </a:r>
            <a:endParaRPr lang="en-US" altLang="zh-CN" sz="1500" dirty="0">
              <a:solidFill>
                <a:srgbClr val="002060"/>
              </a:solidFill>
              <a:latin typeface="微软雅黑" panose="020B0503020204020204" pitchFamily="34" charset="-122"/>
              <a:ea typeface="微软雅黑" panose="020B0503020204020204" pitchFamily="34" charset="-122"/>
            </a:endParaRPr>
          </a:p>
          <a:p>
            <a:pPr indent="358775">
              <a:lnSpc>
                <a:spcPts val="2200"/>
              </a:lnSpc>
              <a:defRPr/>
            </a:pPr>
            <a:r>
              <a:rPr lang="zh-CN" altLang="zh-CN" sz="1500" b="1" dirty="0">
                <a:solidFill>
                  <a:srgbClr val="002060"/>
                </a:solidFill>
                <a:latin typeface="微软雅黑" panose="020B0503020204020204" pitchFamily="34" charset="-122"/>
                <a:ea typeface="微软雅黑" panose="020B0503020204020204" pitchFamily="34" charset="-122"/>
              </a:rPr>
              <a:t>二是</a:t>
            </a:r>
            <a:r>
              <a:rPr lang="zh-CN" altLang="zh-CN" sz="1500" dirty="0">
                <a:solidFill>
                  <a:srgbClr val="002060"/>
                </a:solidFill>
                <a:latin typeface="微软雅黑" panose="020B0503020204020204" pitchFamily="34" charset="-122"/>
                <a:ea typeface="微软雅黑" panose="020B0503020204020204" pitchFamily="34" charset="-122"/>
              </a:rPr>
              <a:t>删除“单位价值</a:t>
            </a:r>
            <a:r>
              <a:rPr lang="en-US" altLang="zh-CN" sz="1500" dirty="0">
                <a:solidFill>
                  <a:srgbClr val="002060"/>
                </a:solidFill>
                <a:latin typeface="微软雅黑" panose="020B0503020204020204" pitchFamily="34" charset="-122"/>
                <a:ea typeface="微软雅黑" panose="020B0503020204020204" pitchFamily="34" charset="-122"/>
              </a:rPr>
              <a:t>200</a:t>
            </a:r>
            <a:r>
              <a:rPr lang="zh-CN" altLang="zh-CN" sz="1500" dirty="0">
                <a:solidFill>
                  <a:srgbClr val="002060"/>
                </a:solidFill>
                <a:latin typeface="微软雅黑" panose="020B0503020204020204" pitchFamily="34" charset="-122"/>
                <a:ea typeface="微软雅黑" panose="020B0503020204020204" pitchFamily="34" charset="-122"/>
              </a:rPr>
              <a:t>万元以上大型设备（台，套）”，设置“单价</a:t>
            </a:r>
            <a:r>
              <a:rPr lang="en-US" altLang="zh-CN" sz="1500" dirty="0">
                <a:solidFill>
                  <a:srgbClr val="002060"/>
                </a:solidFill>
                <a:latin typeface="微软雅黑" panose="020B0503020204020204" pitchFamily="34" charset="-122"/>
                <a:ea typeface="微软雅黑" panose="020B0503020204020204" pitchFamily="34" charset="-122"/>
              </a:rPr>
              <a:t>50</a:t>
            </a:r>
            <a:r>
              <a:rPr lang="zh-CN" altLang="zh-CN" sz="1500" dirty="0">
                <a:solidFill>
                  <a:srgbClr val="002060"/>
                </a:solidFill>
                <a:latin typeface="微软雅黑" panose="020B0503020204020204" pitchFamily="34" charset="-122"/>
                <a:ea typeface="微软雅黑" panose="020B0503020204020204" pitchFamily="34" charset="-122"/>
              </a:rPr>
              <a:t>万元（含）以上的通用设备”和“单价</a:t>
            </a:r>
            <a:r>
              <a:rPr lang="en-US" altLang="zh-CN" sz="1500" dirty="0">
                <a:solidFill>
                  <a:srgbClr val="002060"/>
                </a:solidFill>
                <a:latin typeface="微软雅黑" panose="020B0503020204020204" pitchFamily="34" charset="-122"/>
                <a:ea typeface="微软雅黑" panose="020B0503020204020204" pitchFamily="34" charset="-122"/>
              </a:rPr>
              <a:t>100</a:t>
            </a:r>
            <a:r>
              <a:rPr lang="zh-CN" altLang="zh-CN" sz="1500" dirty="0">
                <a:solidFill>
                  <a:srgbClr val="002060"/>
                </a:solidFill>
                <a:latin typeface="微软雅黑" panose="020B0503020204020204" pitchFamily="34" charset="-122"/>
                <a:ea typeface="微软雅黑" panose="020B0503020204020204" pitchFamily="34" charset="-122"/>
              </a:rPr>
              <a:t>万元（含）以上的专用设备”。</a:t>
            </a:r>
            <a:endParaRPr lang="zh-CN" altLang="en-US" sz="1500" dirty="0">
              <a:solidFill>
                <a:srgbClr val="002060"/>
              </a:solidFill>
              <a:latin typeface="微软雅黑" panose="020B0503020204020204" pitchFamily="34" charset="-122"/>
              <a:ea typeface="微软雅黑" panose="020B0503020204020204" pitchFamily="34" charset="-122"/>
            </a:endParaRPr>
          </a:p>
        </p:txBody>
      </p:sp>
      <p:sp>
        <p:nvSpPr>
          <p:cNvPr id="17" name="文本框 16"/>
          <p:cNvSpPr txBox="1">
            <a:spLocks/>
          </p:cNvSpPr>
          <p:nvPr/>
        </p:nvSpPr>
        <p:spPr>
          <a:xfrm>
            <a:off x="6245225" y="1852613"/>
            <a:ext cx="2808288" cy="4645025"/>
          </a:xfrm>
          <a:prstGeom prst="rect">
            <a:avLst/>
          </a:prstGeom>
          <a:noFill/>
          <a:ln w="25400">
            <a:solidFill>
              <a:srgbClr val="0070C0"/>
            </a:solidFill>
          </a:ln>
        </p:spPr>
        <p:txBody>
          <a:bodyPr>
            <a:spAutoFit/>
          </a:bodyPr>
          <a:lstStyle>
            <a:defPPr>
              <a:defRPr lang="zh-CN"/>
            </a:defPPr>
            <a:lvl1pPr marL="342891" indent="-342891" eaLnBrk="1" hangingPunct="1">
              <a:spcBef>
                <a:spcPct val="20000"/>
              </a:spcBef>
              <a:buClr>
                <a:srgbClr val="FFFF00"/>
              </a:buClr>
              <a:buSzPct val="120000"/>
              <a:defRPr sz="800">
                <a:solidFill>
                  <a:srgbClr val="002060"/>
                </a:solidFill>
                <a:latin typeface="微软雅黑" panose="020B0503020204020204" pitchFamily="34" charset="-122"/>
                <a:ea typeface="微软雅黑" panose="020B0503020204020204" pitchFamily="34" charset="-122"/>
              </a:defRPr>
            </a:lvl1pPr>
          </a:lstStyle>
          <a:p>
            <a:pPr>
              <a:defRPr/>
            </a:pPr>
            <a:endParaRPr lang="en-US" altLang="zh-CN" dirty="0" smtClean="0"/>
          </a:p>
          <a:p>
            <a:pPr>
              <a:defRPr/>
            </a:pPr>
            <a:endParaRPr lang="en-US" altLang="zh-CN" dirty="0" smtClean="0"/>
          </a:p>
          <a:p>
            <a:pPr>
              <a:defRPr/>
            </a:pPr>
            <a:endParaRPr lang="en-US" altLang="zh-CN" dirty="0"/>
          </a:p>
          <a:p>
            <a:pPr marL="0" indent="358775">
              <a:lnSpc>
                <a:spcPts val="2800"/>
              </a:lnSpc>
              <a:defRPr/>
            </a:pPr>
            <a:r>
              <a:rPr lang="zh-CN" altLang="en-US" sz="1800" dirty="0" smtClean="0"/>
              <a:t>将“采购预算”和“采购金额”中“财政性资金”分为“一般公共预算财政拨款”、“政府性基金预算财政拨款”和“其他资金”三类；“采购预算”和“采购金额”下新增“非财政性资金”。强调本表数据</a:t>
            </a:r>
            <a:r>
              <a:rPr lang="zh-CN" altLang="en-US" sz="2400" b="1" dirty="0" smtClean="0"/>
              <a:t>取自</a:t>
            </a:r>
            <a:r>
              <a:rPr lang="zh-CN" altLang="en-US" sz="1800" dirty="0" smtClean="0"/>
              <a:t>政府采购信息统计报表中“政府采购资金情况表”。</a:t>
            </a:r>
            <a:endParaRPr lang="zh-CN" altLang="en-US" sz="18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withEffect">
                                  <p:stCondLst>
                                    <p:cond delay="25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2" presetClass="entr" presetSubtype="8" fill="hold" grpId="0"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par>
                                <p:cTn id="13" presetID="53" presetClass="entr" presetSubtype="16"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par>
                                <p:cTn id="18" presetID="53" presetClass="entr" presetSubtype="16" fill="hold" grpId="0" nodeType="withEffect">
                                  <p:stCondLst>
                                    <p:cond delay="25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Effect transition="in" filter="fade">
                                      <p:cBhvr>
                                        <p:cTn id="22" dur="500"/>
                                        <p:tgtEl>
                                          <p:spTgt spid="15"/>
                                        </p:tgtEl>
                                      </p:cBhvr>
                                    </p:animEffect>
                                  </p:childTnLst>
                                </p:cTn>
                              </p:par>
                              <p:par>
                                <p:cTn id="23" presetID="22" presetClass="entr" presetSubtype="8" fill="hold" grpId="0" nodeType="withEffect">
                                  <p:stCondLst>
                                    <p:cond delay="50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17"/>
                                        </p:tgtEl>
                                        <p:attrNameLst>
                                          <p:attrName>style.visibility</p:attrName>
                                        </p:attrNameLst>
                                      </p:cBhvr>
                                      <p:to>
                                        <p:strVal val="visible"/>
                                      </p:to>
                                    </p:set>
                                    <p:animEffect transition="in" filter="wipe(left)">
                                      <p:cBhvr>
                                        <p:cTn id="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4" grpId="0" animBg="1"/>
      <p:bldP spid="15" grpId="0" animBg="1"/>
      <p:bldP spid="16" grpId="0" animBg="1"/>
      <p:bldP spid="17"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294915" name="文本框 3"/>
          <p:cNvSpPr txBox="1">
            <a:spLocks noChangeArrowheads="1"/>
          </p:cNvSpPr>
          <p:nvPr/>
        </p:nvSpPr>
        <p:spPr bwMode="auto">
          <a:xfrm>
            <a:off x="395288" y="836613"/>
            <a:ext cx="374466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dirty="0">
                <a:solidFill>
                  <a:srgbClr val="0070C0"/>
                </a:solidFill>
                <a:latin typeface="微软雅黑" pitchFamily="34" charset="-122"/>
                <a:ea typeface="微软雅黑" pitchFamily="34" charset="-122"/>
              </a:rPr>
              <a:t>填报</a:t>
            </a:r>
            <a:r>
              <a:rPr lang="zh-CN" altLang="en-US" sz="2800" b="1" dirty="0" smtClean="0">
                <a:solidFill>
                  <a:srgbClr val="0070C0"/>
                </a:solidFill>
                <a:latin typeface="微软雅黑" pitchFamily="34" charset="-122"/>
                <a:ea typeface="微软雅黑" pitchFamily="34" charset="-122"/>
              </a:rPr>
              <a:t>说明（部门使用）</a:t>
            </a:r>
            <a:endParaRPr lang="zh-CN" altLang="en-US" sz="2800" b="1" dirty="0">
              <a:solidFill>
                <a:srgbClr val="0070C0"/>
              </a:solidFill>
              <a:latin typeface="微软雅黑" pitchFamily="34" charset="-122"/>
              <a:ea typeface="微软雅黑" pitchFamily="34" charset="-122"/>
            </a:endParaRPr>
          </a:p>
        </p:txBody>
      </p:sp>
      <p:sp>
        <p:nvSpPr>
          <p:cNvPr id="294916"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59F0339-300B-4EBB-9BDE-332E989E4114}" type="slidenum">
              <a:rPr lang="zh-CN" altLang="en-US" sz="1200">
                <a:latin typeface="微软雅黑" pitchFamily="34" charset="-122"/>
                <a:ea typeface="微软雅黑" pitchFamily="34" charset="-122"/>
              </a:rPr>
              <a:pPr>
                <a:spcBef>
                  <a:spcPct val="0"/>
                </a:spcBef>
                <a:buFontTx/>
                <a:buNone/>
              </a:pPr>
              <a:t>126</a:t>
            </a:fld>
            <a:endParaRPr lang="zh-CN" altLang="en-US" sz="1200">
              <a:latin typeface="微软雅黑" pitchFamily="34" charset="-122"/>
              <a:ea typeface="微软雅黑" pitchFamily="34" charset="-122"/>
            </a:endParaRPr>
          </a:p>
        </p:txBody>
      </p:sp>
      <p:cxnSp>
        <p:nvCxnSpPr>
          <p:cNvPr id="34" name="直接连接符 33"/>
          <p:cNvCxnSpPr>
            <a:cxnSpLocks noChangeShapeType="1"/>
          </p:cNvCxnSpPr>
          <p:nvPr/>
        </p:nvCxnSpPr>
        <p:spPr bwMode="auto">
          <a:xfrm>
            <a:off x="39688" y="1782763"/>
            <a:ext cx="3767137" cy="0"/>
          </a:xfrm>
          <a:prstGeom prst="line">
            <a:avLst/>
          </a:prstGeom>
          <a:noFill/>
          <a:ln w="22225" algn="ctr">
            <a:solidFill>
              <a:srgbClr val="0070C0"/>
            </a:solidFill>
            <a:miter lim="800000"/>
            <a:headEnd/>
            <a:tailEnd/>
          </a:ln>
          <a:extLst>
            <a:ext uri="{909E8E84-426E-40DD-AFC4-6F175D3DCCD1}">
              <a14:hiddenFill xmlns="" xmlns:a14="http://schemas.microsoft.com/office/drawing/2010/main">
                <a:noFill/>
              </a14:hiddenFill>
            </a:ext>
          </a:extLst>
        </p:spPr>
      </p:cxnSp>
      <p:sp>
        <p:nvSpPr>
          <p:cNvPr id="35" name="文本框 34"/>
          <p:cNvSpPr txBox="1">
            <a:spLocks noChangeArrowheads="1"/>
          </p:cNvSpPr>
          <p:nvPr/>
        </p:nvSpPr>
        <p:spPr bwMode="auto">
          <a:xfrm>
            <a:off x="39688" y="1366838"/>
            <a:ext cx="3236912"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rgbClr val="002060"/>
                </a:solidFill>
                <a:latin typeface="微软雅黑" pitchFamily="34" charset="-122"/>
                <a:ea typeface="微软雅黑" pitchFamily="34" charset="-122"/>
              </a:rPr>
              <a:t>一、决算汇编基本情况</a:t>
            </a:r>
          </a:p>
        </p:txBody>
      </p:sp>
      <p:sp>
        <p:nvSpPr>
          <p:cNvPr id="37" name="文本框 36"/>
          <p:cNvSpPr txBox="1">
            <a:spLocks noChangeArrowheads="1"/>
          </p:cNvSpPr>
          <p:nvPr/>
        </p:nvSpPr>
        <p:spPr bwMode="auto">
          <a:xfrm>
            <a:off x="50800" y="1793875"/>
            <a:ext cx="3944938" cy="180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1313" indent="-3413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20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录入户数：按“报表类型”统计</a:t>
            </a:r>
          </a:p>
          <a:p>
            <a:pPr eaLnBrk="1" hangingPunct="1">
              <a:lnSpc>
                <a:spcPct val="20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单位数：按“独立核算机构”统计</a:t>
            </a:r>
            <a:endParaRPr lang="en-US" altLang="zh-CN" sz="1800">
              <a:solidFill>
                <a:srgbClr val="002060"/>
              </a:solidFill>
              <a:latin typeface="微软雅黑" pitchFamily="34" charset="-122"/>
              <a:ea typeface="微软雅黑" pitchFamily="34" charset="-122"/>
            </a:endParaRPr>
          </a:p>
        </p:txBody>
      </p:sp>
      <p:cxnSp>
        <p:nvCxnSpPr>
          <p:cNvPr id="38" name="直接连接符 37"/>
          <p:cNvCxnSpPr>
            <a:cxnSpLocks noChangeShapeType="1"/>
          </p:cNvCxnSpPr>
          <p:nvPr/>
        </p:nvCxnSpPr>
        <p:spPr bwMode="auto">
          <a:xfrm>
            <a:off x="5262563" y="1782763"/>
            <a:ext cx="3767137" cy="0"/>
          </a:xfrm>
          <a:prstGeom prst="line">
            <a:avLst/>
          </a:prstGeom>
          <a:noFill/>
          <a:ln w="22225" algn="ctr">
            <a:solidFill>
              <a:srgbClr val="0070C0"/>
            </a:solidFill>
            <a:miter lim="800000"/>
            <a:headEnd/>
            <a:tailEnd/>
          </a:ln>
          <a:extLst>
            <a:ext uri="{909E8E84-426E-40DD-AFC4-6F175D3DCCD1}">
              <a14:hiddenFill xmlns="" xmlns:a14="http://schemas.microsoft.com/office/drawing/2010/main">
                <a:noFill/>
              </a14:hiddenFill>
            </a:ext>
          </a:extLst>
        </p:spPr>
      </p:cxnSp>
      <p:sp>
        <p:nvSpPr>
          <p:cNvPr id="39" name="文本框 38"/>
          <p:cNvSpPr txBox="1">
            <a:spLocks noChangeArrowheads="1"/>
          </p:cNvSpPr>
          <p:nvPr/>
        </p:nvSpPr>
        <p:spPr bwMode="auto">
          <a:xfrm>
            <a:off x="5262563" y="1366838"/>
            <a:ext cx="3486150"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rgbClr val="002060"/>
                </a:solidFill>
                <a:latin typeface="微软雅黑" pitchFamily="34" charset="-122"/>
                <a:ea typeface="微软雅黑" pitchFamily="34" charset="-122"/>
              </a:rPr>
              <a:t>二、基础数据核对情况</a:t>
            </a:r>
            <a:endParaRPr lang="en-US" altLang="zh-CN" sz="2400" b="1">
              <a:solidFill>
                <a:srgbClr val="002060"/>
              </a:solidFill>
              <a:latin typeface="微软雅黑" pitchFamily="34" charset="-122"/>
              <a:ea typeface="微软雅黑" pitchFamily="34" charset="-122"/>
            </a:endParaRPr>
          </a:p>
        </p:txBody>
      </p:sp>
      <p:sp>
        <p:nvSpPr>
          <p:cNvPr id="40" name="文本框 39"/>
          <p:cNvSpPr txBox="1">
            <a:spLocks noChangeArrowheads="1"/>
          </p:cNvSpPr>
          <p:nvPr/>
        </p:nvSpPr>
        <p:spPr bwMode="auto">
          <a:xfrm>
            <a:off x="5262563" y="1793875"/>
            <a:ext cx="3943350" cy="180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1313" indent="-3413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与财政部门对账注意差额说明原因</a:t>
            </a:r>
            <a:endParaRPr lang="en-US" altLang="zh-CN" sz="1800">
              <a:solidFill>
                <a:srgbClr val="002060"/>
              </a:solidFill>
              <a:latin typeface="微软雅黑" pitchFamily="34" charset="-122"/>
              <a:ea typeface="微软雅黑" pitchFamily="34" charset="-122"/>
            </a:endParaRPr>
          </a:p>
          <a:p>
            <a:pPr eaLnBrk="1" hangingPunct="1">
              <a:lnSpc>
                <a:spcPct val="15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上年结转和结余核对以及主要指标变动情况（附表）</a:t>
            </a:r>
          </a:p>
        </p:txBody>
      </p:sp>
      <p:cxnSp>
        <p:nvCxnSpPr>
          <p:cNvPr id="42" name="直接连接符 41"/>
          <p:cNvCxnSpPr>
            <a:cxnSpLocks noChangeShapeType="1"/>
          </p:cNvCxnSpPr>
          <p:nvPr/>
        </p:nvCxnSpPr>
        <p:spPr bwMode="auto">
          <a:xfrm>
            <a:off x="50800" y="4862513"/>
            <a:ext cx="3768725" cy="0"/>
          </a:xfrm>
          <a:prstGeom prst="line">
            <a:avLst/>
          </a:prstGeom>
          <a:noFill/>
          <a:ln w="22225" algn="ctr">
            <a:solidFill>
              <a:srgbClr val="0070C0"/>
            </a:solidFill>
            <a:miter lim="800000"/>
            <a:headEnd/>
            <a:tailEnd/>
          </a:ln>
          <a:extLst>
            <a:ext uri="{909E8E84-426E-40DD-AFC4-6F175D3DCCD1}">
              <a14:hiddenFill xmlns="" xmlns:a14="http://schemas.microsoft.com/office/drawing/2010/main">
                <a:noFill/>
              </a14:hiddenFill>
            </a:ext>
          </a:extLst>
        </p:spPr>
      </p:cxnSp>
      <p:sp>
        <p:nvSpPr>
          <p:cNvPr id="43" name="文本框 42"/>
          <p:cNvSpPr txBox="1">
            <a:spLocks noChangeArrowheads="1"/>
          </p:cNvSpPr>
          <p:nvPr/>
        </p:nvSpPr>
        <p:spPr bwMode="auto">
          <a:xfrm>
            <a:off x="39688" y="4446588"/>
            <a:ext cx="2998787"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rgbClr val="002060"/>
                </a:solidFill>
                <a:latin typeface="微软雅黑" pitchFamily="34" charset="-122"/>
                <a:ea typeface="微软雅黑" pitchFamily="34" charset="-122"/>
              </a:rPr>
              <a:t>三、报表审核情况</a:t>
            </a:r>
            <a:endParaRPr lang="en-US" altLang="zh-CN" sz="2400" b="1">
              <a:solidFill>
                <a:srgbClr val="002060"/>
              </a:solidFill>
              <a:latin typeface="微软雅黑" pitchFamily="34" charset="-122"/>
              <a:ea typeface="微软雅黑" pitchFamily="34" charset="-122"/>
            </a:endParaRPr>
          </a:p>
        </p:txBody>
      </p:sp>
      <p:sp>
        <p:nvSpPr>
          <p:cNvPr id="44" name="文本框 43"/>
          <p:cNvSpPr txBox="1">
            <a:spLocks noChangeArrowheads="1"/>
          </p:cNvSpPr>
          <p:nvPr/>
        </p:nvSpPr>
        <p:spPr bwMode="auto">
          <a:xfrm>
            <a:off x="50800" y="4843463"/>
            <a:ext cx="3944938" cy="1744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1313" indent="-3413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审核情况：列表方式按公式和模板逐条（或汇总）说明。</a:t>
            </a:r>
            <a:endParaRPr lang="en-US" altLang="zh-CN" sz="1800">
              <a:solidFill>
                <a:srgbClr val="002060"/>
              </a:solidFill>
              <a:latin typeface="微软雅黑" pitchFamily="34" charset="-122"/>
              <a:ea typeface="微软雅黑" pitchFamily="34" charset="-122"/>
            </a:endParaRPr>
          </a:p>
          <a:p>
            <a:pPr eaLnBrk="1" hangingPunct="1">
              <a:lnSpc>
                <a:spcPct val="150000"/>
              </a:lnSpc>
              <a:buClr>
                <a:srgbClr val="002060"/>
              </a:buClr>
              <a:buSzPct val="120000"/>
              <a:buFont typeface="Wingdings" pitchFamily="2" charset="2"/>
              <a:buChar char="Ø"/>
            </a:pPr>
            <a:r>
              <a:rPr lang="zh-CN" altLang="en-US" sz="1800">
                <a:solidFill>
                  <a:srgbClr val="002060"/>
                </a:solidFill>
                <a:latin typeface="微软雅黑" pitchFamily="34" charset="-122"/>
                <a:ea typeface="微软雅黑" pitchFamily="34" charset="-122"/>
              </a:rPr>
              <a:t>优化指标、公式和模板设置的建议。</a:t>
            </a:r>
            <a:endParaRPr lang="en-US" altLang="zh-CN" sz="1800">
              <a:solidFill>
                <a:srgbClr val="002060"/>
              </a:solidFill>
              <a:latin typeface="微软雅黑" pitchFamily="34" charset="-122"/>
              <a:ea typeface="微软雅黑" pitchFamily="34" charset="-122"/>
            </a:endParaRPr>
          </a:p>
        </p:txBody>
      </p:sp>
      <p:cxnSp>
        <p:nvCxnSpPr>
          <p:cNvPr id="46" name="直接连接符 45"/>
          <p:cNvCxnSpPr>
            <a:cxnSpLocks noChangeShapeType="1"/>
          </p:cNvCxnSpPr>
          <p:nvPr/>
        </p:nvCxnSpPr>
        <p:spPr bwMode="auto">
          <a:xfrm>
            <a:off x="5262563" y="4849813"/>
            <a:ext cx="3767137" cy="0"/>
          </a:xfrm>
          <a:prstGeom prst="line">
            <a:avLst/>
          </a:prstGeom>
          <a:noFill/>
          <a:ln w="22225" algn="ctr">
            <a:solidFill>
              <a:srgbClr val="0070C0"/>
            </a:solidFill>
            <a:miter lim="800000"/>
            <a:headEnd/>
            <a:tailEnd/>
          </a:ln>
          <a:extLst>
            <a:ext uri="{909E8E84-426E-40DD-AFC4-6F175D3DCCD1}">
              <a14:hiddenFill xmlns="" xmlns:a14="http://schemas.microsoft.com/office/drawing/2010/main">
                <a:noFill/>
              </a14:hiddenFill>
            </a:ext>
          </a:extLst>
        </p:spPr>
      </p:cxnSp>
      <p:sp>
        <p:nvSpPr>
          <p:cNvPr id="47" name="文本框 46"/>
          <p:cNvSpPr txBox="1">
            <a:spLocks noChangeArrowheads="1"/>
          </p:cNvSpPr>
          <p:nvPr/>
        </p:nvSpPr>
        <p:spPr bwMode="auto">
          <a:xfrm>
            <a:off x="5189538" y="4433888"/>
            <a:ext cx="4135437"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rgbClr val="002060"/>
                </a:solidFill>
                <a:latin typeface="微软雅黑" pitchFamily="34" charset="-122"/>
                <a:ea typeface="微软雅黑" pitchFamily="34" charset="-122"/>
              </a:rPr>
              <a:t>四、其他需要说明的情况</a:t>
            </a:r>
            <a:endParaRPr lang="en-US" altLang="zh-CN" sz="2400" b="1">
              <a:solidFill>
                <a:srgbClr val="002060"/>
              </a:solidFill>
              <a:latin typeface="微软雅黑" pitchFamily="34" charset="-122"/>
              <a:ea typeface="微软雅黑" pitchFamily="34" charset="-122"/>
            </a:endParaRPr>
          </a:p>
        </p:txBody>
      </p:sp>
      <p:sp>
        <p:nvSpPr>
          <p:cNvPr id="48" name="文本框 47"/>
          <p:cNvSpPr txBox="1"/>
          <p:nvPr/>
        </p:nvSpPr>
        <p:spPr>
          <a:xfrm>
            <a:off x="5262563" y="4830763"/>
            <a:ext cx="3943350" cy="1570037"/>
          </a:xfrm>
          <a:prstGeom prst="rect">
            <a:avLst/>
          </a:prstGeom>
          <a:noFill/>
        </p:spPr>
        <p:txBody>
          <a:bodyPr>
            <a:spAutoFit/>
          </a:bodyPr>
          <a:lstStyle>
            <a:defPPr>
              <a:defRPr lang="zh-CN"/>
            </a:defPPr>
            <a:lvl1pPr indent="457200">
              <a:lnSpc>
                <a:spcPct val="125000"/>
              </a:lnSpc>
              <a:defRPr>
                <a:latin typeface="微软雅黑" panose="020B0503020204020204" pitchFamily="34" charset="-122"/>
                <a:ea typeface="微软雅黑" panose="020B0503020204020204" pitchFamily="34" charset="-122"/>
              </a:defRPr>
            </a:lvl1pPr>
          </a:lstStyle>
          <a:p>
            <a:pPr indent="441314" eaLnBrk="1" hangingPunct="1">
              <a:lnSpc>
                <a:spcPct val="200000"/>
              </a:lnSpc>
              <a:spcBef>
                <a:spcPct val="20000"/>
              </a:spcBef>
              <a:buClr>
                <a:schemeClr val="hlink"/>
              </a:buClr>
              <a:buSzPct val="120000"/>
              <a:defRPr/>
            </a:pPr>
            <a:endParaRPr lang="zh-CN" altLang="en-US" sz="400" b="1" dirty="0">
              <a:solidFill>
                <a:srgbClr val="FFFF00"/>
              </a:solidFill>
              <a:effectLst>
                <a:outerShdw blurRad="38100" dist="38100" dir="2700000" algn="tl">
                  <a:srgbClr val="000000"/>
                </a:outerShdw>
              </a:effectLst>
              <a:ea typeface="楷体_GB2312" pitchFamily="49" charset="-122"/>
            </a:endParaRPr>
          </a:p>
          <a:p>
            <a:pPr marL="342891" indent="-342891" eaLnBrk="1" hangingPunct="1">
              <a:lnSpc>
                <a:spcPct val="200000"/>
              </a:lnSpc>
              <a:spcBef>
                <a:spcPct val="20000"/>
              </a:spcBef>
              <a:buClr>
                <a:srgbClr val="002060"/>
              </a:buClr>
              <a:buSzPct val="120000"/>
              <a:buFont typeface="Wingdings" pitchFamily="2" charset="2"/>
              <a:buChar char="Ø"/>
              <a:defRPr/>
            </a:pPr>
            <a:r>
              <a:rPr lang="zh-CN" altLang="en-US" sz="2000" dirty="0">
                <a:solidFill>
                  <a:srgbClr val="002060"/>
                </a:solidFill>
              </a:rPr>
              <a:t>按要求</a:t>
            </a:r>
            <a:r>
              <a:rPr lang="zh-CN" altLang="en-US" sz="2000" dirty="0">
                <a:solidFill>
                  <a:srgbClr val="FF0000"/>
                </a:solidFill>
              </a:rPr>
              <a:t>逐条</a:t>
            </a:r>
            <a:r>
              <a:rPr lang="zh-CN" altLang="en-US" sz="2000" dirty="0">
                <a:solidFill>
                  <a:srgbClr val="002060"/>
                </a:solidFill>
              </a:rPr>
              <a:t>对照说明</a:t>
            </a:r>
            <a:endParaRPr lang="en-US" altLang="zh-CN" sz="2000" dirty="0">
              <a:solidFill>
                <a:srgbClr val="002060"/>
              </a:solidFill>
            </a:endParaRPr>
          </a:p>
          <a:p>
            <a:pPr marL="342891" indent="-342891" eaLnBrk="1" hangingPunct="1">
              <a:lnSpc>
                <a:spcPct val="200000"/>
              </a:lnSpc>
              <a:spcBef>
                <a:spcPct val="20000"/>
              </a:spcBef>
              <a:buClr>
                <a:srgbClr val="002060"/>
              </a:buClr>
              <a:buSzPct val="120000"/>
              <a:buFont typeface="Wingdings" pitchFamily="2" charset="2"/>
              <a:buChar char="Ø"/>
              <a:defRPr/>
            </a:pPr>
            <a:r>
              <a:rPr lang="zh-CN" altLang="en-US" sz="2000" dirty="0">
                <a:solidFill>
                  <a:srgbClr val="002060"/>
                </a:solidFill>
              </a:rPr>
              <a:t>按要求填列相关</a:t>
            </a:r>
            <a:r>
              <a:rPr lang="zh-CN" altLang="en-US" sz="2000" dirty="0">
                <a:solidFill>
                  <a:srgbClr val="FF0000"/>
                </a:solidFill>
              </a:rPr>
              <a:t>附表</a:t>
            </a:r>
            <a:endParaRPr lang="en-US" altLang="zh-CN" sz="2000" dirty="0">
              <a:solidFill>
                <a:srgbClr val="FF0000"/>
              </a:solidFill>
            </a:endParaRPr>
          </a:p>
        </p:txBody>
      </p:sp>
      <p:sp>
        <p:nvSpPr>
          <p:cNvPr id="50" name="椭圆 49"/>
          <p:cNvSpPr/>
          <p:nvPr/>
        </p:nvSpPr>
        <p:spPr>
          <a:xfrm>
            <a:off x="3781425" y="3094038"/>
            <a:ext cx="1582738" cy="1487487"/>
          </a:xfrm>
          <a:prstGeom prst="ellipse">
            <a:avLst/>
          </a:prstGeom>
          <a:solidFill>
            <a:srgbClr val="0070C0">
              <a:alpha val="44000"/>
            </a:srgb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prstClr val="white"/>
              </a:solidFill>
              <a:latin typeface="Calibri" panose="020F0502020204030204"/>
            </a:endParaRPr>
          </a:p>
        </p:txBody>
      </p:sp>
      <p:sp>
        <p:nvSpPr>
          <p:cNvPr id="51" name="椭圆 50"/>
          <p:cNvSpPr/>
          <p:nvPr/>
        </p:nvSpPr>
        <p:spPr>
          <a:xfrm>
            <a:off x="3529013" y="2724150"/>
            <a:ext cx="1582737" cy="1487488"/>
          </a:xfrm>
          <a:prstGeom prst="ellipse">
            <a:avLst/>
          </a:prstGeom>
          <a:solidFill>
            <a:srgbClr val="0070C0">
              <a:alpha val="44000"/>
            </a:srgb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prstClr val="white"/>
              </a:solidFill>
              <a:latin typeface="Calibri" panose="020F0502020204030204"/>
            </a:endParaRPr>
          </a:p>
        </p:txBody>
      </p:sp>
      <p:sp>
        <p:nvSpPr>
          <p:cNvPr id="52" name="椭圆 51"/>
          <p:cNvSpPr/>
          <p:nvPr/>
        </p:nvSpPr>
        <p:spPr>
          <a:xfrm>
            <a:off x="3276600" y="3094038"/>
            <a:ext cx="1581150" cy="1487487"/>
          </a:xfrm>
          <a:prstGeom prst="ellipse">
            <a:avLst/>
          </a:prstGeom>
          <a:solidFill>
            <a:srgbClr val="0070C0">
              <a:alpha val="44000"/>
            </a:srgb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prstClr val="white"/>
              </a:solidFill>
              <a:latin typeface="Calibri" panose="020F0502020204030204"/>
            </a:endParaRPr>
          </a:p>
        </p:txBody>
      </p:sp>
      <p:sp>
        <p:nvSpPr>
          <p:cNvPr id="53" name="文本框 52"/>
          <p:cNvSpPr txBox="1">
            <a:spLocks noChangeArrowheads="1"/>
          </p:cNvSpPr>
          <p:nvPr/>
        </p:nvSpPr>
        <p:spPr bwMode="auto">
          <a:xfrm>
            <a:off x="3879850" y="3257550"/>
            <a:ext cx="904875"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spcBef>
                <a:spcPct val="0"/>
              </a:spcBef>
              <a:buFontTx/>
              <a:buNone/>
            </a:pPr>
            <a:r>
              <a:rPr lang="zh-CN" altLang="en-US" sz="2800" b="1" dirty="0">
                <a:solidFill>
                  <a:srgbClr val="FFFFFF"/>
                </a:solidFill>
                <a:latin typeface="微软雅黑" pitchFamily="34" charset="-122"/>
                <a:ea typeface="微软雅黑" pitchFamily="34" charset="-122"/>
              </a:rPr>
              <a:t>填报说明</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1+#ppt_h/2"/>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1+#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additive="base">
                                        <p:cTn id="15" dur="500" fill="hold"/>
                                        <p:tgtEl>
                                          <p:spTgt spid="50"/>
                                        </p:tgtEl>
                                        <p:attrNameLst>
                                          <p:attrName>ppt_x</p:attrName>
                                        </p:attrNameLst>
                                      </p:cBhvr>
                                      <p:tavLst>
                                        <p:tav tm="0">
                                          <p:val>
                                            <p:strVal val="0-#ppt_w/2"/>
                                          </p:val>
                                        </p:tav>
                                        <p:tav tm="100000">
                                          <p:val>
                                            <p:strVal val="#ppt_x"/>
                                          </p:val>
                                        </p:tav>
                                      </p:tavLst>
                                    </p:anim>
                                    <p:anim calcmode="lin" valueType="num">
                                      <p:cBhvr additive="base">
                                        <p:cTn id="16" dur="500" fill="hold"/>
                                        <p:tgtEl>
                                          <p:spTgt spid="50"/>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par>
                          <p:cTn id="20" fill="hold" nodeType="afterGroup">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500"/>
                                        <p:tgtEl>
                                          <p:spTgt spid="35"/>
                                        </p:tgtEl>
                                      </p:cBhvr>
                                    </p:animEffect>
                                  </p:childTnLst>
                                </p:cTn>
                              </p:par>
                              <p:par>
                                <p:cTn id="24" presetID="22" presetClass="entr" presetSubtype="8"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500"/>
                                        <p:tgtEl>
                                          <p:spTgt spid="34"/>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wipe(up)">
                                      <p:cBhvr>
                                        <p:cTn id="29" dur="500"/>
                                        <p:tgtEl>
                                          <p:spTgt spid="37"/>
                                        </p:tgtEl>
                                      </p:cBhvr>
                                    </p:animEffect>
                                  </p:childTnLst>
                                </p:cTn>
                              </p:par>
                            </p:childTnLst>
                          </p:cTn>
                        </p:par>
                        <p:par>
                          <p:cTn id="30" fill="hold" nodeType="afterGroup">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wipe(left)">
                                      <p:cBhvr>
                                        <p:cTn id="33" dur="500"/>
                                        <p:tgtEl>
                                          <p:spTgt spid="39"/>
                                        </p:tgtEl>
                                      </p:cBhvr>
                                    </p:animEffect>
                                  </p:childTnLst>
                                </p:cTn>
                              </p:par>
                              <p:par>
                                <p:cTn id="34" presetID="22" presetClass="entr" presetSubtype="8" fill="hold" nodeType="with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wipe(left)">
                                      <p:cBhvr>
                                        <p:cTn id="36" dur="500"/>
                                        <p:tgtEl>
                                          <p:spTgt spid="38"/>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wipe(up)">
                                      <p:cBhvr>
                                        <p:cTn id="39" dur="500"/>
                                        <p:tgtEl>
                                          <p:spTgt spid="40"/>
                                        </p:tgtEl>
                                      </p:cBhvr>
                                    </p:animEffect>
                                  </p:childTnLst>
                                </p:cTn>
                              </p:par>
                            </p:childTnLst>
                          </p:cTn>
                        </p:par>
                        <p:par>
                          <p:cTn id="40" fill="hold" nodeType="afterGroup">
                            <p:stCondLst>
                              <p:cond delay="20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wipe(up)">
                                      <p:cBhvr>
                                        <p:cTn id="49" dur="500"/>
                                        <p:tgtEl>
                                          <p:spTgt spid="44"/>
                                        </p:tgtEl>
                                      </p:cBhvr>
                                    </p:animEffect>
                                  </p:childTnLst>
                                </p:cTn>
                              </p:par>
                            </p:childTnLst>
                          </p:cTn>
                        </p:par>
                        <p:par>
                          <p:cTn id="50" fill="hold" nodeType="afterGroup">
                            <p:stCondLst>
                              <p:cond delay="2500"/>
                            </p:stCondLst>
                            <p:childTnLst>
                              <p:par>
                                <p:cTn id="51" presetID="22" presetClass="entr" presetSubtype="8" fill="hold" nodeType="after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wipe(left)">
                                      <p:cBhvr>
                                        <p:cTn id="53" dur="500"/>
                                        <p:tgtEl>
                                          <p:spTgt spid="4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wipe(left)">
                                      <p:cBhvr>
                                        <p:cTn id="56" dur="500"/>
                                        <p:tgtEl>
                                          <p:spTgt spid="47"/>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wipe(up)">
                                      <p:cBhvr>
                                        <p:cTn id="5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0" grpId="0"/>
      <p:bldP spid="43" grpId="0"/>
      <p:bldP spid="44" grpId="0"/>
      <p:bldP spid="47" grpId="0"/>
      <p:bldP spid="48" grpId="0"/>
      <p:bldP spid="50" grpId="0" animBg="1"/>
      <p:bldP spid="51" grpId="0" animBg="1"/>
      <p:bldP spid="52" grpId="0" animBg="1"/>
      <p:bldP spid="5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296963"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296964"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B2968A5-C9D2-475D-8D9F-F27E52974106}" type="slidenum">
              <a:rPr lang="zh-CN" altLang="en-US" sz="1200">
                <a:latin typeface="微软雅黑" pitchFamily="34" charset="-122"/>
                <a:ea typeface="微软雅黑" pitchFamily="34" charset="-122"/>
              </a:rPr>
              <a:pPr>
                <a:spcBef>
                  <a:spcPct val="0"/>
                </a:spcBef>
                <a:buFontTx/>
                <a:buNone/>
              </a:pPr>
              <a:t>127</a:t>
            </a:fld>
            <a:endParaRPr lang="zh-CN" altLang="en-US" sz="1200">
              <a:latin typeface="微软雅黑" pitchFamily="34" charset="-122"/>
              <a:ea typeface="微软雅黑" pitchFamily="34" charset="-122"/>
            </a:endParaRPr>
          </a:p>
        </p:txBody>
      </p:sp>
      <p:sp>
        <p:nvSpPr>
          <p:cNvPr id="2" name="矩形 1"/>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296966"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296967"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296968"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296969"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296970"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5476875" cy="4619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1</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年初结转和结余调整情况表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sp>
        <p:nvSpPr>
          <p:cNvPr id="296976" name="矩形 10"/>
          <p:cNvSpPr>
            <a:spLocks noChangeArrowheads="1"/>
          </p:cNvSpPr>
          <p:nvPr/>
        </p:nvSpPr>
        <p:spPr bwMode="auto">
          <a:xfrm>
            <a:off x="5894818" y="763572"/>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pic>
        <p:nvPicPr>
          <p:cNvPr id="4" name="图片 3"/>
          <p:cNvPicPr>
            <a:picLocks noChangeAspect="1"/>
          </p:cNvPicPr>
          <p:nvPr/>
        </p:nvPicPr>
        <p:blipFill>
          <a:blip r:embed="rId3" cstate="print"/>
          <a:stretch>
            <a:fillRect/>
          </a:stretch>
        </p:blipFill>
        <p:spPr>
          <a:xfrm>
            <a:off x="293688" y="1885950"/>
            <a:ext cx="8401050" cy="4924425"/>
          </a:xfrm>
          <a:prstGeom prst="rect">
            <a:avLst/>
          </a:prstGeom>
          <a:ln>
            <a:noFill/>
          </a:ln>
          <a:effectLst>
            <a:outerShdw blurRad="190500" algn="tl" rotWithShape="0">
              <a:srgbClr val="000000">
                <a:alpha val="70000"/>
              </a:srgbClr>
            </a:outerShdw>
          </a:effectLst>
        </p:spPr>
      </p:pic>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4.16667E-6 -1.11111E-6 L -0.17257 0.08889 " pathEditMode="relative" rAng="0" ptsTypes="AA">
                                      <p:cBhvr>
                                        <p:cTn id="6" dur="750" fill="hold"/>
                                        <p:tgtEl>
                                          <p:spTgt spid="2"/>
                                        </p:tgtEl>
                                        <p:attrNameLst>
                                          <p:attrName>ppt_x</p:attrName>
                                          <p:attrName>ppt_y</p:attrName>
                                        </p:attrNameLst>
                                      </p:cBhvr>
                                      <p:rCtr x="-8628"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2"/>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par>
                          <p:cTn id="14" fill="hold" nodeType="afterGroup">
                            <p:stCondLst>
                              <p:cond delay="1250"/>
                            </p:stCondLst>
                            <p:childTnLst>
                              <p:par>
                                <p:cTn id="15" presetID="22" presetClass="entr" presetSubtype="1"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up)">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3" grpId="0" animBg="1"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299011"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299012"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DB0AE9B-439F-4028-9B4D-5F460730B0D1}" type="slidenum">
              <a:rPr lang="zh-CN" altLang="en-US" sz="1200">
                <a:latin typeface="微软雅黑" pitchFamily="34" charset="-122"/>
                <a:ea typeface="微软雅黑" pitchFamily="34" charset="-122"/>
              </a:rPr>
              <a:pPr>
                <a:spcBef>
                  <a:spcPct val="0"/>
                </a:spcBef>
                <a:buFontTx/>
                <a:buNone/>
              </a:pPr>
              <a:t>128</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6100763" cy="4238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2</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资产负债简表年初数调整情况表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sp>
        <p:nvSpPr>
          <p:cNvPr id="299014" name="矩形 16"/>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18"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299016"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299017"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299018"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299019"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299024" name="矩形 10"/>
          <p:cNvSpPr>
            <a:spLocks noChangeArrowheads="1"/>
          </p:cNvSpPr>
          <p:nvPr/>
        </p:nvSpPr>
        <p:spPr bwMode="auto">
          <a:xfrm>
            <a:off x="5861064" y="765156"/>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pic>
        <p:nvPicPr>
          <p:cNvPr id="2" name="图片 1"/>
          <p:cNvPicPr>
            <a:picLocks noChangeAspect="1"/>
          </p:cNvPicPr>
          <p:nvPr/>
        </p:nvPicPr>
        <p:blipFill>
          <a:blip r:embed="rId3" cstate="print"/>
          <a:stretch>
            <a:fillRect/>
          </a:stretch>
        </p:blipFill>
        <p:spPr>
          <a:xfrm>
            <a:off x="207963" y="1862138"/>
            <a:ext cx="8580437" cy="4968875"/>
          </a:xfrm>
          <a:prstGeom prst="rect">
            <a:avLst/>
          </a:prstGeom>
          <a:ln>
            <a:noFill/>
          </a:ln>
          <a:effectLst>
            <a:outerShdw blurRad="190500" algn="tl" rotWithShape="0">
              <a:srgbClr val="000000">
                <a:alpha val="70000"/>
              </a:srgbClr>
            </a:outerShdw>
          </a:effectLst>
        </p:spPr>
      </p:pic>
      <p:pic>
        <p:nvPicPr>
          <p:cNvPr id="4" name="图片 3"/>
          <p:cNvPicPr>
            <a:picLocks noChangeAspect="1"/>
          </p:cNvPicPr>
          <p:nvPr/>
        </p:nvPicPr>
        <p:blipFill>
          <a:blip r:embed="rId4" cstate="print"/>
          <a:stretch>
            <a:fillRect/>
          </a:stretch>
        </p:blipFill>
        <p:spPr>
          <a:xfrm>
            <a:off x="201613" y="6853238"/>
            <a:ext cx="8578850" cy="3725862"/>
          </a:xfrm>
          <a:prstGeom prst="rect">
            <a:avLst/>
          </a:prstGeom>
          <a:ln>
            <a:noFill/>
          </a:ln>
          <a:effectLst>
            <a:outerShdw blurRad="190500" algn="tl" rotWithShape="0">
              <a:srgbClr val="000000">
                <a:alpha val="70000"/>
              </a:srgbClr>
            </a:outerShdw>
          </a:effec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3.61111E-6 -1.11111E-6 L -0.24409 0.08889 " pathEditMode="relative" rAng="0" ptsTypes="AA">
                                      <p:cBhvr>
                                        <p:cTn id="6" dur="750" fill="hold"/>
                                        <p:tgtEl>
                                          <p:spTgt spid="18"/>
                                        </p:tgtEl>
                                        <p:attrNameLst>
                                          <p:attrName>ppt_x</p:attrName>
                                          <p:attrName>ppt_y</p:attrName>
                                        </p:attrNameLst>
                                      </p:cBhvr>
                                      <p:rCtr x="-12205"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xit" presetSubtype="1" fill="hold" nodeType="clickEffect">
                                  <p:stCondLst>
                                    <p:cond delay="0"/>
                                  </p:stCondLst>
                                  <p:childTnLst>
                                    <p:anim calcmode="lin" valueType="num">
                                      <p:cBhvr additive="base">
                                        <p:cTn id="17" dur="500"/>
                                        <p:tgtEl>
                                          <p:spTgt spid="2"/>
                                        </p:tgtEl>
                                        <p:attrNameLst>
                                          <p:attrName>ppt_x</p:attrName>
                                        </p:attrNameLst>
                                      </p:cBhvr>
                                      <p:tavLst>
                                        <p:tav tm="0">
                                          <p:val>
                                            <p:strVal val="ppt_x"/>
                                          </p:val>
                                        </p:tav>
                                        <p:tav tm="100000">
                                          <p:val>
                                            <p:strVal val="ppt_x"/>
                                          </p:val>
                                        </p:tav>
                                      </p:tavLst>
                                    </p:anim>
                                    <p:anim calcmode="lin" valueType="num">
                                      <p:cBhvr additive="base">
                                        <p:cTn id="18" dur="500"/>
                                        <p:tgtEl>
                                          <p:spTgt spid="2"/>
                                        </p:tgtEl>
                                        <p:attrNameLst>
                                          <p:attrName>ppt_y</p:attrName>
                                        </p:attrNameLst>
                                      </p:cBhvr>
                                      <p:tavLst>
                                        <p:tav tm="0">
                                          <p:val>
                                            <p:strVal val="ppt_y"/>
                                          </p:val>
                                        </p:tav>
                                        <p:tav tm="100000">
                                          <p:val>
                                            <p:strVal val="0-ppt_h/2"/>
                                          </p:val>
                                        </p:tav>
                                      </p:tavLst>
                                    </p:anim>
                                    <p:set>
                                      <p:cBhvr>
                                        <p:cTn id="19" dur="1" fill="hold">
                                          <p:stCondLst>
                                            <p:cond delay="499"/>
                                          </p:stCondLst>
                                        </p:cTn>
                                        <p:tgtEl>
                                          <p:spTgt spid="2"/>
                                        </p:tgtEl>
                                        <p:attrNameLst>
                                          <p:attrName>style.visibility</p:attrName>
                                        </p:attrNameLst>
                                      </p:cBhvr>
                                      <p:to>
                                        <p:strVal val="hidden"/>
                                      </p:to>
                                    </p:set>
                                  </p:childTnLst>
                                </p:cTn>
                              </p:par>
                              <p:par>
                                <p:cTn id="20" presetID="64" presetClass="path" presetSubtype="0" accel="50000" decel="50000" fill="hold" nodeType="withEffect">
                                  <p:stCondLst>
                                    <p:cond delay="0"/>
                                  </p:stCondLst>
                                  <p:childTnLst>
                                    <p:animMotion origin="layout" path="M 4.16667E-6 -3.33333E-6 L 0.00034 -0.72893 " pathEditMode="relative" rAng="0" ptsTypes="AA">
                                      <p:cBhvr>
                                        <p:cTn id="21" dur="500" fill="hold"/>
                                        <p:tgtEl>
                                          <p:spTgt spid="4"/>
                                        </p:tgtEl>
                                        <p:attrNameLst>
                                          <p:attrName>ppt_x</p:attrName>
                                          <p:attrName>ppt_y</p:attrName>
                                        </p:attrNameLst>
                                      </p:cBhvr>
                                      <p:rCtr x="17" y="-3645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8" grpId="0" animBg="1"/>
      <p:bldP spid="18" grpId="1"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01059"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30106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6FBF557-E5C9-404A-8EA0-F80C562E1CA6}" type="slidenum">
              <a:rPr lang="zh-CN" altLang="en-US" sz="1200">
                <a:latin typeface="微软雅黑" pitchFamily="34" charset="-122"/>
                <a:ea typeface="微软雅黑" pitchFamily="34" charset="-122"/>
              </a:rPr>
              <a:pPr>
                <a:spcBef>
                  <a:spcPct val="0"/>
                </a:spcBef>
                <a:buFontTx/>
                <a:buNone/>
              </a:pPr>
              <a:t>129</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4516438" cy="4238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3</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主要指标变动情况表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sp>
        <p:nvSpPr>
          <p:cNvPr id="301062" name="矩形 15"/>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301063"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19"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301065"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301066"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301067"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01068" name="矩形 8"/>
          <p:cNvSpPr>
            <a:spLocks noChangeArrowheads="1"/>
          </p:cNvSpPr>
          <p:nvPr/>
        </p:nvSpPr>
        <p:spPr bwMode="auto">
          <a:xfrm>
            <a:off x="59166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7</a:t>
            </a:r>
            <a:endParaRPr lang="zh-CN" altLang="en-US" sz="1400" b="1">
              <a:solidFill>
                <a:schemeClr val="bg1"/>
              </a:solidFill>
              <a:latin typeface="微软雅黑" pitchFamily="34" charset="-122"/>
              <a:ea typeface="微软雅黑" pitchFamily="34" charset="-122"/>
            </a:endParaRPr>
          </a:p>
        </p:txBody>
      </p:sp>
      <p:sp>
        <p:nvSpPr>
          <p:cNvPr id="301072" name="矩形 10"/>
          <p:cNvSpPr>
            <a:spLocks noChangeArrowheads="1"/>
          </p:cNvSpPr>
          <p:nvPr/>
        </p:nvSpPr>
        <p:spPr bwMode="auto">
          <a:xfrm>
            <a:off x="5916622" y="773094"/>
            <a:ext cx="539750" cy="523220"/>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pic>
        <p:nvPicPr>
          <p:cNvPr id="2" name="图片 1"/>
          <p:cNvPicPr>
            <a:picLocks noChangeAspect="1"/>
          </p:cNvPicPr>
          <p:nvPr/>
        </p:nvPicPr>
        <p:blipFill>
          <a:blip r:embed="rId3" cstate="print"/>
          <a:stretch>
            <a:fillRect/>
          </a:stretch>
        </p:blipFill>
        <p:spPr>
          <a:xfrm>
            <a:off x="415925" y="1873250"/>
            <a:ext cx="8137525" cy="4968875"/>
          </a:xfrm>
          <a:prstGeom prst="rect">
            <a:avLst/>
          </a:prstGeom>
          <a:ln>
            <a:noFill/>
          </a:ln>
          <a:effectLst>
            <a:outerShdw blurRad="190500" algn="tl" rotWithShape="0">
              <a:srgbClr val="000000">
                <a:alpha val="70000"/>
              </a:srgbClr>
            </a:outerShdw>
          </a:effectLst>
        </p:spPr>
      </p:pic>
      <p:grpSp>
        <p:nvGrpSpPr>
          <p:cNvPr id="7" name="组合 6"/>
          <p:cNvGrpSpPr>
            <a:grpSpLocks/>
          </p:cNvGrpSpPr>
          <p:nvPr/>
        </p:nvGrpSpPr>
        <p:grpSpPr bwMode="auto">
          <a:xfrm>
            <a:off x="415925" y="6958013"/>
            <a:ext cx="8135938" cy="4389437"/>
            <a:chOff x="415610" y="6957996"/>
            <a:chExt cx="8136001" cy="4389158"/>
          </a:xfrm>
        </p:grpSpPr>
        <p:pic>
          <p:nvPicPr>
            <p:cNvPr id="301075" name="图片 2"/>
            <p:cNvPicPr>
              <a:picLocks noChangeAspect="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415611" y="6957996"/>
              <a:ext cx="8136000" cy="2879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1076" name="图片 5"/>
            <p:cNvPicPr>
              <a:picLocks noChangeAspect="1"/>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415610" y="9837712"/>
              <a:ext cx="8136000" cy="15094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1.38889E-6 -1.11111E-6 L -0.31562 0.08889 " pathEditMode="relative" rAng="0" ptsTypes="AA">
                                      <p:cBhvr>
                                        <p:cTn id="6" dur="750" fill="hold"/>
                                        <p:tgtEl>
                                          <p:spTgt spid="19"/>
                                        </p:tgtEl>
                                        <p:attrNameLst>
                                          <p:attrName>ppt_x</p:attrName>
                                          <p:attrName>ppt_y</p:attrName>
                                        </p:attrNameLst>
                                      </p:cBhvr>
                                      <p:rCtr x="-15781"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19"/>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xit" presetSubtype="1" fill="hold" nodeType="clickEffect">
                                  <p:stCondLst>
                                    <p:cond delay="0"/>
                                  </p:stCondLst>
                                  <p:childTnLst>
                                    <p:anim calcmode="lin" valueType="num">
                                      <p:cBhvr additive="base">
                                        <p:cTn id="17" dur="500"/>
                                        <p:tgtEl>
                                          <p:spTgt spid="2"/>
                                        </p:tgtEl>
                                        <p:attrNameLst>
                                          <p:attrName>ppt_x</p:attrName>
                                        </p:attrNameLst>
                                      </p:cBhvr>
                                      <p:tavLst>
                                        <p:tav tm="0">
                                          <p:val>
                                            <p:strVal val="ppt_x"/>
                                          </p:val>
                                        </p:tav>
                                        <p:tav tm="100000">
                                          <p:val>
                                            <p:strVal val="ppt_x"/>
                                          </p:val>
                                        </p:tav>
                                      </p:tavLst>
                                    </p:anim>
                                    <p:anim calcmode="lin" valueType="num">
                                      <p:cBhvr additive="base">
                                        <p:cTn id="18" dur="500"/>
                                        <p:tgtEl>
                                          <p:spTgt spid="2"/>
                                        </p:tgtEl>
                                        <p:attrNameLst>
                                          <p:attrName>ppt_y</p:attrName>
                                        </p:attrNameLst>
                                      </p:cBhvr>
                                      <p:tavLst>
                                        <p:tav tm="0">
                                          <p:val>
                                            <p:strVal val="ppt_y"/>
                                          </p:val>
                                        </p:tav>
                                        <p:tav tm="100000">
                                          <p:val>
                                            <p:strVal val="0-ppt_h/2"/>
                                          </p:val>
                                        </p:tav>
                                      </p:tavLst>
                                    </p:anim>
                                    <p:set>
                                      <p:cBhvr>
                                        <p:cTn id="19" dur="1" fill="hold">
                                          <p:stCondLst>
                                            <p:cond delay="499"/>
                                          </p:stCondLst>
                                        </p:cTn>
                                        <p:tgtEl>
                                          <p:spTgt spid="2"/>
                                        </p:tgtEl>
                                        <p:attrNameLst>
                                          <p:attrName>style.visibility</p:attrName>
                                        </p:attrNameLst>
                                      </p:cBhvr>
                                      <p:to>
                                        <p:strVal val="hidden"/>
                                      </p:to>
                                    </p:set>
                                  </p:childTnLst>
                                </p:cTn>
                              </p:par>
                              <p:par>
                                <p:cTn id="20" presetID="64" presetClass="path" presetSubtype="0" accel="50000" decel="50000" fill="hold" nodeType="withEffect">
                                  <p:stCondLst>
                                    <p:cond delay="0"/>
                                  </p:stCondLst>
                                  <p:childTnLst>
                                    <p:animMotion origin="layout" path="M 2.22222E-6 -7.40741E-7 L 0.00121 -0.74005 " pathEditMode="relative" rAng="0" ptsTypes="AA">
                                      <p:cBhvr>
                                        <p:cTn id="21" dur="750" fill="hold"/>
                                        <p:tgtEl>
                                          <p:spTgt spid="7"/>
                                        </p:tgtEl>
                                        <p:attrNameLst>
                                          <p:attrName>ppt_x</p:attrName>
                                          <p:attrName>ppt_y</p:attrName>
                                        </p:attrNameLst>
                                      </p:cBhvr>
                                      <p:rCtr x="52" y="-37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9" grpId="0" animBg="1"/>
      <p:bldP spid="19"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481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93B12A7-6196-477B-9751-95926F32CC1F}" type="slidenum">
              <a:rPr lang="zh-CN" altLang="en-US" sz="1200">
                <a:latin typeface="微软雅黑" pitchFamily="34" charset="-122"/>
                <a:ea typeface="微软雅黑" pitchFamily="34" charset="-122"/>
              </a:rPr>
              <a:pPr>
                <a:spcBef>
                  <a:spcPct val="0"/>
                </a:spcBef>
                <a:buFontTx/>
                <a:buNone/>
              </a:pPr>
              <a:t>13</a:t>
            </a:fld>
            <a:endParaRPr lang="zh-CN" altLang="en-US" sz="1200">
              <a:latin typeface="微软雅黑" pitchFamily="34" charset="-122"/>
              <a:ea typeface="微软雅黑" pitchFamily="34" charset="-122"/>
            </a:endParaRPr>
          </a:p>
        </p:txBody>
      </p:sp>
      <p:grpSp>
        <p:nvGrpSpPr>
          <p:cNvPr id="2" name="组合 1"/>
          <p:cNvGrpSpPr>
            <a:grpSpLocks/>
          </p:cNvGrpSpPr>
          <p:nvPr/>
        </p:nvGrpSpPr>
        <p:grpSpPr bwMode="auto">
          <a:xfrm>
            <a:off x="34925" y="2068513"/>
            <a:ext cx="9037638" cy="4597400"/>
            <a:chOff x="35496" y="2068284"/>
            <a:chExt cx="9036496" cy="4598085"/>
          </a:xfrm>
        </p:grpSpPr>
        <p:sp>
          <p:nvSpPr>
            <p:cNvPr id="212" name="对角圆角矩形 211"/>
            <p:cNvSpPr/>
            <p:nvPr/>
          </p:nvSpPr>
          <p:spPr>
            <a:xfrm>
              <a:off x="35496" y="2372181"/>
              <a:ext cx="9036496" cy="4294188"/>
            </a:xfrm>
            <a:prstGeom prst="round2DiagRect">
              <a:avLst>
                <a:gd name="adj1" fmla="val 7191"/>
                <a:gd name="adj2" fmla="val 0"/>
              </a:avLst>
            </a:prstGeom>
            <a:ln>
              <a:solidFill>
                <a:srgbClr val="0078D7"/>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txBody>
            <a:bodyPr/>
            <a:lstStyle/>
            <a:p>
              <a:pPr marL="342900" indent="-342900">
                <a:lnSpc>
                  <a:spcPct val="150000"/>
                </a:lnSpc>
                <a:buFont typeface="Wingdings" panose="05000000000000000000" pitchFamily="2" charset="2"/>
                <a:buChar char="Ø"/>
                <a:defRPr/>
              </a:pPr>
              <a:r>
                <a:rPr lang="zh-CN" altLang="zh-CN" sz="2600" b="1" dirty="0">
                  <a:solidFill>
                    <a:srgbClr val="002060"/>
                  </a:solidFill>
                  <a:latin typeface="微软雅黑" panose="020B0503020204020204" pitchFamily="34" charset="-122"/>
                  <a:ea typeface="微软雅黑" panose="020B0503020204020204" pitchFamily="34" charset="-122"/>
                </a:rPr>
                <a:t>将量化评价表</a:t>
              </a:r>
              <a:r>
                <a:rPr lang="zh-CN" altLang="zh-CN" sz="2600" b="1" dirty="0" smtClean="0">
                  <a:solidFill>
                    <a:srgbClr val="002060"/>
                  </a:solidFill>
                  <a:latin typeface="微软雅黑" panose="020B0503020204020204" pitchFamily="34" charset="-122"/>
                  <a:ea typeface="微软雅黑" panose="020B0503020204020204" pitchFamily="34" charset="-122"/>
                </a:rPr>
                <a:t>指标</a:t>
              </a:r>
              <a:r>
                <a:rPr lang="zh-CN" altLang="en-US" sz="2600" b="1" dirty="0" smtClean="0">
                  <a:solidFill>
                    <a:srgbClr val="002060"/>
                  </a:solidFill>
                  <a:latin typeface="微软雅黑" panose="020B0503020204020204" pitchFamily="34" charset="-122"/>
                  <a:ea typeface="微软雅黑" panose="020B0503020204020204" pitchFamily="34" charset="-122"/>
                </a:rPr>
                <a:t>进行修订并增加到了决算体系里</a:t>
              </a:r>
              <a:endParaRPr lang="en-US" altLang="zh-CN" sz="2600" b="1" dirty="0" smtClean="0">
                <a:solidFill>
                  <a:srgbClr val="002060"/>
                </a:solidFill>
                <a:latin typeface="微软雅黑" panose="020B0503020204020204" pitchFamily="34" charset="-122"/>
                <a:ea typeface="微软雅黑" panose="020B0503020204020204" pitchFamily="34" charset="-122"/>
              </a:endParaRPr>
            </a:p>
            <a:p>
              <a:pPr>
                <a:lnSpc>
                  <a:spcPct val="150000"/>
                </a:lnSpc>
                <a:defRPr/>
              </a:pPr>
              <a:r>
                <a:rPr lang="zh-CN" altLang="zh-CN" sz="2600" dirty="0" smtClean="0">
                  <a:solidFill>
                    <a:srgbClr val="002060"/>
                  </a:solidFill>
                  <a:latin typeface="微软雅黑" panose="020B0503020204020204" pitchFamily="34" charset="-122"/>
                  <a:ea typeface="微软雅黑" panose="020B0503020204020204" pitchFamily="34" charset="-122"/>
                </a:rPr>
                <a:t>增加（调整）了人员经费支出预决算差异率、公用经费支出预决算差异率、财政拨款结转和结余率、财政收回存量资金占上年财政拨款结转和结余比重、“三公”经费支出预决算差异率、在职人员控制率、其他人员增减率等指标。</a:t>
              </a:r>
            </a:p>
            <a:p>
              <a:pPr marL="342900" indent="-342900">
                <a:lnSpc>
                  <a:spcPct val="150000"/>
                </a:lnSpc>
                <a:buFont typeface="Wingdings" panose="05000000000000000000" pitchFamily="2" charset="2"/>
                <a:buChar char="Ø"/>
                <a:defRPr/>
              </a:pPr>
              <a:r>
                <a:rPr lang="zh-CN" altLang="zh-CN" sz="2600" b="1" dirty="0" smtClean="0">
                  <a:solidFill>
                    <a:srgbClr val="002060"/>
                  </a:solidFill>
                  <a:latin typeface="微软雅黑" panose="020B0503020204020204" pitchFamily="34" charset="-122"/>
                  <a:ea typeface="微软雅黑" panose="020B0503020204020204" pitchFamily="34" charset="-122"/>
                </a:rPr>
                <a:t>调整</a:t>
              </a:r>
              <a:r>
                <a:rPr lang="zh-CN" altLang="zh-CN" sz="2600" b="1" dirty="0">
                  <a:solidFill>
                    <a:srgbClr val="002060"/>
                  </a:solidFill>
                  <a:latin typeface="微软雅黑" panose="020B0503020204020204" pitchFamily="34" charset="-122"/>
                  <a:ea typeface="微软雅黑" panose="020B0503020204020204" pitchFamily="34" charset="-122"/>
                </a:rPr>
                <a:t>评价指标权重</a:t>
              </a:r>
              <a:r>
                <a:rPr lang="zh-CN" altLang="zh-CN" sz="2600" b="1" dirty="0" smtClean="0">
                  <a:solidFill>
                    <a:srgbClr val="002060"/>
                  </a:solidFill>
                  <a:latin typeface="微软雅黑" panose="020B0503020204020204" pitchFamily="34" charset="-122"/>
                  <a:ea typeface="微软雅黑" panose="020B0503020204020204" pitchFamily="34" charset="-122"/>
                </a:rPr>
                <a:t>和</a:t>
              </a:r>
              <a:r>
                <a:rPr lang="zh-CN" altLang="en-US" sz="2600" b="1" dirty="0" smtClean="0">
                  <a:solidFill>
                    <a:srgbClr val="002060"/>
                  </a:solidFill>
                  <a:latin typeface="微软雅黑" panose="020B0503020204020204" pitchFamily="34" charset="-122"/>
                  <a:ea typeface="微软雅黑" panose="020B0503020204020204" pitchFamily="34" charset="-122"/>
                </a:rPr>
                <a:t>计</a:t>
              </a:r>
              <a:r>
                <a:rPr lang="zh-CN" altLang="zh-CN" sz="2600" b="1" dirty="0" smtClean="0">
                  <a:solidFill>
                    <a:srgbClr val="002060"/>
                  </a:solidFill>
                  <a:latin typeface="微软雅黑" panose="020B0503020204020204" pitchFamily="34" charset="-122"/>
                  <a:ea typeface="微软雅黑" panose="020B0503020204020204" pitchFamily="34" charset="-122"/>
                </a:rPr>
                <a:t>分</a:t>
              </a:r>
              <a:r>
                <a:rPr lang="zh-CN" altLang="zh-CN" sz="2600" b="1" dirty="0">
                  <a:solidFill>
                    <a:srgbClr val="002060"/>
                  </a:solidFill>
                  <a:latin typeface="微软雅黑" panose="020B0503020204020204" pitchFamily="34" charset="-122"/>
                  <a:ea typeface="微软雅黑" panose="020B0503020204020204" pitchFamily="34" charset="-122"/>
                </a:rPr>
                <a:t>标准</a:t>
              </a:r>
              <a:endParaRPr lang="zh-CN" altLang="en-US" sz="2600" b="1" dirty="0">
                <a:solidFill>
                  <a:srgbClr val="002060"/>
                </a:solidFill>
                <a:latin typeface="微软雅黑" panose="020B0503020204020204" pitchFamily="34" charset="-122"/>
                <a:ea typeface="微软雅黑" panose="020B0503020204020204" pitchFamily="34" charset="-122"/>
              </a:endParaRPr>
            </a:p>
          </p:txBody>
        </p:sp>
        <p:sp>
          <p:nvSpPr>
            <p:cNvPr id="48149" name="Isosceles Triangle 102"/>
            <p:cNvSpPr>
              <a:spLocks noChangeArrowheads="1"/>
            </p:cNvSpPr>
            <p:nvPr/>
          </p:nvSpPr>
          <p:spPr bwMode="auto">
            <a:xfrm flipV="1">
              <a:off x="2105708" y="2068284"/>
              <a:ext cx="1060450" cy="290513"/>
            </a:xfrm>
            <a:prstGeom prst="triangle">
              <a:avLst>
                <a:gd name="adj" fmla="val 50000"/>
              </a:avLst>
            </a:prstGeom>
            <a:solidFill>
              <a:srgbClr val="0078D7"/>
            </a:solidFill>
            <a:ln w="31750" algn="ctr">
              <a:solidFill>
                <a:srgbClr val="FFFFFF"/>
              </a:solidFill>
              <a:miter lim="800000"/>
              <a:headEnd/>
              <a:tailEnd/>
            </a:ln>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150000"/>
                </a:lnSpc>
                <a:spcBef>
                  <a:spcPct val="0"/>
                </a:spcBef>
                <a:buFontTx/>
                <a:buNone/>
              </a:pPr>
              <a:endParaRPr lang="en-US" altLang="zh-CN" sz="2600">
                <a:latin typeface="微软雅黑" pitchFamily="34" charset="-122"/>
                <a:ea typeface="微软雅黑" pitchFamily="34" charset="-122"/>
                <a:cs typeface="Segoe UI" pitchFamily="34" charset="0"/>
              </a:endParaRPr>
            </a:p>
          </p:txBody>
        </p:sp>
      </p:grpSp>
      <p:sp>
        <p:nvSpPr>
          <p:cNvPr id="48133" name="Rectangle 6"/>
          <p:cNvSpPr>
            <a:spLocks noChangeArrowheads="1"/>
          </p:cNvSpPr>
          <p:nvPr/>
        </p:nvSpPr>
        <p:spPr bwMode="auto">
          <a:xfrm>
            <a:off x="0" y="1412875"/>
            <a:ext cx="9144000" cy="755650"/>
          </a:xfrm>
          <a:prstGeom prst="rect">
            <a:avLst/>
          </a:prstGeom>
          <a:solidFill>
            <a:srgbClr val="0078D7"/>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sp>
        <p:nvSpPr>
          <p:cNvPr id="48134" name="文本框 1"/>
          <p:cNvSpPr txBox="1">
            <a:spLocks noChangeArrowheads="1"/>
          </p:cNvSpPr>
          <p:nvPr/>
        </p:nvSpPr>
        <p:spPr bwMode="auto">
          <a:xfrm>
            <a:off x="73025" y="1477963"/>
            <a:ext cx="14747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（一）完善报表指标</a:t>
            </a:r>
          </a:p>
        </p:txBody>
      </p:sp>
      <p:sp>
        <p:nvSpPr>
          <p:cNvPr id="210" name="TextBox 14"/>
          <p:cNvSpPr txBox="1">
            <a:spLocks noChangeArrowheads="1"/>
          </p:cNvSpPr>
          <p:nvPr/>
        </p:nvSpPr>
        <p:spPr bwMode="auto">
          <a:xfrm>
            <a:off x="1635125" y="1373188"/>
            <a:ext cx="2220913"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400" b="1">
                <a:solidFill>
                  <a:schemeClr val="bg1"/>
                </a:solidFill>
                <a:latin typeface="黑体" pitchFamily="49" charset="-122"/>
                <a:ea typeface="黑体" pitchFamily="49" charset="-122"/>
              </a:rPr>
              <a:t>（二）优化分析评价方案</a:t>
            </a:r>
            <a:endParaRPr lang="en-US" altLang="zh-CN" sz="2400" b="1">
              <a:solidFill>
                <a:schemeClr val="bg1"/>
              </a:solidFill>
              <a:latin typeface="黑体" pitchFamily="49" charset="-122"/>
              <a:ea typeface="黑体" pitchFamily="49" charset="-122"/>
            </a:endParaRPr>
          </a:p>
        </p:txBody>
      </p:sp>
      <p:sp>
        <p:nvSpPr>
          <p:cNvPr id="4" name="矩形 3"/>
          <p:cNvSpPr/>
          <p:nvPr/>
        </p:nvSpPr>
        <p:spPr bwMode="auto">
          <a:xfrm>
            <a:off x="3794125" y="1477963"/>
            <a:ext cx="1544638"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（三）完善对应关系表</a:t>
            </a:r>
            <a:endParaRPr lang="en-US" altLang="zh-CN" sz="2000" b="1" dirty="0">
              <a:solidFill>
                <a:schemeClr val="bg1">
                  <a:lumMod val="85000"/>
                </a:schemeClr>
              </a:solidFill>
              <a:latin typeface="黑体" pitchFamily="49" charset="-122"/>
              <a:ea typeface="黑体" pitchFamily="49" charset="-122"/>
            </a:endParaRPr>
          </a:p>
        </p:txBody>
      </p:sp>
      <p:sp>
        <p:nvSpPr>
          <p:cNvPr id="48137" name="TextBox 16"/>
          <p:cNvSpPr txBox="1">
            <a:spLocks noChangeArrowheads="1"/>
          </p:cNvSpPr>
          <p:nvPr/>
        </p:nvSpPr>
        <p:spPr bwMode="auto">
          <a:xfrm>
            <a:off x="7597775" y="1477963"/>
            <a:ext cx="14620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（五）改进决算软件</a:t>
            </a:r>
            <a:endParaRPr lang="en-US" altLang="zh-CN" sz="2000" b="1">
              <a:solidFill>
                <a:srgbClr val="D9D9D9"/>
              </a:solidFill>
              <a:latin typeface="黑体" pitchFamily="49" charset="-122"/>
              <a:ea typeface="黑体" pitchFamily="49" charset="-122"/>
            </a:endParaRPr>
          </a:p>
        </p:txBody>
      </p:sp>
      <p:cxnSp>
        <p:nvCxnSpPr>
          <p:cNvPr id="7" name="直接连接符 6"/>
          <p:cNvCxnSpPr/>
          <p:nvPr/>
        </p:nvCxnSpPr>
        <p:spPr bwMode="auto">
          <a:xfrm>
            <a:off x="15541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3" name="直接连接符 212"/>
          <p:cNvCxnSpPr/>
          <p:nvPr/>
        </p:nvCxnSpPr>
        <p:spPr bwMode="auto">
          <a:xfrm>
            <a:off x="3590925"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4" name="直接连接符 213"/>
          <p:cNvCxnSpPr/>
          <p:nvPr/>
        </p:nvCxnSpPr>
        <p:spPr bwMode="auto">
          <a:xfrm>
            <a:off x="5388769"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18" name="直接连接符 17"/>
          <p:cNvCxnSpPr/>
          <p:nvPr/>
        </p:nvCxnSpPr>
        <p:spPr bwMode="auto">
          <a:xfrm>
            <a:off x="73580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
        <p:nvSpPr>
          <p:cNvPr id="19" name="矩形 18"/>
          <p:cNvSpPr/>
          <p:nvPr/>
        </p:nvSpPr>
        <p:spPr bwMode="auto">
          <a:xfrm>
            <a:off x="5641975" y="1477963"/>
            <a:ext cx="1747838"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（四）新增报送说明要求</a:t>
            </a:r>
            <a:endParaRPr lang="en-US" altLang="zh-CN" sz="2000" b="1" dirty="0">
              <a:solidFill>
                <a:schemeClr val="bg1">
                  <a:lumMod val="85000"/>
                </a:schemeClr>
              </a:solidFill>
              <a:latin typeface="黑体" pitchFamily="49" charset="-122"/>
              <a:ea typeface="黑体" pitchFamily="49" charset="-122"/>
            </a:endParaRPr>
          </a:p>
        </p:txBody>
      </p:sp>
      <p:sp>
        <p:nvSpPr>
          <p:cNvPr id="20" name="单圆角矩形 19"/>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21" name="单圆角矩形 2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22" name="单圆角矩形 21"/>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22"/>
                                        </p:tgtEl>
                                      </p:cBhvr>
                                    </p:animEffect>
                                    <p:animScale>
                                      <p:cBhvr>
                                        <p:cTn id="7" dur="250" autoRev="1" fill="hold"/>
                                        <p:tgtEl>
                                          <p:spTgt spid="22"/>
                                        </p:tgtEl>
                                      </p:cBhvr>
                                      <p:by x="105000" y="105000"/>
                                    </p:animScale>
                                  </p:childTnLst>
                                </p:cTn>
                              </p:par>
                            </p:childTnLst>
                          </p:cTn>
                        </p:par>
                        <p:par>
                          <p:cTn id="8" fill="hold" nodeType="afterGroup">
                            <p:stCondLst>
                              <p:cond delay="500"/>
                            </p:stCondLst>
                            <p:childTnLst>
                              <p:par>
                                <p:cTn id="9" presetID="26" presetClass="emph" presetSubtype="0" fill="hold" grpId="0" nodeType="afterEffect">
                                  <p:stCondLst>
                                    <p:cond delay="0"/>
                                  </p:stCondLst>
                                  <p:childTnLst>
                                    <p:animEffect transition="out" filter="fade">
                                      <p:cBhvr>
                                        <p:cTn id="10" dur="500" tmFilter="0, 0; .2, .5; .8, .5; 1, 0"/>
                                        <p:tgtEl>
                                          <p:spTgt spid="210"/>
                                        </p:tgtEl>
                                      </p:cBhvr>
                                    </p:animEffect>
                                    <p:animScale>
                                      <p:cBhvr>
                                        <p:cTn id="11" dur="250" autoRev="1" fill="hold"/>
                                        <p:tgtEl>
                                          <p:spTgt spid="210"/>
                                        </p:tgtEl>
                                      </p:cBhvr>
                                      <p:by x="105000" y="105000"/>
                                    </p:animScale>
                                  </p:child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2"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03107"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303108"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2180F25-A548-473E-AAB7-184527B520C2}" type="slidenum">
              <a:rPr lang="zh-CN" altLang="en-US" sz="1200">
                <a:latin typeface="微软雅黑" pitchFamily="34" charset="-122"/>
                <a:ea typeface="微软雅黑" pitchFamily="34" charset="-122"/>
              </a:rPr>
              <a:pPr>
                <a:spcBef>
                  <a:spcPct val="0"/>
                </a:spcBef>
                <a:buFontTx/>
                <a:buNone/>
              </a:pPr>
              <a:t>130</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4516438" cy="4238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4</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其他收入明细情况表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sp>
        <p:nvSpPr>
          <p:cNvPr id="303110" name="矩形 16"/>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303111"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303112"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20"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303114"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303115"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03116" name="矩形 8"/>
          <p:cNvSpPr>
            <a:spLocks noChangeArrowheads="1"/>
          </p:cNvSpPr>
          <p:nvPr/>
        </p:nvSpPr>
        <p:spPr bwMode="auto">
          <a:xfrm>
            <a:off x="59166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7</a:t>
            </a:r>
            <a:endParaRPr lang="zh-CN" altLang="en-US" sz="1400" b="1">
              <a:solidFill>
                <a:schemeClr val="bg1"/>
              </a:solidFill>
              <a:latin typeface="微软雅黑" pitchFamily="34" charset="-122"/>
              <a:ea typeface="微软雅黑" pitchFamily="34" charset="-122"/>
            </a:endParaRPr>
          </a:p>
        </p:txBody>
      </p:sp>
      <p:sp>
        <p:nvSpPr>
          <p:cNvPr id="303120" name="矩形 10"/>
          <p:cNvSpPr>
            <a:spLocks noChangeArrowheads="1"/>
          </p:cNvSpPr>
          <p:nvPr/>
        </p:nvSpPr>
        <p:spPr bwMode="auto">
          <a:xfrm>
            <a:off x="5908684" y="760394"/>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pic>
        <p:nvPicPr>
          <p:cNvPr id="2" name="图片 1"/>
          <p:cNvPicPr>
            <a:picLocks noChangeAspect="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395288" y="1978025"/>
            <a:ext cx="8675687" cy="3754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8.33333E-7 -1.11111E-6 L -0.38715 0.08889 " pathEditMode="relative" rAng="0" ptsTypes="AA">
                                      <p:cBhvr>
                                        <p:cTn id="6" dur="750" fill="hold"/>
                                        <p:tgtEl>
                                          <p:spTgt spid="20"/>
                                        </p:tgtEl>
                                        <p:attrNameLst>
                                          <p:attrName>ppt_x</p:attrName>
                                          <p:attrName>ppt_y</p:attrName>
                                        </p:attrNameLst>
                                      </p:cBhvr>
                                      <p:rCtr x="-19358"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20"/>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par>
                          <p:cTn id="14" fill="hold" nodeType="afterGroup">
                            <p:stCondLst>
                              <p:cond delay="1250"/>
                            </p:stCondLst>
                            <p:childTnLst>
                              <p:par>
                                <p:cTn id="15" presetID="22" presetClass="entr" presetSubtype="1"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0" grpId="0" animBg="1"/>
      <p:bldP spid="20" grpId="1"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05155"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305156"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DD767D3-2CC1-4936-8513-1D79D1041871}" type="slidenum">
              <a:rPr lang="zh-CN" altLang="en-US" sz="1200">
                <a:latin typeface="微软雅黑" pitchFamily="34" charset="-122"/>
                <a:ea typeface="微软雅黑" pitchFamily="34" charset="-122"/>
              </a:rPr>
              <a:pPr>
                <a:spcBef>
                  <a:spcPct val="0"/>
                </a:spcBef>
                <a:buFontTx/>
                <a:buNone/>
              </a:pPr>
              <a:t>131</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5164138" cy="4238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5</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部门决算相关信息统计表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sp>
        <p:nvSpPr>
          <p:cNvPr id="305158" name="矩形 21"/>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305159"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305160"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305161"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26"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305163"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05164" name="矩形 8"/>
          <p:cNvSpPr>
            <a:spLocks noChangeArrowheads="1"/>
          </p:cNvSpPr>
          <p:nvPr/>
        </p:nvSpPr>
        <p:spPr bwMode="auto">
          <a:xfrm>
            <a:off x="59166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7</a:t>
            </a:r>
            <a:endParaRPr lang="zh-CN" altLang="en-US" sz="1400" b="1">
              <a:solidFill>
                <a:schemeClr val="bg1"/>
              </a:solidFill>
              <a:latin typeface="微软雅黑" pitchFamily="34" charset="-122"/>
              <a:ea typeface="微软雅黑" pitchFamily="34" charset="-122"/>
            </a:endParaRPr>
          </a:p>
        </p:txBody>
      </p:sp>
      <p:sp>
        <p:nvSpPr>
          <p:cNvPr id="305168" name="矩形 10"/>
          <p:cNvSpPr>
            <a:spLocks noChangeArrowheads="1"/>
          </p:cNvSpPr>
          <p:nvPr/>
        </p:nvSpPr>
        <p:spPr bwMode="auto">
          <a:xfrm>
            <a:off x="5910275"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grpSp>
        <p:nvGrpSpPr>
          <p:cNvPr id="6" name="组合 5"/>
          <p:cNvGrpSpPr>
            <a:grpSpLocks/>
          </p:cNvGrpSpPr>
          <p:nvPr/>
        </p:nvGrpSpPr>
        <p:grpSpPr bwMode="auto">
          <a:xfrm>
            <a:off x="338138" y="1835150"/>
            <a:ext cx="8423275" cy="6529388"/>
            <a:chOff x="338137" y="1889112"/>
            <a:chExt cx="8424000" cy="6529289"/>
          </a:xfrm>
        </p:grpSpPr>
        <p:pic>
          <p:nvPicPr>
            <p:cNvPr id="305170" name="图片 1"/>
            <p:cNvPicPr>
              <a:picLocks noChangeAspect="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338137" y="1889112"/>
              <a:ext cx="8424000" cy="50910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71" name="图片 2">
              <a:hlinkClick r:id="rId4" action="ppaction://hlinksldjump"/>
            </p:cNvPr>
            <p:cNvPicPr>
              <a:picLocks noChangeAspect="1"/>
            </p:cNvPicPr>
            <p:nvPr/>
          </p:nvPicPr>
          <p:blipFill>
            <a:blip r:embed="rId5" cstate="print">
              <a:extLst>
                <a:ext uri="{28A0092B-C50C-407E-A947-70E740481C1C}">
                  <a14:useLocalDpi xmlns="" xmlns:a14="http://schemas.microsoft.com/office/drawing/2010/main" val="0"/>
                </a:ext>
              </a:extLst>
            </a:blip>
            <a:srcRect l="1985" t="14825" r="2670"/>
            <a:stretch>
              <a:fillRect/>
            </a:stretch>
          </p:blipFill>
          <p:spPr bwMode="auto">
            <a:xfrm>
              <a:off x="388710" y="6978860"/>
              <a:ext cx="8352000" cy="14395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8.33333E-7 -1.11111E-6 L -0.38715 0.08889 " pathEditMode="relative" rAng="0" ptsTypes="AA">
                                      <p:cBhvr>
                                        <p:cTn id="6" dur="750" fill="hold"/>
                                        <p:tgtEl>
                                          <p:spTgt spid="26"/>
                                        </p:tgtEl>
                                        <p:attrNameLst>
                                          <p:attrName>ppt_x</p:attrName>
                                          <p:attrName>ppt_y</p:attrName>
                                        </p:attrNameLst>
                                      </p:cBhvr>
                                      <p:rCtr x="-19358"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26"/>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par>
                          <p:cTn id="14" fill="hold">
                            <p:stCondLst>
                              <p:cond delay="1250"/>
                            </p:stCondLst>
                            <p:childTnLst>
                              <p:par>
                                <p:cTn id="15" presetID="3" presetClass="entr" presetSubtype="1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4" presetClass="path" presetSubtype="0" accel="50000" decel="50000" fill="hold" nodeType="clickEffect">
                                  <p:stCondLst>
                                    <p:cond delay="0"/>
                                  </p:stCondLst>
                                  <p:childTnLst>
                                    <p:animMotion origin="layout" path="M 0 0 L 0 -0.25 E" pathEditMode="relative" ptsTypes="">
                                      <p:cBhvr>
                                        <p:cTn id="21" dur="750" fill="hold"/>
                                        <p:tgtEl>
                                          <p:spTgt spid="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p:bldP spid="26" grpId="1"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07203"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307204"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4D43747-9657-432C-9AB0-E20A69D933C5}" type="slidenum">
              <a:rPr lang="zh-CN" altLang="en-US" sz="1200">
                <a:latin typeface="微软雅黑" pitchFamily="34" charset="-122"/>
                <a:ea typeface="微软雅黑" pitchFamily="34" charset="-122"/>
              </a:rPr>
              <a:pPr>
                <a:spcBef>
                  <a:spcPct val="0"/>
                </a:spcBef>
                <a:buFontTx/>
                <a:buNone/>
              </a:pPr>
              <a:t>132</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3989388" cy="423863"/>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a:solidFill>
                  <a:schemeClr val="bg1"/>
                </a:solidFill>
                <a:latin typeface="微软雅黑" pitchFamily="34" charset="-122"/>
                <a:ea typeface="微软雅黑" pitchFamily="34" charset="-122"/>
              </a:rPr>
              <a:t>附表</a:t>
            </a:r>
            <a:r>
              <a:rPr lang="en-US" altLang="zh-CN" sz="2400" b="1">
                <a:solidFill>
                  <a:schemeClr val="bg1"/>
                </a:solidFill>
                <a:latin typeface="微软雅黑" pitchFamily="34" charset="-122"/>
                <a:ea typeface="微软雅黑" pitchFamily="34" charset="-122"/>
              </a:rPr>
              <a:t>6</a:t>
            </a:r>
            <a:r>
              <a:rPr lang="zh-CN" altLang="en-US" sz="2400" b="1">
                <a:solidFill>
                  <a:schemeClr val="bg1"/>
                </a:solidFill>
                <a:latin typeface="微软雅黑" pitchFamily="34" charset="-122"/>
                <a:ea typeface="微软雅黑" pitchFamily="34" charset="-122"/>
              </a:rPr>
              <a:t>：</a:t>
            </a:r>
            <a:r>
              <a:rPr lang="en-US" altLang="zh-CN" sz="2400" b="1">
                <a:solidFill>
                  <a:schemeClr val="bg1"/>
                </a:solidFill>
                <a:latin typeface="微软雅黑" pitchFamily="34" charset="-122"/>
                <a:ea typeface="微软雅黑" pitchFamily="34" charset="-122"/>
              </a:rPr>
              <a:t>《</a:t>
            </a:r>
            <a:r>
              <a:rPr lang="zh-CN" altLang="en-US" sz="2400" b="1">
                <a:solidFill>
                  <a:schemeClr val="bg1"/>
                </a:solidFill>
                <a:latin typeface="微软雅黑" pitchFamily="34" charset="-122"/>
                <a:ea typeface="微软雅黑" pitchFamily="34" charset="-122"/>
              </a:rPr>
              <a:t>政府采购情况表</a:t>
            </a:r>
            <a:r>
              <a:rPr lang="en-US" altLang="zh-CN" sz="2400" b="1">
                <a:solidFill>
                  <a:schemeClr val="bg1"/>
                </a:solidFill>
                <a:latin typeface="微软雅黑" pitchFamily="34" charset="-122"/>
                <a:ea typeface="微软雅黑" pitchFamily="34" charset="-122"/>
              </a:rPr>
              <a:t>》</a:t>
            </a:r>
            <a:endParaRPr lang="zh-CN" altLang="en-US" sz="2400" b="1">
              <a:solidFill>
                <a:schemeClr val="bg1"/>
              </a:solidFill>
              <a:latin typeface="微软雅黑" pitchFamily="34" charset="-122"/>
              <a:ea typeface="微软雅黑" pitchFamily="34" charset="-122"/>
            </a:endParaRPr>
          </a:p>
        </p:txBody>
      </p:sp>
      <p:pic>
        <p:nvPicPr>
          <p:cNvPr id="2" name="图片 1"/>
          <p:cNvPicPr>
            <a:picLocks noChangeAspect="1"/>
          </p:cNvPicPr>
          <p:nvPr/>
        </p:nvPicPr>
        <p:blipFill>
          <a:blip r:embed="rId3" cstate="print"/>
          <a:stretch>
            <a:fillRect/>
          </a:stretch>
        </p:blipFill>
        <p:spPr>
          <a:xfrm>
            <a:off x="384175" y="1844675"/>
            <a:ext cx="8594725" cy="4824413"/>
          </a:xfrm>
          <a:prstGeom prst="rect">
            <a:avLst/>
          </a:prstGeom>
          <a:ln>
            <a:noFill/>
          </a:ln>
          <a:effectLst>
            <a:outerShdw blurRad="190500" algn="tl" rotWithShape="0">
              <a:srgbClr val="000000">
                <a:alpha val="70000"/>
              </a:srgbClr>
            </a:outerShdw>
          </a:effectLst>
        </p:spPr>
      </p:pic>
      <p:sp>
        <p:nvSpPr>
          <p:cNvPr id="307207" name="矩形 16"/>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307208"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307209"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307210"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307211"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23"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pPr algn="ctr" eaLnBrk="1" hangingPunct="1">
              <a:spcBef>
                <a:spcPct val="20000"/>
              </a:spcBef>
              <a:buClr>
                <a:schemeClr val="hlink"/>
              </a:buClr>
              <a:buSzPct val="120000"/>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07213" name="矩形 8"/>
          <p:cNvSpPr>
            <a:spLocks noChangeArrowheads="1"/>
          </p:cNvSpPr>
          <p:nvPr/>
        </p:nvSpPr>
        <p:spPr bwMode="auto">
          <a:xfrm>
            <a:off x="59166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7</a:t>
            </a:r>
            <a:endParaRPr lang="zh-CN" altLang="en-US" sz="1400" b="1">
              <a:solidFill>
                <a:schemeClr val="bg1"/>
              </a:solidFill>
              <a:latin typeface="微软雅黑" pitchFamily="34" charset="-122"/>
              <a:ea typeface="微软雅黑" pitchFamily="34" charset="-122"/>
            </a:endParaRPr>
          </a:p>
        </p:txBody>
      </p:sp>
      <p:sp>
        <p:nvSpPr>
          <p:cNvPr id="307217" name="矩形 10"/>
          <p:cNvSpPr>
            <a:spLocks noChangeArrowheads="1"/>
          </p:cNvSpPr>
          <p:nvPr/>
        </p:nvSpPr>
        <p:spPr bwMode="auto">
          <a:xfrm>
            <a:off x="5903922" y="760394"/>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4.72222E-6 -1.11111E-6 L -0.5302 0.08889 " pathEditMode="relative" rAng="0" ptsTypes="AA">
                                      <p:cBhvr>
                                        <p:cTn id="6" dur="750" fill="hold"/>
                                        <p:tgtEl>
                                          <p:spTgt spid="23"/>
                                        </p:tgtEl>
                                        <p:attrNameLst>
                                          <p:attrName>ppt_x</p:attrName>
                                          <p:attrName>ppt_y</p:attrName>
                                        </p:attrNameLst>
                                      </p:cBhvr>
                                      <p:rCtr x="-26510"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23"/>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par>
                          <p:cTn id="14" fill="hold" nodeType="afterGroup">
                            <p:stCondLst>
                              <p:cond delay="1250"/>
                            </p:stCondLst>
                            <p:childTnLst>
                              <p:par>
                                <p:cTn id="15" presetID="22" presetClass="entr" presetSubtype="1"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up)">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3" grpId="0" animBg="1"/>
      <p:bldP spid="23" grpId="1"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第四部分 部门决算报表填报说明</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17443" name="文本框 3"/>
          <p:cNvSpPr txBox="1">
            <a:spLocks noChangeArrowheads="1"/>
          </p:cNvSpPr>
          <p:nvPr/>
        </p:nvSpPr>
        <p:spPr bwMode="auto">
          <a:xfrm>
            <a:off x="395288" y="836613"/>
            <a:ext cx="17287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附表说明</a:t>
            </a:r>
          </a:p>
        </p:txBody>
      </p:sp>
      <p:sp>
        <p:nvSpPr>
          <p:cNvPr id="317444"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347DD97-FF91-40B3-BE00-72AA2D62A091}" type="slidenum">
              <a:rPr lang="zh-CN" altLang="en-US" sz="1200">
                <a:latin typeface="微软雅黑" pitchFamily="34" charset="-122"/>
                <a:ea typeface="微软雅黑" pitchFamily="34" charset="-122"/>
              </a:rPr>
              <a:pPr>
                <a:spcBef>
                  <a:spcPct val="0"/>
                </a:spcBef>
                <a:buFontTx/>
                <a:buNone/>
              </a:pPr>
              <a:t>133</a:t>
            </a:fld>
            <a:endParaRPr lang="zh-CN" altLang="en-US" sz="1200">
              <a:latin typeface="微软雅黑" pitchFamily="34" charset="-122"/>
              <a:ea typeface="微软雅黑" pitchFamily="34" charset="-122"/>
            </a:endParaRPr>
          </a:p>
        </p:txBody>
      </p:sp>
      <p:sp>
        <p:nvSpPr>
          <p:cNvPr id="33" name="矩形 32"/>
          <p:cNvSpPr>
            <a:spLocks noChangeArrowheads="1"/>
          </p:cNvSpPr>
          <p:nvPr/>
        </p:nvSpPr>
        <p:spPr bwMode="auto">
          <a:xfrm>
            <a:off x="415925" y="1412875"/>
            <a:ext cx="5164138" cy="425450"/>
          </a:xfrm>
          <a:prstGeom prst="rect">
            <a:avLst/>
          </a:prstGeom>
          <a:gradFill rotWithShape="1">
            <a:gsLst>
              <a:gs pos="0">
                <a:srgbClr val="003F77"/>
              </a:gs>
              <a:gs pos="50000">
                <a:srgbClr val="005FAD"/>
              </a:gs>
              <a:gs pos="100000">
                <a:srgbClr val="0072C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90000"/>
              </a:lnSpc>
              <a:buClr>
                <a:schemeClr val="hlink"/>
              </a:buClr>
              <a:buSzPct val="120000"/>
              <a:buFontTx/>
              <a:buNone/>
            </a:pPr>
            <a:r>
              <a:rPr lang="zh-CN" altLang="en-US" sz="2400" b="1" dirty="0" smtClean="0">
                <a:solidFill>
                  <a:schemeClr val="bg1"/>
                </a:solidFill>
                <a:latin typeface="微软雅黑" pitchFamily="34" charset="-122"/>
                <a:ea typeface="微软雅黑" pitchFamily="34" charset="-122"/>
              </a:rPr>
              <a:t>附表</a:t>
            </a:r>
            <a:r>
              <a:rPr lang="en-US" altLang="zh-CN" sz="2400" b="1" dirty="0" smtClean="0">
                <a:solidFill>
                  <a:schemeClr val="bg1"/>
                </a:solidFill>
                <a:latin typeface="微软雅黑" pitchFamily="34" charset="-122"/>
                <a:ea typeface="微软雅黑" pitchFamily="34" charset="-122"/>
              </a:rPr>
              <a:t>11</a:t>
            </a:r>
            <a:r>
              <a:rPr lang="zh-CN" altLang="en-US" sz="2400" b="1" dirty="0" smtClean="0">
                <a:solidFill>
                  <a:schemeClr val="bg1"/>
                </a:solidFill>
                <a:latin typeface="微软雅黑" pitchFamily="34" charset="-122"/>
                <a:ea typeface="微软雅黑" pitchFamily="34" charset="-122"/>
              </a:rPr>
              <a:t>：</a:t>
            </a:r>
            <a:r>
              <a:rPr lang="zh-CN" altLang="en-US" sz="2400" b="1" dirty="0">
                <a:solidFill>
                  <a:schemeClr val="bg1"/>
                </a:solidFill>
                <a:latin typeface="微软雅黑" pitchFamily="34" charset="-122"/>
                <a:ea typeface="微软雅黑" pitchFamily="34" charset="-122"/>
              </a:rPr>
              <a:t>住房公积金业务收支情况表</a:t>
            </a:r>
          </a:p>
        </p:txBody>
      </p:sp>
      <p:sp>
        <p:nvSpPr>
          <p:cNvPr id="317446" name="矩形 18"/>
          <p:cNvSpPr>
            <a:spLocks noChangeArrowheads="1"/>
          </p:cNvSpPr>
          <p:nvPr/>
        </p:nvSpPr>
        <p:spPr bwMode="auto">
          <a:xfrm>
            <a:off x="19923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1</a:t>
            </a:r>
            <a:endParaRPr lang="zh-CN" altLang="en-US" sz="1400" b="1">
              <a:solidFill>
                <a:schemeClr val="bg1"/>
              </a:solidFill>
              <a:latin typeface="微软雅黑" pitchFamily="34" charset="-122"/>
              <a:ea typeface="微软雅黑" pitchFamily="34" charset="-122"/>
            </a:endParaRPr>
          </a:p>
        </p:txBody>
      </p:sp>
      <p:sp>
        <p:nvSpPr>
          <p:cNvPr id="317447" name="矩形 2"/>
          <p:cNvSpPr>
            <a:spLocks noChangeArrowheads="1"/>
          </p:cNvSpPr>
          <p:nvPr/>
        </p:nvSpPr>
        <p:spPr bwMode="auto">
          <a:xfrm>
            <a:off x="26463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2</a:t>
            </a:r>
            <a:endParaRPr lang="zh-CN" altLang="en-US" sz="1400" b="1">
              <a:solidFill>
                <a:schemeClr val="bg1"/>
              </a:solidFill>
              <a:latin typeface="微软雅黑" pitchFamily="34" charset="-122"/>
              <a:ea typeface="微软雅黑" pitchFamily="34" charset="-122"/>
            </a:endParaRPr>
          </a:p>
        </p:txBody>
      </p:sp>
      <p:sp>
        <p:nvSpPr>
          <p:cNvPr id="317448" name="矩形 3"/>
          <p:cNvSpPr>
            <a:spLocks noChangeArrowheads="1"/>
          </p:cNvSpPr>
          <p:nvPr/>
        </p:nvSpPr>
        <p:spPr bwMode="auto">
          <a:xfrm>
            <a:off x="33004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3</a:t>
            </a:r>
            <a:endParaRPr lang="zh-CN" altLang="en-US" sz="1400" b="1">
              <a:solidFill>
                <a:schemeClr val="bg1"/>
              </a:solidFill>
              <a:latin typeface="微软雅黑" pitchFamily="34" charset="-122"/>
              <a:ea typeface="微软雅黑" pitchFamily="34" charset="-122"/>
            </a:endParaRPr>
          </a:p>
        </p:txBody>
      </p:sp>
      <p:sp>
        <p:nvSpPr>
          <p:cNvPr id="317449" name="矩形 5"/>
          <p:cNvSpPr>
            <a:spLocks noChangeArrowheads="1"/>
          </p:cNvSpPr>
          <p:nvPr/>
        </p:nvSpPr>
        <p:spPr bwMode="auto">
          <a:xfrm>
            <a:off x="39544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4</a:t>
            </a:r>
            <a:endParaRPr lang="zh-CN" altLang="en-US" sz="1400" b="1">
              <a:solidFill>
                <a:schemeClr val="bg1"/>
              </a:solidFill>
              <a:latin typeface="微软雅黑" pitchFamily="34" charset="-122"/>
              <a:ea typeface="微软雅黑" pitchFamily="34" charset="-122"/>
            </a:endParaRPr>
          </a:p>
        </p:txBody>
      </p:sp>
      <p:sp>
        <p:nvSpPr>
          <p:cNvPr id="317450" name="矩形 6"/>
          <p:cNvSpPr>
            <a:spLocks noChangeArrowheads="1"/>
          </p:cNvSpPr>
          <p:nvPr/>
        </p:nvSpPr>
        <p:spPr bwMode="auto">
          <a:xfrm>
            <a:off x="46085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5</a:t>
            </a:r>
            <a:endParaRPr lang="zh-CN" altLang="en-US" sz="1400" b="1">
              <a:solidFill>
                <a:schemeClr val="bg1"/>
              </a:solidFill>
              <a:latin typeface="微软雅黑" pitchFamily="34" charset="-122"/>
              <a:ea typeface="微软雅黑" pitchFamily="34" charset="-122"/>
            </a:endParaRPr>
          </a:p>
        </p:txBody>
      </p:sp>
      <p:sp>
        <p:nvSpPr>
          <p:cNvPr id="317451" name="矩形 7"/>
          <p:cNvSpPr>
            <a:spLocks noChangeArrowheads="1"/>
          </p:cNvSpPr>
          <p:nvPr/>
        </p:nvSpPr>
        <p:spPr bwMode="auto">
          <a:xfrm>
            <a:off x="526256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Verdana" pitchFamily="34" charset="0"/>
                <a:ea typeface="宋体" pitchFamily="2" charset="-122"/>
              </a:defRPr>
            </a:lvl1pPr>
            <a:lvl2pPr marL="742950" indent="-285750">
              <a:defRPr>
                <a:solidFill>
                  <a:schemeClr val="tx1"/>
                </a:solidFill>
                <a:latin typeface="Verdana" pitchFamily="34" charset="0"/>
                <a:ea typeface="宋体" pitchFamily="2" charset="-122"/>
              </a:defRPr>
            </a:lvl2pPr>
            <a:lvl3pPr marL="1143000" indent="-228600">
              <a:defRPr>
                <a:solidFill>
                  <a:schemeClr val="tx1"/>
                </a:solidFill>
                <a:latin typeface="Verdana" pitchFamily="34" charset="0"/>
                <a:ea typeface="宋体" pitchFamily="2" charset="-122"/>
              </a:defRPr>
            </a:lvl3pPr>
            <a:lvl4pPr marL="1600200" indent="-228600">
              <a:defRPr>
                <a:solidFill>
                  <a:schemeClr val="tx1"/>
                </a:solidFill>
                <a:latin typeface="Verdana" pitchFamily="34" charset="0"/>
                <a:ea typeface="宋体" pitchFamily="2" charset="-122"/>
              </a:defRPr>
            </a:lvl4pPr>
            <a:lvl5pPr marL="2057400" indent="-228600">
              <a:defRPr>
                <a:solidFill>
                  <a:schemeClr val="tx1"/>
                </a:solidFill>
                <a:latin typeface="Verdana" pitchFamily="34" charset="0"/>
                <a:ea typeface="宋体" pitchFamily="2" charset="-122"/>
              </a:defRPr>
            </a:lvl5pPr>
            <a:lvl6pPr marL="2514600" indent="-228600" eaLnBrk="0" fontAlgn="base" hangingPunct="0">
              <a:spcBef>
                <a:spcPct val="0"/>
              </a:spcBef>
              <a:spcAft>
                <a:spcPct val="0"/>
              </a:spcAft>
              <a:defRPr>
                <a:solidFill>
                  <a:schemeClr val="tx1"/>
                </a:solidFill>
                <a:latin typeface="Verdana" pitchFamily="34" charset="0"/>
                <a:ea typeface="宋体" pitchFamily="2" charset="-122"/>
              </a:defRPr>
            </a:lvl6pPr>
            <a:lvl7pPr marL="2971800" indent="-228600" eaLnBrk="0" fontAlgn="base" hangingPunct="0">
              <a:spcBef>
                <a:spcPct val="0"/>
              </a:spcBef>
              <a:spcAft>
                <a:spcPct val="0"/>
              </a:spcAft>
              <a:defRPr>
                <a:solidFill>
                  <a:schemeClr val="tx1"/>
                </a:solidFill>
                <a:latin typeface="Verdana" pitchFamily="34" charset="0"/>
                <a:ea typeface="宋体" pitchFamily="2" charset="-122"/>
              </a:defRPr>
            </a:lvl7pPr>
            <a:lvl8pPr marL="3429000" indent="-228600" eaLnBrk="0" fontAlgn="base" hangingPunct="0">
              <a:spcBef>
                <a:spcPct val="0"/>
              </a:spcBef>
              <a:spcAft>
                <a:spcPct val="0"/>
              </a:spcAft>
              <a:defRPr>
                <a:solidFill>
                  <a:schemeClr val="tx1"/>
                </a:solidFill>
                <a:latin typeface="Verdana" pitchFamily="34" charset="0"/>
                <a:ea typeface="宋体" pitchFamily="2" charset="-122"/>
              </a:defRPr>
            </a:lvl8pPr>
            <a:lvl9pPr marL="3886200" indent="-228600" eaLnBrk="0" fontAlgn="base" hangingPunct="0">
              <a:spcBef>
                <a:spcPct val="0"/>
              </a:spcBef>
              <a:spcAft>
                <a:spcPct val="0"/>
              </a:spcAft>
              <a:defRPr>
                <a:solidFill>
                  <a:schemeClr val="tx1"/>
                </a:solidFill>
                <a:latin typeface="Verdana" pitchFamily="34" charset="0"/>
                <a:ea typeface="宋体" pitchFamily="2" charset="-122"/>
              </a:defRPr>
            </a:lvl9pPr>
          </a:lstStyle>
          <a:p>
            <a:pPr algn="ctr" eaLnBrk="1" hangingPunct="1">
              <a:spcBef>
                <a:spcPct val="20000"/>
              </a:spcBef>
              <a:buClr>
                <a:schemeClr val="hlink"/>
              </a:buClr>
              <a:buSzPct val="120000"/>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6</a:t>
            </a:r>
            <a:endParaRPr lang="zh-CN" altLang="en-US" sz="1400" b="1">
              <a:solidFill>
                <a:schemeClr val="bg1"/>
              </a:solidFill>
              <a:latin typeface="微软雅黑" pitchFamily="34" charset="-122"/>
              <a:ea typeface="微软雅黑" pitchFamily="34" charset="-122"/>
            </a:endParaRPr>
          </a:p>
        </p:txBody>
      </p:sp>
      <p:sp>
        <p:nvSpPr>
          <p:cNvPr id="317452" name="矩形 8"/>
          <p:cNvSpPr>
            <a:spLocks noChangeArrowheads="1"/>
          </p:cNvSpPr>
          <p:nvPr/>
        </p:nvSpPr>
        <p:spPr bwMode="auto">
          <a:xfrm>
            <a:off x="5916613" y="758825"/>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a:solidFill>
                  <a:schemeClr val="bg1"/>
                </a:solidFill>
                <a:latin typeface="微软雅黑" pitchFamily="34" charset="-122"/>
                <a:ea typeface="微软雅黑" pitchFamily="34" charset="-122"/>
              </a:rPr>
              <a:t>附表</a:t>
            </a:r>
            <a:r>
              <a:rPr lang="en-US" altLang="zh-CN" sz="1400" b="1">
                <a:solidFill>
                  <a:schemeClr val="bg1"/>
                </a:solidFill>
                <a:latin typeface="微软雅黑" pitchFamily="34" charset="-122"/>
                <a:ea typeface="微软雅黑" pitchFamily="34" charset="-122"/>
              </a:rPr>
              <a:t>7</a:t>
            </a:r>
            <a:endParaRPr lang="zh-CN" altLang="en-US" sz="1400" b="1">
              <a:solidFill>
                <a:schemeClr val="bg1"/>
              </a:solidFill>
              <a:latin typeface="微软雅黑" pitchFamily="34" charset="-122"/>
              <a:ea typeface="微软雅黑" pitchFamily="34" charset="-122"/>
            </a:endParaRPr>
          </a:p>
        </p:txBody>
      </p:sp>
      <p:sp>
        <p:nvSpPr>
          <p:cNvPr id="29" name="矩形 10"/>
          <p:cNvSpPr>
            <a:spLocks noChangeArrowheads="1"/>
          </p:cNvSpPr>
          <p:nvPr/>
        </p:nvSpPr>
        <p:spPr bwMode="auto">
          <a:xfrm>
            <a:off x="5902338" y="763572"/>
            <a:ext cx="539750" cy="522288"/>
          </a:xfrm>
          <a:prstGeom prst="rect">
            <a:avLst/>
          </a:prstGeom>
          <a:solidFill>
            <a:srgbClr val="0070C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Clr>
                <a:schemeClr val="hlink"/>
              </a:buClr>
              <a:buSzPct val="120000"/>
              <a:buFontTx/>
              <a:buNone/>
            </a:pPr>
            <a:r>
              <a:rPr lang="zh-CN" altLang="en-US" sz="1400" b="1" dirty="0" smtClean="0">
                <a:solidFill>
                  <a:schemeClr val="bg1"/>
                </a:solidFill>
                <a:latin typeface="微软雅黑" pitchFamily="34" charset="-122"/>
                <a:ea typeface="微软雅黑" pitchFamily="34" charset="-122"/>
              </a:rPr>
              <a:t>附表</a:t>
            </a:r>
            <a:r>
              <a:rPr lang="en-US" altLang="zh-CN" sz="1400" b="1" dirty="0" smtClean="0">
                <a:solidFill>
                  <a:schemeClr val="bg1"/>
                </a:solidFill>
                <a:latin typeface="微软雅黑" pitchFamily="34" charset="-122"/>
                <a:ea typeface="微软雅黑" pitchFamily="34" charset="-122"/>
              </a:rPr>
              <a:t>11</a:t>
            </a:r>
            <a:endParaRPr lang="zh-CN" altLang="en-US" sz="1400" b="1" dirty="0">
              <a:solidFill>
                <a:schemeClr val="bg1"/>
              </a:solidFill>
              <a:latin typeface="微软雅黑" pitchFamily="34" charset="-122"/>
              <a:ea typeface="微软雅黑" pitchFamily="34" charset="-122"/>
            </a:endParaRPr>
          </a:p>
        </p:txBody>
      </p:sp>
      <p:pic>
        <p:nvPicPr>
          <p:cNvPr id="8" name="图片 7"/>
          <p:cNvPicPr>
            <a:picLocks noChangeAspect="1"/>
          </p:cNvPicPr>
          <p:nvPr/>
        </p:nvPicPr>
        <p:blipFill>
          <a:blip r:embed="rId3" cstate="print"/>
          <a:stretch>
            <a:fillRect/>
          </a:stretch>
        </p:blipFill>
        <p:spPr>
          <a:xfrm>
            <a:off x="395288" y="1837607"/>
            <a:ext cx="8370533" cy="6053853"/>
          </a:xfrm>
          <a:prstGeom prst="rect">
            <a:avLst/>
          </a:prstGeom>
          <a:ln>
            <a:noFill/>
          </a:ln>
          <a:effectLst>
            <a:softEdge rad="38100"/>
          </a:effec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withEffect">
                                  <p:stCondLst>
                                    <p:cond delay="0"/>
                                  </p:stCondLst>
                                  <p:childTnLst>
                                    <p:animMotion origin="layout" path="M -3.61111E-6 -1.11111E-6 L -0.88784 0.08889 " pathEditMode="relative" rAng="0" ptsTypes="AA">
                                      <p:cBhvr>
                                        <p:cTn id="6" dur="750" fill="hold"/>
                                        <p:tgtEl>
                                          <p:spTgt spid="29"/>
                                        </p:tgtEl>
                                        <p:attrNameLst>
                                          <p:attrName>ppt_x</p:attrName>
                                          <p:attrName>ppt_y</p:attrName>
                                        </p:attrNameLst>
                                      </p:cBhvr>
                                      <p:rCtr x="-44392" y="4444"/>
                                    </p:animMotion>
                                  </p:childTnLst>
                                </p:cTn>
                              </p:par>
                            </p:childTnLst>
                          </p:cTn>
                        </p:par>
                        <p:par>
                          <p:cTn id="7" fill="hold" nodeType="afterGroup">
                            <p:stCondLst>
                              <p:cond delay="750"/>
                            </p:stCondLst>
                            <p:childTnLst>
                              <p:par>
                                <p:cTn id="8" presetID="1" presetClass="exit" presetSubtype="0" fill="hold" grpId="1" nodeType="afterEffect">
                                  <p:stCondLst>
                                    <p:cond delay="0"/>
                                  </p:stCondLst>
                                  <p:childTnLst>
                                    <p:set>
                                      <p:cBhvr>
                                        <p:cTn id="9" dur="1" fill="hold">
                                          <p:stCondLst>
                                            <p:cond delay="0"/>
                                          </p:stCondLst>
                                        </p:cTn>
                                        <p:tgtEl>
                                          <p:spTgt spid="29"/>
                                        </p:tgtEl>
                                        <p:attrNameLst>
                                          <p:attrName>style.visibility</p:attrName>
                                        </p:attrNameLst>
                                      </p:cBhvr>
                                      <p:to>
                                        <p:strVal val="hidden"/>
                                      </p:to>
                                    </p:set>
                                  </p:childTnLst>
                                </p:cTn>
                              </p:par>
                            </p:childTnLst>
                          </p:cTn>
                        </p:par>
                        <p:par>
                          <p:cTn id="10" fill="hold" nodeType="afterGroup">
                            <p:stCondLst>
                              <p:cond delay="750"/>
                            </p:stCondLst>
                            <p:childTnLst>
                              <p:par>
                                <p:cTn id="11" presetID="22" presetClass="entr" presetSubtype="8"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par>
                          <p:cTn id="14" fill="hold" nodeType="afterGroup">
                            <p:stCondLst>
                              <p:cond delay="1250"/>
                            </p:stCondLst>
                            <p:childTnLst>
                              <p:par>
                                <p:cTn id="15" presetID="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50"/>
                            </p:stCondLst>
                            <p:childTnLst>
                              <p:par>
                                <p:cTn id="20" presetID="64" presetClass="path" presetSubtype="0" accel="50000" decel="50000" fill="hold" nodeType="afterEffect">
                                  <p:stCondLst>
                                    <p:cond delay="500"/>
                                  </p:stCondLst>
                                  <p:childTnLst>
                                    <p:animMotion origin="layout" path="M 1.94444E-6 7.40741E-7 L -0.00938 -0.16736 " pathEditMode="relative" rAng="0" ptsTypes="AA">
                                      <p:cBhvr>
                                        <p:cTn id="21" dur="750" fill="hold"/>
                                        <p:tgtEl>
                                          <p:spTgt spid="8"/>
                                        </p:tgtEl>
                                        <p:attrNameLst>
                                          <p:attrName>ppt_x</p:attrName>
                                          <p:attrName>ppt_y</p:attrName>
                                        </p:attrNameLst>
                                      </p:cBhvr>
                                      <p:rCtr x="-469" y="-83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autoUpdateAnimBg="0"/>
      <p:bldP spid="29" grpId="0" animBg="1"/>
      <p:bldP spid="29" grpId="1"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 name="组合 1"/>
          <p:cNvGrpSpPr>
            <a:grpSpLocks/>
          </p:cNvGrpSpPr>
          <p:nvPr/>
        </p:nvGrpSpPr>
        <p:grpSpPr bwMode="auto">
          <a:xfrm>
            <a:off x="1776413" y="980728"/>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7892" name="组合 2"/>
          <p:cNvGrpSpPr>
            <a:grpSpLocks/>
          </p:cNvGrpSpPr>
          <p:nvPr/>
        </p:nvGrpSpPr>
        <p:grpSpPr bwMode="auto">
          <a:xfrm>
            <a:off x="1776413" y="1790341"/>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2599955"/>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409569"/>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217595"/>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grpSp>
        <p:nvGrpSpPr>
          <p:cNvPr id="7" name="组合 6"/>
          <p:cNvGrpSpPr>
            <a:grpSpLocks/>
          </p:cNvGrpSpPr>
          <p:nvPr/>
        </p:nvGrpSpPr>
        <p:grpSpPr bwMode="auto">
          <a:xfrm>
            <a:off x="1776413" y="5024034"/>
            <a:ext cx="4989512" cy="663575"/>
            <a:chOff x="1776413" y="5753100"/>
            <a:chExt cx="4989512" cy="663313"/>
          </a:xfrm>
        </p:grpSpPr>
        <p:sp>
          <p:nvSpPr>
            <p:cNvPr id="137" name="圆角矩形 136"/>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8" name="圆角矩形 137"/>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第六部分</a:t>
              </a:r>
            </a:p>
          </p:txBody>
        </p:sp>
        <p:sp>
          <p:nvSpPr>
            <p:cNvPr id="139" name="矩形 138"/>
            <p:cNvSpPr/>
            <p:nvPr/>
          </p:nvSpPr>
          <p:spPr>
            <a:xfrm>
              <a:off x="3708400" y="5775316"/>
              <a:ext cx="3057525" cy="522082"/>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部门决算管理工作</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cxnSp>
        <p:nvCxnSpPr>
          <p:cNvPr id="14" name="直接连接符 13"/>
          <p:cNvCxnSpPr/>
          <p:nvPr/>
        </p:nvCxnSpPr>
        <p:spPr>
          <a:xfrm flipV="1">
            <a:off x="3708400" y="4792270"/>
            <a:ext cx="2951832" cy="4882"/>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37898"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42A9B4E-B3E0-490D-AC78-E5411ECA50C6}" type="slidenum">
              <a:rPr lang="zh-CN" altLang="en-US" sz="1200">
                <a:latin typeface="微软雅黑" pitchFamily="34" charset="-122"/>
                <a:ea typeface="微软雅黑" pitchFamily="34" charset="-122"/>
              </a:rPr>
              <a:pPr>
                <a:spcBef>
                  <a:spcPct val="0"/>
                </a:spcBef>
                <a:buFontTx/>
                <a:buNone/>
              </a:pPr>
              <a:t>134</a:t>
            </a:fld>
            <a:endParaRPr lang="zh-CN" altLang="en-US" sz="1200">
              <a:latin typeface="微软雅黑" pitchFamily="34" charset="-122"/>
              <a:ea typeface="微软雅黑" pitchFamily="34" charset="-122"/>
            </a:endParaRPr>
          </a:p>
        </p:txBody>
      </p:sp>
      <p:grpSp>
        <p:nvGrpSpPr>
          <p:cNvPr id="29" name="组合 28"/>
          <p:cNvGrpSpPr>
            <a:grpSpLocks/>
          </p:cNvGrpSpPr>
          <p:nvPr/>
        </p:nvGrpSpPr>
        <p:grpSpPr bwMode="auto">
          <a:xfrm>
            <a:off x="1776413" y="5832061"/>
            <a:ext cx="4989234" cy="663575"/>
            <a:chOff x="1776413" y="5753100"/>
            <a:chExt cx="4989234" cy="663313"/>
          </a:xfrm>
        </p:grpSpPr>
        <p:sp>
          <p:nvSpPr>
            <p:cNvPr id="30" name="圆角矩形 29"/>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31" name="圆角矩形 30"/>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smtClean="0">
                  <a:solidFill>
                    <a:prstClr val="white"/>
                  </a:solidFill>
                  <a:latin typeface="微软雅黑"/>
                  <a:ea typeface="微软雅黑"/>
                </a:rPr>
                <a:t>第七部分</a:t>
              </a:r>
              <a:endParaRPr lang="zh-CN" altLang="en-US" sz="2800" b="1" kern="0" dirty="0">
                <a:solidFill>
                  <a:prstClr val="white"/>
                </a:solidFill>
                <a:latin typeface="微软雅黑"/>
                <a:ea typeface="微软雅黑"/>
              </a:endParaRPr>
            </a:p>
          </p:txBody>
        </p:sp>
        <p:sp>
          <p:nvSpPr>
            <p:cNvPr id="32" name="矩形 31"/>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spTree>
    <p:extLst>
      <p:ext uri="{BB962C8B-B14F-4D97-AF65-F5344CB8AC3E}">
        <p14:creationId xmlns="" xmlns:p14="http://schemas.microsoft.com/office/powerpoint/2010/main" val="1983740748"/>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2"/>
                                        </p:tgtEl>
                                        <p:attrNameLst>
                                          <p:attrName>style.opacity</p:attrName>
                                        </p:attrNameLst>
                                      </p:cBhvr>
                                      <p:to>
                                        <p:strVal val="0.5"/>
                                      </p:to>
                                    </p:set>
                                    <p:animEffect filter="image" prLst="opacity: 0.5">
                                      <p:cBhvr rctx="IE">
                                        <p:cTn id="9" dur="indefinite"/>
                                        <p:tgtEl>
                                          <p:spTgt spid="2"/>
                                        </p:tgtEl>
                                      </p:cBhvr>
                                    </p:animEffect>
                                  </p:childTnLst>
                                </p:cTn>
                              </p:par>
                              <p:par>
                                <p:cTn id="10" presetID="9" presetClass="emph" presetSubtype="0" nodeType="withEffect">
                                  <p:stCondLst>
                                    <p:cond delay="0"/>
                                  </p:stCondLst>
                                  <p:childTnLst>
                                    <p:set>
                                      <p:cBhvr rctx="PPT">
                                        <p:cTn id="11" dur="indefinite"/>
                                        <p:tgtEl>
                                          <p:spTgt spid="7"/>
                                        </p:tgtEl>
                                        <p:attrNameLst>
                                          <p:attrName>style.opacity</p:attrName>
                                        </p:attrNameLst>
                                      </p:cBhvr>
                                      <p:to>
                                        <p:strVal val="0.5"/>
                                      </p:to>
                                    </p:set>
                                    <p:animEffect filter="image" prLst="opacity: 0.5">
                                      <p:cBhvr rctx="IE">
                                        <p:cTn id="12" dur="indefinite"/>
                                        <p:tgtEl>
                                          <p:spTgt spid="7"/>
                                        </p:tgtEl>
                                      </p:cBhvr>
                                    </p:animEffect>
                                  </p:childTnLst>
                                </p:cTn>
                              </p:par>
                              <p:par>
                                <p:cTn id="13" presetID="9" presetClass="emph" presetSubtype="0" nodeType="withEffect">
                                  <p:stCondLst>
                                    <p:cond delay="0"/>
                                  </p:stCondLst>
                                  <p:childTnLst>
                                    <p:set>
                                      <p:cBhvr rctx="PPT">
                                        <p:cTn id="14" dur="indefinite"/>
                                        <p:tgtEl>
                                          <p:spTgt spid="29"/>
                                        </p:tgtEl>
                                        <p:attrNameLst>
                                          <p:attrName>style.opacity</p:attrName>
                                        </p:attrNameLst>
                                      </p:cBhvr>
                                      <p:to>
                                        <p:strVal val="0.5"/>
                                      </p:to>
                                    </p:set>
                                    <p:animEffect filter="image" prLst="opacity: 0.5">
                                      <p:cBhvr rctx="IE">
                                        <p:cTn id="15" dur="indefinite"/>
                                        <p:tgtEl>
                                          <p:spTgt spid="29"/>
                                        </p:tgtEl>
                                      </p:cBhvr>
                                    </p:animEffect>
                                  </p:childTnLst>
                                </p:cTn>
                              </p:par>
                              <p:par>
                                <p:cTn id="16" presetID="9" presetClass="emph" presetSubtype="0" nodeType="withEffect">
                                  <p:stCondLst>
                                    <p:cond delay="0"/>
                                  </p:stCondLst>
                                  <p:childTnLst>
                                    <p:set>
                                      <p:cBhvr rctx="PPT">
                                        <p:cTn id="17" dur="indefinite"/>
                                        <p:tgtEl>
                                          <p:spTgt spid="37892"/>
                                        </p:tgtEl>
                                        <p:attrNameLst>
                                          <p:attrName>style.opacity</p:attrName>
                                        </p:attrNameLst>
                                      </p:cBhvr>
                                      <p:to>
                                        <p:strVal val="0.5"/>
                                      </p:to>
                                    </p:set>
                                    <p:animEffect filter="image" prLst="opacity: 0.5">
                                      <p:cBhvr rctx="IE">
                                        <p:cTn id="18" dur="indefinite"/>
                                        <p:tgtEl>
                                          <p:spTgt spid="37892"/>
                                        </p:tgtEl>
                                      </p:cBhvr>
                                    </p:animEffect>
                                  </p:childTnLst>
                                </p:cTn>
                              </p:par>
                              <p:par>
                                <p:cTn id="19" presetID="9" presetClass="emph" presetSubtype="0" nodeType="withEffect">
                                  <p:stCondLst>
                                    <p:cond delay="0"/>
                                  </p:stCondLst>
                                  <p:childTnLst>
                                    <p:set>
                                      <p:cBhvr rctx="PPT">
                                        <p:cTn id="20" dur="indefinite"/>
                                        <p:tgtEl>
                                          <p:spTgt spid="4"/>
                                        </p:tgtEl>
                                        <p:attrNameLst>
                                          <p:attrName>style.opacity</p:attrName>
                                        </p:attrNameLst>
                                      </p:cBhvr>
                                      <p:to>
                                        <p:strVal val="0.5"/>
                                      </p:to>
                                    </p:set>
                                    <p:animEffect filter="image" prLst="opacity: 0.5">
                                      <p:cBhvr rctx="IE">
                                        <p:cTn id="21" dur="indefinite"/>
                                        <p:tgtEl>
                                          <p:spTgt spid="4"/>
                                        </p:tgtEl>
                                      </p:cBhvr>
                                    </p:animEffect>
                                  </p:childTnLst>
                                </p:cTn>
                              </p:par>
                              <p:par>
                                <p:cTn id="22" presetID="9" presetClass="emph" presetSubtype="0" nodeType="withEffect">
                                  <p:stCondLst>
                                    <p:cond delay="0"/>
                                  </p:stCondLst>
                                  <p:childTnLst>
                                    <p:set>
                                      <p:cBhvr rctx="PPT">
                                        <p:cTn id="23" dur="indefinite"/>
                                        <p:tgtEl>
                                          <p:spTgt spid="5"/>
                                        </p:tgtEl>
                                        <p:attrNameLst>
                                          <p:attrName>style.opacity</p:attrName>
                                        </p:attrNameLst>
                                      </p:cBhvr>
                                      <p:to>
                                        <p:strVal val="0.5"/>
                                      </p:to>
                                    </p:set>
                                    <p:animEffect filter="image" prLst="opacity: 0.5">
                                      <p:cBhvr rctx="IE">
                                        <p:cTn id="24" dur="indefinite"/>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135</a:t>
            </a:fld>
            <a:endParaRPr lang="zh-CN" altLang="en-US" sz="1200">
              <a:latin typeface="微软雅黑" pitchFamily="34" charset="-122"/>
              <a:ea typeface="微软雅黑" pitchFamily="34" charset="-122"/>
            </a:endParaRPr>
          </a:p>
        </p:txBody>
      </p:sp>
      <p:grpSp>
        <p:nvGrpSpPr>
          <p:cNvPr id="2" name="组合 1"/>
          <p:cNvGrpSpPr/>
          <p:nvPr/>
        </p:nvGrpSpPr>
        <p:grpSpPr>
          <a:xfrm>
            <a:off x="3384376" y="836612"/>
            <a:ext cx="5759624" cy="525463"/>
            <a:chOff x="3384376" y="836612"/>
            <a:chExt cx="5759624" cy="525463"/>
          </a:xfrm>
        </p:grpSpPr>
        <p:sp>
          <p:nvSpPr>
            <p:cNvPr id="24" name="对角圆角矩形 23"/>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3" name="直接连接符 2"/>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7" name="矩形 6"/>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8" name="矩形 7"/>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
        <p:nvSpPr>
          <p:cNvPr id="88" name="等腰三角形 87"/>
          <p:cNvSpPr/>
          <p:nvPr/>
        </p:nvSpPr>
        <p:spPr>
          <a:xfrm rot="10800000">
            <a:off x="3583252" y="689126"/>
            <a:ext cx="1305244" cy="158471"/>
          </a:xfrm>
          <a:prstGeom prst="triangle">
            <a:avLst/>
          </a:prstGeom>
          <a:solidFill>
            <a:srgbClr val="85C2F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7" name="组合 96"/>
          <p:cNvGrpSpPr/>
          <p:nvPr/>
        </p:nvGrpSpPr>
        <p:grpSpPr>
          <a:xfrm>
            <a:off x="2051720" y="1529822"/>
            <a:ext cx="6768751" cy="5082116"/>
            <a:chOff x="2051720" y="1529822"/>
            <a:chExt cx="6768751" cy="5082116"/>
          </a:xfrm>
        </p:grpSpPr>
        <p:cxnSp>
          <p:nvCxnSpPr>
            <p:cNvPr id="95" name="直接连接符 94"/>
            <p:cNvCxnSpPr>
              <a:stCxn id="18" idx="3"/>
            </p:cNvCxnSpPr>
            <p:nvPr/>
          </p:nvCxnSpPr>
          <p:spPr>
            <a:xfrm>
              <a:off x="2051720" y="1736812"/>
              <a:ext cx="1224000"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sp>
          <p:nvSpPr>
            <p:cNvPr id="91" name="圆角矩形 90"/>
            <p:cNvSpPr/>
            <p:nvPr/>
          </p:nvSpPr>
          <p:spPr>
            <a:xfrm>
              <a:off x="3280048" y="1529822"/>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14350" indent="-514350">
                <a:lnSpc>
                  <a:spcPct val="150000"/>
                </a:lnSpc>
                <a:buFont typeface="+mj-lt"/>
                <a:buAutoNum type="arabicPeriod"/>
              </a:pPr>
              <a:r>
                <a:rPr lang="zh-CN" altLang="zh-CN" sz="2800" b="1" dirty="0" smtClean="0">
                  <a:solidFill>
                    <a:srgbClr val="002060"/>
                  </a:solidFill>
                  <a:latin typeface="微软雅黑" panose="020B0503020204020204" pitchFamily="34" charset="-122"/>
                  <a:ea typeface="微软雅黑" panose="020B0503020204020204" pitchFamily="34" charset="-122"/>
                </a:rPr>
                <a:t>内容</a:t>
              </a:r>
              <a:r>
                <a:rPr lang="zh-CN" altLang="zh-CN" sz="2800" b="1" dirty="0">
                  <a:solidFill>
                    <a:srgbClr val="002060"/>
                  </a:solidFill>
                  <a:latin typeface="微软雅黑" panose="020B0503020204020204" pitchFamily="34" charset="-122"/>
                  <a:ea typeface="微软雅黑" panose="020B0503020204020204" pitchFamily="34" charset="-122"/>
                </a:rPr>
                <a:t>全面</a:t>
              </a:r>
              <a:r>
                <a:rPr lang="zh-CN" altLang="zh-CN" sz="2800" dirty="0">
                  <a:solidFill>
                    <a:srgbClr val="002060"/>
                  </a:solidFill>
                  <a:latin typeface="微软雅黑" panose="020B0503020204020204" pitchFamily="34" charset="-122"/>
                  <a:ea typeface="微软雅黑" panose="020B0503020204020204" pitchFamily="34" charset="-122"/>
                </a:rPr>
                <a:t>。按照规定</a:t>
              </a:r>
              <a:r>
                <a:rPr lang="zh-CN" altLang="zh-CN" sz="2800" dirty="0" smtClean="0">
                  <a:solidFill>
                    <a:srgbClr val="002060"/>
                  </a:solidFill>
                  <a:latin typeface="微软雅黑" panose="020B0503020204020204" pitchFamily="34" charset="-122"/>
                  <a:ea typeface="微软雅黑" panose="020B0503020204020204" pitchFamily="34" charset="-122"/>
                </a:rPr>
                <a:t>体例</a:t>
              </a:r>
              <a:endParaRPr lang="zh-CN" altLang="zh-CN" sz="2800" dirty="0">
                <a:solidFill>
                  <a:srgbClr val="002060"/>
                </a:solidFill>
                <a:latin typeface="微软雅黑" panose="020B0503020204020204" pitchFamily="34" charset="-122"/>
                <a:ea typeface="微软雅黑" panose="020B0503020204020204" pitchFamily="34" charset="-122"/>
              </a:endParaRPr>
            </a:p>
            <a:p>
              <a:pPr marL="514350" indent="-514350">
                <a:lnSpc>
                  <a:spcPct val="150000"/>
                </a:lnSpc>
                <a:buFont typeface="+mj-lt"/>
                <a:buAutoNum type="arabicPeriod"/>
              </a:pPr>
              <a:r>
                <a:rPr lang="zh-CN" altLang="zh-CN" sz="2800" b="1" dirty="0" smtClean="0">
                  <a:solidFill>
                    <a:srgbClr val="002060"/>
                  </a:solidFill>
                  <a:latin typeface="微软雅黑" panose="020B0503020204020204" pitchFamily="34" charset="-122"/>
                  <a:ea typeface="微软雅黑" panose="020B0503020204020204" pitchFamily="34" charset="-122"/>
                </a:rPr>
                <a:t>分析</a:t>
              </a:r>
              <a:r>
                <a:rPr lang="zh-CN" altLang="zh-CN" sz="2800" b="1" dirty="0">
                  <a:solidFill>
                    <a:srgbClr val="002060"/>
                  </a:solidFill>
                  <a:latin typeface="微软雅黑" panose="020B0503020204020204" pitchFamily="34" charset="-122"/>
                  <a:ea typeface="微软雅黑" panose="020B0503020204020204" pitchFamily="34" charset="-122"/>
                </a:rPr>
                <a:t>深入。</a:t>
              </a:r>
              <a:r>
                <a:rPr lang="zh-CN" altLang="zh-CN" sz="2800" dirty="0">
                  <a:solidFill>
                    <a:srgbClr val="002060"/>
                  </a:solidFill>
                  <a:latin typeface="微软雅黑" panose="020B0503020204020204" pitchFamily="34" charset="-122"/>
                  <a:ea typeface="微软雅黑" panose="020B0503020204020204" pitchFamily="34" charset="-122"/>
                </a:rPr>
                <a:t>内容</a:t>
              </a:r>
              <a:r>
                <a:rPr lang="en-US" altLang="zh-CN" sz="2800" dirty="0">
                  <a:solidFill>
                    <a:srgbClr val="002060"/>
                  </a:solidFill>
                  <a:latin typeface="微软雅黑" panose="020B0503020204020204" pitchFamily="34" charset="-122"/>
                  <a:ea typeface="微软雅黑" panose="020B0503020204020204" pitchFamily="34" charset="-122"/>
                </a:rPr>
                <a:t>/</a:t>
              </a:r>
              <a:r>
                <a:rPr lang="zh-CN" altLang="zh-CN" sz="2800" dirty="0">
                  <a:solidFill>
                    <a:srgbClr val="002060"/>
                  </a:solidFill>
                  <a:latin typeface="微软雅黑" panose="020B0503020204020204" pitchFamily="34" charset="-122"/>
                  <a:ea typeface="微软雅黑" panose="020B0503020204020204" pitchFamily="34" charset="-122"/>
                </a:rPr>
                <a:t>方法</a:t>
              </a:r>
              <a:r>
                <a:rPr lang="en-US" altLang="zh-CN" sz="2800" dirty="0">
                  <a:solidFill>
                    <a:srgbClr val="002060"/>
                  </a:solidFill>
                  <a:latin typeface="微软雅黑" panose="020B0503020204020204" pitchFamily="34" charset="-122"/>
                  <a:ea typeface="微软雅黑" panose="020B0503020204020204" pitchFamily="34" charset="-122"/>
                </a:rPr>
                <a:t>/</a:t>
              </a:r>
              <a:r>
                <a:rPr lang="zh-CN" altLang="zh-CN" sz="2800" dirty="0" smtClean="0">
                  <a:solidFill>
                    <a:srgbClr val="002060"/>
                  </a:solidFill>
                  <a:latin typeface="微软雅黑" panose="020B0503020204020204" pitchFamily="34" charset="-122"/>
                  <a:ea typeface="微软雅黑" panose="020B0503020204020204" pitchFamily="34" charset="-122"/>
                </a:rPr>
                <a:t>形式</a:t>
              </a:r>
              <a:endParaRPr lang="zh-CN" altLang="zh-CN" sz="2800" dirty="0">
                <a:solidFill>
                  <a:srgbClr val="002060"/>
                </a:solidFill>
                <a:latin typeface="微软雅黑" panose="020B0503020204020204" pitchFamily="34" charset="-122"/>
                <a:ea typeface="微软雅黑" panose="020B0503020204020204" pitchFamily="34" charset="-122"/>
              </a:endParaRPr>
            </a:p>
            <a:p>
              <a:pPr marL="514350" indent="-514350">
                <a:lnSpc>
                  <a:spcPct val="150000"/>
                </a:lnSpc>
                <a:buFont typeface="+mj-lt"/>
                <a:buAutoNum type="arabicPeriod"/>
              </a:pPr>
              <a:r>
                <a:rPr lang="zh-CN" altLang="zh-CN" sz="2800" b="1" dirty="0" smtClean="0">
                  <a:solidFill>
                    <a:srgbClr val="002060"/>
                  </a:solidFill>
                  <a:latin typeface="微软雅黑" panose="020B0503020204020204" pitchFamily="34" charset="-122"/>
                  <a:ea typeface="微软雅黑" panose="020B0503020204020204" pitchFamily="34" charset="-122"/>
                </a:rPr>
                <a:t>形式多样</a:t>
              </a:r>
              <a:r>
                <a:rPr lang="zh-CN" altLang="zh-CN" sz="2800" b="1" dirty="0">
                  <a:solidFill>
                    <a:srgbClr val="002060"/>
                  </a:solidFill>
                  <a:latin typeface="微软雅黑" panose="020B0503020204020204" pitchFamily="34" charset="-122"/>
                  <a:ea typeface="微软雅黑" panose="020B0503020204020204" pitchFamily="34" charset="-122"/>
                </a:rPr>
                <a:t>。</a:t>
              </a:r>
              <a:r>
                <a:rPr lang="zh-CN" altLang="zh-CN" sz="2800" dirty="0">
                  <a:solidFill>
                    <a:srgbClr val="002060"/>
                  </a:solidFill>
                  <a:latin typeface="微软雅黑" panose="020B0503020204020204" pitchFamily="34" charset="-122"/>
                  <a:ea typeface="微软雅黑" panose="020B0503020204020204" pitchFamily="34" charset="-122"/>
                </a:rPr>
                <a:t>图表</a:t>
              </a:r>
              <a:r>
                <a:rPr lang="en-US" altLang="zh-CN" sz="2800" dirty="0">
                  <a:solidFill>
                    <a:srgbClr val="002060"/>
                  </a:solidFill>
                  <a:latin typeface="微软雅黑" panose="020B0503020204020204" pitchFamily="34" charset="-122"/>
                  <a:ea typeface="微软雅黑" panose="020B0503020204020204" pitchFamily="34" charset="-122"/>
                </a:rPr>
                <a:t>+</a:t>
              </a:r>
              <a:r>
                <a:rPr lang="zh-CN" altLang="zh-CN" sz="2800" dirty="0">
                  <a:solidFill>
                    <a:srgbClr val="002060"/>
                  </a:solidFill>
                  <a:latin typeface="微软雅黑" panose="020B0503020204020204" pitchFamily="34" charset="-122"/>
                  <a:ea typeface="微软雅黑" panose="020B0503020204020204" pitchFamily="34" charset="-122"/>
                </a:rPr>
                <a:t>文字；特点</a:t>
              </a:r>
              <a:r>
                <a:rPr lang="zh-CN" altLang="zh-CN" sz="2800" dirty="0" smtClean="0">
                  <a:solidFill>
                    <a:srgbClr val="002060"/>
                  </a:solidFill>
                  <a:latin typeface="微软雅黑" panose="020B0503020204020204" pitchFamily="34" charset="-122"/>
                  <a:ea typeface="微软雅黑" panose="020B0503020204020204" pitchFamily="34" charset="-122"/>
                </a:rPr>
                <a:t>突出</a:t>
              </a:r>
              <a:endParaRPr lang="zh-CN" altLang="zh-CN" sz="2800" dirty="0">
                <a:solidFill>
                  <a:srgbClr val="002060"/>
                </a:solidFill>
                <a:latin typeface="微软雅黑" panose="020B0503020204020204" pitchFamily="34" charset="-122"/>
                <a:ea typeface="微软雅黑" panose="020B0503020204020204" pitchFamily="34" charset="-122"/>
              </a:endParaRPr>
            </a:p>
            <a:p>
              <a:pPr marL="514350" indent="-514350">
                <a:lnSpc>
                  <a:spcPct val="150000"/>
                </a:lnSpc>
                <a:buFont typeface="+mj-lt"/>
                <a:buAutoNum type="arabicPeriod"/>
              </a:pPr>
              <a:r>
                <a:rPr lang="zh-CN" altLang="zh-CN" sz="2800" b="1" dirty="0" smtClean="0">
                  <a:solidFill>
                    <a:srgbClr val="002060"/>
                  </a:solidFill>
                  <a:latin typeface="微软雅黑" panose="020B0503020204020204" pitchFamily="34" charset="-122"/>
                  <a:ea typeface="微软雅黑" panose="020B0503020204020204" pitchFamily="34" charset="-122"/>
                </a:rPr>
                <a:t>建议</a:t>
              </a:r>
              <a:r>
                <a:rPr lang="zh-CN" altLang="zh-CN" sz="2800" b="1" dirty="0">
                  <a:solidFill>
                    <a:srgbClr val="002060"/>
                  </a:solidFill>
                  <a:latin typeface="微软雅黑" panose="020B0503020204020204" pitchFamily="34" charset="-122"/>
                  <a:ea typeface="微软雅黑" panose="020B0503020204020204" pitchFamily="34" charset="-122"/>
                </a:rPr>
                <a:t>合理。</a:t>
              </a:r>
              <a:r>
                <a:rPr lang="zh-CN" altLang="zh-CN" sz="2800" dirty="0">
                  <a:solidFill>
                    <a:srgbClr val="002060"/>
                  </a:solidFill>
                  <a:latin typeface="微软雅黑" panose="020B0503020204020204" pitchFamily="34" charset="-122"/>
                  <a:ea typeface="微软雅黑" panose="020B0503020204020204" pitchFamily="34" charset="-122"/>
                </a:rPr>
                <a:t>针对情况和问题提出改进管理的合理</a:t>
              </a:r>
              <a:r>
                <a:rPr lang="zh-CN" altLang="zh-CN" sz="2800" dirty="0" smtClean="0">
                  <a:solidFill>
                    <a:srgbClr val="002060"/>
                  </a:solidFill>
                  <a:latin typeface="微软雅黑" panose="020B0503020204020204" pitchFamily="34" charset="-122"/>
                  <a:ea typeface="微软雅黑" panose="020B0503020204020204" pitchFamily="34" charset="-122"/>
                </a:rPr>
                <a:t>建议</a:t>
              </a:r>
              <a:endParaRPr lang="zh-CN" altLang="zh-CN" sz="2800" dirty="0">
                <a:solidFill>
                  <a:srgbClr val="002060"/>
                </a:solidFill>
                <a:latin typeface="微软雅黑" panose="020B0503020204020204" pitchFamily="34" charset="-122"/>
                <a:ea typeface="微软雅黑" panose="020B0503020204020204" pitchFamily="34" charset="-122"/>
              </a:endParaRPr>
            </a:p>
          </p:txBody>
        </p:sp>
      </p:grpSp>
      <p:grpSp>
        <p:nvGrpSpPr>
          <p:cNvPr id="98" name="组合 97"/>
          <p:cNvGrpSpPr/>
          <p:nvPr/>
        </p:nvGrpSpPr>
        <p:grpSpPr>
          <a:xfrm>
            <a:off x="-5163" y="1556792"/>
            <a:ext cx="2870743" cy="5135463"/>
            <a:chOff x="-5163" y="1556792"/>
            <a:chExt cx="2870743" cy="5135463"/>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00" name="圆角矩形 99"/>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Tree>
    <p:extLst>
      <p:ext uri="{BB962C8B-B14F-4D97-AF65-F5344CB8AC3E}">
        <p14:creationId xmlns="" xmlns:p14="http://schemas.microsoft.com/office/powerpoint/2010/main" val="19210898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7"/>
                                        </p:tgtEl>
                                        <p:attrNameLst>
                                          <p:attrName>style.visibility</p:attrName>
                                        </p:attrNameLst>
                                      </p:cBhvr>
                                      <p:to>
                                        <p:strVal val="visible"/>
                                      </p:to>
                                    </p:set>
                                    <p:animEffect transition="in" filter="wipe(left)">
                                      <p:cBhvr>
                                        <p:cTn id="11"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136</a:t>
            </a:fld>
            <a:endParaRPr lang="zh-CN" altLang="en-US" sz="1200">
              <a:latin typeface="微软雅黑" pitchFamily="34" charset="-122"/>
              <a:ea typeface="微软雅黑" pitchFamily="34" charset="-122"/>
            </a:endParaRPr>
          </a:p>
        </p:txBody>
      </p:sp>
      <p:sp>
        <p:nvSpPr>
          <p:cNvPr id="88" name="等腰三角形 87"/>
          <p:cNvSpPr/>
          <p:nvPr/>
        </p:nvSpPr>
        <p:spPr>
          <a:xfrm rot="10800000">
            <a:off x="3583252" y="689126"/>
            <a:ext cx="1305244" cy="158471"/>
          </a:xfrm>
          <a:prstGeom prst="triangle">
            <a:avLst/>
          </a:prstGeom>
          <a:solidFill>
            <a:srgbClr val="85C2F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p:cNvGrpSpPr/>
          <p:nvPr/>
        </p:nvGrpSpPr>
        <p:grpSpPr>
          <a:xfrm>
            <a:off x="2621092" y="1550234"/>
            <a:ext cx="6202914" cy="5082116"/>
            <a:chOff x="2621092" y="1550234"/>
            <a:chExt cx="6202914" cy="5082116"/>
          </a:xfrm>
        </p:grpSpPr>
        <p:grpSp>
          <p:nvGrpSpPr>
            <p:cNvPr id="97" name="组合 96"/>
            <p:cNvGrpSpPr/>
            <p:nvPr/>
          </p:nvGrpSpPr>
          <p:grpSpPr>
            <a:xfrm>
              <a:off x="2621092" y="1550234"/>
              <a:ext cx="6202914" cy="5082116"/>
              <a:chOff x="2621092" y="1550234"/>
              <a:chExt cx="6202914" cy="5082116"/>
            </a:xfrm>
          </p:grpSpPr>
          <p:cxnSp>
            <p:nvCxnSpPr>
              <p:cNvPr id="95" name="直接连接符 94"/>
              <p:cNvCxnSpPr>
                <a:stCxn id="26" idx="3"/>
              </p:cNvCxnSpPr>
              <p:nvPr/>
            </p:nvCxnSpPr>
            <p:spPr>
              <a:xfrm flipV="1">
                <a:off x="2621092" y="2145113"/>
                <a:ext cx="662491"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sp>
            <p:nvSpPr>
              <p:cNvPr id="91" name="圆角矩形 90"/>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4400"/>
                  </a:lnSpc>
                </a:pPr>
                <a:r>
                  <a:rPr lang="zh-CN" altLang="zh-CN" sz="2800" b="1" dirty="0">
                    <a:solidFill>
                      <a:srgbClr val="002060"/>
                    </a:solidFill>
                    <a:latin typeface="微软雅黑" panose="020B0503020204020204" pitchFamily="34" charset="-122"/>
                    <a:ea typeface="微软雅黑" panose="020B0503020204020204" pitchFamily="34" charset="-122"/>
                  </a:rPr>
                  <a:t>（一）基本</a:t>
                </a:r>
                <a:r>
                  <a:rPr lang="zh-CN" altLang="zh-CN" sz="2800" b="1" dirty="0" smtClean="0">
                    <a:solidFill>
                      <a:srgbClr val="002060"/>
                    </a:solidFill>
                    <a:latin typeface="微软雅黑" panose="020B0503020204020204" pitchFamily="34" charset="-122"/>
                    <a:ea typeface="微软雅黑" panose="020B0503020204020204" pitchFamily="34" charset="-122"/>
                  </a:rPr>
                  <a:t>情况</a:t>
                </a:r>
                <a:endParaRPr lang="zh-CN" altLang="zh-CN" sz="2800" b="1" dirty="0">
                  <a:solidFill>
                    <a:srgbClr val="002060"/>
                  </a:solidFill>
                  <a:latin typeface="微软雅黑" panose="020B0503020204020204" pitchFamily="34" charset="-122"/>
                  <a:ea typeface="微软雅黑" panose="020B0503020204020204" pitchFamily="34" charset="-122"/>
                </a:endParaRPr>
              </a:p>
              <a:p>
                <a:pPr marL="892175" indent="-533400">
                  <a:lnSpc>
                    <a:spcPts val="4400"/>
                  </a:lnSpc>
                </a:pPr>
                <a:r>
                  <a:rPr lang="en-US" altLang="zh-CN" sz="2800" dirty="0">
                    <a:solidFill>
                      <a:srgbClr val="002060"/>
                    </a:solidFill>
                    <a:latin typeface="微软雅黑" panose="020B0503020204020204" pitchFamily="34" charset="-122"/>
                    <a:ea typeface="微软雅黑" panose="020B0503020204020204" pitchFamily="34" charset="-122"/>
                  </a:rPr>
                  <a:t>1</a:t>
                </a:r>
                <a:r>
                  <a:rPr lang="zh-CN" altLang="zh-CN" sz="2800" dirty="0">
                    <a:solidFill>
                      <a:srgbClr val="002060"/>
                    </a:solidFill>
                    <a:latin typeface="微软雅黑" panose="020B0503020204020204" pitchFamily="34" charset="-122"/>
                    <a:ea typeface="微软雅黑" panose="020B0503020204020204" pitchFamily="34" charset="-122"/>
                  </a:rPr>
                  <a:t>．主要职能。</a:t>
                </a:r>
              </a:p>
              <a:p>
                <a:pPr marL="892175" indent="-533400">
                  <a:lnSpc>
                    <a:spcPts val="4400"/>
                  </a:lnSpc>
                </a:pPr>
                <a:r>
                  <a:rPr lang="en-US" altLang="zh-CN" sz="2800" dirty="0">
                    <a:solidFill>
                      <a:srgbClr val="002060"/>
                    </a:solidFill>
                    <a:latin typeface="微软雅黑" panose="020B0503020204020204" pitchFamily="34" charset="-122"/>
                    <a:ea typeface="微软雅黑" panose="020B0503020204020204" pitchFamily="34" charset="-122"/>
                  </a:rPr>
                  <a:t>2</a:t>
                </a:r>
                <a:r>
                  <a:rPr lang="zh-CN" altLang="zh-CN" sz="2800" dirty="0">
                    <a:solidFill>
                      <a:srgbClr val="002060"/>
                    </a:solidFill>
                    <a:latin typeface="微软雅黑" panose="020B0503020204020204" pitchFamily="34" charset="-122"/>
                    <a:ea typeface="微软雅黑" panose="020B0503020204020204" pitchFamily="34" charset="-122"/>
                  </a:rPr>
                  <a:t>．机构情况，包括当年变动情况及原因。</a:t>
                </a:r>
              </a:p>
              <a:p>
                <a:pPr marL="892175" indent="-533400">
                  <a:lnSpc>
                    <a:spcPts val="4400"/>
                  </a:lnSpc>
                </a:pPr>
                <a:r>
                  <a:rPr lang="en-US" altLang="zh-CN" sz="2800" dirty="0">
                    <a:solidFill>
                      <a:srgbClr val="002060"/>
                    </a:solidFill>
                    <a:latin typeface="微软雅黑" panose="020B0503020204020204" pitchFamily="34" charset="-122"/>
                    <a:ea typeface="微软雅黑" panose="020B0503020204020204" pitchFamily="34" charset="-122"/>
                  </a:rPr>
                  <a:t>3</a:t>
                </a:r>
                <a:r>
                  <a:rPr lang="zh-CN" altLang="zh-CN" sz="2800" dirty="0">
                    <a:solidFill>
                      <a:srgbClr val="002060"/>
                    </a:solidFill>
                    <a:latin typeface="微软雅黑" panose="020B0503020204020204" pitchFamily="34" charset="-122"/>
                    <a:ea typeface="微软雅黑" panose="020B0503020204020204" pitchFamily="34" charset="-122"/>
                  </a:rPr>
                  <a:t>．人员情况，包括当年变动情况及原因。</a:t>
                </a:r>
              </a:p>
              <a:p>
                <a:pPr>
                  <a:lnSpc>
                    <a:spcPts val="4400"/>
                  </a:lnSpc>
                </a:pPr>
                <a:r>
                  <a:rPr lang="zh-CN" altLang="zh-CN" sz="2800" b="1" dirty="0">
                    <a:solidFill>
                      <a:srgbClr val="002060"/>
                    </a:solidFill>
                    <a:latin typeface="微软雅黑" panose="020B0503020204020204" pitchFamily="34" charset="-122"/>
                    <a:ea typeface="微软雅黑" panose="020B0503020204020204" pitchFamily="34" charset="-122"/>
                  </a:rPr>
                  <a:t>（二）当年取得的主要事业</a:t>
                </a:r>
                <a:r>
                  <a:rPr lang="zh-CN" altLang="zh-CN" sz="2800" b="1" dirty="0" smtClean="0">
                    <a:solidFill>
                      <a:srgbClr val="002060"/>
                    </a:solidFill>
                    <a:latin typeface="微软雅黑" panose="020B0503020204020204" pitchFamily="34" charset="-122"/>
                    <a:ea typeface="微软雅黑" panose="020B0503020204020204" pitchFamily="34" charset="-122"/>
                  </a:rPr>
                  <a:t>成效</a:t>
                </a:r>
                <a:endParaRPr lang="zh-CN" altLang="zh-CN" sz="2800" dirty="0">
                  <a:solidFill>
                    <a:srgbClr val="002060"/>
                  </a:solidFill>
                  <a:latin typeface="微软雅黑" panose="020B0503020204020204" pitchFamily="34" charset="-122"/>
                  <a:ea typeface="微软雅黑" panose="020B0503020204020204" pitchFamily="34" charset="-122"/>
                </a:endParaRPr>
              </a:p>
              <a:p>
                <a:pPr indent="358775">
                  <a:lnSpc>
                    <a:spcPts val="4400"/>
                  </a:lnSpc>
                </a:pPr>
                <a:r>
                  <a:rPr lang="zh-CN" altLang="zh-CN" sz="2800" dirty="0">
                    <a:solidFill>
                      <a:srgbClr val="002060"/>
                    </a:solidFill>
                    <a:latin typeface="微软雅黑" panose="020B0503020204020204" pitchFamily="34" charset="-122"/>
                    <a:ea typeface="微软雅黑" panose="020B0503020204020204" pitchFamily="34" charset="-122"/>
                  </a:rPr>
                  <a:t>概述部门（单位）工作开展情况及主要事业成效</a:t>
                </a:r>
                <a:r>
                  <a:rPr lang="zh-CN" altLang="zh-CN"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a:solidFill>
                    <a:srgbClr val="002060"/>
                  </a:solidFill>
                  <a:latin typeface="微软雅黑" panose="020B0503020204020204" pitchFamily="34" charset="-122"/>
                  <a:ea typeface="微软雅黑" panose="020B0503020204020204" pitchFamily="34" charset="-122"/>
                </a:endParaRPr>
              </a:p>
            </p:txBody>
          </p:sp>
        </p:grpSp>
        <p:cxnSp>
          <p:nvCxnSpPr>
            <p:cNvPr id="48" name="直接连接符 47"/>
            <p:cNvCxnSpPr>
              <a:stCxn id="27" idx="3"/>
            </p:cNvCxnSpPr>
            <p:nvPr/>
          </p:nvCxnSpPr>
          <p:spPr>
            <a:xfrm>
              <a:off x="2865580" y="2507212"/>
              <a:ext cx="418003"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cxnSp>
          <p:nvCxnSpPr>
            <p:cNvPr id="51" name="直接连接符 50"/>
            <p:cNvCxnSpPr>
              <a:stCxn id="28" idx="3"/>
            </p:cNvCxnSpPr>
            <p:nvPr/>
          </p:nvCxnSpPr>
          <p:spPr>
            <a:xfrm>
              <a:off x="2865580" y="2811402"/>
              <a:ext cx="418003"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19" name="组合 18"/>
          <p:cNvGrpSpPr/>
          <p:nvPr/>
        </p:nvGrpSpPr>
        <p:grpSpPr>
          <a:xfrm>
            <a:off x="-5163" y="1556792"/>
            <a:ext cx="2870743" cy="5135463"/>
            <a:chOff x="-5163" y="1556792"/>
            <a:chExt cx="2870743" cy="5135463"/>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59" name="圆角矩形 58"/>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16" name="矩形 15"/>
          <p:cNvSpPr/>
          <p:nvPr/>
        </p:nvSpPr>
        <p:spPr>
          <a:xfrm>
            <a:off x="172820" y="1915886"/>
            <a:ext cx="2692760" cy="1021516"/>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54" name="组合 53"/>
          <p:cNvGrpSpPr/>
          <p:nvPr/>
        </p:nvGrpSpPr>
        <p:grpSpPr>
          <a:xfrm>
            <a:off x="3384376" y="836612"/>
            <a:ext cx="5759624" cy="525463"/>
            <a:chOff x="3384376" y="836612"/>
            <a:chExt cx="5759624" cy="525463"/>
          </a:xfrm>
        </p:grpSpPr>
        <p:sp>
          <p:nvSpPr>
            <p:cNvPr id="56" name="对角圆角矩形 55"/>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60" name="直接连接符 59"/>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62" name="矩形 61"/>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63" name="矩形 62"/>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26754785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left)">
                                      <p:cBhvr>
                                        <p:cTn id="11" dur="500"/>
                                        <p:tgtEl>
                                          <p:spTgt spid="1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137</a:t>
            </a:fld>
            <a:endParaRPr lang="zh-CN" altLang="en-US" sz="1200">
              <a:latin typeface="微软雅黑" pitchFamily="34" charset="-122"/>
              <a:ea typeface="微软雅黑" pitchFamily="34" charset="-122"/>
            </a:endParaRPr>
          </a:p>
        </p:txBody>
      </p:sp>
      <p:grpSp>
        <p:nvGrpSpPr>
          <p:cNvPr id="54" name="组合 53"/>
          <p:cNvGrpSpPr/>
          <p:nvPr/>
        </p:nvGrpSpPr>
        <p:grpSpPr>
          <a:xfrm>
            <a:off x="2865580" y="1550234"/>
            <a:ext cx="5958426" cy="5082116"/>
            <a:chOff x="2865580" y="1550234"/>
            <a:chExt cx="5958426" cy="5082116"/>
          </a:xfrm>
        </p:grpSpPr>
        <p:sp>
          <p:nvSpPr>
            <p:cNvPr id="63" name="圆角矩形 62"/>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zh-CN" altLang="zh-CN" sz="2800" b="1" dirty="0">
                  <a:solidFill>
                    <a:srgbClr val="002060"/>
                  </a:solidFill>
                  <a:latin typeface="微软雅黑" panose="020B0503020204020204" pitchFamily="34" charset="-122"/>
                  <a:ea typeface="微软雅黑" panose="020B0503020204020204" pitchFamily="34" charset="-122"/>
                </a:rPr>
                <a:t>（一）收入支出预算安排</a:t>
              </a:r>
              <a:r>
                <a:rPr lang="zh-CN" altLang="zh-CN" sz="2800" b="1" dirty="0" smtClean="0">
                  <a:solidFill>
                    <a:srgbClr val="002060"/>
                  </a:solidFill>
                  <a:latin typeface="微软雅黑" panose="020B0503020204020204" pitchFamily="34" charset="-122"/>
                  <a:ea typeface="微软雅黑" panose="020B0503020204020204" pitchFamily="34" charset="-122"/>
                </a:rPr>
                <a:t>情况</a:t>
              </a:r>
              <a:endParaRPr lang="zh-CN" altLang="zh-CN" sz="2800" dirty="0">
                <a:solidFill>
                  <a:srgbClr val="002060"/>
                </a:solidFill>
                <a:latin typeface="微软雅黑" panose="020B0503020204020204" pitchFamily="34" charset="-122"/>
                <a:ea typeface="微软雅黑" panose="020B0503020204020204" pitchFamily="34" charset="-122"/>
              </a:endParaRPr>
            </a:p>
            <a:p>
              <a:pPr indent="358775">
                <a:lnSpc>
                  <a:spcPct val="200000"/>
                </a:lnSpc>
              </a:pPr>
              <a:r>
                <a:rPr lang="zh-CN" altLang="zh-CN" sz="2800" dirty="0">
                  <a:solidFill>
                    <a:srgbClr val="002060"/>
                  </a:solidFill>
                  <a:latin typeface="微软雅黑" panose="020B0503020204020204" pitchFamily="34" charset="-122"/>
                  <a:ea typeface="微软雅黑" panose="020B0503020204020204" pitchFamily="34" charset="-122"/>
                </a:rPr>
                <a:t>包括部门（单位）收入、支出年初预算安排情况，与上年对比情况及增减变动原因，年度执行中调整情况，调整原因说明。</a:t>
              </a:r>
            </a:p>
          </p:txBody>
        </p:sp>
        <p:cxnSp>
          <p:nvCxnSpPr>
            <p:cNvPr id="60" name="直接连接符 59"/>
            <p:cNvCxnSpPr>
              <a:stCxn id="30" idx="3"/>
            </p:cNvCxnSpPr>
            <p:nvPr/>
          </p:nvCxnSpPr>
          <p:spPr>
            <a:xfrm>
              <a:off x="2865580" y="3598620"/>
              <a:ext cx="418003"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13" name="组合 12"/>
          <p:cNvGrpSpPr/>
          <p:nvPr/>
        </p:nvGrpSpPr>
        <p:grpSpPr>
          <a:xfrm>
            <a:off x="-5163" y="1556792"/>
            <a:ext cx="2870743" cy="5135463"/>
            <a:chOff x="-5163" y="1556792"/>
            <a:chExt cx="2870743" cy="5135463"/>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69" name="圆角矩形 68"/>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65" name="矩形 15"/>
          <p:cNvSpPr/>
          <p:nvPr/>
        </p:nvSpPr>
        <p:spPr>
          <a:xfrm>
            <a:off x="455051" y="3439313"/>
            <a:ext cx="2426716" cy="281289"/>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49" name="组合 48"/>
          <p:cNvGrpSpPr/>
          <p:nvPr/>
        </p:nvGrpSpPr>
        <p:grpSpPr>
          <a:xfrm>
            <a:off x="3384376" y="836612"/>
            <a:ext cx="5759624" cy="525463"/>
            <a:chOff x="3384376" y="836612"/>
            <a:chExt cx="5759624" cy="525463"/>
          </a:xfrm>
        </p:grpSpPr>
        <p:sp>
          <p:nvSpPr>
            <p:cNvPr id="51" name="对角圆角矩形 50"/>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52" name="直接连接符 51"/>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56" name="矩形 55"/>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59" name="矩形 58"/>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634954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left)">
                                      <p:cBhvr>
                                        <p:cTn id="11" dur="500"/>
                                        <p:tgtEl>
                                          <p:spTgt spid="6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left)">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138</a:t>
            </a:fld>
            <a:endParaRPr lang="zh-CN" altLang="en-US" sz="1200">
              <a:latin typeface="微软雅黑" pitchFamily="34" charset="-122"/>
              <a:ea typeface="微软雅黑" pitchFamily="34" charset="-122"/>
            </a:endParaRPr>
          </a:p>
        </p:txBody>
      </p:sp>
      <p:grpSp>
        <p:nvGrpSpPr>
          <p:cNvPr id="54" name="组合 53"/>
          <p:cNvGrpSpPr/>
          <p:nvPr/>
        </p:nvGrpSpPr>
        <p:grpSpPr>
          <a:xfrm>
            <a:off x="2865580" y="1550234"/>
            <a:ext cx="5958426" cy="5082116"/>
            <a:chOff x="2865580" y="1550234"/>
            <a:chExt cx="5958426" cy="5082116"/>
          </a:xfrm>
        </p:grpSpPr>
        <p:sp>
          <p:nvSpPr>
            <p:cNvPr id="63" name="圆角矩形 62"/>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zh-CN" b="1" dirty="0">
                  <a:solidFill>
                    <a:srgbClr val="002060"/>
                  </a:solidFill>
                  <a:latin typeface="微软雅黑" panose="020B0503020204020204" pitchFamily="34" charset="-122"/>
                  <a:ea typeface="微软雅黑" panose="020B0503020204020204" pitchFamily="34" charset="-122"/>
                </a:rPr>
                <a:t>（二）收入支出预算执行情况。</a:t>
              </a:r>
              <a:endParaRPr lang="zh-CN" altLang="zh-CN" dirty="0">
                <a:solidFill>
                  <a:srgbClr val="002060"/>
                </a:solidFill>
                <a:latin typeface="微软雅黑" panose="020B0503020204020204" pitchFamily="34" charset="-122"/>
                <a:ea typeface="微软雅黑" panose="020B0503020204020204" pitchFamily="34" charset="-122"/>
              </a:endParaRPr>
            </a:p>
            <a:p>
              <a:pPr indent="358775"/>
              <a:r>
                <a:rPr lang="zh-CN" altLang="zh-CN" sz="1400" dirty="0">
                  <a:solidFill>
                    <a:srgbClr val="002060"/>
                  </a:solidFill>
                  <a:latin typeface="微软雅黑" panose="020B0503020204020204" pitchFamily="34" charset="-122"/>
                  <a:ea typeface="微软雅黑" panose="020B0503020204020204" pitchFamily="34" charset="-122"/>
                </a:rPr>
                <a:t>当年收入支出预算执行基本情况，与上年度对比情况，包括增减绝对值与幅度，增减变动主要原因</a:t>
              </a:r>
              <a:r>
                <a:rPr lang="en-US" altLang="zh-CN" sz="1400" dirty="0">
                  <a:solidFill>
                    <a:srgbClr val="002060"/>
                  </a:solidFill>
                  <a:latin typeface="微软雅黑" panose="020B0503020204020204" pitchFamily="34" charset="-122"/>
                  <a:ea typeface="微软雅黑" panose="020B0503020204020204" pitchFamily="34" charset="-122"/>
                </a:rPr>
                <a:t>(</a:t>
              </a:r>
              <a:r>
                <a:rPr lang="zh-CN" altLang="zh-CN" sz="1400" dirty="0">
                  <a:solidFill>
                    <a:srgbClr val="002060"/>
                  </a:solidFill>
                  <a:latin typeface="微软雅黑" panose="020B0503020204020204" pitchFamily="34" charset="-122"/>
                  <a:ea typeface="微软雅黑" panose="020B0503020204020204" pitchFamily="34" charset="-122"/>
                </a:rPr>
                <a:t>可用柱形图或折线图</a:t>
              </a:r>
              <a:r>
                <a:rPr lang="en-US" altLang="zh-CN" sz="1400" dirty="0">
                  <a:solidFill>
                    <a:srgbClr val="002060"/>
                  </a:solidFill>
                  <a:latin typeface="微软雅黑" panose="020B0503020204020204" pitchFamily="34" charset="-122"/>
                  <a:ea typeface="微软雅黑" panose="020B0503020204020204" pitchFamily="34" charset="-122"/>
                </a:rPr>
                <a:t>)</a:t>
              </a:r>
              <a:r>
                <a:rPr lang="zh-CN" altLang="zh-CN" sz="1400" dirty="0">
                  <a:solidFill>
                    <a:srgbClr val="002060"/>
                  </a:solidFill>
                  <a:latin typeface="微软雅黑" panose="020B0503020204020204" pitchFamily="34" charset="-122"/>
                  <a:ea typeface="微软雅黑" panose="020B0503020204020204" pitchFamily="34" charset="-122"/>
                </a:rPr>
                <a:t>。</a:t>
              </a:r>
            </a:p>
            <a:p>
              <a:r>
                <a:rPr lang="en-US" altLang="zh-CN" sz="1400" b="1" dirty="0">
                  <a:solidFill>
                    <a:srgbClr val="002060"/>
                  </a:solidFill>
                  <a:latin typeface="微软雅黑" panose="020B0503020204020204" pitchFamily="34" charset="-122"/>
                  <a:ea typeface="微软雅黑" panose="020B0503020204020204" pitchFamily="34" charset="-122"/>
                </a:rPr>
                <a:t>1</a:t>
              </a:r>
              <a:r>
                <a:rPr lang="zh-CN" altLang="zh-CN" sz="1400" b="1" dirty="0">
                  <a:solidFill>
                    <a:srgbClr val="002060"/>
                  </a:solidFill>
                  <a:latin typeface="微软雅黑" panose="020B0503020204020204" pitchFamily="34" charset="-122"/>
                  <a:ea typeface="微软雅黑" panose="020B0503020204020204" pitchFamily="34" charset="-122"/>
                </a:rPr>
                <a:t>．收入支出与预算对比分析。</a:t>
              </a:r>
              <a:endParaRPr lang="zh-CN" altLang="zh-CN" sz="1400" dirty="0">
                <a:solidFill>
                  <a:srgbClr val="002060"/>
                </a:solidFill>
                <a:latin typeface="微软雅黑" panose="020B0503020204020204" pitchFamily="34" charset="-122"/>
                <a:ea typeface="微软雅黑" panose="020B0503020204020204" pitchFamily="34" charset="-122"/>
              </a:endParaRP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1</a:t>
              </a:r>
              <a:r>
                <a:rPr lang="zh-CN" altLang="zh-CN" sz="1400" dirty="0">
                  <a:solidFill>
                    <a:srgbClr val="002060"/>
                  </a:solidFill>
                  <a:latin typeface="微软雅黑" panose="020B0503020204020204" pitchFamily="34" charset="-122"/>
                  <a:ea typeface="微软雅黑" panose="020B0503020204020204" pitchFamily="34" charset="-122"/>
                </a:rPr>
                <a:t>）预、决算差异情况，可分收入支出功能科目、分单位、分收入支出具体项目逐项对比（可列表）。</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2</a:t>
              </a:r>
              <a:r>
                <a:rPr lang="zh-CN" altLang="zh-CN" sz="1400" dirty="0">
                  <a:solidFill>
                    <a:srgbClr val="002060"/>
                  </a:solidFill>
                  <a:latin typeface="微软雅黑" panose="020B0503020204020204" pitchFamily="34" charset="-122"/>
                  <a:ea typeface="微软雅黑" panose="020B0503020204020204" pitchFamily="34" charset="-122"/>
                </a:rPr>
                <a:t>）差异原因分析。差异较大的应分析到具体收入支出功能科目和具体单位</a:t>
              </a:r>
              <a:r>
                <a:rPr lang="zh-CN" altLang="zh-CN" sz="1400" dirty="0" smtClean="0">
                  <a:solidFill>
                    <a:srgbClr val="002060"/>
                  </a:solidFill>
                  <a:latin typeface="微软雅黑" panose="020B0503020204020204" pitchFamily="34" charset="-122"/>
                  <a:ea typeface="微软雅黑" panose="020B0503020204020204" pitchFamily="34" charset="-122"/>
                </a:rPr>
                <a:t>。</a:t>
              </a:r>
              <a:endParaRPr lang="en-US" altLang="zh-CN" sz="1400" dirty="0" smtClean="0">
                <a:solidFill>
                  <a:srgbClr val="002060"/>
                </a:solidFill>
                <a:latin typeface="微软雅黑" panose="020B0503020204020204" pitchFamily="34" charset="-122"/>
                <a:ea typeface="微软雅黑" panose="020B0503020204020204" pitchFamily="34" charset="-122"/>
              </a:endParaRPr>
            </a:p>
            <a:p>
              <a:r>
                <a:rPr lang="en-US" altLang="zh-CN" sz="1400" b="1" dirty="0">
                  <a:solidFill>
                    <a:srgbClr val="002060"/>
                  </a:solidFill>
                  <a:latin typeface="微软雅黑" panose="020B0503020204020204" pitchFamily="34" charset="-122"/>
                  <a:ea typeface="微软雅黑" panose="020B0503020204020204" pitchFamily="34" charset="-122"/>
                </a:rPr>
                <a:t>2</a:t>
              </a:r>
              <a:r>
                <a:rPr lang="zh-CN" altLang="zh-CN" sz="1400" b="1" dirty="0">
                  <a:solidFill>
                    <a:srgbClr val="002060"/>
                  </a:solidFill>
                  <a:latin typeface="微软雅黑" panose="020B0503020204020204" pitchFamily="34" charset="-122"/>
                  <a:ea typeface="微软雅黑" panose="020B0503020204020204" pitchFamily="34" charset="-122"/>
                </a:rPr>
                <a:t>．收入支出结构分析。</a:t>
              </a:r>
              <a:endParaRPr lang="zh-CN" altLang="zh-CN" sz="1400" dirty="0">
                <a:solidFill>
                  <a:srgbClr val="002060"/>
                </a:solidFill>
                <a:latin typeface="微软雅黑" panose="020B0503020204020204" pitchFamily="34" charset="-122"/>
                <a:ea typeface="微软雅黑" panose="020B0503020204020204" pitchFamily="34" charset="-122"/>
              </a:endParaRP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1</a:t>
              </a:r>
              <a:r>
                <a:rPr lang="zh-CN" altLang="zh-CN" sz="1400" dirty="0">
                  <a:solidFill>
                    <a:srgbClr val="002060"/>
                  </a:solidFill>
                  <a:latin typeface="微软雅黑" panose="020B0503020204020204" pitchFamily="34" charset="-122"/>
                  <a:ea typeface="微软雅黑" panose="020B0503020204020204" pitchFamily="34" charset="-122"/>
                </a:rPr>
                <a:t>）各项收入占总收入的比重，各项支出占总支出的比重（可分别制作饼状图）。</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2</a:t>
              </a:r>
              <a:r>
                <a:rPr lang="zh-CN" altLang="zh-CN" sz="1400" dirty="0">
                  <a:solidFill>
                    <a:srgbClr val="002060"/>
                  </a:solidFill>
                  <a:latin typeface="微软雅黑" panose="020B0503020204020204" pitchFamily="34" charset="-122"/>
                  <a:ea typeface="微软雅黑" panose="020B0503020204020204" pitchFamily="34" charset="-122"/>
                </a:rPr>
                <a:t>）收入支出按部门所属单位分布情况（可列表）。</a:t>
              </a:r>
            </a:p>
            <a:p>
              <a:r>
                <a:rPr lang="en-US" altLang="zh-CN" sz="1400" b="1" dirty="0">
                  <a:solidFill>
                    <a:srgbClr val="002060"/>
                  </a:solidFill>
                  <a:latin typeface="微软雅黑" panose="020B0503020204020204" pitchFamily="34" charset="-122"/>
                  <a:ea typeface="微软雅黑" panose="020B0503020204020204" pitchFamily="34" charset="-122"/>
                </a:rPr>
                <a:t>3</a:t>
              </a:r>
              <a:r>
                <a:rPr lang="zh-CN" altLang="zh-CN" sz="1400" b="1" dirty="0">
                  <a:solidFill>
                    <a:srgbClr val="002060"/>
                  </a:solidFill>
                  <a:latin typeface="微软雅黑" panose="020B0503020204020204" pitchFamily="34" charset="-122"/>
                  <a:ea typeface="微软雅黑" panose="020B0503020204020204" pitchFamily="34" charset="-122"/>
                </a:rPr>
                <a:t>．支出按经济分类科目分析。</a:t>
              </a:r>
              <a:endParaRPr lang="zh-CN" altLang="zh-CN" sz="1400" dirty="0">
                <a:solidFill>
                  <a:srgbClr val="002060"/>
                </a:solidFill>
                <a:latin typeface="微软雅黑" panose="020B0503020204020204" pitchFamily="34" charset="-122"/>
                <a:ea typeface="微软雅黑" panose="020B0503020204020204" pitchFamily="34" charset="-122"/>
              </a:endParaRP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1</a:t>
              </a:r>
              <a:r>
                <a:rPr lang="zh-CN" altLang="zh-CN" sz="1400" dirty="0">
                  <a:solidFill>
                    <a:srgbClr val="002060"/>
                  </a:solidFill>
                  <a:latin typeface="微软雅黑" panose="020B0503020204020204" pitchFamily="34" charset="-122"/>
                  <a:ea typeface="微软雅黑" panose="020B0503020204020204" pitchFamily="34" charset="-122"/>
                </a:rPr>
                <a:t>）“三公”经费支出情况：可进行上下年对比、预决算对比，人均支出情况分析（可做表、柱图、折线图）。</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2</a:t>
              </a:r>
              <a:r>
                <a:rPr lang="zh-CN" altLang="zh-CN" sz="1400" dirty="0">
                  <a:solidFill>
                    <a:srgbClr val="002060"/>
                  </a:solidFill>
                  <a:latin typeface="微软雅黑" panose="020B0503020204020204" pitchFamily="34" charset="-122"/>
                  <a:ea typeface="微软雅黑" panose="020B0503020204020204" pitchFamily="34" charset="-122"/>
                </a:rPr>
                <a:t>）会议费支出情况：可进行上下年对比、预决算对比，人均支出情况分析（可做表、柱图、折线图）。</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3</a:t>
              </a:r>
              <a:r>
                <a:rPr lang="zh-CN" altLang="zh-CN" sz="1400" dirty="0">
                  <a:solidFill>
                    <a:srgbClr val="002060"/>
                  </a:solidFill>
                  <a:latin typeface="微软雅黑" panose="020B0503020204020204" pitchFamily="34" charset="-122"/>
                  <a:ea typeface="微软雅黑" panose="020B0503020204020204" pitchFamily="34" charset="-122"/>
                </a:rPr>
                <a:t>）培训费支出情况：可进行上下年对比、预决算对比，人均支出情况分析（可做表、柱图、折线图）。</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4</a:t>
              </a:r>
              <a:r>
                <a:rPr lang="zh-CN" altLang="zh-CN" sz="1400" dirty="0">
                  <a:solidFill>
                    <a:srgbClr val="002060"/>
                  </a:solidFill>
                  <a:latin typeface="微软雅黑" panose="020B0503020204020204" pitchFamily="34" charset="-122"/>
                  <a:ea typeface="微软雅黑" panose="020B0503020204020204" pitchFamily="34" charset="-122"/>
                </a:rPr>
                <a:t>）其他对部门（单位）影响较大的支出情况。</a:t>
              </a:r>
            </a:p>
            <a:p>
              <a:pPr indent="358775"/>
              <a:r>
                <a:rPr lang="zh-CN" altLang="zh-CN" sz="1400" dirty="0">
                  <a:solidFill>
                    <a:srgbClr val="002060"/>
                  </a:solidFill>
                  <a:latin typeface="微软雅黑" panose="020B0503020204020204" pitchFamily="34" charset="-122"/>
                  <a:ea typeface="微软雅黑" panose="020B0503020204020204" pitchFamily="34" charset="-122"/>
                </a:rPr>
                <a:t>（</a:t>
              </a:r>
              <a:r>
                <a:rPr lang="en-US" altLang="zh-CN" sz="1400" dirty="0">
                  <a:solidFill>
                    <a:srgbClr val="002060"/>
                  </a:solidFill>
                  <a:latin typeface="微软雅黑" panose="020B0503020204020204" pitchFamily="34" charset="-122"/>
                  <a:ea typeface="微软雅黑" panose="020B0503020204020204" pitchFamily="34" charset="-122"/>
                </a:rPr>
                <a:t>5</a:t>
              </a:r>
              <a:r>
                <a:rPr lang="zh-CN" altLang="zh-CN" sz="1400" dirty="0">
                  <a:solidFill>
                    <a:srgbClr val="002060"/>
                  </a:solidFill>
                  <a:latin typeface="微软雅黑" panose="020B0503020204020204" pitchFamily="34" charset="-122"/>
                  <a:ea typeface="微软雅黑" panose="020B0503020204020204" pitchFamily="34" charset="-122"/>
                </a:rPr>
                <a:t>）重点经济分类支出中存在的问题及改进措施。</a:t>
              </a:r>
            </a:p>
            <a:p>
              <a:r>
                <a:rPr lang="en-US" altLang="zh-CN" sz="1400" b="1" dirty="0">
                  <a:solidFill>
                    <a:srgbClr val="002060"/>
                  </a:solidFill>
                  <a:latin typeface="微软雅黑" panose="020B0503020204020204" pitchFamily="34" charset="-122"/>
                  <a:ea typeface="微软雅黑" panose="020B0503020204020204" pitchFamily="34" charset="-122"/>
                </a:rPr>
                <a:t>4.</a:t>
              </a:r>
              <a:r>
                <a:rPr lang="zh-CN" altLang="zh-CN" sz="1400" b="1" dirty="0">
                  <a:solidFill>
                    <a:srgbClr val="002060"/>
                  </a:solidFill>
                  <a:latin typeface="微软雅黑" panose="020B0503020204020204" pitchFamily="34" charset="-122"/>
                  <a:ea typeface="微软雅黑" panose="020B0503020204020204" pitchFamily="34" charset="-122"/>
                </a:rPr>
                <a:t>财政拨款收入、支出分析。</a:t>
              </a:r>
              <a:r>
                <a:rPr lang="zh-CN" altLang="zh-CN" sz="1400" dirty="0">
                  <a:solidFill>
                    <a:srgbClr val="002060"/>
                  </a:solidFill>
                  <a:latin typeface="微软雅黑" panose="020B0503020204020204" pitchFamily="34" charset="-122"/>
                  <a:ea typeface="微软雅黑" panose="020B0503020204020204" pitchFamily="34" charset="-122"/>
                </a:rPr>
                <a:t>分析财政拨款收入、支出总体情况，支出要按照基本支出和项目支出分析具体构成及特点</a:t>
              </a:r>
              <a:r>
                <a:rPr lang="zh-CN" altLang="zh-CN" sz="1400" dirty="0" smtClean="0">
                  <a:solidFill>
                    <a:srgbClr val="002060"/>
                  </a:solidFill>
                  <a:latin typeface="微软雅黑" panose="020B0503020204020204" pitchFamily="34" charset="-122"/>
                  <a:ea typeface="微软雅黑" panose="020B0503020204020204" pitchFamily="34" charset="-122"/>
                </a:rPr>
                <a:t>。</a:t>
              </a:r>
              <a:endParaRPr lang="zh-CN" altLang="zh-CN" sz="1200" dirty="0">
                <a:solidFill>
                  <a:srgbClr val="002060"/>
                </a:solidFill>
                <a:latin typeface="微软雅黑" panose="020B0503020204020204" pitchFamily="34" charset="-122"/>
                <a:ea typeface="微软雅黑" panose="020B0503020204020204" pitchFamily="34" charset="-122"/>
              </a:endParaRPr>
            </a:p>
          </p:txBody>
        </p:sp>
        <p:cxnSp>
          <p:nvCxnSpPr>
            <p:cNvPr id="60" name="直接连接符 59"/>
            <p:cNvCxnSpPr>
              <a:stCxn id="31" idx="3"/>
              <a:endCxn id="63" idx="1"/>
            </p:cNvCxnSpPr>
            <p:nvPr/>
          </p:nvCxnSpPr>
          <p:spPr>
            <a:xfrm>
              <a:off x="2865580" y="3902810"/>
              <a:ext cx="418003"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6" name="组合 5"/>
          <p:cNvGrpSpPr/>
          <p:nvPr/>
        </p:nvGrpSpPr>
        <p:grpSpPr>
          <a:xfrm>
            <a:off x="-5163" y="1556792"/>
            <a:ext cx="2870743" cy="5135463"/>
            <a:chOff x="-5163" y="1556792"/>
            <a:chExt cx="2870743" cy="5135463"/>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49" name="圆角矩形 48"/>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65" name="矩形 15"/>
          <p:cNvSpPr/>
          <p:nvPr/>
        </p:nvSpPr>
        <p:spPr>
          <a:xfrm>
            <a:off x="455051" y="3745547"/>
            <a:ext cx="2426716" cy="281289"/>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51" name="组合 50"/>
          <p:cNvGrpSpPr/>
          <p:nvPr/>
        </p:nvGrpSpPr>
        <p:grpSpPr>
          <a:xfrm>
            <a:off x="3384376" y="836612"/>
            <a:ext cx="5759624" cy="525463"/>
            <a:chOff x="3384376" y="836612"/>
            <a:chExt cx="5759624" cy="525463"/>
          </a:xfrm>
        </p:grpSpPr>
        <p:sp>
          <p:nvSpPr>
            <p:cNvPr id="52" name="对角圆角矩形 51"/>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56" name="直接连接符 55"/>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59" name="矩形 58"/>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62" name="矩形 61"/>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16092222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left)">
                                      <p:cBhvr>
                                        <p:cTn id="11" dur="500"/>
                                        <p:tgtEl>
                                          <p:spTgt spid="6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left)">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139</a:t>
            </a:fld>
            <a:endParaRPr lang="zh-CN" altLang="en-US" sz="1200">
              <a:latin typeface="微软雅黑" pitchFamily="34" charset="-122"/>
              <a:ea typeface="微软雅黑" pitchFamily="34" charset="-122"/>
            </a:endParaRPr>
          </a:p>
        </p:txBody>
      </p:sp>
      <p:grpSp>
        <p:nvGrpSpPr>
          <p:cNvPr id="19" name="组合 18"/>
          <p:cNvGrpSpPr/>
          <p:nvPr/>
        </p:nvGrpSpPr>
        <p:grpSpPr>
          <a:xfrm>
            <a:off x="2865580" y="1550234"/>
            <a:ext cx="5958426" cy="2656766"/>
            <a:chOff x="2865580" y="1550234"/>
            <a:chExt cx="5958426" cy="2656766"/>
          </a:xfrm>
        </p:grpSpPr>
        <p:sp>
          <p:nvSpPr>
            <p:cNvPr id="63" name="圆角矩形 62"/>
            <p:cNvSpPr/>
            <p:nvPr/>
          </p:nvSpPr>
          <p:spPr>
            <a:xfrm>
              <a:off x="3283583" y="1550234"/>
              <a:ext cx="5540423" cy="2654217"/>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zh-CN" altLang="zh-CN" b="1" dirty="0">
                  <a:solidFill>
                    <a:srgbClr val="002060"/>
                  </a:solidFill>
                  <a:latin typeface="微软雅黑" panose="020B0503020204020204" pitchFamily="34" charset="-122"/>
                  <a:ea typeface="微软雅黑" panose="020B0503020204020204" pitchFamily="34" charset="-122"/>
                </a:rPr>
                <a:t>（三）年末结转和结余</a:t>
              </a:r>
              <a:r>
                <a:rPr lang="zh-CN" altLang="zh-CN" b="1" dirty="0" smtClean="0">
                  <a:solidFill>
                    <a:srgbClr val="002060"/>
                  </a:solidFill>
                  <a:latin typeface="微软雅黑" panose="020B0503020204020204" pitchFamily="34" charset="-122"/>
                  <a:ea typeface="微软雅黑" panose="020B0503020204020204" pitchFamily="34" charset="-122"/>
                </a:rPr>
                <a:t>情况</a:t>
              </a:r>
              <a:endParaRPr lang="zh-CN" altLang="zh-CN" dirty="0">
                <a:solidFill>
                  <a:srgbClr val="002060"/>
                </a:solidFill>
                <a:latin typeface="微软雅黑" panose="020B0503020204020204" pitchFamily="34" charset="-122"/>
                <a:ea typeface="微软雅黑" panose="020B0503020204020204" pitchFamily="34" charset="-122"/>
              </a:endParaRPr>
            </a:p>
            <a:p>
              <a:pPr marL="342900" indent="-342900">
                <a:lnSpc>
                  <a:spcPct val="150000"/>
                </a:lnSpc>
                <a:buFont typeface="+mj-lt"/>
                <a:buAutoNum type="arabicPeriod"/>
              </a:pPr>
              <a:r>
                <a:rPr lang="zh-CN" altLang="zh-CN" dirty="0" smtClean="0">
                  <a:solidFill>
                    <a:srgbClr val="002060"/>
                  </a:solidFill>
                  <a:latin typeface="微软雅黑" panose="020B0503020204020204" pitchFamily="34" charset="-122"/>
                  <a:ea typeface="微软雅黑" panose="020B0503020204020204" pitchFamily="34" charset="-122"/>
                </a:rPr>
                <a:t>分</a:t>
              </a:r>
              <a:r>
                <a:rPr lang="zh-CN" altLang="zh-CN" dirty="0">
                  <a:solidFill>
                    <a:srgbClr val="002060"/>
                  </a:solidFill>
                  <a:latin typeface="微软雅黑" panose="020B0503020204020204" pitchFamily="34" charset="-122"/>
                  <a:ea typeface="微软雅黑" panose="020B0503020204020204" pitchFamily="34" charset="-122"/>
                </a:rPr>
                <a:t>资金来源、资金性质结转和结余情况，特别是项目经费结转和结余情况。</a:t>
              </a:r>
            </a:p>
            <a:p>
              <a:pPr marL="342900" indent="-342900">
                <a:lnSpc>
                  <a:spcPct val="150000"/>
                </a:lnSpc>
                <a:buFont typeface="+mj-lt"/>
                <a:buAutoNum type="arabicPeriod"/>
              </a:pPr>
              <a:r>
                <a:rPr lang="zh-CN" altLang="zh-CN" dirty="0" smtClean="0">
                  <a:solidFill>
                    <a:srgbClr val="002060"/>
                  </a:solidFill>
                  <a:latin typeface="微软雅黑" panose="020B0503020204020204" pitchFamily="34" charset="-122"/>
                  <a:ea typeface="微软雅黑" panose="020B0503020204020204" pitchFamily="34" charset="-122"/>
                </a:rPr>
                <a:t>分</a:t>
              </a:r>
              <a:r>
                <a:rPr lang="zh-CN" altLang="zh-CN" dirty="0">
                  <a:solidFill>
                    <a:srgbClr val="002060"/>
                  </a:solidFill>
                  <a:latin typeface="微软雅黑" panose="020B0503020204020204" pitchFamily="34" charset="-122"/>
                  <a:ea typeface="微软雅黑" panose="020B0503020204020204" pitchFamily="34" charset="-122"/>
                </a:rPr>
                <a:t>单位结转和结余情况。</a:t>
              </a:r>
            </a:p>
            <a:p>
              <a:pPr marL="342900" indent="-342900">
                <a:lnSpc>
                  <a:spcPct val="150000"/>
                </a:lnSpc>
                <a:buFont typeface="+mj-lt"/>
                <a:buAutoNum type="arabicPeriod"/>
              </a:pPr>
              <a:r>
                <a:rPr lang="zh-CN" altLang="zh-CN" dirty="0" smtClean="0">
                  <a:solidFill>
                    <a:srgbClr val="002060"/>
                  </a:solidFill>
                  <a:latin typeface="微软雅黑" panose="020B0503020204020204" pitchFamily="34" charset="-122"/>
                  <a:ea typeface="微软雅黑" panose="020B0503020204020204" pitchFamily="34" charset="-122"/>
                </a:rPr>
                <a:t>结转</a:t>
              </a:r>
              <a:r>
                <a:rPr lang="zh-CN" altLang="zh-CN" dirty="0">
                  <a:solidFill>
                    <a:srgbClr val="002060"/>
                  </a:solidFill>
                  <a:latin typeface="微软雅黑" panose="020B0503020204020204" pitchFamily="34" charset="-122"/>
                  <a:ea typeface="微软雅黑" panose="020B0503020204020204" pitchFamily="34" charset="-122"/>
                </a:rPr>
                <a:t>和结余规模较大的原因分析及消化结转和结余的对策。</a:t>
              </a:r>
            </a:p>
          </p:txBody>
        </p:sp>
        <p:cxnSp>
          <p:nvCxnSpPr>
            <p:cNvPr id="11" name="肘形连接符 10"/>
            <p:cNvCxnSpPr>
              <a:stCxn id="32" idx="3"/>
              <a:endCxn id="63" idx="1"/>
            </p:cNvCxnSpPr>
            <p:nvPr/>
          </p:nvCxnSpPr>
          <p:spPr>
            <a:xfrm flipV="1">
              <a:off x="2865580" y="2877343"/>
              <a:ext cx="418003" cy="1329657"/>
            </a:xfrm>
            <a:prstGeom prst="bentConnector3">
              <a:avLst>
                <a:gd name="adj1" fmla="val 50000"/>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20" name="组合 19"/>
          <p:cNvGrpSpPr/>
          <p:nvPr/>
        </p:nvGrpSpPr>
        <p:grpSpPr>
          <a:xfrm>
            <a:off x="2865580" y="4520314"/>
            <a:ext cx="5958426" cy="1987452"/>
            <a:chOff x="2865580" y="4520314"/>
            <a:chExt cx="5958426" cy="1987452"/>
          </a:xfrm>
        </p:grpSpPr>
        <p:sp>
          <p:nvSpPr>
            <p:cNvPr id="51" name="圆角矩形 50"/>
            <p:cNvSpPr/>
            <p:nvPr/>
          </p:nvSpPr>
          <p:spPr>
            <a:xfrm>
              <a:off x="3283583" y="4520314"/>
              <a:ext cx="5540423" cy="1987452"/>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zh-CN" altLang="zh-CN" b="1" dirty="0">
                  <a:solidFill>
                    <a:srgbClr val="002060"/>
                  </a:solidFill>
                  <a:latin typeface="微软雅黑" panose="020B0503020204020204" pitchFamily="34" charset="-122"/>
                  <a:ea typeface="微软雅黑" panose="020B0503020204020204" pitchFamily="34" charset="-122"/>
                </a:rPr>
                <a:t>（四）当年预算执行中存在问题、原因及改进</a:t>
              </a:r>
              <a:r>
                <a:rPr lang="zh-CN" altLang="zh-CN" b="1" dirty="0" smtClean="0">
                  <a:solidFill>
                    <a:srgbClr val="002060"/>
                  </a:solidFill>
                  <a:latin typeface="微软雅黑" panose="020B0503020204020204" pitchFamily="34" charset="-122"/>
                  <a:ea typeface="微软雅黑" panose="020B0503020204020204" pitchFamily="34" charset="-122"/>
                </a:rPr>
                <a:t>措施</a:t>
              </a:r>
              <a:endParaRPr lang="zh-CN" altLang="zh-CN" b="1" dirty="0">
                <a:solidFill>
                  <a:srgbClr val="002060"/>
                </a:solidFill>
                <a:latin typeface="微软雅黑" panose="020B0503020204020204" pitchFamily="34" charset="-122"/>
                <a:ea typeface="微软雅黑" panose="020B0503020204020204" pitchFamily="34" charset="-122"/>
              </a:endParaRPr>
            </a:p>
          </p:txBody>
        </p:sp>
        <p:cxnSp>
          <p:nvCxnSpPr>
            <p:cNvPr id="16" name="肘形连接符 15"/>
            <p:cNvCxnSpPr>
              <a:stCxn id="33" idx="3"/>
              <a:endCxn id="51" idx="1"/>
            </p:cNvCxnSpPr>
            <p:nvPr/>
          </p:nvCxnSpPr>
          <p:spPr>
            <a:xfrm>
              <a:off x="2865580" y="4599026"/>
              <a:ext cx="418003" cy="915014"/>
            </a:xfrm>
            <a:prstGeom prst="bentConnector3">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21" name="组合 20"/>
          <p:cNvGrpSpPr/>
          <p:nvPr/>
        </p:nvGrpSpPr>
        <p:grpSpPr>
          <a:xfrm>
            <a:off x="-5163" y="1556792"/>
            <a:ext cx="2870743" cy="5135463"/>
            <a:chOff x="-5163" y="1556792"/>
            <a:chExt cx="2870743" cy="5135463"/>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62" name="圆角矩形 61"/>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65" name="矩形 15"/>
          <p:cNvSpPr/>
          <p:nvPr/>
        </p:nvSpPr>
        <p:spPr>
          <a:xfrm>
            <a:off x="455051" y="4051157"/>
            <a:ext cx="2426716" cy="761704"/>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52" name="组合 51"/>
          <p:cNvGrpSpPr/>
          <p:nvPr/>
        </p:nvGrpSpPr>
        <p:grpSpPr>
          <a:xfrm>
            <a:off x="3384376" y="836612"/>
            <a:ext cx="5759624" cy="525463"/>
            <a:chOff x="3384376" y="836612"/>
            <a:chExt cx="5759624" cy="525463"/>
          </a:xfrm>
        </p:grpSpPr>
        <p:sp>
          <p:nvSpPr>
            <p:cNvPr id="54" name="对角圆角矩形 53"/>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56" name="直接连接符 55"/>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59" name="矩形 58"/>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60" name="矩形 59"/>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10279389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left)">
                                      <p:cBhvr>
                                        <p:cTn id="11" dur="500"/>
                                        <p:tgtEl>
                                          <p:spTgt spid="6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left)">
                                      <p:cBhvr>
                                        <p:cTn id="15" dur="500"/>
                                        <p:tgtEl>
                                          <p:spTgt spid="19"/>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5017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22BB3E5-5809-4623-9072-4CADA4D7AFC1}" type="slidenum">
              <a:rPr lang="zh-CN" altLang="en-US" sz="1200">
                <a:latin typeface="微软雅黑" pitchFamily="34" charset="-122"/>
                <a:ea typeface="微软雅黑" pitchFamily="34" charset="-122"/>
              </a:rPr>
              <a:pPr>
                <a:spcBef>
                  <a:spcPct val="0"/>
                </a:spcBef>
                <a:buFontTx/>
                <a:buNone/>
              </a:pPr>
              <a:t>14</a:t>
            </a:fld>
            <a:endParaRPr lang="zh-CN" altLang="en-US" sz="1200">
              <a:latin typeface="微软雅黑" pitchFamily="34" charset="-122"/>
              <a:ea typeface="微软雅黑" pitchFamily="34" charset="-122"/>
            </a:endParaRPr>
          </a:p>
        </p:txBody>
      </p:sp>
      <p:grpSp>
        <p:nvGrpSpPr>
          <p:cNvPr id="50195" name="组合 1"/>
          <p:cNvGrpSpPr>
            <a:grpSpLocks/>
          </p:cNvGrpSpPr>
          <p:nvPr/>
        </p:nvGrpSpPr>
        <p:grpSpPr bwMode="auto">
          <a:xfrm>
            <a:off x="34925" y="2068513"/>
            <a:ext cx="9037638" cy="4598206"/>
            <a:chOff x="35496" y="2068284"/>
            <a:chExt cx="9036496" cy="4598085"/>
          </a:xfrm>
        </p:grpSpPr>
        <p:sp>
          <p:nvSpPr>
            <p:cNvPr id="212" name="对角圆角矩形 211"/>
            <p:cNvSpPr/>
            <p:nvPr/>
          </p:nvSpPr>
          <p:spPr>
            <a:xfrm>
              <a:off x="35496" y="2372181"/>
              <a:ext cx="9036496" cy="4294188"/>
            </a:xfrm>
            <a:prstGeom prst="round2DiagRect">
              <a:avLst>
                <a:gd name="adj1" fmla="val 7191"/>
                <a:gd name="adj2" fmla="val 0"/>
              </a:avLst>
            </a:prstGeom>
            <a:ln>
              <a:solidFill>
                <a:srgbClr val="0078D7"/>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txBody>
            <a:bodyPr/>
            <a:lstStyle/>
            <a:p>
              <a:pPr indent="444500">
                <a:lnSpc>
                  <a:spcPct val="150000"/>
                </a:lnSpc>
                <a:defRPr/>
              </a:pPr>
              <a:r>
                <a:rPr lang="zh-CN" altLang="zh-CN" sz="2600" dirty="0">
                  <a:solidFill>
                    <a:srgbClr val="002060"/>
                  </a:solidFill>
                  <a:latin typeface="微软雅黑" panose="020B0503020204020204" pitchFamily="34" charset="-122"/>
                  <a:ea typeface="微软雅黑" panose="020B0503020204020204" pitchFamily="34" charset="-122"/>
                </a:rPr>
                <a:t>新增</a:t>
              </a:r>
              <a:r>
                <a:rPr lang="zh-CN" altLang="zh-CN" sz="2600" dirty="0" smtClean="0">
                  <a:solidFill>
                    <a:srgbClr val="002060"/>
                  </a:solidFill>
                  <a:latin typeface="微软雅黑" panose="020B0503020204020204" pitchFamily="34" charset="-122"/>
                  <a:ea typeface="微软雅黑" panose="020B0503020204020204" pitchFamily="34" charset="-122"/>
                </a:rPr>
                <a:t>《彩票机构会计科目与部门决算报表对应关系表》</a:t>
              </a:r>
              <a:endParaRPr lang="zh-CN" altLang="en-US" sz="2600" b="1" dirty="0">
                <a:solidFill>
                  <a:srgbClr val="002060"/>
                </a:solidFill>
                <a:latin typeface="微软雅黑" panose="020B0503020204020204" pitchFamily="34" charset="-122"/>
                <a:ea typeface="微软雅黑" panose="020B0503020204020204" pitchFamily="34" charset="-122"/>
              </a:endParaRPr>
            </a:p>
          </p:txBody>
        </p:sp>
        <p:sp>
          <p:nvSpPr>
            <p:cNvPr id="50199" name="Isosceles Triangle 102"/>
            <p:cNvSpPr>
              <a:spLocks noChangeArrowheads="1"/>
            </p:cNvSpPr>
            <p:nvPr/>
          </p:nvSpPr>
          <p:spPr bwMode="auto">
            <a:xfrm flipV="1">
              <a:off x="3901856" y="2068284"/>
              <a:ext cx="1060450" cy="290513"/>
            </a:xfrm>
            <a:prstGeom prst="triangle">
              <a:avLst>
                <a:gd name="adj" fmla="val 50000"/>
              </a:avLst>
            </a:prstGeom>
            <a:solidFill>
              <a:srgbClr val="0078D7"/>
            </a:solidFill>
            <a:ln w="31750" algn="ctr">
              <a:solidFill>
                <a:srgbClr val="FFFFFF"/>
              </a:solidFill>
              <a:miter lim="800000"/>
              <a:headEnd/>
              <a:tailEnd/>
            </a:ln>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150000"/>
                </a:lnSpc>
                <a:spcBef>
                  <a:spcPct val="0"/>
                </a:spcBef>
                <a:buFontTx/>
                <a:buNone/>
              </a:pPr>
              <a:endParaRPr lang="en-US" altLang="zh-CN" sz="2600">
                <a:latin typeface="微软雅黑" pitchFamily="34" charset="-122"/>
                <a:ea typeface="微软雅黑" pitchFamily="34" charset="-122"/>
                <a:cs typeface="Segoe UI" pitchFamily="34" charset="0"/>
              </a:endParaRPr>
            </a:p>
          </p:txBody>
        </p:sp>
      </p:grpSp>
      <p:sp>
        <p:nvSpPr>
          <p:cNvPr id="50181" name="Rectangle 6"/>
          <p:cNvSpPr>
            <a:spLocks noChangeArrowheads="1"/>
          </p:cNvSpPr>
          <p:nvPr/>
        </p:nvSpPr>
        <p:spPr bwMode="auto">
          <a:xfrm>
            <a:off x="0" y="1412875"/>
            <a:ext cx="9144000" cy="755650"/>
          </a:xfrm>
          <a:prstGeom prst="rect">
            <a:avLst/>
          </a:prstGeom>
          <a:solidFill>
            <a:srgbClr val="0078D7"/>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sp>
        <p:nvSpPr>
          <p:cNvPr id="50182" name="文本框 1"/>
          <p:cNvSpPr txBox="1">
            <a:spLocks noChangeArrowheads="1"/>
          </p:cNvSpPr>
          <p:nvPr/>
        </p:nvSpPr>
        <p:spPr bwMode="auto">
          <a:xfrm>
            <a:off x="73025" y="1477963"/>
            <a:ext cx="14747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dirty="0">
                <a:solidFill>
                  <a:srgbClr val="D9D9D9"/>
                </a:solidFill>
                <a:latin typeface="黑体" pitchFamily="49" charset="-122"/>
                <a:ea typeface="黑体" pitchFamily="49" charset="-122"/>
              </a:rPr>
              <a:t>（一）完善报表指标</a:t>
            </a:r>
          </a:p>
        </p:txBody>
      </p:sp>
      <p:sp>
        <p:nvSpPr>
          <p:cNvPr id="50183" name="TextBox 14"/>
          <p:cNvSpPr txBox="1">
            <a:spLocks noChangeArrowheads="1"/>
          </p:cNvSpPr>
          <p:nvPr/>
        </p:nvSpPr>
        <p:spPr bwMode="auto">
          <a:xfrm>
            <a:off x="1635125" y="1477963"/>
            <a:ext cx="1738313"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dirty="0">
                <a:solidFill>
                  <a:srgbClr val="D9D9D9"/>
                </a:solidFill>
                <a:latin typeface="黑体" pitchFamily="49" charset="-122"/>
                <a:ea typeface="黑体" pitchFamily="49" charset="-122"/>
              </a:rPr>
              <a:t>（二）优化分析评价方案</a:t>
            </a:r>
            <a:endParaRPr lang="en-US" altLang="zh-CN" sz="2000" b="1" dirty="0">
              <a:solidFill>
                <a:srgbClr val="D9D9D9"/>
              </a:solidFill>
              <a:latin typeface="黑体" pitchFamily="49" charset="-122"/>
              <a:ea typeface="黑体" pitchFamily="49" charset="-122"/>
            </a:endParaRPr>
          </a:p>
        </p:txBody>
      </p:sp>
      <p:sp>
        <p:nvSpPr>
          <p:cNvPr id="4" name="矩形 3"/>
          <p:cNvSpPr>
            <a:spLocks noChangeArrowheads="1"/>
          </p:cNvSpPr>
          <p:nvPr/>
        </p:nvSpPr>
        <p:spPr bwMode="auto">
          <a:xfrm>
            <a:off x="3548063" y="1373188"/>
            <a:ext cx="1965325"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400" b="1">
                <a:solidFill>
                  <a:schemeClr val="bg1"/>
                </a:solidFill>
                <a:latin typeface="黑体" pitchFamily="49" charset="-122"/>
                <a:ea typeface="黑体" pitchFamily="49" charset="-122"/>
              </a:rPr>
              <a:t>（三）完善对应关系表</a:t>
            </a:r>
            <a:endParaRPr lang="en-US" altLang="zh-CN" sz="2400" b="1">
              <a:solidFill>
                <a:schemeClr val="bg1"/>
              </a:solidFill>
              <a:latin typeface="黑体" pitchFamily="49" charset="-122"/>
              <a:ea typeface="黑体" pitchFamily="49" charset="-122"/>
            </a:endParaRPr>
          </a:p>
        </p:txBody>
      </p:sp>
      <p:sp>
        <p:nvSpPr>
          <p:cNvPr id="50185" name="TextBox 16"/>
          <p:cNvSpPr txBox="1">
            <a:spLocks noChangeArrowheads="1"/>
          </p:cNvSpPr>
          <p:nvPr/>
        </p:nvSpPr>
        <p:spPr bwMode="auto">
          <a:xfrm>
            <a:off x="7597775" y="1477963"/>
            <a:ext cx="14620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（五）改进决算软件</a:t>
            </a:r>
            <a:endParaRPr lang="en-US" altLang="zh-CN" sz="2000" b="1">
              <a:solidFill>
                <a:srgbClr val="D9D9D9"/>
              </a:solidFill>
              <a:latin typeface="黑体" pitchFamily="49" charset="-122"/>
              <a:ea typeface="黑体" pitchFamily="49" charset="-122"/>
            </a:endParaRPr>
          </a:p>
        </p:txBody>
      </p:sp>
      <p:cxnSp>
        <p:nvCxnSpPr>
          <p:cNvPr id="7" name="直接连接符 6"/>
          <p:cNvCxnSpPr/>
          <p:nvPr/>
        </p:nvCxnSpPr>
        <p:spPr bwMode="auto">
          <a:xfrm>
            <a:off x="15541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3" name="直接连接符 212"/>
          <p:cNvCxnSpPr/>
          <p:nvPr/>
        </p:nvCxnSpPr>
        <p:spPr bwMode="auto">
          <a:xfrm>
            <a:off x="3340100"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14" name="直接连接符 213"/>
          <p:cNvCxnSpPr/>
          <p:nvPr/>
        </p:nvCxnSpPr>
        <p:spPr bwMode="auto">
          <a:xfrm>
            <a:off x="5388769"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18" name="直接连接符 17"/>
          <p:cNvCxnSpPr/>
          <p:nvPr/>
        </p:nvCxnSpPr>
        <p:spPr bwMode="auto">
          <a:xfrm>
            <a:off x="73580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
        <p:nvSpPr>
          <p:cNvPr id="19" name="矩形 18"/>
          <p:cNvSpPr/>
          <p:nvPr/>
        </p:nvSpPr>
        <p:spPr bwMode="auto">
          <a:xfrm>
            <a:off x="5641975" y="1477963"/>
            <a:ext cx="1747838"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（四）新增报送说明要求</a:t>
            </a:r>
            <a:endParaRPr lang="en-US" altLang="zh-CN" sz="2000" b="1" dirty="0">
              <a:solidFill>
                <a:schemeClr val="bg1">
                  <a:lumMod val="85000"/>
                </a:schemeClr>
              </a:solidFill>
              <a:latin typeface="黑体" pitchFamily="49" charset="-122"/>
              <a:ea typeface="黑体" pitchFamily="49" charset="-122"/>
            </a:endParaRPr>
          </a:p>
        </p:txBody>
      </p:sp>
      <p:sp>
        <p:nvSpPr>
          <p:cNvPr id="20" name="单圆角矩形 19"/>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21" name="单圆角矩形 2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22" name="单圆角矩形 21"/>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grpSp>
        <p:nvGrpSpPr>
          <p:cNvPr id="14" name="组合 13"/>
          <p:cNvGrpSpPr/>
          <p:nvPr/>
        </p:nvGrpSpPr>
        <p:grpSpPr>
          <a:xfrm>
            <a:off x="104851" y="3067348"/>
            <a:ext cx="8940160" cy="14475600"/>
            <a:chOff x="104851" y="3067348"/>
            <a:chExt cx="8940160" cy="14475600"/>
          </a:xfrm>
        </p:grpSpPr>
        <p:grpSp>
          <p:nvGrpSpPr>
            <p:cNvPr id="13" name="组合 12"/>
            <p:cNvGrpSpPr/>
            <p:nvPr/>
          </p:nvGrpSpPr>
          <p:grpSpPr>
            <a:xfrm>
              <a:off x="113366" y="3067348"/>
              <a:ext cx="8931645" cy="14475600"/>
              <a:chOff x="113366" y="3067348"/>
              <a:chExt cx="8931645" cy="14475600"/>
            </a:xfrm>
          </p:grpSpPr>
          <p:grpSp>
            <p:nvGrpSpPr>
              <p:cNvPr id="8" name="组合 7"/>
              <p:cNvGrpSpPr/>
              <p:nvPr/>
            </p:nvGrpSpPr>
            <p:grpSpPr>
              <a:xfrm>
                <a:off x="148670" y="3067348"/>
                <a:ext cx="8857119" cy="14475600"/>
                <a:chOff x="148670" y="3067348"/>
                <a:chExt cx="8857119" cy="14475600"/>
              </a:xfrm>
            </p:grpSpPr>
            <p:sp>
              <p:nvSpPr>
                <p:cNvPr id="6" name="矩形 5"/>
                <p:cNvSpPr/>
                <p:nvPr/>
              </p:nvSpPr>
              <p:spPr>
                <a:xfrm>
                  <a:off x="148670" y="3067348"/>
                  <a:ext cx="8856000" cy="14475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0194" name="图片 5"/>
                <p:cNvPicPr>
                  <a:picLocks noChangeAspect="1"/>
                </p:cNvPicPr>
                <p:nvPr/>
              </p:nvPicPr>
              <p:blipFill>
                <a:blip r:embed="rId4" cstate="print">
                  <a:extLst>
                    <a:ext uri="{28A0092B-C50C-407E-A947-70E740481C1C}">
                      <a14:useLocalDpi xmlns="" xmlns:a14="http://schemas.microsoft.com/office/drawing/2010/main" val="0"/>
                    </a:ext>
                  </a:extLst>
                </a:blip>
                <a:srcRect t="2492"/>
                <a:stretch>
                  <a:fillRect/>
                </a:stretch>
              </p:blipFill>
              <p:spPr bwMode="auto">
                <a:xfrm>
                  <a:off x="148670" y="3068960"/>
                  <a:ext cx="8857119" cy="14473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cxnSp>
            <p:nvCxnSpPr>
              <p:cNvPr id="11" name="直接连接符 10"/>
              <p:cNvCxnSpPr/>
              <p:nvPr/>
            </p:nvCxnSpPr>
            <p:spPr>
              <a:xfrm>
                <a:off x="113366" y="6624246"/>
                <a:ext cx="8931645" cy="1"/>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grpSp>
        <p:cxnSp>
          <p:nvCxnSpPr>
            <p:cNvPr id="30" name="直接连接符 29"/>
            <p:cNvCxnSpPr/>
            <p:nvPr/>
          </p:nvCxnSpPr>
          <p:spPr>
            <a:xfrm>
              <a:off x="104851" y="13195193"/>
              <a:ext cx="8931645" cy="1"/>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22"/>
                                        </p:tgtEl>
                                      </p:cBhvr>
                                    </p:animEffect>
                                    <p:animScale>
                                      <p:cBhvr>
                                        <p:cTn id="7" dur="250" autoRev="1" fill="hold"/>
                                        <p:tgtEl>
                                          <p:spTgt spid="22"/>
                                        </p:tgtEl>
                                      </p:cBhvr>
                                      <p:by x="105000" y="105000"/>
                                    </p:animScale>
                                  </p:childTnLst>
                                </p:cTn>
                              </p:par>
                            </p:childTnLst>
                          </p:cTn>
                        </p:par>
                        <p:par>
                          <p:cTn id="8" fill="hold" nodeType="afterGroup">
                            <p:stCondLst>
                              <p:cond delay="500"/>
                            </p:stCondLst>
                            <p:childTnLst>
                              <p:par>
                                <p:cTn id="9" presetID="26" presetClass="emph" presetSubtype="0" fill="hold" grpId="0" nodeType="afterEffect">
                                  <p:stCondLst>
                                    <p:cond delay="0"/>
                                  </p:stCondLst>
                                  <p:childTnLst>
                                    <p:animEffect transition="out" filter="fade">
                                      <p:cBhvr>
                                        <p:cTn id="10" dur="500" tmFilter="0, 0; .2, .5; .8, .5; 1, 0"/>
                                        <p:tgtEl>
                                          <p:spTgt spid="4"/>
                                        </p:tgtEl>
                                      </p:cBhvr>
                                    </p:animEffect>
                                    <p:animScale>
                                      <p:cBhvr>
                                        <p:cTn id="11" dur="250" autoRev="1" fill="hold"/>
                                        <p:tgtEl>
                                          <p:spTgt spid="4"/>
                                        </p:tgtEl>
                                      </p:cBhvr>
                                      <p:by x="105000" y="105000"/>
                                    </p:animScale>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50195"/>
                                        </p:tgtEl>
                                        <p:attrNameLst>
                                          <p:attrName>style.visibility</p:attrName>
                                        </p:attrNameLst>
                                      </p:cBhvr>
                                      <p:to>
                                        <p:strVal val="visible"/>
                                      </p:to>
                                    </p:set>
                                    <p:animEffect transition="in" filter="wipe(up)">
                                      <p:cBhvr>
                                        <p:cTn id="15" dur="500"/>
                                        <p:tgtEl>
                                          <p:spTgt spid="50195"/>
                                        </p:tgtEl>
                                      </p:cBhvr>
                                    </p:animEffect>
                                  </p:childTnLst>
                                </p:cTn>
                              </p:par>
                              <p:par>
                                <p:cTn id="16" presetID="22" presetClass="entr" presetSubtype="1"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up)">
                                      <p:cBhvr>
                                        <p:cTn id="18" dur="5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64" presetClass="path" presetSubtype="0" accel="50000" decel="50000" fill="hold" nodeType="clickEffect">
                                  <p:stCondLst>
                                    <p:cond delay="0"/>
                                  </p:stCondLst>
                                  <p:childTnLst>
                                    <p:animMotion origin="layout" path="M 2.77778E-6 3.7037E-6 L 0.00382 -0.95 " pathEditMode="relative" rAng="0" ptsTypes="AA">
                                      <p:cBhvr>
                                        <p:cTn id="22" dur="1000" fill="hold"/>
                                        <p:tgtEl>
                                          <p:spTgt spid="14"/>
                                        </p:tgtEl>
                                        <p:attrNameLst>
                                          <p:attrName>ppt_x</p:attrName>
                                          <p:attrName>ppt_y</p:attrName>
                                        </p:attrNameLst>
                                      </p:cBhvr>
                                      <p:rCtr x="191" y="-47500"/>
                                    </p:animMotion>
                                  </p:childTnLst>
                                </p:cTn>
                              </p:par>
                            </p:childTnLst>
                          </p:cTn>
                        </p:par>
                      </p:childTnLst>
                    </p:cTn>
                  </p:par>
                  <p:par>
                    <p:cTn id="23" fill="hold">
                      <p:stCondLst>
                        <p:cond delay="indefinite"/>
                      </p:stCondLst>
                      <p:childTnLst>
                        <p:par>
                          <p:cTn id="24" fill="hold">
                            <p:stCondLst>
                              <p:cond delay="0"/>
                            </p:stCondLst>
                            <p:childTnLst>
                              <p:par>
                                <p:cTn id="25" presetID="64" presetClass="path" presetSubtype="0" accel="50000" decel="50000" fill="hold" nodeType="clickEffect">
                                  <p:stCondLst>
                                    <p:cond delay="0"/>
                                  </p:stCondLst>
                                  <p:childTnLst>
                                    <p:animMotion origin="layout" path="M 0.00382 -0.78195 L 0.00382 -1.63264 " pathEditMode="relative" rAng="0" ptsTypes="AA">
                                      <p:cBhvr>
                                        <p:cTn id="26" dur="750" fill="hold"/>
                                        <p:tgtEl>
                                          <p:spTgt spid="14"/>
                                        </p:tgtEl>
                                        <p:attrNameLst>
                                          <p:attrName>ppt_x</p:attrName>
                                          <p:attrName>ppt_y</p:attrName>
                                        </p:attrNameLst>
                                      </p:cBhvr>
                                      <p:rCtr x="0" y="-4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2"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140</a:t>
            </a:fld>
            <a:endParaRPr lang="zh-CN" altLang="en-US" sz="1200">
              <a:latin typeface="微软雅黑" pitchFamily="34" charset="-122"/>
              <a:ea typeface="微软雅黑" pitchFamily="34" charset="-122"/>
            </a:endParaRPr>
          </a:p>
        </p:txBody>
      </p:sp>
      <p:grpSp>
        <p:nvGrpSpPr>
          <p:cNvPr id="14" name="组合 13"/>
          <p:cNvGrpSpPr/>
          <p:nvPr/>
        </p:nvGrpSpPr>
        <p:grpSpPr>
          <a:xfrm>
            <a:off x="2620820" y="1550234"/>
            <a:ext cx="6203186" cy="5082116"/>
            <a:chOff x="2620820" y="1550234"/>
            <a:chExt cx="6203186" cy="5082116"/>
          </a:xfrm>
        </p:grpSpPr>
        <p:grpSp>
          <p:nvGrpSpPr>
            <p:cNvPr id="54" name="组合 53"/>
            <p:cNvGrpSpPr/>
            <p:nvPr/>
          </p:nvGrpSpPr>
          <p:grpSpPr>
            <a:xfrm>
              <a:off x="2620820" y="1550234"/>
              <a:ext cx="6203186" cy="5082116"/>
              <a:chOff x="2620820" y="1550234"/>
              <a:chExt cx="6203186" cy="5082116"/>
            </a:xfrm>
          </p:grpSpPr>
          <p:sp>
            <p:nvSpPr>
              <p:cNvPr id="63" name="圆角矩形 62"/>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358775">
                  <a:lnSpc>
                    <a:spcPct val="150000"/>
                  </a:lnSpc>
                </a:pPr>
                <a:r>
                  <a:rPr lang="zh-CN" altLang="zh-CN" dirty="0">
                    <a:solidFill>
                      <a:srgbClr val="002060"/>
                    </a:solidFill>
                    <a:latin typeface="微软雅黑" panose="020B0503020204020204" pitchFamily="34" charset="-122"/>
                    <a:ea typeface="微软雅黑" panose="020B0503020204020204" pitchFamily="34" charset="-122"/>
                  </a:rPr>
                  <a:t>年末部门（单位）资产、负债基本情况，与上年度对比情况，包括增减绝对值与幅度，增减变动主要原因</a:t>
                </a:r>
                <a:r>
                  <a:rPr lang="en-US" altLang="zh-CN" dirty="0">
                    <a:solidFill>
                      <a:srgbClr val="002060"/>
                    </a:solidFill>
                    <a:latin typeface="微软雅黑" panose="020B0503020204020204" pitchFamily="34" charset="-122"/>
                    <a:ea typeface="微软雅黑" panose="020B0503020204020204" pitchFamily="34" charset="-122"/>
                  </a:rPr>
                  <a:t>(</a:t>
                </a:r>
                <a:r>
                  <a:rPr lang="zh-CN" altLang="zh-CN" dirty="0">
                    <a:solidFill>
                      <a:srgbClr val="002060"/>
                    </a:solidFill>
                    <a:latin typeface="微软雅黑" panose="020B0503020204020204" pitchFamily="34" charset="-122"/>
                    <a:ea typeface="微软雅黑" panose="020B0503020204020204" pitchFamily="34" charset="-122"/>
                  </a:rPr>
                  <a:t>可用柱形图或折线图</a:t>
                </a:r>
                <a:r>
                  <a:rPr lang="en-US" altLang="zh-CN" dirty="0">
                    <a:solidFill>
                      <a:srgbClr val="002060"/>
                    </a:solidFill>
                    <a:latin typeface="微软雅黑" panose="020B0503020204020204" pitchFamily="34" charset="-122"/>
                    <a:ea typeface="微软雅黑" panose="020B0503020204020204" pitchFamily="34" charset="-122"/>
                  </a:rPr>
                  <a:t>)</a:t>
                </a:r>
                <a:r>
                  <a:rPr lang="zh-CN" altLang="zh-CN" dirty="0">
                    <a:solidFill>
                      <a:srgbClr val="002060"/>
                    </a:solidFill>
                    <a:latin typeface="微软雅黑" panose="020B0503020204020204" pitchFamily="34" charset="-122"/>
                    <a:ea typeface="微软雅黑" panose="020B0503020204020204" pitchFamily="34" charset="-122"/>
                  </a:rPr>
                  <a:t>。</a:t>
                </a:r>
              </a:p>
              <a:p>
                <a:pPr>
                  <a:lnSpc>
                    <a:spcPct val="150000"/>
                  </a:lnSpc>
                </a:pPr>
                <a:r>
                  <a:rPr lang="zh-CN" altLang="zh-CN" b="1" dirty="0">
                    <a:solidFill>
                      <a:srgbClr val="002060"/>
                    </a:solidFill>
                    <a:latin typeface="微软雅黑" panose="020B0503020204020204" pitchFamily="34" charset="-122"/>
                    <a:ea typeface="微软雅黑" panose="020B0503020204020204" pitchFamily="34" charset="-122"/>
                  </a:rPr>
                  <a:t>（一）资产负债结构情况。</a:t>
                </a:r>
                <a:endParaRPr lang="zh-CN" altLang="zh-CN" dirty="0">
                  <a:solidFill>
                    <a:srgbClr val="002060"/>
                  </a:solidFill>
                  <a:latin typeface="微软雅黑" panose="020B0503020204020204" pitchFamily="34" charset="-122"/>
                  <a:ea typeface="微软雅黑" panose="020B0503020204020204" pitchFamily="34" charset="-122"/>
                </a:endParaRPr>
              </a:p>
              <a:p>
                <a:pPr indent="358775">
                  <a:lnSpc>
                    <a:spcPct val="150000"/>
                  </a:lnSpc>
                </a:pPr>
                <a:r>
                  <a:rPr lang="zh-CN" altLang="zh-CN" dirty="0">
                    <a:solidFill>
                      <a:srgbClr val="002060"/>
                    </a:solidFill>
                    <a:latin typeface="微软雅黑" panose="020B0503020204020204" pitchFamily="34" charset="-122"/>
                    <a:ea typeface="微软雅黑" panose="020B0503020204020204" pitchFamily="34" charset="-122"/>
                  </a:rPr>
                  <a:t>对资产负债具体构成进行分析，可从占比、上下年变动等方面进行分析（可用饼图、柱图或折线图），重点说明主要资产、负债基本情况、变动情况及原因。</a:t>
                </a:r>
              </a:p>
              <a:p>
                <a:pPr>
                  <a:lnSpc>
                    <a:spcPct val="150000"/>
                  </a:lnSpc>
                </a:pPr>
                <a:r>
                  <a:rPr lang="zh-CN" altLang="zh-CN" b="1" dirty="0">
                    <a:solidFill>
                      <a:srgbClr val="002060"/>
                    </a:solidFill>
                    <a:latin typeface="微软雅黑" panose="020B0503020204020204" pitchFamily="34" charset="-122"/>
                    <a:ea typeface="微软雅黑" panose="020B0503020204020204" pitchFamily="34" charset="-122"/>
                  </a:rPr>
                  <a:t>（二）资产负债对比分析。</a:t>
                </a:r>
                <a:endParaRPr lang="zh-CN" altLang="zh-CN" dirty="0">
                  <a:solidFill>
                    <a:srgbClr val="002060"/>
                  </a:solidFill>
                  <a:latin typeface="微软雅黑" panose="020B0503020204020204" pitchFamily="34" charset="-122"/>
                  <a:ea typeface="微软雅黑" panose="020B0503020204020204" pitchFamily="34" charset="-122"/>
                </a:endParaRPr>
              </a:p>
              <a:p>
                <a:pPr indent="358775">
                  <a:lnSpc>
                    <a:spcPct val="150000"/>
                  </a:lnSpc>
                </a:pPr>
                <a:r>
                  <a:rPr lang="zh-CN" altLang="zh-CN" dirty="0">
                    <a:solidFill>
                      <a:srgbClr val="002060"/>
                    </a:solidFill>
                    <a:latin typeface="微软雅黑" panose="020B0503020204020204" pitchFamily="34" charset="-122"/>
                    <a:ea typeface="微软雅黑" panose="020B0503020204020204" pitchFamily="34" charset="-122"/>
                  </a:rPr>
                  <a:t>计算资产负债率，可进行连续年度的对比，分析部门资产负债管理中存在的问题，加强资产效益管理，避免潜在的资产负债风险。</a:t>
                </a:r>
              </a:p>
            </p:txBody>
          </p:sp>
          <p:cxnSp>
            <p:nvCxnSpPr>
              <p:cNvPr id="60" name="直接连接符 59"/>
              <p:cNvCxnSpPr>
                <a:stCxn id="34" idx="3"/>
              </p:cNvCxnSpPr>
              <p:nvPr/>
            </p:nvCxnSpPr>
            <p:spPr>
              <a:xfrm>
                <a:off x="2620820" y="5045052"/>
                <a:ext cx="659229"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cxnSp>
          <p:nvCxnSpPr>
            <p:cNvPr id="49" name="直接连接符 48"/>
            <p:cNvCxnSpPr>
              <a:stCxn id="35" idx="3"/>
            </p:cNvCxnSpPr>
            <p:nvPr/>
          </p:nvCxnSpPr>
          <p:spPr>
            <a:xfrm>
              <a:off x="2865580" y="5403242"/>
              <a:ext cx="414469"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cxnSp>
          <p:nvCxnSpPr>
            <p:cNvPr id="52" name="直接连接符 51"/>
            <p:cNvCxnSpPr>
              <a:stCxn id="36" idx="3"/>
            </p:cNvCxnSpPr>
            <p:nvPr/>
          </p:nvCxnSpPr>
          <p:spPr>
            <a:xfrm>
              <a:off x="2865580" y="5707432"/>
              <a:ext cx="414469"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15" name="组合 14"/>
          <p:cNvGrpSpPr/>
          <p:nvPr/>
        </p:nvGrpSpPr>
        <p:grpSpPr>
          <a:xfrm>
            <a:off x="-5163" y="1556792"/>
            <a:ext cx="2870743" cy="5135463"/>
            <a:chOff x="-5163" y="1556792"/>
            <a:chExt cx="2870743" cy="5135463"/>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59" name="圆角矩形 58"/>
            <p:cNvSpPr/>
            <p:nvPr/>
          </p:nvSpPr>
          <p:spPr>
            <a:xfrm>
              <a:off x="-5163" y="6332215"/>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65" name="矩形 15"/>
          <p:cNvSpPr/>
          <p:nvPr/>
        </p:nvSpPr>
        <p:spPr>
          <a:xfrm>
            <a:off x="149693" y="4825667"/>
            <a:ext cx="2732074" cy="1003296"/>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56" name="组合 55"/>
          <p:cNvGrpSpPr/>
          <p:nvPr/>
        </p:nvGrpSpPr>
        <p:grpSpPr>
          <a:xfrm>
            <a:off x="3384376" y="836612"/>
            <a:ext cx="5759624" cy="525463"/>
            <a:chOff x="3384376" y="836612"/>
            <a:chExt cx="5759624" cy="525463"/>
          </a:xfrm>
        </p:grpSpPr>
        <p:sp>
          <p:nvSpPr>
            <p:cNvPr id="62" name="对角圆角矩形 61"/>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69" name="直接连接符 68"/>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70" name="矩形 69"/>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71" name="矩形 70"/>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514601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left)">
                                      <p:cBhvr>
                                        <p:cTn id="11" dur="500"/>
                                        <p:tgtEl>
                                          <p:spTgt spid="6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141</a:t>
            </a:fld>
            <a:endParaRPr lang="zh-CN" altLang="en-US" sz="1200">
              <a:latin typeface="微软雅黑" pitchFamily="34" charset="-122"/>
              <a:ea typeface="微软雅黑" pitchFamily="34" charset="-122"/>
            </a:endParaRPr>
          </a:p>
        </p:txBody>
      </p:sp>
      <p:sp>
        <p:nvSpPr>
          <p:cNvPr id="88" name="等腰三角形 87"/>
          <p:cNvSpPr/>
          <p:nvPr/>
        </p:nvSpPr>
        <p:spPr>
          <a:xfrm rot="10800000">
            <a:off x="3583252" y="689126"/>
            <a:ext cx="1305244" cy="158471"/>
          </a:xfrm>
          <a:prstGeom prst="triangle">
            <a:avLst/>
          </a:prstGeom>
          <a:solidFill>
            <a:srgbClr val="85C2F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4" name="组合 53"/>
          <p:cNvGrpSpPr/>
          <p:nvPr/>
        </p:nvGrpSpPr>
        <p:grpSpPr>
          <a:xfrm>
            <a:off x="2620820" y="1550234"/>
            <a:ext cx="6203186" cy="5082116"/>
            <a:chOff x="2620820" y="1550234"/>
            <a:chExt cx="6203186" cy="5082116"/>
          </a:xfrm>
        </p:grpSpPr>
        <p:sp>
          <p:nvSpPr>
            <p:cNvPr id="63" name="圆角矩形 62"/>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92175" indent="-892175">
                <a:lnSpc>
                  <a:spcPct val="150000"/>
                </a:lnSpc>
              </a:pPr>
              <a:r>
                <a:rPr lang="zh-CN" altLang="zh-CN" sz="2400" dirty="0">
                  <a:solidFill>
                    <a:srgbClr val="002060"/>
                  </a:solidFill>
                  <a:latin typeface="微软雅黑" panose="020B0503020204020204" pitchFamily="34" charset="-122"/>
                  <a:ea typeface="微软雅黑" panose="020B0503020204020204" pitchFamily="34" charset="-122"/>
                </a:rPr>
                <a:t>（一）本部门（单位）财务管理、决算组织、编报、审核情况。</a:t>
              </a:r>
            </a:p>
            <a:p>
              <a:pPr marL="892175" indent="-892175">
                <a:lnSpc>
                  <a:spcPct val="150000"/>
                </a:lnSpc>
              </a:pPr>
              <a:r>
                <a:rPr lang="zh-CN" altLang="zh-CN" sz="2400" dirty="0">
                  <a:solidFill>
                    <a:srgbClr val="002060"/>
                  </a:solidFill>
                  <a:latin typeface="微软雅黑" panose="020B0503020204020204" pitchFamily="34" charset="-122"/>
                  <a:ea typeface="微软雅黑" panose="020B0503020204020204" pitchFamily="34" charset="-122"/>
                </a:rPr>
                <a:t>（二）本部门（单位）决算公开工作、主管部门对所属单位按规定批复决算工作开展情况。</a:t>
              </a:r>
            </a:p>
            <a:p>
              <a:pPr marL="892175" indent="-892175">
                <a:lnSpc>
                  <a:spcPct val="150000"/>
                </a:lnSpc>
              </a:pPr>
              <a:r>
                <a:rPr lang="zh-CN" altLang="zh-CN" sz="2400" dirty="0">
                  <a:solidFill>
                    <a:srgbClr val="002060"/>
                  </a:solidFill>
                  <a:latin typeface="微软雅黑" panose="020B0503020204020204" pitchFamily="34" charset="-122"/>
                  <a:ea typeface="微软雅黑" panose="020B0503020204020204" pitchFamily="34" charset="-122"/>
                </a:rPr>
                <a:t>（三）对部门（单位）决算管理及报表设计的意见建议。</a:t>
              </a:r>
            </a:p>
            <a:p>
              <a:pPr marL="892175" indent="-892175">
                <a:lnSpc>
                  <a:spcPct val="150000"/>
                </a:lnSpc>
              </a:pPr>
              <a:r>
                <a:rPr lang="zh-CN" altLang="zh-CN" sz="2400" dirty="0">
                  <a:solidFill>
                    <a:srgbClr val="002060"/>
                  </a:solidFill>
                  <a:latin typeface="微软雅黑" panose="020B0503020204020204" pitchFamily="34" charset="-122"/>
                  <a:ea typeface="微软雅黑" panose="020B0503020204020204" pitchFamily="34" charset="-122"/>
                </a:rPr>
                <a:t>（四）对加强部门决算</a:t>
              </a:r>
              <a:r>
                <a:rPr lang="zh-CN" altLang="zh-CN" sz="2400" dirty="0" smtClean="0">
                  <a:solidFill>
                    <a:srgbClr val="002060"/>
                  </a:solidFill>
                  <a:latin typeface="微软雅黑" panose="020B0503020204020204" pitchFamily="34" charset="-122"/>
                  <a:ea typeface="微软雅黑" panose="020B0503020204020204" pitchFamily="34" charset="-122"/>
                </a:rPr>
                <a:t>数据</a:t>
              </a:r>
              <a:r>
                <a:rPr lang="zh-CN" altLang="en-US" sz="2400" dirty="0" smtClean="0">
                  <a:solidFill>
                    <a:srgbClr val="002060"/>
                  </a:solidFill>
                  <a:latin typeface="微软雅黑" panose="020B0503020204020204" pitchFamily="34" charset="-122"/>
                  <a:ea typeface="微软雅黑" panose="020B0503020204020204" pitchFamily="34" charset="-122"/>
                </a:rPr>
                <a:t>分析应用</a:t>
              </a:r>
              <a:r>
                <a:rPr lang="zh-CN" altLang="zh-CN" sz="2400" dirty="0" smtClean="0">
                  <a:solidFill>
                    <a:srgbClr val="002060"/>
                  </a:solidFill>
                  <a:latin typeface="微软雅黑" panose="020B0503020204020204" pitchFamily="34" charset="-122"/>
                  <a:ea typeface="微软雅黑" panose="020B0503020204020204" pitchFamily="34" charset="-122"/>
                </a:rPr>
                <a:t>工作</a:t>
              </a:r>
              <a:r>
                <a:rPr lang="zh-CN" altLang="zh-CN" sz="2400" dirty="0">
                  <a:solidFill>
                    <a:srgbClr val="002060"/>
                  </a:solidFill>
                  <a:latin typeface="微软雅黑" panose="020B0503020204020204" pitchFamily="34" charset="-122"/>
                  <a:ea typeface="微软雅黑" panose="020B0503020204020204" pitchFamily="34" charset="-122"/>
                </a:rPr>
                <a:t>的建议。</a:t>
              </a:r>
            </a:p>
          </p:txBody>
        </p:sp>
        <p:cxnSp>
          <p:nvCxnSpPr>
            <p:cNvPr id="60" name="直接连接符 59"/>
            <p:cNvCxnSpPr>
              <a:stCxn id="37" idx="3"/>
            </p:cNvCxnSpPr>
            <p:nvPr/>
          </p:nvCxnSpPr>
          <p:spPr>
            <a:xfrm flipV="1">
              <a:off x="2620820" y="6094989"/>
              <a:ext cx="662763" cy="0"/>
            </a:xfrm>
            <a:prstGeom prst="line">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10" name="组合 9"/>
          <p:cNvGrpSpPr/>
          <p:nvPr/>
        </p:nvGrpSpPr>
        <p:grpSpPr>
          <a:xfrm>
            <a:off x="-5163" y="1556792"/>
            <a:ext cx="2870743" cy="5146349"/>
            <a:chOff x="-5163" y="1556792"/>
            <a:chExt cx="2870743" cy="5146349"/>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56" name="圆角矩形 55"/>
            <p:cNvSpPr/>
            <p:nvPr/>
          </p:nvSpPr>
          <p:spPr>
            <a:xfrm>
              <a:off x="-5163" y="6343101"/>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sp>
        <p:nvSpPr>
          <p:cNvPr id="65" name="矩形 15"/>
          <p:cNvSpPr/>
          <p:nvPr/>
        </p:nvSpPr>
        <p:spPr>
          <a:xfrm>
            <a:off x="149693" y="5847078"/>
            <a:ext cx="2471127" cy="475268"/>
          </a:xfrm>
          <a:custGeom>
            <a:avLst/>
            <a:gdLst>
              <a:gd name="connsiteX0" fmla="*/ 0 w 2692760"/>
              <a:gd name="connsiteY0" fmla="*/ 0 h 1020570"/>
              <a:gd name="connsiteX1" fmla="*/ 2692760 w 2692760"/>
              <a:gd name="connsiteY1" fmla="*/ 0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461523 w 2692760"/>
              <a:gd name="connsiteY1" fmla="*/ 9939 h 1020570"/>
              <a:gd name="connsiteX2" fmla="*/ 2692760 w 2692760"/>
              <a:gd name="connsiteY2" fmla="*/ 10886 h 1020570"/>
              <a:gd name="connsiteX3" fmla="*/ 2690123 w 2692760"/>
              <a:gd name="connsiteY3" fmla="*/ 401825 h 1020570"/>
              <a:gd name="connsiteX4" fmla="*/ 2692760 w 2692760"/>
              <a:gd name="connsiteY4" fmla="*/ 1020570 h 1020570"/>
              <a:gd name="connsiteX5" fmla="*/ 0 w 2692760"/>
              <a:gd name="connsiteY5" fmla="*/ 1020570 h 1020570"/>
              <a:gd name="connsiteX6" fmla="*/ 0 w 2692760"/>
              <a:gd name="connsiteY6" fmla="*/ 0 h 1020570"/>
              <a:gd name="connsiteX0" fmla="*/ 0 w 2692760"/>
              <a:gd name="connsiteY0" fmla="*/ 0 h 1020570"/>
              <a:gd name="connsiteX1" fmla="*/ 2692760 w 2692760"/>
              <a:gd name="connsiteY1" fmla="*/ 10886 h 1020570"/>
              <a:gd name="connsiteX2" fmla="*/ 2690123 w 2692760"/>
              <a:gd name="connsiteY2" fmla="*/ 401825 h 1020570"/>
              <a:gd name="connsiteX3" fmla="*/ 2692760 w 2692760"/>
              <a:gd name="connsiteY3" fmla="*/ 1020570 h 1020570"/>
              <a:gd name="connsiteX4" fmla="*/ 0 w 2692760"/>
              <a:gd name="connsiteY4" fmla="*/ 1020570 h 1020570"/>
              <a:gd name="connsiteX5" fmla="*/ 0 w 2692760"/>
              <a:gd name="connsiteY5" fmla="*/ 0 h 1020570"/>
              <a:gd name="connsiteX0" fmla="*/ 0 w 2692760"/>
              <a:gd name="connsiteY0" fmla="*/ 0 h 1020570"/>
              <a:gd name="connsiteX1" fmla="*/ 2692760 w 2692760"/>
              <a:gd name="connsiteY1" fmla="*/ 10886 h 1020570"/>
              <a:gd name="connsiteX2" fmla="*/ 2692760 w 2692760"/>
              <a:gd name="connsiteY2" fmla="*/ 1020570 h 1020570"/>
              <a:gd name="connsiteX3" fmla="*/ 0 w 2692760"/>
              <a:gd name="connsiteY3" fmla="*/ 1020570 h 1020570"/>
              <a:gd name="connsiteX4" fmla="*/ 0 w 2692760"/>
              <a:gd name="connsiteY4" fmla="*/ 0 h 1020570"/>
              <a:gd name="connsiteX0" fmla="*/ 0 w 2692760"/>
              <a:gd name="connsiteY0" fmla="*/ 946 h 1021516"/>
              <a:gd name="connsiteX1" fmla="*/ 2450637 w 2692760"/>
              <a:gd name="connsiteY1" fmla="*/ 0 h 1021516"/>
              <a:gd name="connsiteX2" fmla="*/ 2692760 w 2692760"/>
              <a:gd name="connsiteY2" fmla="*/ 11832 h 1021516"/>
              <a:gd name="connsiteX3" fmla="*/ 2692760 w 2692760"/>
              <a:gd name="connsiteY3" fmla="*/ 1021516 h 1021516"/>
              <a:gd name="connsiteX4" fmla="*/ 0 w 2692760"/>
              <a:gd name="connsiteY4" fmla="*/ 1021516 h 1021516"/>
              <a:gd name="connsiteX5" fmla="*/ 0 w 2692760"/>
              <a:gd name="connsiteY5" fmla="*/ 946 h 102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760" h="1021516">
                <a:moveTo>
                  <a:pt x="0" y="946"/>
                </a:moveTo>
                <a:lnTo>
                  <a:pt x="2450637" y="0"/>
                </a:lnTo>
                <a:lnTo>
                  <a:pt x="2692760" y="11832"/>
                </a:lnTo>
                <a:lnTo>
                  <a:pt x="2692760" y="1021516"/>
                </a:lnTo>
                <a:lnTo>
                  <a:pt x="0" y="1021516"/>
                </a:lnTo>
                <a:lnTo>
                  <a:pt x="0" y="946"/>
                </a:lnTo>
                <a:close/>
              </a:path>
            </a:pathLst>
          </a:custGeom>
          <a:ln>
            <a:solidFill>
              <a:srgbClr val="61B0FF"/>
            </a:solidFill>
          </a:ln>
        </p:spPr>
        <p:style>
          <a:lnRef idx="3">
            <a:schemeClr val="accent1"/>
          </a:lnRef>
          <a:fillRef idx="0">
            <a:schemeClr val="accent1"/>
          </a:fillRef>
          <a:effectRef idx="2">
            <a:schemeClr val="accent1"/>
          </a:effectRef>
          <a:fontRef idx="minor">
            <a:schemeClr val="tx1"/>
          </a:fontRef>
        </p:style>
        <p:txBody>
          <a:bodyPr rtlCol="0" anchor="ctr"/>
          <a:lstStyle/>
          <a:p>
            <a:pPr algn="ctr"/>
            <a:endParaRPr lang="zh-CN" altLang="en-US"/>
          </a:p>
        </p:txBody>
      </p:sp>
      <p:grpSp>
        <p:nvGrpSpPr>
          <p:cNvPr id="49" name="组合 48"/>
          <p:cNvGrpSpPr/>
          <p:nvPr/>
        </p:nvGrpSpPr>
        <p:grpSpPr>
          <a:xfrm>
            <a:off x="3384376" y="836612"/>
            <a:ext cx="5759624" cy="525463"/>
            <a:chOff x="3384376" y="836612"/>
            <a:chExt cx="5759624" cy="525463"/>
          </a:xfrm>
        </p:grpSpPr>
        <p:sp>
          <p:nvSpPr>
            <p:cNvPr id="51" name="对角圆角矩形 50"/>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52" name="直接连接符 51"/>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59" name="矩形 58"/>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62" name="矩形 61"/>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33779415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left)">
                                      <p:cBhvr>
                                        <p:cTn id="11" dur="500"/>
                                        <p:tgtEl>
                                          <p:spTgt spid="6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left)">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108520" y="1550099"/>
            <a:ext cx="2977634" cy="5426963"/>
          </a:xfrm>
          <a:prstGeom prst="rect">
            <a:avLst/>
          </a:prstGeom>
          <a:no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142</a:t>
            </a:fld>
            <a:endParaRPr lang="zh-CN" altLang="en-US" sz="1200">
              <a:latin typeface="微软雅黑" pitchFamily="34" charset="-122"/>
              <a:ea typeface="微软雅黑" pitchFamily="34" charset="-122"/>
            </a:endParaRPr>
          </a:p>
        </p:txBody>
      </p:sp>
      <p:grpSp>
        <p:nvGrpSpPr>
          <p:cNvPr id="10" name="组合 9"/>
          <p:cNvGrpSpPr/>
          <p:nvPr/>
        </p:nvGrpSpPr>
        <p:grpSpPr>
          <a:xfrm>
            <a:off x="-5163" y="1556792"/>
            <a:ext cx="2870743" cy="5146349"/>
            <a:chOff x="-5163" y="1556792"/>
            <a:chExt cx="2870743" cy="5146349"/>
          </a:xfrm>
        </p:grpSpPr>
        <p:grpSp>
          <p:nvGrpSpPr>
            <p:cNvPr id="96" name="组合 95"/>
            <p:cNvGrpSpPr/>
            <p:nvPr/>
          </p:nvGrpSpPr>
          <p:grpSpPr>
            <a:xfrm>
              <a:off x="0" y="1556792"/>
              <a:ext cx="2865580" cy="4759669"/>
              <a:chOff x="0" y="1556792"/>
              <a:chExt cx="2865580" cy="4759669"/>
            </a:xfrm>
          </p:grpSpPr>
          <p:cxnSp>
            <p:nvCxnSpPr>
              <p:cNvPr id="53" name="直接连接符 52"/>
              <p:cNvCxnSpPr/>
              <p:nvPr/>
            </p:nvCxnSpPr>
            <p:spPr>
              <a:xfrm>
                <a:off x="323528" y="2235646"/>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323528" y="3332514"/>
                <a:ext cx="0" cy="12665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a:off x="323528" y="5180680"/>
                <a:ext cx="0" cy="532212"/>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74846" y="1873288"/>
                <a:ext cx="0" cy="421200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1556792"/>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a:latin typeface="微软雅黑" panose="020B0503020204020204" pitchFamily="34" charset="-122"/>
                    <a:ea typeface="微软雅黑" panose="020B0503020204020204" pitchFamily="34" charset="-122"/>
                  </a:rPr>
                  <a:t>分析报告撰写提纲</a:t>
                </a:r>
              </a:p>
            </p:txBody>
          </p:sp>
          <p:sp>
            <p:nvSpPr>
              <p:cNvPr id="26" name="圆角矩形 25"/>
              <p:cNvSpPr/>
              <p:nvPr/>
            </p:nvSpPr>
            <p:spPr>
              <a:xfrm>
                <a:off x="172820" y="1969022"/>
                <a:ext cx="2448272"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第一部分 部门（单位）</a:t>
                </a:r>
                <a:r>
                  <a:rPr lang="zh-CN" altLang="en-US" sz="1400" b="1" dirty="0" smtClean="0">
                    <a:latin typeface="微软雅黑" panose="020B0503020204020204" pitchFamily="34" charset="-122"/>
                    <a:ea typeface="微软雅黑" panose="020B0503020204020204" pitchFamily="34" charset="-122"/>
                  </a:rPr>
                  <a:t>情况</a:t>
                </a:r>
                <a:endParaRPr lang="zh-CN" altLang="en-US" sz="1400" b="1" dirty="0">
                  <a:latin typeface="微软雅黑" panose="020B0503020204020204" pitchFamily="34" charset="-122"/>
                  <a:ea typeface="微软雅黑" panose="020B0503020204020204" pitchFamily="34" charset="-122"/>
                </a:endParaRPr>
              </a:p>
            </p:txBody>
          </p:sp>
          <p:sp>
            <p:nvSpPr>
              <p:cNvPr id="27" name="圆角矩形 26"/>
              <p:cNvSpPr/>
              <p:nvPr/>
            </p:nvSpPr>
            <p:spPr>
              <a:xfrm>
                <a:off x="489316" y="238121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（一）基本情况</a:t>
                </a:r>
              </a:p>
            </p:txBody>
          </p:sp>
          <p:sp>
            <p:nvSpPr>
              <p:cNvPr id="28" name="圆角矩形 27"/>
              <p:cNvSpPr/>
              <p:nvPr/>
            </p:nvSpPr>
            <p:spPr>
              <a:xfrm>
                <a:off x="489316" y="268540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（二）当年取得的主要事业成效</a:t>
                </a:r>
              </a:p>
            </p:txBody>
          </p:sp>
          <p:sp>
            <p:nvSpPr>
              <p:cNvPr id="29" name="圆角矩形 28"/>
              <p:cNvSpPr/>
              <p:nvPr/>
            </p:nvSpPr>
            <p:spPr>
              <a:xfrm>
                <a:off x="172820" y="2989592"/>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第二部分 收入支出预算执行情况分析</a:t>
                </a:r>
              </a:p>
            </p:txBody>
          </p:sp>
          <p:sp>
            <p:nvSpPr>
              <p:cNvPr id="30" name="圆角矩形 29"/>
              <p:cNvSpPr/>
              <p:nvPr/>
            </p:nvSpPr>
            <p:spPr>
              <a:xfrm>
                <a:off x="489316" y="347262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（一）收入支出预算安排情况</a:t>
                </a:r>
              </a:p>
            </p:txBody>
          </p:sp>
          <p:sp>
            <p:nvSpPr>
              <p:cNvPr id="31" name="圆角矩形 30"/>
              <p:cNvSpPr/>
              <p:nvPr/>
            </p:nvSpPr>
            <p:spPr>
              <a:xfrm>
                <a:off x="489316" y="377681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（二）收入支出预算执行情况</a:t>
                </a:r>
              </a:p>
            </p:txBody>
          </p:sp>
          <p:sp>
            <p:nvSpPr>
              <p:cNvPr id="32" name="圆角矩形 31"/>
              <p:cNvSpPr/>
              <p:nvPr/>
            </p:nvSpPr>
            <p:spPr>
              <a:xfrm>
                <a:off x="489316" y="4081000"/>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（三）年末结转和结余情况</a:t>
                </a:r>
                <a:endParaRPr lang="zh-CN" altLang="en-US" sz="1200" dirty="0">
                  <a:latin typeface="微软雅黑" panose="020B0503020204020204" pitchFamily="34" charset="-122"/>
                  <a:ea typeface="微软雅黑" panose="020B0503020204020204" pitchFamily="34" charset="-122"/>
                </a:endParaRPr>
              </a:p>
            </p:txBody>
          </p:sp>
          <p:sp>
            <p:nvSpPr>
              <p:cNvPr id="33" name="圆角矩形 32"/>
              <p:cNvSpPr/>
              <p:nvPr/>
            </p:nvSpPr>
            <p:spPr>
              <a:xfrm>
                <a:off x="489316" y="4385190"/>
                <a:ext cx="2376264" cy="427672"/>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zh-CN" sz="1200" dirty="0">
                    <a:latin typeface="微软雅黑" panose="020B0503020204020204" pitchFamily="34" charset="-122"/>
                    <a:ea typeface="微软雅黑" panose="020B0503020204020204" pitchFamily="34" charset="-122"/>
                  </a:rPr>
                  <a:t>（四）当年预算执行中存在问题、原因及改进措施</a:t>
                </a:r>
                <a:endParaRPr lang="zh-CN" altLang="en-US" sz="1200" dirty="0">
                  <a:latin typeface="微软雅黑" panose="020B0503020204020204" pitchFamily="34" charset="-122"/>
                  <a:ea typeface="微软雅黑" panose="020B0503020204020204" pitchFamily="34" charset="-122"/>
                </a:endParaRPr>
              </a:p>
            </p:txBody>
          </p:sp>
          <p:sp>
            <p:nvSpPr>
              <p:cNvPr id="34" name="圆角矩形 33"/>
              <p:cNvSpPr/>
              <p:nvPr/>
            </p:nvSpPr>
            <p:spPr>
              <a:xfrm>
                <a:off x="172820" y="4865052"/>
                <a:ext cx="2448000" cy="360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第三部分 资产负债情况分析</a:t>
                </a:r>
              </a:p>
            </p:txBody>
          </p:sp>
          <p:sp>
            <p:nvSpPr>
              <p:cNvPr id="35" name="圆角矩形 34"/>
              <p:cNvSpPr/>
              <p:nvPr/>
            </p:nvSpPr>
            <p:spPr>
              <a:xfrm>
                <a:off x="489316" y="527724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（一）资产负债结构情况</a:t>
                </a:r>
              </a:p>
            </p:txBody>
          </p:sp>
          <p:sp>
            <p:nvSpPr>
              <p:cNvPr id="36" name="圆角矩形 35"/>
              <p:cNvSpPr/>
              <p:nvPr/>
            </p:nvSpPr>
            <p:spPr>
              <a:xfrm>
                <a:off x="489316" y="5581432"/>
                <a:ext cx="2376264" cy="25200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200" dirty="0">
                    <a:latin typeface="微软雅黑" panose="020B0503020204020204" pitchFamily="34" charset="-122"/>
                    <a:ea typeface="微软雅黑" panose="020B0503020204020204" pitchFamily="34" charset="-122"/>
                  </a:rPr>
                  <a:t>（二）资产负债对比分析</a:t>
                </a:r>
              </a:p>
            </p:txBody>
          </p:sp>
          <p:sp>
            <p:nvSpPr>
              <p:cNvPr id="37" name="圆角矩形 36"/>
              <p:cNvSpPr/>
              <p:nvPr/>
            </p:nvSpPr>
            <p:spPr>
              <a:xfrm>
                <a:off x="172820" y="5885623"/>
                <a:ext cx="2448000" cy="430838"/>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sz="1400" b="1" dirty="0">
                    <a:latin typeface="微软雅黑" panose="020B0503020204020204" pitchFamily="34" charset="-122"/>
                    <a:ea typeface="微软雅黑" panose="020B0503020204020204" pitchFamily="34" charset="-122"/>
                  </a:rPr>
                  <a:t>第四部分 本年度部门决算等财务工作开展情况</a:t>
                </a:r>
              </a:p>
            </p:txBody>
          </p:sp>
          <p:cxnSp>
            <p:nvCxnSpPr>
              <p:cNvPr id="40" name="直接连接符 39"/>
              <p:cNvCxnSpPr>
                <a:endCxn id="37" idx="1"/>
              </p:cNvCxnSpPr>
              <p:nvPr/>
            </p:nvCxnSpPr>
            <p:spPr>
              <a:xfrm>
                <a:off x="74846" y="6101042"/>
                <a:ext cx="9797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接连接符 43"/>
              <p:cNvCxnSpPr>
                <a:endCxn id="34" idx="1"/>
              </p:cNvCxnSpPr>
              <p:nvPr/>
            </p:nvCxnSpPr>
            <p:spPr>
              <a:xfrm>
                <a:off x="71312" y="5045052"/>
                <a:ext cx="101508"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47" name="直接连接符 46"/>
              <p:cNvCxnSpPr>
                <a:endCxn id="29" idx="1"/>
              </p:cNvCxnSpPr>
              <p:nvPr/>
            </p:nvCxnSpPr>
            <p:spPr>
              <a:xfrm>
                <a:off x="98386" y="3205011"/>
                <a:ext cx="74434"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0" name="直接连接符 49"/>
              <p:cNvCxnSpPr>
                <a:endCxn id="26" idx="1"/>
              </p:cNvCxnSpPr>
              <p:nvPr/>
            </p:nvCxnSpPr>
            <p:spPr>
              <a:xfrm>
                <a:off x="94852" y="2145113"/>
                <a:ext cx="77968" cy="3909"/>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接连接符 57"/>
              <p:cNvCxnSpPr>
                <a:endCxn id="27" idx="1"/>
              </p:cNvCxnSpPr>
              <p:nvPr/>
            </p:nvCxnSpPr>
            <p:spPr>
              <a:xfrm flipV="1">
                <a:off x="323528" y="250721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接连接符 60"/>
              <p:cNvCxnSpPr>
                <a:endCxn id="28" idx="1"/>
              </p:cNvCxnSpPr>
              <p:nvPr/>
            </p:nvCxnSpPr>
            <p:spPr>
              <a:xfrm>
                <a:off x="323528" y="276016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4" name="直接连接符 63"/>
              <p:cNvCxnSpPr>
                <a:endCxn id="30" idx="1"/>
              </p:cNvCxnSpPr>
              <p:nvPr/>
            </p:nvCxnSpPr>
            <p:spPr>
              <a:xfrm>
                <a:off x="326930" y="3582924"/>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6" name="直接连接符 65"/>
              <p:cNvCxnSpPr>
                <a:endCxn id="31" idx="1"/>
              </p:cNvCxnSpPr>
              <p:nvPr/>
            </p:nvCxnSpPr>
            <p:spPr>
              <a:xfrm>
                <a:off x="323528" y="3896197"/>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7" name="直接连接符 66"/>
              <p:cNvCxnSpPr>
                <a:endCxn id="32" idx="1"/>
              </p:cNvCxnSpPr>
              <p:nvPr/>
            </p:nvCxnSpPr>
            <p:spPr>
              <a:xfrm>
                <a:off x="323528" y="4204451"/>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接连接符 67"/>
              <p:cNvCxnSpPr>
                <a:endCxn id="33" idx="1"/>
              </p:cNvCxnSpPr>
              <p:nvPr/>
            </p:nvCxnSpPr>
            <p:spPr>
              <a:xfrm flipV="1">
                <a:off x="321937" y="4599026"/>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79" name="直接连接符 78"/>
              <p:cNvCxnSpPr>
                <a:endCxn id="35" idx="1"/>
              </p:cNvCxnSpPr>
              <p:nvPr/>
            </p:nvCxnSpPr>
            <p:spPr>
              <a:xfrm>
                <a:off x="345316" y="540324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接连接符 79"/>
              <p:cNvCxnSpPr>
                <a:endCxn id="36" idx="1"/>
              </p:cNvCxnSpPr>
              <p:nvPr/>
            </p:nvCxnSpPr>
            <p:spPr>
              <a:xfrm>
                <a:off x="358252" y="5707432"/>
                <a:ext cx="144000" cy="0"/>
              </a:xfrm>
              <a:prstGeom prst="line">
                <a:avLst/>
              </a:prstGeom>
              <a:ln w="19050">
                <a:solidFill>
                  <a:srgbClr val="85A9D1"/>
                </a:solidFill>
                <a:prstDash val="sysDot"/>
              </a:ln>
            </p:spPr>
            <p:style>
              <a:lnRef idx="1">
                <a:schemeClr val="accent1"/>
              </a:lnRef>
              <a:fillRef idx="0">
                <a:schemeClr val="accent1"/>
              </a:fillRef>
              <a:effectRef idx="0">
                <a:schemeClr val="accent1"/>
              </a:effectRef>
              <a:fontRef idx="minor">
                <a:schemeClr val="tx1"/>
              </a:fontRef>
            </p:style>
          </p:cxnSp>
        </p:grpSp>
        <p:sp>
          <p:nvSpPr>
            <p:cNvPr id="56" name="圆角矩形 55"/>
            <p:cNvSpPr/>
            <p:nvPr/>
          </p:nvSpPr>
          <p:spPr>
            <a:xfrm>
              <a:off x="-5163" y="6343101"/>
              <a:ext cx="2051720" cy="360040"/>
            </a:xfrm>
            <a:prstGeom prst="roundRect">
              <a:avLst/>
            </a:prstGeom>
            <a:gradFill flip="none" rotWithShape="1">
              <a:gsLst>
                <a:gs pos="0">
                  <a:srgbClr val="9DC3E6">
                    <a:tint val="66000"/>
                    <a:satMod val="160000"/>
                  </a:srgbClr>
                </a:gs>
                <a:gs pos="50000">
                  <a:srgbClr val="9DC3E6">
                    <a:tint val="44500"/>
                    <a:satMod val="160000"/>
                  </a:srgbClr>
                </a:gs>
                <a:gs pos="100000">
                  <a:srgbClr val="9DC3E6">
                    <a:tint val="23500"/>
                    <a:satMod val="160000"/>
                  </a:srgbClr>
                </a:gs>
              </a:gsLst>
              <a:lin ang="0" scaled="1"/>
              <a:tileRect/>
            </a:gradFill>
            <a:ln>
              <a:noFill/>
            </a:ln>
          </p:spPr>
          <p:style>
            <a:lnRef idx="2">
              <a:schemeClr val="accent5"/>
            </a:lnRef>
            <a:fillRef idx="1">
              <a:schemeClr val="lt1"/>
            </a:fillRef>
            <a:effectRef idx="0">
              <a:schemeClr val="accent5"/>
            </a:effectRef>
            <a:fontRef idx="minor">
              <a:schemeClr val="dk1"/>
            </a:fontRef>
          </p:style>
          <p:txBody>
            <a:bodyPr rtlCol="0" anchor="ctr"/>
            <a:lstStyle/>
            <a:p>
              <a:r>
                <a:rPr lang="zh-CN" altLang="en-US" b="1" dirty="0">
                  <a:solidFill>
                    <a:srgbClr val="FF0000"/>
                  </a:solidFill>
                  <a:latin typeface="微软雅黑" panose="020B0503020204020204" pitchFamily="34" charset="-122"/>
                  <a:ea typeface="微软雅黑" panose="020B0503020204020204" pitchFamily="34" charset="-122"/>
                </a:rPr>
                <a:t>提纲</a:t>
              </a:r>
              <a:r>
                <a:rPr lang="zh-CN" altLang="zh-CN" b="1" dirty="0" smtClean="0">
                  <a:solidFill>
                    <a:srgbClr val="FF0000"/>
                  </a:solidFill>
                  <a:latin typeface="微软雅黑" panose="020B0503020204020204" pitchFamily="34" charset="-122"/>
                  <a:ea typeface="微软雅黑" panose="020B0503020204020204" pitchFamily="34" charset="-122"/>
                </a:rPr>
                <a:t>修订</a:t>
              </a:r>
              <a:r>
                <a:rPr lang="zh-CN" altLang="zh-CN" b="1" dirty="0">
                  <a:solidFill>
                    <a:srgbClr val="FF0000"/>
                  </a:solidFill>
                  <a:latin typeface="微软雅黑" panose="020B0503020204020204" pitchFamily="34" charset="-122"/>
                  <a:ea typeface="微软雅黑" panose="020B0503020204020204" pitchFamily="34" charset="-122"/>
                </a:rPr>
                <a:t>情况</a:t>
              </a:r>
            </a:p>
          </p:txBody>
        </p:sp>
      </p:grpSp>
      <p:grpSp>
        <p:nvGrpSpPr>
          <p:cNvPr id="12" name="组合 11"/>
          <p:cNvGrpSpPr/>
          <p:nvPr/>
        </p:nvGrpSpPr>
        <p:grpSpPr>
          <a:xfrm>
            <a:off x="2046557" y="1550234"/>
            <a:ext cx="6777449" cy="5082116"/>
            <a:chOff x="2046557" y="1550234"/>
            <a:chExt cx="6777449" cy="5082116"/>
          </a:xfrm>
        </p:grpSpPr>
        <p:sp>
          <p:nvSpPr>
            <p:cNvPr id="63" name="圆角矩形 62"/>
            <p:cNvSpPr/>
            <p:nvPr/>
          </p:nvSpPr>
          <p:spPr>
            <a:xfrm>
              <a:off x="3283583" y="1550234"/>
              <a:ext cx="5540423" cy="5082116"/>
            </a:xfrm>
            <a:prstGeom prst="roundRect">
              <a:avLst>
                <a:gd name="adj" fmla="val 0"/>
              </a:avLst>
            </a:prstGeom>
            <a:noFill/>
            <a:ln w="28575">
              <a:solidFill>
                <a:srgbClr val="61B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358775">
                <a:lnSpc>
                  <a:spcPct val="200000"/>
                </a:lnSpc>
              </a:pPr>
              <a:r>
                <a:rPr lang="zh-CN" altLang="zh-CN" sz="2800" dirty="0">
                  <a:solidFill>
                    <a:srgbClr val="002060"/>
                  </a:solidFill>
                  <a:latin typeface="微软雅黑" panose="020B0503020204020204" pitchFamily="34" charset="-122"/>
                  <a:ea typeface="微软雅黑" panose="020B0503020204020204" pitchFamily="34" charset="-122"/>
                </a:rPr>
                <a:t>主要是强调支出按照经济分类科目进行分析，并重点对“三公”经费、会议费和培训费等支出进行分析。</a:t>
              </a:r>
            </a:p>
          </p:txBody>
        </p:sp>
        <p:cxnSp>
          <p:nvCxnSpPr>
            <p:cNvPr id="4" name="肘形连接符 3"/>
            <p:cNvCxnSpPr>
              <a:stCxn id="56" idx="3"/>
              <a:endCxn id="63" idx="1"/>
            </p:cNvCxnSpPr>
            <p:nvPr/>
          </p:nvCxnSpPr>
          <p:spPr>
            <a:xfrm flipV="1">
              <a:off x="2046557" y="4091292"/>
              <a:ext cx="1237026" cy="2431829"/>
            </a:xfrm>
            <a:prstGeom prst="bentConnector3">
              <a:avLst>
                <a:gd name="adj1" fmla="val 82560"/>
              </a:avLst>
            </a:prstGeom>
            <a:ln>
              <a:solidFill>
                <a:srgbClr val="61B0FF"/>
              </a:solidFill>
            </a:ln>
          </p:spPr>
          <p:style>
            <a:lnRef idx="3">
              <a:schemeClr val="accent1"/>
            </a:lnRef>
            <a:fillRef idx="0">
              <a:schemeClr val="accent1"/>
            </a:fillRef>
            <a:effectRef idx="2">
              <a:schemeClr val="accent1"/>
            </a:effectRef>
            <a:fontRef idx="minor">
              <a:schemeClr val="tx1"/>
            </a:fontRef>
          </p:style>
        </p:cxnSp>
      </p:grpSp>
      <p:grpSp>
        <p:nvGrpSpPr>
          <p:cNvPr id="48" name="组合 47"/>
          <p:cNvGrpSpPr/>
          <p:nvPr/>
        </p:nvGrpSpPr>
        <p:grpSpPr>
          <a:xfrm>
            <a:off x="3384376" y="836612"/>
            <a:ext cx="5759624" cy="525463"/>
            <a:chOff x="3384376" y="836612"/>
            <a:chExt cx="5759624" cy="525463"/>
          </a:xfrm>
        </p:grpSpPr>
        <p:sp>
          <p:nvSpPr>
            <p:cNvPr id="49" name="对角圆角矩形 48"/>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51" name="直接连接符 50"/>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52" name="矩形 51"/>
            <p:cNvSpPr/>
            <p:nvPr/>
          </p:nvSpPr>
          <p:spPr>
            <a:xfrm>
              <a:off x="3840540" y="913883"/>
              <a:ext cx="1569660" cy="369332"/>
            </a:xfrm>
            <a:prstGeom prst="rect">
              <a:avLst/>
            </a:prstGeom>
          </p:spPr>
          <p:txBody>
            <a:bodyPr wrap="none">
              <a:spAutoFit/>
            </a:bodyPr>
            <a:lstStyle/>
            <a:p>
              <a:pPr lvl="0"/>
              <a:r>
                <a:rPr lang="zh-CN" altLang="en-US" b="1" dirty="0">
                  <a:solidFill>
                    <a:srgbClr val="002060"/>
                  </a:solidFill>
                  <a:latin typeface="微软雅黑" panose="020B0503020204020204" pitchFamily="34" charset="-122"/>
                  <a:ea typeface="微软雅黑" panose="020B0503020204020204" pitchFamily="34" charset="-122"/>
                </a:rPr>
                <a:t>一、</a:t>
              </a:r>
              <a:r>
                <a:rPr lang="zh-CN" altLang="zh-CN" b="1" dirty="0">
                  <a:solidFill>
                    <a:srgbClr val="002060"/>
                  </a:solidFill>
                  <a:latin typeface="微软雅黑" panose="020B0503020204020204" pitchFamily="34" charset="-122"/>
                  <a:ea typeface="微软雅黑" panose="020B0503020204020204" pitchFamily="34" charset="-122"/>
                </a:rPr>
                <a:t>分析报告</a:t>
              </a:r>
            </a:p>
          </p:txBody>
        </p:sp>
        <p:sp>
          <p:nvSpPr>
            <p:cNvPr id="54" name="矩形 53"/>
            <p:cNvSpPr/>
            <p:nvPr/>
          </p:nvSpPr>
          <p:spPr>
            <a:xfrm>
              <a:off x="6705600" y="915471"/>
              <a:ext cx="1569660" cy="369332"/>
            </a:xfrm>
            <a:prstGeom prst="rect">
              <a:avLst/>
            </a:prstGeom>
          </p:spPr>
          <p:txBody>
            <a:bodyPr wrap="none">
              <a:spAutoFit/>
            </a:bodyPr>
            <a:lstStyle/>
            <a:p>
              <a:r>
                <a:rPr lang="zh-CN" altLang="en-US" dirty="0">
                  <a:solidFill>
                    <a:srgbClr val="002060"/>
                  </a:solidFill>
                  <a:latin typeface="微软雅黑" panose="020B0503020204020204" pitchFamily="34" charset="-122"/>
                  <a:ea typeface="微软雅黑" panose="020B0503020204020204" pitchFamily="34" charset="-122"/>
                </a:rPr>
                <a:t>二</a:t>
              </a:r>
              <a:r>
                <a:rPr lang="zh-CN" altLang="en-US" dirty="0" smtClean="0">
                  <a:solidFill>
                    <a:srgbClr val="002060"/>
                  </a:solidFill>
                  <a:latin typeface="微软雅黑" panose="020B0503020204020204" pitchFamily="34" charset="-122"/>
                  <a:ea typeface="微软雅黑" panose="020B0503020204020204" pitchFamily="34" charset="-122"/>
                </a:rPr>
                <a:t>、分析评价</a:t>
              </a:r>
              <a:endParaRPr lang="zh-CN" altLang="zh-CN"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20047520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7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部门决算分析利用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部门决算</a:t>
            </a:r>
            <a:r>
              <a:rPr lang="zh-CN" altLang="en-US" sz="2800" b="1" dirty="0" smtClean="0">
                <a:solidFill>
                  <a:srgbClr val="0070C0"/>
                </a:solidFill>
                <a:latin typeface="微软雅黑" pitchFamily="34" charset="-122"/>
                <a:ea typeface="微软雅黑" pitchFamily="34" charset="-122"/>
              </a:rPr>
              <a:t>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143</a:t>
            </a:fld>
            <a:endParaRPr lang="zh-CN" altLang="en-US" sz="1200">
              <a:latin typeface="微软雅黑" pitchFamily="34" charset="-122"/>
              <a:ea typeface="微软雅黑" pitchFamily="34" charset="-122"/>
            </a:endParaRPr>
          </a:p>
        </p:txBody>
      </p:sp>
      <p:pic>
        <p:nvPicPr>
          <p:cNvPr id="13" name="图片 12" descr="捕获.PNG"/>
          <p:cNvPicPr>
            <a:picLocks noChangeAspect="1"/>
          </p:cNvPicPr>
          <p:nvPr/>
        </p:nvPicPr>
        <p:blipFill>
          <a:blip r:embed="rId3" cstate="print"/>
          <a:stretch>
            <a:fillRect/>
          </a:stretch>
        </p:blipFill>
        <p:spPr>
          <a:xfrm>
            <a:off x="1115616" y="1556792"/>
            <a:ext cx="6768751" cy="4415738"/>
          </a:xfrm>
          <a:prstGeom prst="rect">
            <a:avLst/>
          </a:prstGeom>
        </p:spPr>
      </p:pic>
      <p:grpSp>
        <p:nvGrpSpPr>
          <p:cNvPr id="14" name="组合 13"/>
          <p:cNvGrpSpPr/>
          <p:nvPr/>
        </p:nvGrpSpPr>
        <p:grpSpPr>
          <a:xfrm>
            <a:off x="3384376" y="836612"/>
            <a:ext cx="5759624" cy="525463"/>
            <a:chOff x="3384376" y="836612"/>
            <a:chExt cx="5759624" cy="525463"/>
          </a:xfrm>
        </p:grpSpPr>
        <p:sp>
          <p:nvSpPr>
            <p:cNvPr id="15" name="对角圆角矩形 14"/>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16" name="直接连接符 15"/>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18" name="矩形 17"/>
            <p:cNvSpPr/>
            <p:nvPr/>
          </p:nvSpPr>
          <p:spPr>
            <a:xfrm>
              <a:off x="3840540" y="913883"/>
              <a:ext cx="1569660" cy="369332"/>
            </a:xfrm>
            <a:prstGeom prst="rect">
              <a:avLst/>
            </a:prstGeom>
          </p:spPr>
          <p:txBody>
            <a:bodyPr wrap="none">
              <a:spAutoFit/>
            </a:bodyPr>
            <a:lstStyle/>
            <a:p>
              <a:pPr lvl="0"/>
              <a:r>
                <a:rPr lang="zh-CN" altLang="en-US" dirty="0">
                  <a:solidFill>
                    <a:srgbClr val="002060"/>
                  </a:solidFill>
                  <a:latin typeface="微软雅黑" panose="020B0503020204020204" pitchFamily="34" charset="-122"/>
                  <a:ea typeface="微软雅黑" panose="020B0503020204020204" pitchFamily="34" charset="-122"/>
                </a:rPr>
                <a:t>一、</a:t>
              </a:r>
              <a:r>
                <a:rPr lang="zh-CN" altLang="zh-CN" dirty="0">
                  <a:solidFill>
                    <a:srgbClr val="002060"/>
                  </a:solidFill>
                  <a:latin typeface="微软雅黑" panose="020B0503020204020204" pitchFamily="34" charset="-122"/>
                  <a:ea typeface="微软雅黑" panose="020B0503020204020204" pitchFamily="34" charset="-122"/>
                </a:rPr>
                <a:t>分析报告</a:t>
              </a:r>
            </a:p>
          </p:txBody>
        </p:sp>
        <p:sp>
          <p:nvSpPr>
            <p:cNvPr id="19" name="矩形 18"/>
            <p:cNvSpPr/>
            <p:nvPr/>
          </p:nvSpPr>
          <p:spPr>
            <a:xfrm>
              <a:off x="6705600" y="915471"/>
              <a:ext cx="1569660" cy="369332"/>
            </a:xfrm>
            <a:prstGeom prst="rect">
              <a:avLst/>
            </a:prstGeom>
          </p:spPr>
          <p:txBody>
            <a:bodyPr wrap="none">
              <a:spAutoFit/>
            </a:bodyPr>
            <a:lstStyle/>
            <a:p>
              <a:r>
                <a:rPr lang="zh-CN" altLang="en-US" b="1" dirty="0">
                  <a:solidFill>
                    <a:srgbClr val="002060"/>
                  </a:solidFill>
                  <a:latin typeface="微软雅黑" panose="020B0503020204020204" pitchFamily="34" charset="-122"/>
                  <a:ea typeface="微软雅黑" panose="020B0503020204020204" pitchFamily="34" charset="-122"/>
                </a:rPr>
                <a:t>二</a:t>
              </a:r>
              <a:r>
                <a:rPr lang="zh-CN" altLang="en-US" b="1" dirty="0" smtClean="0">
                  <a:solidFill>
                    <a:srgbClr val="002060"/>
                  </a:solidFill>
                  <a:latin typeface="微软雅黑" panose="020B0503020204020204" pitchFamily="34" charset="-122"/>
                  <a:ea typeface="微软雅黑" panose="020B0503020204020204" pitchFamily="34" charset="-122"/>
                </a:rPr>
                <a:t>、分析评价</a:t>
              </a:r>
              <a:endParaRPr lang="zh-CN" altLang="zh-CN" b="1"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308073883"/>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部门决算分析利用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部门决算</a:t>
            </a:r>
            <a:r>
              <a:rPr lang="zh-CN" altLang="en-US" sz="2800" b="1" dirty="0" smtClean="0">
                <a:solidFill>
                  <a:srgbClr val="0070C0"/>
                </a:solidFill>
                <a:latin typeface="微软雅黑" pitchFamily="34" charset="-122"/>
                <a:ea typeface="微软雅黑" pitchFamily="34" charset="-122"/>
              </a:rPr>
              <a:t>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144</a:t>
            </a:fld>
            <a:endParaRPr lang="zh-CN" altLang="en-US" sz="1200">
              <a:latin typeface="微软雅黑" pitchFamily="34" charset="-122"/>
              <a:ea typeface="微软雅黑" pitchFamily="34" charset="-122"/>
            </a:endParaRPr>
          </a:p>
        </p:txBody>
      </p:sp>
      <p:pic>
        <p:nvPicPr>
          <p:cNvPr id="2" name="图片 1"/>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179512" y="1360486"/>
            <a:ext cx="8640960" cy="14144353"/>
          </a:xfrm>
          <a:prstGeom prst="rect">
            <a:avLst/>
          </a:prstGeom>
        </p:spPr>
      </p:pic>
      <p:grpSp>
        <p:nvGrpSpPr>
          <p:cNvPr id="13" name="组合 12"/>
          <p:cNvGrpSpPr/>
          <p:nvPr/>
        </p:nvGrpSpPr>
        <p:grpSpPr>
          <a:xfrm>
            <a:off x="3384376" y="836612"/>
            <a:ext cx="5759624" cy="525463"/>
            <a:chOff x="3384376" y="836612"/>
            <a:chExt cx="5759624" cy="525463"/>
          </a:xfrm>
        </p:grpSpPr>
        <p:sp>
          <p:nvSpPr>
            <p:cNvPr id="14" name="对角圆角矩形 13"/>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15" name="直接连接符 14"/>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16" name="矩形 15"/>
            <p:cNvSpPr/>
            <p:nvPr/>
          </p:nvSpPr>
          <p:spPr>
            <a:xfrm>
              <a:off x="3840540" y="913883"/>
              <a:ext cx="1569660" cy="369332"/>
            </a:xfrm>
            <a:prstGeom prst="rect">
              <a:avLst/>
            </a:prstGeom>
          </p:spPr>
          <p:txBody>
            <a:bodyPr wrap="none">
              <a:spAutoFit/>
            </a:bodyPr>
            <a:lstStyle/>
            <a:p>
              <a:pPr lvl="0"/>
              <a:r>
                <a:rPr lang="zh-CN" altLang="en-US" dirty="0">
                  <a:solidFill>
                    <a:srgbClr val="002060"/>
                  </a:solidFill>
                  <a:latin typeface="微软雅黑" panose="020B0503020204020204" pitchFamily="34" charset="-122"/>
                  <a:ea typeface="微软雅黑" panose="020B0503020204020204" pitchFamily="34" charset="-122"/>
                </a:rPr>
                <a:t>一、</a:t>
              </a:r>
              <a:r>
                <a:rPr lang="zh-CN" altLang="zh-CN" dirty="0">
                  <a:solidFill>
                    <a:srgbClr val="002060"/>
                  </a:solidFill>
                  <a:latin typeface="微软雅黑" panose="020B0503020204020204" pitchFamily="34" charset="-122"/>
                  <a:ea typeface="微软雅黑" panose="020B0503020204020204" pitchFamily="34" charset="-122"/>
                </a:rPr>
                <a:t>分析报告</a:t>
              </a:r>
            </a:p>
          </p:txBody>
        </p:sp>
        <p:sp>
          <p:nvSpPr>
            <p:cNvPr id="18" name="矩形 17"/>
            <p:cNvSpPr/>
            <p:nvPr/>
          </p:nvSpPr>
          <p:spPr>
            <a:xfrm>
              <a:off x="6705600" y="915471"/>
              <a:ext cx="1569660" cy="369332"/>
            </a:xfrm>
            <a:prstGeom prst="rect">
              <a:avLst/>
            </a:prstGeom>
          </p:spPr>
          <p:txBody>
            <a:bodyPr wrap="none">
              <a:spAutoFit/>
            </a:bodyPr>
            <a:lstStyle/>
            <a:p>
              <a:r>
                <a:rPr lang="zh-CN" altLang="en-US" b="1" dirty="0">
                  <a:solidFill>
                    <a:srgbClr val="002060"/>
                  </a:solidFill>
                  <a:latin typeface="微软雅黑" panose="020B0503020204020204" pitchFamily="34" charset="-122"/>
                  <a:ea typeface="微软雅黑" panose="020B0503020204020204" pitchFamily="34" charset="-122"/>
                </a:rPr>
                <a:t>二</a:t>
              </a:r>
              <a:r>
                <a:rPr lang="zh-CN" altLang="en-US" b="1" dirty="0" smtClean="0">
                  <a:solidFill>
                    <a:srgbClr val="002060"/>
                  </a:solidFill>
                  <a:latin typeface="微软雅黑" panose="020B0503020204020204" pitchFamily="34" charset="-122"/>
                  <a:ea typeface="微软雅黑" panose="020B0503020204020204" pitchFamily="34" charset="-122"/>
                </a:rPr>
                <a:t>、分析评价</a:t>
              </a:r>
              <a:endParaRPr lang="zh-CN" altLang="zh-CN" b="1"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308073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4" presetClass="path" presetSubtype="0" accel="50000" decel="50000" fill="hold" nodeType="clickEffect">
                                  <p:stCondLst>
                                    <p:cond delay="0"/>
                                  </p:stCondLst>
                                  <p:childTnLst>
                                    <p:animMotion origin="layout" path="M -3.88889E-6 3.7037E-7 L 0.00799 -0.45671 " pathEditMode="relative" rAng="0" ptsTypes="AA">
                                      <p:cBhvr>
                                        <p:cTn id="6" dur="2000" fill="hold"/>
                                        <p:tgtEl>
                                          <p:spTgt spid="2"/>
                                        </p:tgtEl>
                                        <p:attrNameLst>
                                          <p:attrName>ppt_x</p:attrName>
                                          <p:attrName>ppt_y</p:attrName>
                                        </p:attrNameLst>
                                      </p:cBhvr>
                                      <p:rCtr x="399" y="-22847"/>
                                    </p:animMotion>
                                  </p:childTnLst>
                                </p:cTn>
                              </p:par>
                            </p:childTnLst>
                          </p:cTn>
                        </p:par>
                      </p:childTnLst>
                    </p:cTn>
                  </p:par>
                  <p:par>
                    <p:cTn id="7" fill="hold">
                      <p:stCondLst>
                        <p:cond delay="indefinite"/>
                      </p:stCondLst>
                      <p:childTnLst>
                        <p:par>
                          <p:cTn id="8" fill="hold">
                            <p:stCondLst>
                              <p:cond delay="0"/>
                            </p:stCondLst>
                            <p:childTnLst>
                              <p:par>
                                <p:cTn id="9" presetID="64" presetClass="path" presetSubtype="0" accel="50000" decel="50000" fill="hold" nodeType="clickEffect">
                                  <p:stCondLst>
                                    <p:cond delay="0"/>
                                  </p:stCondLst>
                                  <p:childTnLst>
                                    <p:animMotion origin="layout" path="M 0.00799 -0.45671 L 0.00799 -1.16019 " pathEditMode="relative" rAng="0" ptsTypes="AA">
                                      <p:cBhvr>
                                        <p:cTn id="10" dur="2000" fill="hold"/>
                                        <p:tgtEl>
                                          <p:spTgt spid="2"/>
                                        </p:tgtEl>
                                        <p:attrNameLst>
                                          <p:attrName>ppt_x</p:attrName>
                                          <p:attrName>ppt_y</p:attrName>
                                        </p:attrNameLst>
                                      </p:cBhvr>
                                      <p:rCtr x="0" y="-351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466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第五部分 部门</a:t>
            </a:r>
            <a:r>
              <a:rPr lang="zh-CN" altLang="en-US" sz="2600" b="1" kern="0" dirty="0" smtClean="0">
                <a:solidFill>
                  <a:prstClr val="white"/>
                </a:solidFill>
                <a:latin typeface="微软雅黑" panose="020B0503020204020204" pitchFamily="34" charset="-122"/>
                <a:ea typeface="微软雅黑" panose="020B0503020204020204" pitchFamily="34" charset="-122"/>
              </a:rPr>
              <a:t>决算分析应用</a:t>
            </a:r>
            <a:endParaRPr lang="en-US" altLang="zh-CN" sz="2600" b="1" kern="0" dirty="0">
              <a:solidFill>
                <a:prstClr val="white"/>
              </a:solidFill>
              <a:latin typeface="微软雅黑" panose="020B0503020204020204" pitchFamily="34" charset="-122"/>
              <a:ea typeface="微软雅黑" panose="020B0503020204020204" pitchFamily="34" charset="-122"/>
            </a:endParaRPr>
          </a:p>
        </p:txBody>
      </p:sp>
      <p:sp>
        <p:nvSpPr>
          <p:cNvPr id="321539" name="文本框 3"/>
          <p:cNvSpPr txBox="1">
            <a:spLocks noChangeArrowheads="1"/>
          </p:cNvSpPr>
          <p:nvPr/>
        </p:nvSpPr>
        <p:spPr bwMode="auto">
          <a:xfrm>
            <a:off x="395288" y="836613"/>
            <a:ext cx="3097212"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buFont typeface="Arial" pitchFamily="34" charset="0"/>
              <a:buNone/>
            </a:pPr>
            <a:r>
              <a:rPr lang="zh-CN" altLang="en-US" sz="2800" b="1" dirty="0">
                <a:solidFill>
                  <a:srgbClr val="0070C0"/>
                </a:solidFill>
                <a:latin typeface="微软雅黑" pitchFamily="34" charset="-122"/>
                <a:ea typeface="微软雅黑" pitchFamily="34" charset="-122"/>
              </a:rPr>
              <a:t>部门</a:t>
            </a:r>
            <a:r>
              <a:rPr lang="zh-CN" altLang="en-US" sz="2800" b="1" dirty="0" smtClean="0">
                <a:solidFill>
                  <a:srgbClr val="0070C0"/>
                </a:solidFill>
                <a:latin typeface="微软雅黑" pitchFamily="34" charset="-122"/>
                <a:ea typeface="微软雅黑" pitchFamily="34" charset="-122"/>
              </a:rPr>
              <a:t>决算分析应用</a:t>
            </a:r>
            <a:endParaRPr lang="zh-CN" altLang="en-US" sz="2800" b="1" dirty="0">
              <a:solidFill>
                <a:srgbClr val="0070C0"/>
              </a:solidFill>
              <a:latin typeface="微软雅黑" pitchFamily="34" charset="-122"/>
              <a:ea typeface="微软雅黑" pitchFamily="34" charset="-122"/>
            </a:endParaRPr>
          </a:p>
        </p:txBody>
      </p:sp>
      <p:sp>
        <p:nvSpPr>
          <p:cNvPr id="32154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84A53FD-D6D8-409C-84F2-5444640F93F5}" type="slidenum">
              <a:rPr lang="zh-CN" altLang="en-US" sz="1200">
                <a:latin typeface="微软雅黑" pitchFamily="34" charset="-122"/>
                <a:ea typeface="微软雅黑" pitchFamily="34" charset="-122"/>
              </a:rPr>
              <a:pPr>
                <a:spcBef>
                  <a:spcPct val="0"/>
                </a:spcBef>
                <a:buFontTx/>
                <a:buNone/>
              </a:pPr>
              <a:t>145</a:t>
            </a:fld>
            <a:endParaRPr lang="zh-CN" altLang="en-US" sz="1200">
              <a:latin typeface="微软雅黑" pitchFamily="34" charset="-122"/>
              <a:ea typeface="微软雅黑" pitchFamily="34" charset="-122"/>
            </a:endParaRPr>
          </a:p>
        </p:txBody>
      </p:sp>
      <p:sp>
        <p:nvSpPr>
          <p:cNvPr id="13" name="TextBox 2"/>
          <p:cNvSpPr txBox="1"/>
          <p:nvPr/>
        </p:nvSpPr>
        <p:spPr>
          <a:xfrm>
            <a:off x="683568" y="1412776"/>
            <a:ext cx="8280920" cy="1338828"/>
          </a:xfrm>
          <a:prstGeom prst="rect">
            <a:avLst/>
          </a:prstGeom>
          <a:noFill/>
        </p:spPr>
        <p:txBody>
          <a:bodyPr wrap="square" rtlCol="0">
            <a:spAutoFit/>
          </a:bodyPr>
          <a:lstStyle/>
          <a:p>
            <a:pPr indent="358775">
              <a:lnSpc>
                <a:spcPct val="150000"/>
              </a:lnSpc>
            </a:pPr>
            <a:r>
              <a:rPr lang="zh-CN" altLang="zh-CN" dirty="0" smtClean="0">
                <a:solidFill>
                  <a:srgbClr val="002060"/>
                </a:solidFill>
                <a:latin typeface="微软雅黑" panose="020B0503020204020204" pitchFamily="34" charset="-122"/>
                <a:ea typeface="微软雅黑" panose="020B0503020204020204" pitchFamily="34" charset="-122"/>
              </a:rPr>
              <a:t>结合</a:t>
            </a:r>
            <a:r>
              <a:rPr lang="zh-CN" altLang="zh-CN" dirty="0">
                <a:solidFill>
                  <a:srgbClr val="002060"/>
                </a:solidFill>
                <a:latin typeface="微软雅黑" panose="020B0503020204020204" pitchFamily="34" charset="-122"/>
                <a:ea typeface="微软雅黑" panose="020B0503020204020204" pitchFamily="34" charset="-122"/>
              </a:rPr>
              <a:t>上年量化评价试行情况，对相关指标权重和评分标准进行适当调整，实现“</a:t>
            </a:r>
            <a:r>
              <a:rPr lang="zh-CN" altLang="zh-CN" b="1" dirty="0">
                <a:solidFill>
                  <a:srgbClr val="002060"/>
                </a:solidFill>
                <a:latin typeface="微软雅黑" panose="020B0503020204020204" pitchFamily="34" charset="-122"/>
                <a:ea typeface="微软雅黑" panose="020B0503020204020204" pitchFamily="34" charset="-122"/>
              </a:rPr>
              <a:t>一个预算单位一张财务体检表</a:t>
            </a:r>
            <a:r>
              <a:rPr lang="zh-CN" altLang="zh-CN" dirty="0">
                <a:solidFill>
                  <a:srgbClr val="002060"/>
                </a:solidFill>
                <a:latin typeface="微软雅黑" panose="020B0503020204020204" pitchFamily="34" charset="-122"/>
                <a:ea typeface="微软雅黑" panose="020B0503020204020204" pitchFamily="34" charset="-122"/>
              </a:rPr>
              <a:t>”，更加全面、客观地分析评价预算单位的预算执行情况和财务状况</a:t>
            </a:r>
            <a:r>
              <a:rPr lang="zh-CN" altLang="zh-CN" dirty="0" smtClean="0">
                <a:solidFill>
                  <a:srgbClr val="002060"/>
                </a:solidFill>
                <a:latin typeface="微软雅黑" panose="020B0503020204020204" pitchFamily="34" charset="-122"/>
                <a:ea typeface="微软雅黑" panose="020B0503020204020204" pitchFamily="34" charset="-122"/>
              </a:rPr>
              <a:t>。</a:t>
            </a:r>
            <a:endParaRPr lang="zh-CN" altLang="en-US" dirty="0">
              <a:solidFill>
                <a:srgbClr val="002060"/>
              </a:solidFill>
              <a:latin typeface="微软雅黑" panose="020B0503020204020204" pitchFamily="34" charset="-122"/>
              <a:ea typeface="微软雅黑" panose="020B0503020204020204" pitchFamily="34" charset="-122"/>
            </a:endParaRPr>
          </a:p>
        </p:txBody>
      </p:sp>
      <p:grpSp>
        <p:nvGrpSpPr>
          <p:cNvPr id="15" name="组合 14"/>
          <p:cNvGrpSpPr/>
          <p:nvPr/>
        </p:nvGrpSpPr>
        <p:grpSpPr>
          <a:xfrm>
            <a:off x="683568" y="2702681"/>
            <a:ext cx="8064896" cy="3831984"/>
            <a:chOff x="629138" y="3537001"/>
            <a:chExt cx="8064896" cy="3831984"/>
          </a:xfrm>
        </p:grpSpPr>
        <p:sp>
          <p:nvSpPr>
            <p:cNvPr id="16" name="矩形 15"/>
            <p:cNvSpPr/>
            <p:nvPr/>
          </p:nvSpPr>
          <p:spPr>
            <a:xfrm>
              <a:off x="629138" y="3877542"/>
              <a:ext cx="8064896" cy="3491443"/>
            </a:xfrm>
            <a:prstGeom prst="rect">
              <a:avLst/>
            </a:prstGeom>
            <a:noFill/>
            <a:ln>
              <a:solidFill>
                <a:srgbClr val="61B0FF"/>
              </a:solidFill>
            </a:ln>
            <a:effectLst>
              <a:outerShdw blurRad="63500" sx="102000" sy="102000" algn="ctr"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rtlCol="0" anchor="ctr"/>
            <a:lstStyle/>
            <a:p>
              <a:pPr marL="342900" indent="-342900">
                <a:lnSpc>
                  <a:spcPct val="150000"/>
                </a:lnSpc>
                <a:buFont typeface="+mj-lt"/>
                <a:buAutoNum type="arabicPeriod"/>
              </a:pPr>
              <a:r>
                <a:rPr lang="zh-CN" altLang="en-US" b="1" dirty="0" smtClean="0">
                  <a:solidFill>
                    <a:srgbClr val="002060"/>
                  </a:solidFill>
                  <a:latin typeface="微软雅黑" panose="020B0503020204020204" pitchFamily="34" charset="-122"/>
                  <a:ea typeface="微软雅黑" panose="020B0503020204020204" pitchFamily="34" charset="-122"/>
                </a:rPr>
                <a:t>调整</a:t>
              </a:r>
              <a:r>
                <a:rPr lang="zh-CN" altLang="en-US" b="1" dirty="0">
                  <a:solidFill>
                    <a:srgbClr val="002060"/>
                  </a:solidFill>
                  <a:latin typeface="微软雅黑" panose="020B0503020204020204" pitchFamily="34" charset="-122"/>
                  <a:ea typeface="微软雅黑" panose="020B0503020204020204" pitchFamily="34" charset="-122"/>
                </a:rPr>
                <a:t>部分</a:t>
              </a:r>
              <a:r>
                <a:rPr lang="zh-CN" altLang="en-US" b="1" dirty="0" smtClean="0">
                  <a:solidFill>
                    <a:srgbClr val="002060"/>
                  </a:solidFill>
                  <a:latin typeface="微软雅黑" panose="020B0503020204020204" pitchFamily="34" charset="-122"/>
                  <a:ea typeface="微软雅黑" panose="020B0503020204020204" pitchFamily="34" charset="-122"/>
                </a:rPr>
                <a:t>指标</a:t>
              </a:r>
              <a:endParaRPr lang="en-US" altLang="zh-CN" b="1" dirty="0" smtClean="0">
                <a:solidFill>
                  <a:srgbClr val="002060"/>
                </a:solidFill>
                <a:latin typeface="微软雅黑" panose="020B0503020204020204" pitchFamily="34" charset="-122"/>
                <a:ea typeface="微软雅黑" panose="020B0503020204020204" pitchFamily="34" charset="-122"/>
              </a:endParaRPr>
            </a:p>
            <a:p>
              <a:pPr marL="446088" indent="-174625">
                <a:lnSpc>
                  <a:spcPct val="150000"/>
                </a:lnSpc>
                <a:buFont typeface="Wingdings" panose="05000000000000000000" pitchFamily="2" charset="2"/>
                <a:buChar char="Ø"/>
              </a:pPr>
              <a:r>
                <a:rPr lang="zh-CN" altLang="en-US" b="1" dirty="0" smtClean="0">
                  <a:solidFill>
                    <a:srgbClr val="002060"/>
                  </a:solidFill>
                  <a:latin typeface="微软雅黑" panose="020B0503020204020204" pitchFamily="34" charset="-122"/>
                  <a:ea typeface="微软雅黑" panose="020B0503020204020204" pitchFamily="34" charset="-122"/>
                </a:rPr>
                <a:t>删除</a:t>
              </a:r>
              <a:r>
                <a:rPr lang="zh-CN" altLang="en-US" dirty="0">
                  <a:solidFill>
                    <a:srgbClr val="002060"/>
                  </a:solidFill>
                  <a:latin typeface="微软雅黑" panose="020B0503020204020204" pitchFamily="34" charset="-122"/>
                  <a:ea typeface="微软雅黑" panose="020B0503020204020204" pitchFamily="34" charset="-122"/>
                </a:rPr>
                <a:t>财政拨款项目结转和结余占资金来源</a:t>
              </a:r>
              <a:r>
                <a:rPr lang="zh-CN" altLang="en-US" dirty="0" smtClean="0">
                  <a:solidFill>
                    <a:srgbClr val="002060"/>
                  </a:solidFill>
                  <a:latin typeface="微软雅黑" panose="020B0503020204020204" pitchFamily="34" charset="-122"/>
                  <a:ea typeface="微软雅黑" panose="020B0503020204020204" pitchFamily="34" charset="-122"/>
                </a:rPr>
                <a:t>比重。</a:t>
              </a:r>
              <a:endParaRPr lang="en-US" altLang="zh-CN" dirty="0" smtClean="0">
                <a:solidFill>
                  <a:srgbClr val="002060"/>
                </a:solidFill>
                <a:latin typeface="微软雅黑" panose="020B0503020204020204" pitchFamily="34" charset="-122"/>
                <a:ea typeface="微软雅黑" panose="020B0503020204020204" pitchFamily="34" charset="-122"/>
              </a:endParaRPr>
            </a:p>
            <a:p>
              <a:pPr marL="446088" indent="-174625">
                <a:lnSpc>
                  <a:spcPct val="150000"/>
                </a:lnSpc>
                <a:buFont typeface="Wingdings" panose="05000000000000000000" pitchFamily="2" charset="2"/>
                <a:buChar char="Ø"/>
              </a:pPr>
              <a:r>
                <a:rPr lang="zh-CN" altLang="en-US" b="1" dirty="0" smtClean="0">
                  <a:solidFill>
                    <a:srgbClr val="002060"/>
                  </a:solidFill>
                  <a:latin typeface="微软雅黑" panose="020B0503020204020204" pitchFamily="34" charset="-122"/>
                  <a:ea typeface="微软雅黑" panose="020B0503020204020204" pitchFamily="34" charset="-122"/>
                </a:rPr>
                <a:t>新增</a:t>
              </a:r>
              <a:r>
                <a:rPr lang="zh-CN" altLang="en-US" dirty="0">
                  <a:solidFill>
                    <a:srgbClr val="002060"/>
                  </a:solidFill>
                  <a:latin typeface="微软雅黑" panose="020B0503020204020204" pitchFamily="34" charset="-122"/>
                  <a:ea typeface="微软雅黑" panose="020B0503020204020204" pitchFamily="34" charset="-122"/>
                </a:rPr>
                <a:t>人员经费支出预决算差异率、公用经费支出预决算差异率、财政拨款结转和结余率、财政收回存量资金占上年财政拨款结转和结余比重、“三公”经费支出预决算差异率、在职人员控制率、其他人员增减率等</a:t>
              </a:r>
              <a:r>
                <a:rPr lang="zh-CN" altLang="en-US" dirty="0" smtClean="0">
                  <a:solidFill>
                    <a:srgbClr val="002060"/>
                  </a:solidFill>
                  <a:latin typeface="微软雅黑" panose="020B0503020204020204" pitchFamily="34" charset="-122"/>
                  <a:ea typeface="微软雅黑" panose="020B0503020204020204" pitchFamily="34" charset="-122"/>
                </a:rPr>
                <a:t>指标。</a:t>
              </a:r>
              <a:endParaRPr lang="en-US" altLang="zh-CN" dirty="0" smtClean="0">
                <a:solidFill>
                  <a:srgbClr val="002060"/>
                </a:solidFill>
                <a:latin typeface="微软雅黑" panose="020B0503020204020204" pitchFamily="34" charset="-122"/>
                <a:ea typeface="微软雅黑" panose="020B0503020204020204" pitchFamily="34" charset="-122"/>
              </a:endParaRPr>
            </a:p>
            <a:p>
              <a:pPr marL="446088" indent="-174625">
                <a:lnSpc>
                  <a:spcPct val="150000"/>
                </a:lnSpc>
                <a:buFont typeface="Wingdings" panose="05000000000000000000" pitchFamily="2" charset="2"/>
                <a:buChar char="Ø"/>
              </a:pPr>
              <a:r>
                <a:rPr lang="zh-CN" altLang="en-US" dirty="0" smtClean="0">
                  <a:solidFill>
                    <a:srgbClr val="002060"/>
                  </a:solidFill>
                  <a:latin typeface="微软雅黑" panose="020B0503020204020204" pitchFamily="34" charset="-122"/>
                  <a:ea typeface="微软雅黑" panose="020B0503020204020204" pitchFamily="34" charset="-122"/>
                </a:rPr>
                <a:t>调整</a:t>
              </a:r>
              <a:r>
                <a:rPr lang="zh-CN" altLang="en-US" dirty="0">
                  <a:solidFill>
                    <a:srgbClr val="002060"/>
                  </a:solidFill>
                  <a:latin typeface="微软雅黑" panose="020B0503020204020204" pitchFamily="34" charset="-122"/>
                  <a:ea typeface="微软雅黑" panose="020B0503020204020204" pitchFamily="34" charset="-122"/>
                </a:rPr>
                <a:t>后部门决算量化评价表由</a:t>
              </a:r>
              <a:r>
                <a:rPr lang="en-US" altLang="zh-CN" dirty="0">
                  <a:solidFill>
                    <a:srgbClr val="002060"/>
                  </a:solidFill>
                  <a:latin typeface="微软雅黑" panose="020B0503020204020204" pitchFamily="34" charset="-122"/>
                  <a:ea typeface="微软雅黑" panose="020B0503020204020204" pitchFamily="34" charset="-122"/>
                </a:rPr>
                <a:t>11</a:t>
              </a:r>
              <a:r>
                <a:rPr lang="zh-CN" altLang="en-US" dirty="0">
                  <a:solidFill>
                    <a:srgbClr val="002060"/>
                  </a:solidFill>
                  <a:latin typeface="微软雅黑" panose="020B0503020204020204" pitchFamily="34" charset="-122"/>
                  <a:ea typeface="微软雅黑" panose="020B0503020204020204" pitchFamily="34" charset="-122"/>
                </a:rPr>
                <a:t>个明细指标增加至</a:t>
              </a:r>
              <a:r>
                <a:rPr lang="en-US" altLang="zh-CN" dirty="0">
                  <a:solidFill>
                    <a:srgbClr val="002060"/>
                  </a:solidFill>
                  <a:latin typeface="微软雅黑" panose="020B0503020204020204" pitchFamily="34" charset="-122"/>
                  <a:ea typeface="微软雅黑" panose="020B0503020204020204" pitchFamily="34" charset="-122"/>
                </a:rPr>
                <a:t>17</a:t>
              </a:r>
              <a:r>
                <a:rPr lang="zh-CN" altLang="en-US" dirty="0" smtClean="0">
                  <a:solidFill>
                    <a:srgbClr val="002060"/>
                  </a:solidFill>
                  <a:latin typeface="微软雅黑" panose="020B0503020204020204" pitchFamily="34" charset="-122"/>
                  <a:ea typeface="微软雅黑" panose="020B0503020204020204" pitchFamily="34" charset="-122"/>
                </a:rPr>
                <a:t>个。</a:t>
              </a:r>
              <a:endParaRPr lang="zh-CN" altLang="en-US" dirty="0">
                <a:solidFill>
                  <a:srgbClr val="002060"/>
                </a:solidFill>
                <a:latin typeface="微软雅黑" panose="020B0503020204020204" pitchFamily="34" charset="-122"/>
                <a:ea typeface="微软雅黑" panose="020B0503020204020204" pitchFamily="34" charset="-122"/>
              </a:endParaRPr>
            </a:p>
            <a:p>
              <a:pPr marL="342900" indent="-342900">
                <a:lnSpc>
                  <a:spcPct val="150000"/>
                </a:lnSpc>
                <a:buFont typeface="+mj-lt"/>
                <a:buAutoNum type="arabicPeriod" startAt="2"/>
              </a:pPr>
              <a:r>
                <a:rPr lang="zh-CN" altLang="en-US" b="1" dirty="0" smtClean="0">
                  <a:solidFill>
                    <a:srgbClr val="002060"/>
                  </a:solidFill>
                  <a:latin typeface="微软雅黑" panose="020B0503020204020204" pitchFamily="34" charset="-122"/>
                  <a:ea typeface="微软雅黑" panose="020B0503020204020204" pitchFamily="34" charset="-122"/>
                </a:rPr>
                <a:t>调整</a:t>
              </a:r>
              <a:r>
                <a:rPr lang="zh-CN" altLang="en-US" b="1" dirty="0">
                  <a:solidFill>
                    <a:srgbClr val="002060"/>
                  </a:solidFill>
                  <a:latin typeface="微软雅黑" panose="020B0503020204020204" pitchFamily="34" charset="-122"/>
                  <a:ea typeface="微软雅黑" panose="020B0503020204020204" pitchFamily="34" charset="-122"/>
                </a:rPr>
                <a:t>指标权重和计分标准。</a:t>
              </a:r>
              <a:r>
                <a:rPr lang="zh-CN" altLang="en-US" dirty="0">
                  <a:solidFill>
                    <a:srgbClr val="002060"/>
                  </a:solidFill>
                  <a:latin typeface="微软雅黑" panose="020B0503020204020204" pitchFamily="34" charset="-122"/>
                  <a:ea typeface="微软雅黑" panose="020B0503020204020204" pitchFamily="34" charset="-122"/>
                </a:rPr>
                <a:t>按照客观公平原则并结合上年部门决算量化评价工作开展情况，对评价指标权重和计分标准进行了调整。</a:t>
              </a:r>
            </a:p>
          </p:txBody>
        </p:sp>
        <p:sp>
          <p:nvSpPr>
            <p:cNvPr id="18" name="同侧圆角矩形 17"/>
            <p:cNvSpPr/>
            <p:nvPr/>
          </p:nvSpPr>
          <p:spPr>
            <a:xfrm>
              <a:off x="2406595" y="3537001"/>
              <a:ext cx="4509982" cy="435668"/>
            </a:xfrm>
            <a:prstGeom prst="round2SameRect">
              <a:avLst/>
            </a:prstGeom>
            <a:solidFill>
              <a:srgbClr val="61B0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微软雅黑" panose="020B0503020204020204" pitchFamily="34" charset="-122"/>
                  <a:ea typeface="微软雅黑" panose="020B0503020204020204" pitchFamily="34" charset="-122"/>
                </a:rPr>
                <a:t>部门决算量化评价表</a:t>
              </a:r>
              <a:r>
                <a:rPr lang="zh-CN" altLang="en-US" sz="2400" b="1" dirty="0">
                  <a:solidFill>
                    <a:srgbClr val="FFFF00"/>
                  </a:solidFill>
                  <a:latin typeface="微软雅黑" panose="020B0503020204020204" pitchFamily="34" charset="-122"/>
                  <a:ea typeface="微软雅黑" panose="020B0503020204020204" pitchFamily="34" charset="-122"/>
                </a:rPr>
                <a:t>调整内容</a:t>
              </a:r>
            </a:p>
          </p:txBody>
        </p:sp>
      </p:grpSp>
      <p:grpSp>
        <p:nvGrpSpPr>
          <p:cNvPr id="19" name="组合 18"/>
          <p:cNvGrpSpPr/>
          <p:nvPr/>
        </p:nvGrpSpPr>
        <p:grpSpPr>
          <a:xfrm>
            <a:off x="3384376" y="836612"/>
            <a:ext cx="5759624" cy="525463"/>
            <a:chOff x="3384376" y="836612"/>
            <a:chExt cx="5759624" cy="525463"/>
          </a:xfrm>
        </p:grpSpPr>
        <p:sp>
          <p:nvSpPr>
            <p:cNvPr id="20" name="对角圆角矩形 19"/>
            <p:cNvSpPr/>
            <p:nvPr/>
          </p:nvSpPr>
          <p:spPr>
            <a:xfrm>
              <a:off x="3384376" y="836612"/>
              <a:ext cx="5759624" cy="523875"/>
            </a:xfrm>
            <a:prstGeom prst="round2DiagRect">
              <a:avLst>
                <a:gd name="adj1" fmla="val 0"/>
                <a:gd name="adj2" fmla="val 16670"/>
              </a:avLst>
            </a:prstGeom>
            <a:solidFill>
              <a:srgbClr val="85C2FF"/>
            </a:solidFill>
            <a:ln w="12700" cap="flat" cmpd="sng" algn="ctr">
              <a:noFill/>
              <a:prstDash val="solid"/>
              <a:miter lim="800000"/>
            </a:ln>
            <a:effectLst/>
          </p:spPr>
          <p:txBody>
            <a:bodyPr/>
            <a:lstStyle/>
            <a:p>
              <a:pPr eaLnBrk="1" fontAlgn="auto" hangingPunct="1">
                <a:spcBef>
                  <a:spcPts val="0"/>
                </a:spcBef>
                <a:spcAft>
                  <a:spcPts val="0"/>
                </a:spcAft>
                <a:defRPr/>
              </a:pPr>
              <a:endParaRPr lang="zh-CN" altLang="en-US" kern="0">
                <a:solidFill>
                  <a:prstClr val="white"/>
                </a:solidFill>
                <a:latin typeface="Calibri" panose="020F0502020204030204"/>
              </a:endParaRPr>
            </a:p>
          </p:txBody>
        </p:sp>
        <p:cxnSp>
          <p:nvCxnSpPr>
            <p:cNvPr id="21" name="直接连接符 20"/>
            <p:cNvCxnSpPr/>
            <p:nvPr/>
          </p:nvCxnSpPr>
          <p:spPr>
            <a:xfrm flipV="1">
              <a:off x="6004013" y="838200"/>
              <a:ext cx="0" cy="523875"/>
            </a:xfrm>
            <a:prstGeom prst="line">
              <a:avLst/>
            </a:prstGeom>
            <a:ln/>
          </p:spPr>
          <p:style>
            <a:lnRef idx="2">
              <a:schemeClr val="accent1"/>
            </a:lnRef>
            <a:fillRef idx="0">
              <a:schemeClr val="accent1"/>
            </a:fillRef>
            <a:effectRef idx="1">
              <a:schemeClr val="accent1"/>
            </a:effectRef>
            <a:fontRef idx="minor">
              <a:schemeClr val="tx1"/>
            </a:fontRef>
          </p:style>
        </p:cxnSp>
        <p:sp>
          <p:nvSpPr>
            <p:cNvPr id="22" name="矩形 21"/>
            <p:cNvSpPr/>
            <p:nvPr/>
          </p:nvSpPr>
          <p:spPr>
            <a:xfrm>
              <a:off x="3840540" y="913883"/>
              <a:ext cx="1569660" cy="369332"/>
            </a:xfrm>
            <a:prstGeom prst="rect">
              <a:avLst/>
            </a:prstGeom>
          </p:spPr>
          <p:txBody>
            <a:bodyPr wrap="none">
              <a:spAutoFit/>
            </a:bodyPr>
            <a:lstStyle/>
            <a:p>
              <a:pPr lvl="0"/>
              <a:r>
                <a:rPr lang="zh-CN" altLang="en-US" dirty="0">
                  <a:solidFill>
                    <a:srgbClr val="002060"/>
                  </a:solidFill>
                  <a:latin typeface="微软雅黑" panose="020B0503020204020204" pitchFamily="34" charset="-122"/>
                  <a:ea typeface="微软雅黑" panose="020B0503020204020204" pitchFamily="34" charset="-122"/>
                </a:rPr>
                <a:t>一、</a:t>
              </a:r>
              <a:r>
                <a:rPr lang="zh-CN" altLang="zh-CN" dirty="0">
                  <a:solidFill>
                    <a:srgbClr val="002060"/>
                  </a:solidFill>
                  <a:latin typeface="微软雅黑" panose="020B0503020204020204" pitchFamily="34" charset="-122"/>
                  <a:ea typeface="微软雅黑" panose="020B0503020204020204" pitchFamily="34" charset="-122"/>
                </a:rPr>
                <a:t>分析报告</a:t>
              </a:r>
            </a:p>
          </p:txBody>
        </p:sp>
        <p:sp>
          <p:nvSpPr>
            <p:cNvPr id="23" name="矩形 22"/>
            <p:cNvSpPr/>
            <p:nvPr/>
          </p:nvSpPr>
          <p:spPr>
            <a:xfrm>
              <a:off x="6705600" y="915471"/>
              <a:ext cx="1569660" cy="369332"/>
            </a:xfrm>
            <a:prstGeom prst="rect">
              <a:avLst/>
            </a:prstGeom>
          </p:spPr>
          <p:txBody>
            <a:bodyPr wrap="none">
              <a:spAutoFit/>
            </a:bodyPr>
            <a:lstStyle/>
            <a:p>
              <a:r>
                <a:rPr lang="zh-CN" altLang="en-US" b="1" dirty="0">
                  <a:solidFill>
                    <a:srgbClr val="002060"/>
                  </a:solidFill>
                  <a:latin typeface="微软雅黑" panose="020B0503020204020204" pitchFamily="34" charset="-122"/>
                  <a:ea typeface="微软雅黑" panose="020B0503020204020204" pitchFamily="34" charset="-122"/>
                </a:rPr>
                <a:t>二</a:t>
              </a:r>
              <a:r>
                <a:rPr lang="zh-CN" altLang="en-US" b="1" dirty="0" smtClean="0">
                  <a:solidFill>
                    <a:srgbClr val="002060"/>
                  </a:solidFill>
                  <a:latin typeface="微软雅黑" panose="020B0503020204020204" pitchFamily="34" charset="-122"/>
                  <a:ea typeface="微软雅黑" panose="020B0503020204020204" pitchFamily="34" charset="-122"/>
                </a:rPr>
                <a:t>、分析评价</a:t>
              </a:r>
              <a:endParaRPr lang="zh-CN" altLang="zh-CN" b="1" dirty="0">
                <a:solidFill>
                  <a:srgbClr val="00206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 xmlns:p14="http://schemas.microsoft.com/office/powerpoint/2010/main" val="10155182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 name="组合 1"/>
          <p:cNvGrpSpPr>
            <a:grpSpLocks/>
          </p:cNvGrpSpPr>
          <p:nvPr/>
        </p:nvGrpSpPr>
        <p:grpSpPr bwMode="auto">
          <a:xfrm>
            <a:off x="1776413" y="1325265"/>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7892" name="组合 2"/>
          <p:cNvGrpSpPr>
            <a:grpSpLocks/>
          </p:cNvGrpSpPr>
          <p:nvPr/>
        </p:nvGrpSpPr>
        <p:grpSpPr bwMode="auto">
          <a:xfrm>
            <a:off x="1776413" y="2134878"/>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2944492"/>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754106"/>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562132"/>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cxnSp>
        <p:nvCxnSpPr>
          <p:cNvPr id="14" name="直接连接符 13"/>
          <p:cNvCxnSpPr/>
          <p:nvPr/>
        </p:nvCxnSpPr>
        <p:spPr>
          <a:xfrm>
            <a:off x="3768224" y="6005785"/>
            <a:ext cx="3180040" cy="0"/>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37898"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42A9B4E-B3E0-490D-AC78-E5411ECA50C6}" type="slidenum">
              <a:rPr lang="zh-CN" altLang="en-US" sz="1200">
                <a:latin typeface="微软雅黑" pitchFamily="34" charset="-122"/>
                <a:ea typeface="微软雅黑" pitchFamily="34" charset="-122"/>
              </a:rPr>
              <a:pPr>
                <a:spcBef>
                  <a:spcPct val="0"/>
                </a:spcBef>
                <a:buFontTx/>
                <a:buNone/>
              </a:pPr>
              <a:t>146</a:t>
            </a:fld>
            <a:endParaRPr lang="zh-CN" altLang="en-US" sz="1200">
              <a:latin typeface="微软雅黑" pitchFamily="34" charset="-122"/>
              <a:ea typeface="微软雅黑" pitchFamily="34" charset="-122"/>
            </a:endParaRPr>
          </a:p>
        </p:txBody>
      </p:sp>
      <p:grpSp>
        <p:nvGrpSpPr>
          <p:cNvPr id="29" name="组合 28"/>
          <p:cNvGrpSpPr>
            <a:grpSpLocks/>
          </p:cNvGrpSpPr>
          <p:nvPr/>
        </p:nvGrpSpPr>
        <p:grpSpPr bwMode="auto">
          <a:xfrm>
            <a:off x="1764229" y="5429721"/>
            <a:ext cx="4989234" cy="663575"/>
            <a:chOff x="1776413" y="5753100"/>
            <a:chExt cx="4989234" cy="663313"/>
          </a:xfrm>
        </p:grpSpPr>
        <p:sp>
          <p:nvSpPr>
            <p:cNvPr id="30" name="圆角矩形 29"/>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31" name="圆角矩形 30"/>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smtClean="0">
                  <a:solidFill>
                    <a:prstClr val="white"/>
                  </a:solidFill>
                  <a:latin typeface="微软雅黑"/>
                  <a:ea typeface="微软雅黑"/>
                </a:rPr>
                <a:t>第六部分</a:t>
              </a:r>
              <a:endParaRPr lang="zh-CN" altLang="en-US" sz="2800" b="1" kern="0" dirty="0">
                <a:solidFill>
                  <a:prstClr val="white"/>
                </a:solidFill>
                <a:latin typeface="微软雅黑"/>
                <a:ea typeface="微软雅黑"/>
              </a:endParaRPr>
            </a:p>
          </p:txBody>
        </p:sp>
        <p:sp>
          <p:nvSpPr>
            <p:cNvPr id="32" name="矩形 31"/>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spTree>
    <p:extLst>
      <p:ext uri="{BB962C8B-B14F-4D97-AF65-F5344CB8AC3E}">
        <p14:creationId xmlns="" xmlns:p14="http://schemas.microsoft.com/office/powerpoint/2010/main" val="1579317575"/>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2"/>
                                        </p:tgtEl>
                                        <p:attrNameLst>
                                          <p:attrName>style.opacity</p:attrName>
                                        </p:attrNameLst>
                                      </p:cBhvr>
                                      <p:to>
                                        <p:strVal val="0.5"/>
                                      </p:to>
                                    </p:set>
                                    <p:animEffect filter="image" prLst="opacity: 0.5">
                                      <p:cBhvr rctx="IE">
                                        <p:cTn id="9" dur="indefinite"/>
                                        <p:tgtEl>
                                          <p:spTgt spid="2"/>
                                        </p:tgtEl>
                                      </p:cBhvr>
                                    </p:animEffect>
                                  </p:childTnLst>
                                </p:cTn>
                              </p:par>
                              <p:par>
                                <p:cTn id="10" presetID="9" presetClass="emph" presetSubtype="0" nodeType="withEffect">
                                  <p:stCondLst>
                                    <p:cond delay="0"/>
                                  </p:stCondLst>
                                  <p:childTnLst>
                                    <p:set>
                                      <p:cBhvr rctx="PPT">
                                        <p:cTn id="11" dur="indefinite"/>
                                        <p:tgtEl>
                                          <p:spTgt spid="6"/>
                                        </p:tgtEl>
                                        <p:attrNameLst>
                                          <p:attrName>style.opacity</p:attrName>
                                        </p:attrNameLst>
                                      </p:cBhvr>
                                      <p:to>
                                        <p:strVal val="0.5"/>
                                      </p:to>
                                    </p:set>
                                    <p:animEffect filter="image" prLst="opacity: 0.5">
                                      <p:cBhvr rctx="IE">
                                        <p:cTn id="12" dur="indefinite"/>
                                        <p:tgtEl>
                                          <p:spTgt spid="6"/>
                                        </p:tgtEl>
                                      </p:cBhvr>
                                    </p:animEffect>
                                  </p:childTnLst>
                                </p:cTn>
                              </p:par>
                              <p:par>
                                <p:cTn id="13" presetID="9" presetClass="emph" presetSubtype="0" nodeType="withEffect">
                                  <p:stCondLst>
                                    <p:cond delay="0"/>
                                  </p:stCondLst>
                                  <p:childTnLst>
                                    <p:set>
                                      <p:cBhvr rctx="PPT">
                                        <p:cTn id="14" dur="indefinite"/>
                                        <p:tgtEl>
                                          <p:spTgt spid="37892"/>
                                        </p:tgtEl>
                                        <p:attrNameLst>
                                          <p:attrName>style.opacity</p:attrName>
                                        </p:attrNameLst>
                                      </p:cBhvr>
                                      <p:to>
                                        <p:strVal val="0.5"/>
                                      </p:to>
                                    </p:set>
                                    <p:animEffect filter="image" prLst="opacity: 0.5">
                                      <p:cBhvr rctx="IE">
                                        <p:cTn id="15" dur="indefinite"/>
                                        <p:tgtEl>
                                          <p:spTgt spid="37892"/>
                                        </p:tgtEl>
                                      </p:cBhvr>
                                    </p:animEffect>
                                  </p:childTnLst>
                                </p:cTn>
                              </p:par>
                              <p:par>
                                <p:cTn id="16" presetID="9" presetClass="emph" presetSubtype="0" nodeType="withEffect">
                                  <p:stCondLst>
                                    <p:cond delay="0"/>
                                  </p:stCondLst>
                                  <p:childTnLst>
                                    <p:set>
                                      <p:cBhvr rctx="PPT">
                                        <p:cTn id="17" dur="indefinite"/>
                                        <p:tgtEl>
                                          <p:spTgt spid="4"/>
                                        </p:tgtEl>
                                        <p:attrNameLst>
                                          <p:attrName>style.opacity</p:attrName>
                                        </p:attrNameLst>
                                      </p:cBhvr>
                                      <p:to>
                                        <p:strVal val="0.5"/>
                                      </p:to>
                                    </p:set>
                                    <p:animEffect filter="image" prLst="opacity: 0.5">
                                      <p:cBhvr rctx="IE">
                                        <p:cTn id="18" dur="indefinite"/>
                                        <p:tgtEl>
                                          <p:spTgt spid="4"/>
                                        </p:tgtEl>
                                      </p:cBhvr>
                                    </p:animEffect>
                                  </p:childTnLst>
                                </p:cTn>
                              </p:par>
                              <p:par>
                                <p:cTn id="19" presetID="9" presetClass="emph" presetSubtype="0" nodeType="withEffect">
                                  <p:stCondLst>
                                    <p:cond delay="0"/>
                                  </p:stCondLst>
                                  <p:childTnLst>
                                    <p:set>
                                      <p:cBhvr rctx="PPT">
                                        <p:cTn id="20" dur="indefinite"/>
                                        <p:tgtEl>
                                          <p:spTgt spid="5"/>
                                        </p:tgtEl>
                                        <p:attrNameLst>
                                          <p:attrName>style.opacity</p:attrName>
                                        </p:attrNameLst>
                                      </p:cBhvr>
                                      <p:to>
                                        <p:strVal val="0.5"/>
                                      </p:to>
                                    </p:set>
                                    <p:animEffect filter="image" prLst="opacity: 0.5">
                                      <p:cBhvr rctx="IE">
                                        <p:cTn id="21" dur="indefinite"/>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147</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3615926459"/>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algn="ctr" fontAlgn="ctr"/>
                      <a:r>
                        <a:rPr lang="en-US" altLang="zh-CN" sz="1800" u="none" strike="noStrike" dirty="0">
                          <a:effectLst/>
                          <a:latin typeface="微软雅黑" panose="020B0503020204020204" pitchFamily="34" charset="-122"/>
                          <a:ea typeface="微软雅黑" panose="020B0503020204020204" pitchFamily="34" charset="-122"/>
                        </a:rPr>
                        <a:t>1</a:t>
                      </a:r>
                      <a:endParaRPr lang="en-US" altLang="zh-CN" sz="1800" b="0"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c>
                  <a:txBody>
                    <a:bodyPr/>
                    <a:lstStyle/>
                    <a:p>
                      <a:pPr algn="l" fontAlgn="ctr"/>
                      <a:r>
                        <a:rPr lang="zh-CN" altLang="en-US" sz="1800" u="none" strike="noStrike" dirty="0">
                          <a:effectLst/>
                          <a:latin typeface="微软雅黑" panose="020B0503020204020204" pitchFamily="34" charset="-122"/>
                          <a:ea typeface="微软雅黑" panose="020B0503020204020204" pitchFamily="34" charset="-122"/>
                        </a:rPr>
                        <a:t>  项目经费开支不规范，如在项目经费中开支在职人员或离退休人员经费。</a:t>
                      </a:r>
                      <a:endParaRPr lang="zh-CN" altLang="en-US" sz="1800" b="0"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c>
                  <a:txBody>
                    <a:bodyPr/>
                    <a:lstStyle/>
                    <a:p>
                      <a:pPr algn="ctr" fontAlgn="ctr"/>
                      <a:r>
                        <a:rPr lang="zh-CN" altLang="en-US" sz="1800" u="none" strike="noStrike">
                          <a:effectLst/>
                          <a:latin typeface="微软雅黑" panose="020B0503020204020204" pitchFamily="34" charset="-122"/>
                          <a:ea typeface="微软雅黑" panose="020B0503020204020204" pitchFamily="34" charset="-122"/>
                        </a:rPr>
                        <a:t>预算管理</a:t>
                      </a:r>
                      <a:endParaRPr lang="zh-CN" altLang="en-US" sz="1800" b="0" i="0" u="none" strike="noStrike">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c>
                  <a:txBody>
                    <a:bodyPr/>
                    <a:lstStyle/>
                    <a:p>
                      <a:pPr algn="l" fontAlgn="ctr"/>
                      <a:r>
                        <a:rPr lang="zh-CN" altLang="en-US" sz="1800" u="none" strike="noStrike">
                          <a:effectLst/>
                          <a:latin typeface="微软雅黑" panose="020B0503020204020204" pitchFamily="34" charset="-122"/>
                          <a:ea typeface="微软雅黑" panose="020B0503020204020204" pitchFamily="34" charset="-122"/>
                        </a:rPr>
                        <a:t>财决</a:t>
                      </a:r>
                      <a:r>
                        <a:rPr lang="en-US" altLang="zh-CN" sz="1800" u="none" strike="noStrike">
                          <a:effectLst/>
                          <a:latin typeface="微软雅黑" panose="020B0503020204020204" pitchFamily="34" charset="-122"/>
                          <a:ea typeface="微软雅黑" panose="020B0503020204020204" pitchFamily="34" charset="-122"/>
                        </a:rPr>
                        <a:t>05-2</a:t>
                      </a:r>
                      <a:r>
                        <a:rPr lang="zh-CN" altLang="en-US" sz="1800" u="none" strike="noStrike">
                          <a:effectLst/>
                          <a:latin typeface="微软雅黑" panose="020B0503020204020204" pitchFamily="34" charset="-122"/>
                          <a:ea typeface="微软雅黑" panose="020B0503020204020204" pitchFamily="34" charset="-122"/>
                        </a:rPr>
                        <a:t>、</a:t>
                      </a:r>
                      <a:r>
                        <a:rPr lang="en-US" altLang="zh-CN" sz="1800" u="none" strike="noStrike">
                          <a:effectLst/>
                          <a:latin typeface="微软雅黑" panose="020B0503020204020204" pitchFamily="34" charset="-122"/>
                          <a:ea typeface="微软雅黑" panose="020B0503020204020204" pitchFamily="34" charset="-122"/>
                        </a:rPr>
                        <a:t>08-2</a:t>
                      </a:r>
                      <a:r>
                        <a:rPr lang="zh-CN" altLang="en-US" sz="1800" u="none" strike="noStrike">
                          <a:effectLst/>
                          <a:latin typeface="微软雅黑" panose="020B0503020204020204" pitchFamily="34" charset="-122"/>
                          <a:ea typeface="微软雅黑" panose="020B0503020204020204" pitchFamily="34" charset="-122"/>
                        </a:rPr>
                        <a:t>、</a:t>
                      </a:r>
                      <a:r>
                        <a:rPr lang="en-US" altLang="zh-CN" sz="1800" u="none" strike="noStrike">
                          <a:effectLst/>
                          <a:latin typeface="微软雅黑" panose="020B0503020204020204" pitchFamily="34" charset="-122"/>
                          <a:ea typeface="微软雅黑" panose="020B0503020204020204" pitchFamily="34" charset="-122"/>
                        </a:rPr>
                        <a:t>10-2</a:t>
                      </a:r>
                      <a:r>
                        <a:rPr lang="zh-CN" altLang="en-US" sz="1800" u="none" strike="noStrike">
                          <a:effectLst/>
                          <a:latin typeface="微软雅黑" panose="020B0503020204020204" pitchFamily="34" charset="-122"/>
                          <a:ea typeface="微软雅黑" panose="020B0503020204020204" pitchFamily="34" charset="-122"/>
                        </a:rPr>
                        <a:t>表</a:t>
                      </a:r>
                      <a:endParaRPr lang="zh-CN" altLang="en-US" sz="1800" b="0" i="0" u="none" strike="noStrike">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c>
                  <a:txBody>
                    <a:bodyPr/>
                    <a:lstStyle/>
                    <a:p>
                      <a:pPr algn="l" fontAlgn="ctr"/>
                      <a:r>
                        <a:rPr lang="zh-CN" altLang="en-US" sz="1800" u="none" strike="noStrike" dirty="0">
                          <a:effectLst/>
                          <a:latin typeface="微软雅黑" panose="020B0503020204020204" pitchFamily="34" charset="-122"/>
                          <a:ea typeface="微软雅黑" panose="020B0503020204020204" pitchFamily="34" charset="-122"/>
                        </a:rPr>
                        <a:t>  </a:t>
                      </a:r>
                      <a:r>
                        <a:rPr lang="en-US" altLang="zh-CN" sz="1800" u="none" strike="noStrike" dirty="0">
                          <a:effectLst/>
                          <a:latin typeface="微软雅黑" panose="020B0503020204020204" pitchFamily="34" charset="-122"/>
                          <a:ea typeface="微软雅黑" panose="020B0503020204020204" pitchFamily="34" charset="-122"/>
                        </a:rPr>
                        <a:t>1.《</a:t>
                      </a:r>
                      <a:r>
                        <a:rPr lang="zh-CN" altLang="en-US" sz="1800" u="none" strike="noStrike" dirty="0">
                          <a:effectLst/>
                          <a:latin typeface="微软雅黑" panose="020B0503020204020204" pitchFamily="34" charset="-122"/>
                          <a:ea typeface="微软雅黑" panose="020B0503020204020204" pitchFamily="34" charset="-122"/>
                        </a:rPr>
                        <a:t>中央本级基本支出预算管理办法 </a:t>
                      </a:r>
                      <a:r>
                        <a:rPr lang="en-US" altLang="zh-CN" sz="1800" u="none" strike="noStrike" dirty="0">
                          <a:effectLst/>
                          <a:latin typeface="微软雅黑" panose="020B0503020204020204" pitchFamily="34" charset="-122"/>
                          <a:ea typeface="微软雅黑" panose="020B0503020204020204" pitchFamily="34" charset="-122"/>
                        </a:rPr>
                        <a:t>》</a:t>
                      </a:r>
                      <a:r>
                        <a:rPr lang="zh-CN" altLang="en-US" sz="1800" u="none" strike="noStrike" dirty="0">
                          <a:effectLst/>
                          <a:latin typeface="微软雅黑" panose="020B0503020204020204" pitchFamily="34" charset="-122"/>
                          <a:ea typeface="微软雅黑" panose="020B0503020204020204" pitchFamily="34" charset="-122"/>
                        </a:rPr>
                        <a:t>（财预</a:t>
                      </a:r>
                      <a:r>
                        <a:rPr lang="en-US" altLang="zh-CN" sz="1800" u="none" strike="noStrike" dirty="0">
                          <a:effectLst/>
                          <a:latin typeface="微软雅黑" panose="020B0503020204020204" pitchFamily="34" charset="-122"/>
                          <a:ea typeface="微软雅黑" panose="020B0503020204020204" pitchFamily="34" charset="-122"/>
                        </a:rPr>
                        <a:t>〔2007〕37</a:t>
                      </a:r>
                      <a:r>
                        <a:rPr lang="zh-CN" altLang="en-US" sz="1800" u="none" strike="noStrike" dirty="0">
                          <a:effectLst/>
                          <a:latin typeface="微软雅黑" panose="020B0503020204020204" pitchFamily="34" charset="-122"/>
                          <a:ea typeface="微软雅黑" panose="020B0503020204020204" pitchFamily="34" charset="-122"/>
                        </a:rPr>
                        <a:t>号）：基本支出预算是部门预算的组成部分</a:t>
                      </a:r>
                      <a:r>
                        <a:rPr lang="en-US" altLang="zh-CN" sz="1800" u="none" strike="noStrike" dirty="0">
                          <a:effectLst/>
                          <a:latin typeface="微软雅黑" panose="020B0503020204020204" pitchFamily="34" charset="-122"/>
                          <a:ea typeface="微软雅黑" panose="020B0503020204020204" pitchFamily="34" charset="-122"/>
                        </a:rPr>
                        <a:t>, </a:t>
                      </a:r>
                      <a:r>
                        <a:rPr lang="zh-CN" altLang="en-US" sz="1800" u="none" strike="noStrike" dirty="0">
                          <a:effectLst/>
                          <a:latin typeface="微软雅黑" panose="020B0503020204020204" pitchFamily="34" charset="-122"/>
                          <a:ea typeface="微软雅黑" panose="020B0503020204020204" pitchFamily="34" charset="-122"/>
                        </a:rPr>
                        <a:t>是中央部门为保障其机构正常运转、完成日常工作任务而编制的年度基本支出计划</a:t>
                      </a:r>
                      <a:r>
                        <a:rPr lang="en-US" altLang="zh-CN" sz="1800" u="none" strike="noStrike" dirty="0">
                          <a:effectLst/>
                          <a:latin typeface="微软雅黑" panose="020B0503020204020204" pitchFamily="34" charset="-122"/>
                          <a:ea typeface="微软雅黑" panose="020B0503020204020204" pitchFamily="34" charset="-122"/>
                        </a:rPr>
                        <a:t>, </a:t>
                      </a:r>
                      <a:r>
                        <a:rPr lang="zh-CN" altLang="en-US" sz="1800" u="none" strike="noStrike" dirty="0">
                          <a:effectLst/>
                          <a:latin typeface="微软雅黑" panose="020B0503020204020204" pitchFamily="34" charset="-122"/>
                          <a:ea typeface="微软雅黑" panose="020B0503020204020204" pitchFamily="34" charset="-122"/>
                        </a:rPr>
                        <a:t>按其性质分为人员经费和日常公用经费。</a:t>
                      </a:r>
                      <a:br>
                        <a:rPr lang="zh-CN" altLang="en-US" sz="1800" u="none" strike="noStrike" dirty="0">
                          <a:effectLst/>
                          <a:latin typeface="微软雅黑" panose="020B0503020204020204" pitchFamily="34" charset="-122"/>
                          <a:ea typeface="微软雅黑" panose="020B0503020204020204" pitchFamily="34" charset="-122"/>
                        </a:rPr>
                      </a:br>
                      <a:r>
                        <a:rPr lang="zh-CN" altLang="en-US" sz="1800" u="none" strike="noStrike" dirty="0">
                          <a:effectLst/>
                          <a:latin typeface="微软雅黑" panose="020B0503020204020204" pitchFamily="34" charset="-122"/>
                          <a:ea typeface="微软雅黑" panose="020B0503020204020204" pitchFamily="34" charset="-122"/>
                        </a:rPr>
                        <a:t>  中央部门在基本支出之外为完成其特定行政任务和事业发展目标所发生的支出作为项目支出预算管理。</a:t>
                      </a:r>
                      <a:br>
                        <a:rPr lang="zh-CN" altLang="en-US" sz="1800" u="none" strike="noStrike" dirty="0">
                          <a:effectLst/>
                          <a:latin typeface="微软雅黑" panose="020B0503020204020204" pitchFamily="34" charset="-122"/>
                          <a:ea typeface="微软雅黑" panose="020B0503020204020204" pitchFamily="34" charset="-122"/>
                        </a:rPr>
                      </a:br>
                      <a:r>
                        <a:rPr lang="zh-CN" altLang="en-US" sz="1800" u="none" strike="noStrike" dirty="0">
                          <a:effectLst/>
                          <a:latin typeface="微软雅黑" panose="020B0503020204020204" pitchFamily="34" charset="-122"/>
                          <a:ea typeface="微软雅黑" panose="020B0503020204020204" pitchFamily="34" charset="-122"/>
                        </a:rPr>
                        <a:t>  </a:t>
                      </a:r>
                      <a:r>
                        <a:rPr lang="en-US" altLang="zh-CN" sz="1800" u="none" strike="noStrike" dirty="0">
                          <a:effectLst/>
                          <a:latin typeface="微软雅黑" panose="020B0503020204020204" pitchFamily="34" charset="-122"/>
                          <a:ea typeface="微软雅黑" panose="020B0503020204020204" pitchFamily="34" charset="-122"/>
                        </a:rPr>
                        <a:t>2.《</a:t>
                      </a:r>
                      <a:r>
                        <a:rPr lang="zh-CN" altLang="en-US" sz="1800" u="none" strike="noStrike" dirty="0">
                          <a:effectLst/>
                          <a:latin typeface="微软雅黑" panose="020B0503020204020204" pitchFamily="34" charset="-122"/>
                          <a:ea typeface="微软雅黑" panose="020B0503020204020204" pitchFamily="34" charset="-122"/>
                        </a:rPr>
                        <a:t>行政单位会计制度</a:t>
                      </a:r>
                      <a:r>
                        <a:rPr lang="en-US" altLang="zh-CN" sz="1800" u="none" strike="noStrike" dirty="0">
                          <a:effectLst/>
                          <a:latin typeface="微软雅黑" panose="020B0503020204020204" pitchFamily="34" charset="-122"/>
                          <a:ea typeface="微软雅黑" panose="020B0503020204020204" pitchFamily="34" charset="-122"/>
                        </a:rPr>
                        <a:t>》</a:t>
                      </a:r>
                      <a:r>
                        <a:rPr lang="zh-CN" altLang="en-US" sz="1800" u="none" strike="noStrike" dirty="0">
                          <a:effectLst/>
                          <a:latin typeface="微软雅黑" panose="020B0503020204020204" pitchFamily="34" charset="-122"/>
                          <a:ea typeface="微软雅黑" panose="020B0503020204020204" pitchFamily="34" charset="-122"/>
                        </a:rPr>
                        <a:t>和</a:t>
                      </a:r>
                      <a:r>
                        <a:rPr lang="en-US" altLang="zh-CN" sz="1800" u="none" strike="noStrike" dirty="0">
                          <a:effectLst/>
                          <a:latin typeface="微软雅黑" panose="020B0503020204020204" pitchFamily="34" charset="-122"/>
                          <a:ea typeface="微软雅黑" panose="020B0503020204020204" pitchFamily="34" charset="-122"/>
                        </a:rPr>
                        <a:t>《</a:t>
                      </a:r>
                      <a:r>
                        <a:rPr lang="zh-CN" altLang="en-US" sz="1800" u="none" strike="noStrike" dirty="0">
                          <a:effectLst/>
                          <a:latin typeface="微软雅黑" panose="020B0503020204020204" pitchFamily="34" charset="-122"/>
                          <a:ea typeface="微软雅黑" panose="020B0503020204020204" pitchFamily="34" charset="-122"/>
                        </a:rPr>
                        <a:t>事业单位会计制度</a:t>
                      </a:r>
                      <a:r>
                        <a:rPr lang="en-US" altLang="zh-CN" sz="1800" u="none" strike="noStrike" dirty="0">
                          <a:effectLst/>
                          <a:latin typeface="微软雅黑" panose="020B0503020204020204" pitchFamily="34" charset="-122"/>
                          <a:ea typeface="微软雅黑" panose="020B0503020204020204" pitchFamily="34" charset="-122"/>
                        </a:rPr>
                        <a:t>》</a:t>
                      </a:r>
                      <a:r>
                        <a:rPr lang="zh-CN" altLang="en-US" sz="1800" u="none" strike="noStrike" dirty="0">
                          <a:effectLst/>
                          <a:latin typeface="微软雅黑" panose="020B0503020204020204" pitchFamily="34" charset="-122"/>
                          <a:ea typeface="微软雅黑" panose="020B0503020204020204" pitchFamily="34" charset="-122"/>
                        </a:rPr>
                        <a:t>关于支出明细核算的规定。</a:t>
                      </a:r>
                      <a:endParaRPr lang="zh-CN" altLang="en-US" sz="1800" b="0"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c>
                  <a:txBody>
                    <a:bodyPr/>
                    <a:lstStyle/>
                    <a:p>
                      <a:pPr algn="l" fontAlgn="ctr"/>
                      <a:r>
                        <a:rPr lang="zh-CN" altLang="en-US" sz="1800" u="none" strike="noStrike" dirty="0">
                          <a:effectLst/>
                          <a:latin typeface="微软雅黑" panose="020B0503020204020204" pitchFamily="34" charset="-122"/>
                          <a:ea typeface="微软雅黑" panose="020B0503020204020204" pitchFamily="34" charset="-122"/>
                        </a:rPr>
                        <a:t>  需核实：有错需更正，无错作说明。</a:t>
                      </a:r>
                      <a:endParaRPr lang="zh-CN" altLang="en-US" sz="1800" b="0"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tc>
              </a:tr>
            </a:tbl>
          </a:graphicData>
        </a:graphic>
      </p:graphicFrame>
    </p:spTree>
    <p:extLst>
      <p:ext uri="{BB962C8B-B14F-4D97-AF65-F5344CB8AC3E}">
        <p14:creationId xmlns="" xmlns:p14="http://schemas.microsoft.com/office/powerpoint/2010/main" val="1533557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ppt_x"/>
                                          </p:val>
                                        </p:tav>
                                        <p:tav tm="100000">
                                          <p:val>
                                            <p:strVal val="#ppt_x"/>
                                          </p:val>
                                        </p:tav>
                                      </p:tavLst>
                                    </p:anim>
                                    <p:anim calcmode="lin" valueType="num">
                                      <p:cBhvr additive="base">
                                        <p:cTn id="16" dur="500" fill="hold"/>
                                        <p:tgtEl>
                                          <p:spTgt spid="40"/>
                                        </p:tgtEl>
                                        <p:attrNameLst>
                                          <p:attrName>ppt_y</p:attrName>
                                        </p:attrNameLst>
                                      </p:cBhvr>
                                      <p:tavLst>
                                        <p:tav tm="0">
                                          <p:val>
                                            <p:strVal val="0-#ppt_h/2"/>
                                          </p:val>
                                        </p:tav>
                                        <p:tav tm="100000">
                                          <p:val>
                                            <p:strVal val="#ppt_y"/>
                                          </p:val>
                                        </p:tav>
                                      </p:tavLst>
                                    </p:anim>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par>
                          <p:cTn id="21" fill="hold">
                            <p:stCondLst>
                              <p:cond delay="1000"/>
                            </p:stCondLst>
                            <p:childTnLst>
                              <p:par>
                                <p:cTn id="22" presetID="22" presetClass="entr" presetSubtype="1"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up)">
                                      <p:cBhvr>
                                        <p:cTn id="24" dur="500"/>
                                        <p:tgtEl>
                                          <p:spTgt spid="11"/>
                                        </p:tgtEl>
                                      </p:cBhvr>
                                    </p:animEffect>
                                  </p:childTnLst>
                                </p:cTn>
                              </p:par>
                            </p:childTnLst>
                          </p:cTn>
                        </p:par>
                        <p:par>
                          <p:cTn id="25" fill="hold">
                            <p:stCondLst>
                              <p:cond delay="1500"/>
                            </p:stCondLst>
                            <p:childTnLst>
                              <p:par>
                                <p:cTn id="26" presetID="2" presetClass="entr" presetSubtype="4"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500" fill="hold"/>
                                        <p:tgtEl>
                                          <p:spTgt spid="15"/>
                                        </p:tgtEl>
                                        <p:attrNameLst>
                                          <p:attrName>ppt_x</p:attrName>
                                        </p:attrNameLst>
                                      </p:cBhvr>
                                      <p:tavLst>
                                        <p:tav tm="0">
                                          <p:val>
                                            <p:strVal val="#ppt_x"/>
                                          </p:val>
                                        </p:tav>
                                        <p:tav tm="100000">
                                          <p:val>
                                            <p:strVal val="#ppt_x"/>
                                          </p:val>
                                        </p:tav>
                                      </p:tavLst>
                                    </p:anim>
                                    <p:anim calcmode="lin" valueType="num">
                                      <p:cBhvr additive="base">
                                        <p:cTn id="2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148</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4136522022"/>
              </p:ext>
            </p:extLst>
          </p:nvPr>
        </p:nvGraphicFramePr>
        <p:xfrm>
          <a:off x="107504" y="1916837"/>
          <a:ext cx="8928992" cy="4700384"/>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国有资产出租出借收入、处置收入未实行“收支两条线”，未缴留用。</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号）：规范行政事业单位国有资产有偿使用及处置行为，按照有关规定将行政事业单位国有资产处置收入、行政单位国有资产出租出借收入缴入国库，纳入预算管理。</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关于收入及应缴国库款的规定。</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3918906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149</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607509594"/>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3</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基本支出经费列报项目支出，或者项目支出经费用于基本支出。</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：行政单位应当严格执行预算，按照收支平衡的原则，合理安排各项资金，不得超预算安排支出。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：事业单位应当严格执行批准的预算。</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3.《</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关于支出按基本支出和项目支出明细核算的规定。</a:t>
                      </a:r>
                    </a:p>
                  </a:txBody>
                  <a:tcPr marL="9525" marR="9525" marT="9525" marB="0" anchor="ctr"/>
                </a:tc>
                <a:tc>
                  <a:txBody>
                    <a:bodyPr/>
                    <a:lstStyle/>
                    <a:p>
                      <a:pPr marL="0" algn="l" defTabSz="914400" rtl="0" eaLnBrk="1" fontAlgn="ctr" latinLnBrk="0" hangingPunct="1"/>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23911068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5222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4580C1E1-622C-4019-92FE-3A76F7CD0E7B}" type="slidenum">
              <a:rPr lang="zh-CN" altLang="en-US" sz="1200">
                <a:latin typeface="微软雅黑" pitchFamily="34" charset="-122"/>
                <a:ea typeface="微软雅黑" pitchFamily="34" charset="-122"/>
              </a:rPr>
              <a:pPr>
                <a:spcBef>
                  <a:spcPct val="0"/>
                </a:spcBef>
                <a:buFontTx/>
                <a:buNone/>
              </a:pPr>
              <a:t>15</a:t>
            </a:fld>
            <a:endParaRPr lang="zh-CN" altLang="en-US" sz="1200">
              <a:latin typeface="微软雅黑" pitchFamily="34" charset="-122"/>
              <a:ea typeface="微软雅黑" pitchFamily="34" charset="-122"/>
            </a:endParaRPr>
          </a:p>
        </p:txBody>
      </p:sp>
      <p:grpSp>
        <p:nvGrpSpPr>
          <p:cNvPr id="2" name="组合 1"/>
          <p:cNvGrpSpPr>
            <a:grpSpLocks/>
          </p:cNvGrpSpPr>
          <p:nvPr/>
        </p:nvGrpSpPr>
        <p:grpSpPr bwMode="auto">
          <a:xfrm>
            <a:off x="34925" y="2068513"/>
            <a:ext cx="9037638" cy="4597400"/>
            <a:chOff x="35496" y="2068284"/>
            <a:chExt cx="9036496" cy="4598085"/>
          </a:xfrm>
        </p:grpSpPr>
        <p:sp>
          <p:nvSpPr>
            <p:cNvPr id="212" name="对角圆角矩形 211"/>
            <p:cNvSpPr/>
            <p:nvPr/>
          </p:nvSpPr>
          <p:spPr>
            <a:xfrm>
              <a:off x="35496" y="2372181"/>
              <a:ext cx="9036496" cy="4294188"/>
            </a:xfrm>
            <a:prstGeom prst="round2DiagRect">
              <a:avLst>
                <a:gd name="adj1" fmla="val 7191"/>
                <a:gd name="adj2" fmla="val 0"/>
              </a:avLst>
            </a:prstGeom>
            <a:ln>
              <a:solidFill>
                <a:srgbClr val="0078D7"/>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txBody>
            <a:bodyPr anchor="ctr"/>
            <a:lstStyle/>
            <a:p>
              <a:pPr indent="539750">
                <a:lnSpc>
                  <a:spcPts val="5600"/>
                </a:lnSpc>
                <a:defRPr/>
              </a:pPr>
              <a:r>
                <a:rPr lang="zh-CN" altLang="en-US" sz="2800" b="1" dirty="0" smtClean="0">
                  <a:solidFill>
                    <a:srgbClr val="002060"/>
                  </a:solidFill>
                  <a:latin typeface="微软雅黑" panose="020B0503020204020204" pitchFamily="34" charset="-122"/>
                  <a:ea typeface="微软雅黑" panose="020B0503020204020204" pitchFamily="34" charset="-122"/>
                </a:rPr>
                <a:t>（一）单位内部控制自评情况报告</a:t>
              </a:r>
              <a:r>
                <a:rPr lang="zh-CN" altLang="zh-CN" sz="2800" b="1" dirty="0" smtClean="0">
                  <a:solidFill>
                    <a:srgbClr val="002060"/>
                  </a:solidFill>
                  <a:latin typeface="微软雅黑" panose="020B0503020204020204" pitchFamily="34" charset="-122"/>
                  <a:ea typeface="微软雅黑" panose="020B0503020204020204" pitchFamily="34" charset="-122"/>
                </a:rPr>
                <a:t>。</a:t>
              </a:r>
              <a:endParaRPr lang="en-US" altLang="zh-CN" sz="2800" b="1" dirty="0" smtClean="0">
                <a:solidFill>
                  <a:srgbClr val="002060"/>
                </a:solidFill>
                <a:latin typeface="微软雅黑" panose="020B0503020204020204" pitchFamily="34" charset="-122"/>
                <a:ea typeface="微软雅黑" panose="020B0503020204020204" pitchFamily="34" charset="-122"/>
              </a:endParaRPr>
            </a:p>
            <a:p>
              <a:pPr indent="539750">
                <a:lnSpc>
                  <a:spcPts val="5600"/>
                </a:lnSpc>
                <a:defRPr/>
              </a:pPr>
              <a:r>
                <a:rPr lang="zh-CN" altLang="en-US" sz="2800" b="1" strike="sngStrike" dirty="0" smtClean="0">
                  <a:solidFill>
                    <a:srgbClr val="002060"/>
                  </a:solidFill>
                  <a:latin typeface="微软雅黑" panose="020B0503020204020204" pitchFamily="34" charset="-122"/>
                  <a:ea typeface="微软雅黑" panose="020B0503020204020204" pitchFamily="34" charset="-122"/>
                </a:rPr>
                <a:t>（二）财政拨款结转和结余情况（中央）。</a:t>
              </a:r>
              <a:endParaRPr lang="en-US" altLang="zh-CN" sz="2800" b="1" strike="sngStrike" dirty="0" smtClean="0">
                <a:solidFill>
                  <a:srgbClr val="002060"/>
                </a:solidFill>
                <a:latin typeface="微软雅黑" panose="020B0503020204020204" pitchFamily="34" charset="-122"/>
                <a:ea typeface="微软雅黑" panose="020B0503020204020204" pitchFamily="34" charset="-122"/>
              </a:endParaRPr>
            </a:p>
            <a:p>
              <a:pPr indent="539750">
                <a:lnSpc>
                  <a:spcPts val="5600"/>
                </a:lnSpc>
                <a:defRPr/>
              </a:pPr>
              <a:r>
                <a:rPr lang="zh-CN" altLang="en-US" sz="2800" b="1" strike="sngStrike" dirty="0" smtClean="0">
                  <a:solidFill>
                    <a:srgbClr val="002060"/>
                  </a:solidFill>
                  <a:latin typeface="微软雅黑" panose="020B0503020204020204" pitchFamily="34" charset="-122"/>
                  <a:ea typeface="微软雅黑" panose="020B0503020204020204" pitchFamily="34" charset="-122"/>
                </a:rPr>
                <a:t>（三）</a:t>
              </a:r>
              <a:r>
                <a:rPr lang="zh-CN" altLang="en-US" sz="2600" b="1" strike="sngStrike" dirty="0" smtClean="0">
                  <a:solidFill>
                    <a:srgbClr val="002060"/>
                  </a:solidFill>
                  <a:latin typeface="微软雅黑" panose="020B0503020204020204" pitchFamily="34" charset="-122"/>
                  <a:ea typeface="微软雅黑" panose="020B0503020204020204" pitchFamily="34" charset="-122"/>
                </a:rPr>
                <a:t>预算绩效工作及项目支出绩效自评表（中央）。</a:t>
              </a:r>
              <a:endParaRPr lang="zh-CN" altLang="en-US" sz="2600" b="1" strike="sngStrike" dirty="0">
                <a:solidFill>
                  <a:srgbClr val="002060"/>
                </a:solidFill>
                <a:latin typeface="微软雅黑" panose="020B0503020204020204" pitchFamily="34" charset="-122"/>
                <a:ea typeface="微软雅黑" panose="020B0503020204020204" pitchFamily="34" charset="-122"/>
              </a:endParaRPr>
            </a:p>
          </p:txBody>
        </p:sp>
        <p:sp>
          <p:nvSpPr>
            <p:cNvPr id="52245" name="Isosceles Triangle 102"/>
            <p:cNvSpPr>
              <a:spLocks noChangeArrowheads="1"/>
            </p:cNvSpPr>
            <p:nvPr/>
          </p:nvSpPr>
          <p:spPr bwMode="auto">
            <a:xfrm flipV="1">
              <a:off x="5815806" y="2068284"/>
              <a:ext cx="1060450" cy="290513"/>
            </a:xfrm>
            <a:prstGeom prst="triangle">
              <a:avLst>
                <a:gd name="adj" fmla="val 50000"/>
              </a:avLst>
            </a:prstGeom>
            <a:solidFill>
              <a:srgbClr val="0078D7"/>
            </a:solidFill>
            <a:ln w="31750" algn="ctr">
              <a:solidFill>
                <a:srgbClr val="FFFFFF"/>
              </a:solidFill>
              <a:miter lim="800000"/>
              <a:headEnd/>
              <a:tailEnd/>
            </a:ln>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150000"/>
                </a:lnSpc>
                <a:spcBef>
                  <a:spcPct val="0"/>
                </a:spcBef>
                <a:buFontTx/>
                <a:buNone/>
              </a:pPr>
              <a:endParaRPr lang="en-US" altLang="zh-CN" sz="2800">
                <a:solidFill>
                  <a:srgbClr val="002060"/>
                </a:solidFill>
                <a:latin typeface="微软雅黑" pitchFamily="34" charset="-122"/>
                <a:ea typeface="微软雅黑" pitchFamily="34" charset="-122"/>
                <a:cs typeface="Segoe UI" pitchFamily="34" charset="0"/>
              </a:endParaRPr>
            </a:p>
          </p:txBody>
        </p:sp>
      </p:grpSp>
      <p:sp>
        <p:nvSpPr>
          <p:cNvPr id="52229" name="Rectangle 6"/>
          <p:cNvSpPr>
            <a:spLocks noChangeArrowheads="1"/>
          </p:cNvSpPr>
          <p:nvPr/>
        </p:nvSpPr>
        <p:spPr bwMode="auto">
          <a:xfrm>
            <a:off x="0" y="1412875"/>
            <a:ext cx="9144000" cy="755650"/>
          </a:xfrm>
          <a:prstGeom prst="rect">
            <a:avLst/>
          </a:prstGeom>
          <a:solidFill>
            <a:srgbClr val="0078D7"/>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sp>
        <p:nvSpPr>
          <p:cNvPr id="52230" name="文本框 1"/>
          <p:cNvSpPr txBox="1">
            <a:spLocks noChangeArrowheads="1"/>
          </p:cNvSpPr>
          <p:nvPr/>
        </p:nvSpPr>
        <p:spPr bwMode="auto">
          <a:xfrm>
            <a:off x="73025" y="1477963"/>
            <a:ext cx="14747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（一）完善报表指标</a:t>
            </a:r>
          </a:p>
        </p:txBody>
      </p:sp>
      <p:sp>
        <p:nvSpPr>
          <p:cNvPr id="4" name="矩形 3"/>
          <p:cNvSpPr/>
          <p:nvPr/>
        </p:nvSpPr>
        <p:spPr bwMode="auto">
          <a:xfrm>
            <a:off x="3500438" y="1477963"/>
            <a:ext cx="1544637"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（三）完善对应关系表</a:t>
            </a:r>
            <a:endParaRPr lang="en-US" altLang="zh-CN" sz="2000" b="1" dirty="0">
              <a:solidFill>
                <a:schemeClr val="bg1">
                  <a:lumMod val="85000"/>
                </a:schemeClr>
              </a:solidFill>
              <a:latin typeface="黑体" pitchFamily="49" charset="-122"/>
              <a:ea typeface="黑体" pitchFamily="49" charset="-122"/>
            </a:endParaRPr>
          </a:p>
        </p:txBody>
      </p:sp>
      <p:sp>
        <p:nvSpPr>
          <p:cNvPr id="52232" name="TextBox 16"/>
          <p:cNvSpPr txBox="1">
            <a:spLocks noChangeArrowheads="1"/>
          </p:cNvSpPr>
          <p:nvPr/>
        </p:nvSpPr>
        <p:spPr bwMode="auto">
          <a:xfrm>
            <a:off x="7597775" y="1477963"/>
            <a:ext cx="14620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（五）改进决算软件</a:t>
            </a:r>
            <a:endParaRPr lang="en-US" altLang="zh-CN" sz="2000" b="1">
              <a:solidFill>
                <a:srgbClr val="D9D9D9"/>
              </a:solidFill>
              <a:latin typeface="黑体" pitchFamily="49" charset="-122"/>
              <a:ea typeface="黑体" pitchFamily="49" charset="-122"/>
            </a:endParaRPr>
          </a:p>
        </p:txBody>
      </p:sp>
      <p:cxnSp>
        <p:nvCxnSpPr>
          <p:cNvPr id="214" name="直接连接符 213"/>
          <p:cNvCxnSpPr/>
          <p:nvPr/>
        </p:nvCxnSpPr>
        <p:spPr bwMode="auto">
          <a:xfrm>
            <a:off x="505301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18" name="直接连接符 17"/>
          <p:cNvCxnSpPr/>
          <p:nvPr/>
        </p:nvCxnSpPr>
        <p:spPr bwMode="auto">
          <a:xfrm>
            <a:off x="73580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
        <p:nvSpPr>
          <p:cNvPr id="19" name="矩形 18"/>
          <p:cNvSpPr>
            <a:spLocks noChangeArrowheads="1"/>
          </p:cNvSpPr>
          <p:nvPr/>
        </p:nvSpPr>
        <p:spPr bwMode="auto">
          <a:xfrm>
            <a:off x="5259388" y="1373188"/>
            <a:ext cx="2097087"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400" b="1" dirty="0">
                <a:solidFill>
                  <a:schemeClr val="bg1"/>
                </a:solidFill>
                <a:latin typeface="黑体" pitchFamily="49" charset="-122"/>
                <a:ea typeface="黑体" pitchFamily="49" charset="-122"/>
              </a:rPr>
              <a:t>（四）新增报送说明要求</a:t>
            </a:r>
            <a:endParaRPr lang="en-US" altLang="zh-CN" sz="2400" b="1" dirty="0">
              <a:solidFill>
                <a:schemeClr val="bg1"/>
              </a:solidFill>
              <a:latin typeface="黑体" pitchFamily="49" charset="-122"/>
              <a:ea typeface="黑体" pitchFamily="49" charset="-122"/>
            </a:endParaRPr>
          </a:p>
        </p:txBody>
      </p:sp>
      <p:sp>
        <p:nvSpPr>
          <p:cNvPr id="20" name="单圆角矩形 19"/>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21" name="单圆角矩形 2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22" name="单圆角矩形 21"/>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sp>
        <p:nvSpPr>
          <p:cNvPr id="52239" name="TextBox 14"/>
          <p:cNvSpPr txBox="1">
            <a:spLocks noChangeArrowheads="1"/>
          </p:cNvSpPr>
          <p:nvPr/>
        </p:nvSpPr>
        <p:spPr bwMode="auto">
          <a:xfrm>
            <a:off x="1668463" y="1477963"/>
            <a:ext cx="173831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（二）优化分析评价方案</a:t>
            </a:r>
            <a:endParaRPr lang="en-US" altLang="zh-CN" sz="2000" b="1">
              <a:solidFill>
                <a:srgbClr val="D9D9D9"/>
              </a:solidFill>
              <a:latin typeface="黑体" pitchFamily="49" charset="-122"/>
              <a:ea typeface="黑体" pitchFamily="49" charset="-122"/>
            </a:endParaRPr>
          </a:p>
        </p:txBody>
      </p:sp>
      <p:cxnSp>
        <p:nvCxnSpPr>
          <p:cNvPr id="24" name="直接连接符 23"/>
          <p:cNvCxnSpPr/>
          <p:nvPr/>
        </p:nvCxnSpPr>
        <p:spPr bwMode="auto">
          <a:xfrm>
            <a:off x="15541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5" name="直接连接符 24"/>
          <p:cNvCxnSpPr/>
          <p:nvPr/>
        </p:nvCxnSpPr>
        <p:spPr bwMode="auto">
          <a:xfrm>
            <a:off x="3340100"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22"/>
                                        </p:tgtEl>
                                      </p:cBhvr>
                                    </p:animEffect>
                                    <p:animScale>
                                      <p:cBhvr>
                                        <p:cTn id="7" dur="250" autoRev="1" fill="hold"/>
                                        <p:tgtEl>
                                          <p:spTgt spid="22"/>
                                        </p:tgtEl>
                                      </p:cBhvr>
                                      <p:by x="105000" y="105000"/>
                                    </p:animScale>
                                  </p:childTnLst>
                                </p:cTn>
                              </p:par>
                            </p:childTnLst>
                          </p:cTn>
                        </p:par>
                        <p:par>
                          <p:cTn id="8" fill="hold" nodeType="afterGroup">
                            <p:stCondLst>
                              <p:cond delay="500"/>
                            </p:stCondLst>
                            <p:childTnLst>
                              <p:par>
                                <p:cTn id="9" presetID="26" presetClass="emph" presetSubtype="0" fill="hold" grpId="0" nodeType="afterEffect">
                                  <p:stCondLst>
                                    <p:cond delay="0"/>
                                  </p:stCondLst>
                                  <p:childTnLst>
                                    <p:animEffect transition="out" filter="fade">
                                      <p:cBhvr>
                                        <p:cTn id="10" dur="500" tmFilter="0, 0; .2, .5; .8, .5; 1, 0"/>
                                        <p:tgtEl>
                                          <p:spTgt spid="19"/>
                                        </p:tgtEl>
                                      </p:cBhvr>
                                    </p:animEffect>
                                    <p:animScale>
                                      <p:cBhvr>
                                        <p:cTn id="11" dur="250" autoRev="1" fill="hold"/>
                                        <p:tgtEl>
                                          <p:spTgt spid="19"/>
                                        </p:tgtEl>
                                      </p:cBhvr>
                                      <p:by x="105000" y="105000"/>
                                    </p:animScale>
                                  </p:child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150</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343084035"/>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4</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项目名称不规范，与部门预算项目不衔接。</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06-1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号）：改进项目库管理，规范预算项目设置，加大项目精简、整合力度，控制和减少项目数量。</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关于项目支出按具体项目明细核算的规定。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18537387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151</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2843484753"/>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5</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住房改革支出填报不规范，如支出未在归口科目反映，或住房改革支出经费安排用于商品和服务支出。</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政府收支分类科目（功能分类）：住房改革支出反映行政事业单位用财政拨款资金和其他资金等安排的住房改革支出。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关于支出按功能分类和经济分类明细核算的规定。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34597308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152</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graphicFrame>
        <p:nvGraphicFramePr>
          <p:cNvPr id="15" name="表格 14"/>
          <p:cNvGraphicFramePr>
            <a:graphicFrameLocks noGrp="1"/>
          </p:cNvGraphicFramePr>
          <p:nvPr>
            <p:extLst>
              <p:ext uri="{D42A27DB-BD31-4B8C-83A1-F6EECF244321}">
                <p14:modId xmlns="" xmlns:p14="http://schemas.microsoft.com/office/powerpoint/2010/main" val="2704078988"/>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6</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离退休支出填报不规范，如安排用于在职人员工资福利支出。</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2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政府收支分类科目（功能分类）：行政事业单位离退休反映用于行政事业单位离退休方面的支出。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关于支出按经济分类明细核算的规定。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34409975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153</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1513551158"/>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7</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公务用车运行维护费填报不规范，如专业技术用车费用在其他交通费用列支。</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政府收支分类科目（经济分类）：其他交通费用反映单位除公务用车运行维护费以外的其他交通费用。如飞机、船舶等的燃料费、维修费、过桥过路费、保险费、出租车费用等。</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关于支出按经济分类明细核算的规定。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28954187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154</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303204838"/>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8</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误填基本建设支出经费，如政府性基金误填入“基本建设支出”，或误填为“商品和服务支出”。</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经济分类）：基本建设支出反映各级发展与改革部门集中安排的公共财政预算（不包括政府性基金以及各类拼盘自筹资金等）用于购置固定资产、战略性和应急性储备、土地和无形资产，以及购建基础设施、大型修缮所发生的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关于支出按经济分类明细核算的规定。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16562575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155</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2054061646"/>
              </p:ext>
            </p:extLst>
          </p:nvPr>
        </p:nvGraphicFramePr>
        <p:xfrm>
          <a:off x="107504" y="1916837"/>
          <a:ext cx="8928992" cy="4608507"/>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2304256">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9</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误填被装购置费，如医院等单位误填该科目。</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政府收支分类科目（经济分类）：被装购置费反映法院、检察院、政府各部门以及军队（含武警）的被装购置支出。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关于支出按经济分类明细核算的规定。</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728192">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支出明细表的其他支出栏目占比较大。</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行政单位会计制度和事业单位会计制度关于会计信息质量的要求、政府收支分类科目（经济分类）说明。</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44582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156</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736103329"/>
              </p:ext>
            </p:extLst>
          </p:nvPr>
        </p:nvGraphicFramePr>
        <p:xfrm>
          <a:off x="107504" y="1916837"/>
          <a:ext cx="8928992" cy="4782656"/>
        </p:xfrm>
        <a:graphic>
          <a:graphicData uri="http://schemas.openxmlformats.org/drawingml/2006/table">
            <a:tbl>
              <a:tblPr>
                <a:tableStyleId>{3C2FFA5D-87B4-456A-9821-1D502468CF0F}</a:tableStyleId>
              </a:tblPr>
              <a:tblGrid>
                <a:gridCol w="576064"/>
                <a:gridCol w="1944216"/>
                <a:gridCol w="720080"/>
                <a:gridCol w="866543"/>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1728192">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11</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非税收入科目使用不规范，如行政单位国有资产上缴收入误用事业单位科目，或事业单位误用行政单位科目。</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收支科目</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政府收支分类科目（收入分类</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非税收入）。</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关于应缴国库款按具体款项明细核算的规定。</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728192">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事业单位提取职工福利基金比例超过非财政补助结余的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40%</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财务管理</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财政部关于事业单位提取专用基金比例问题的通知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〔2012〕32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号）：中央级事业单位职工福利基金的提取比例，由主管部门会同财政部在单位年度非财政拨款结余的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40%</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以内核定。国家另有规定的，从其规定。</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关于结余分配核算规定。</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40711915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157</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238738133"/>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13</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经费超支导致结余出现负数。</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财务管理</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06-1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06-2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07</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09</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：行政单位应当严格执行预算，按照收支平衡的原则，合理安排各项资金，不得超预算安排支出。</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：事业单位预算应当自求收支平衡，不得编制赤字</a:t>
                      </a:r>
                      <a:r>
                        <a:rPr lang="zh-CN" altLang="en-US" sz="1800" u="none" strike="noStrike" kern="1200" dirty="0" smtClean="0">
                          <a:solidFill>
                            <a:schemeClr val="dk1"/>
                          </a:solidFill>
                          <a:effectLst/>
                          <a:latin typeface="微软雅黑" panose="020B0503020204020204" pitchFamily="34" charset="-122"/>
                          <a:ea typeface="微软雅黑" panose="020B0503020204020204" pitchFamily="34" charset="-122"/>
                          <a:cs typeface="+mn-cs"/>
                        </a:rPr>
                        <a:t>预算。事业单位</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应当严格执行批准的预算。</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行政单位会计制度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关于收支核算的规定。</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12541818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158</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1929882171"/>
              </p:ext>
            </p:extLst>
          </p:nvPr>
        </p:nvGraphicFramePr>
        <p:xfrm>
          <a:off x="107504" y="1916837"/>
          <a:ext cx="8928992" cy="4608507"/>
        </p:xfrm>
        <a:graphic>
          <a:graphicData uri="http://schemas.openxmlformats.org/drawingml/2006/table">
            <a:tbl>
              <a:tblPr>
                <a:tableStyleId>{3C2FFA5D-87B4-456A-9821-1D502468CF0F}</a:tableStyleId>
              </a:tblPr>
              <a:tblGrid>
                <a:gridCol w="576064"/>
                <a:gridCol w="1944216"/>
                <a:gridCol w="720080"/>
                <a:gridCol w="866543"/>
                <a:gridCol w="3525945"/>
                <a:gridCol w="1296144"/>
              </a:tblGrid>
              <a:tr h="658353">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1975077">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14</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事业基金超支导致结余新增负数。</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财务管理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：事业单位应当加强事业基金的管理，遵循收支平衡的原则，统筹安排、合理使用，支出不得超出基金规模。</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关于事业基金核算的规定。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975077">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15</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修购基金等专用基金超支导致结余新增负数。</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财务管理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事业单位财务规则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：专用基金管理应当遵循先提后用、收支平衡、专款专用的原则，支出不得超出基金规模。</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关于专用基金核算的规定。</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2205928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159</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2899998605"/>
              </p:ext>
            </p:extLst>
          </p:nvPr>
        </p:nvGraphicFramePr>
        <p:xfrm>
          <a:off x="107504" y="1916837"/>
          <a:ext cx="8928992" cy="4730864"/>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16</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收支核算不规范，如应记事业收入的资金记入其他收入，应记收入的课题经费记入其他应付款，造成少计收入。</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03</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6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6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：事业收入</a:t>
                      </a:r>
                      <a:r>
                        <a:rPr lang="en-US" altLang="zh-CN" sz="16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本科目核算事业单位开展专业业务活动及其辅助活动取得的收入。</a:t>
                      </a:r>
                      <a:b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  其他收入－本科目核算事业单位除财政补助收入、事业收入、上级补助收入、附属单位上缴收入、经营收入以外的各项收入，包括投资收益、银行存款利息收入、租金收入、捐赠收入、现金盘盈收入、存货盘盈收入、收回已核销应收及预付款项、无法偿付的应付及预收款项等。</a:t>
                      </a:r>
                      <a:b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  其他应付款－本科目核算事业单位除应缴税费、应缴国库款、应缴财政专户款、应付职工薪酬、应付票据、应付账款、预收账款之外的其他各项偿还期限在</a:t>
                      </a:r>
                      <a:r>
                        <a:rPr lang="en-US" altLang="zh-CN" sz="16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年内（含</a:t>
                      </a:r>
                      <a:r>
                        <a:rPr lang="en-US" altLang="zh-CN" sz="16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600" u="none" strike="noStrike" kern="1200" dirty="0">
                          <a:solidFill>
                            <a:schemeClr val="dk1"/>
                          </a:solidFill>
                          <a:effectLst/>
                          <a:latin typeface="微软雅黑" panose="020B0503020204020204" pitchFamily="34" charset="-122"/>
                          <a:ea typeface="微软雅黑" panose="020B0503020204020204" pitchFamily="34" charset="-122"/>
                          <a:cs typeface="+mn-cs"/>
                        </a:rPr>
                        <a:t>年）的应付及暂收款项，如存入保证金等。</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28866274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descr="上报文档报送清单.jpg"/>
          <p:cNvPicPr>
            <a:picLocks noChangeAspect="1"/>
          </p:cNvPicPr>
          <p:nvPr/>
        </p:nvPicPr>
        <p:blipFill>
          <a:blip r:embed="rId3" cstate="print"/>
          <a:stretch>
            <a:fillRect/>
          </a:stretch>
        </p:blipFill>
        <p:spPr>
          <a:xfrm>
            <a:off x="0" y="1371600"/>
            <a:ext cx="9144000" cy="5002118"/>
          </a:xfrm>
          <a:prstGeom prst="rect">
            <a:avLst/>
          </a:prstGeom>
        </p:spPr>
      </p:pic>
      <p:sp>
        <p:nvSpPr>
          <p:cNvPr id="2" name="灯片编号占位符 1"/>
          <p:cNvSpPr>
            <a:spLocks noGrp="1"/>
          </p:cNvSpPr>
          <p:nvPr>
            <p:ph type="sldNum" sz="quarter" idx="10"/>
          </p:nvPr>
        </p:nvSpPr>
        <p:spPr/>
        <p:txBody>
          <a:bodyPr/>
          <a:lstStyle/>
          <a:p>
            <a:fld id="{ED173647-899F-4A7C-9F3A-BDEF57847650}" type="slidenum">
              <a:rPr lang="zh-CN" altLang="en-US" smtClean="0"/>
              <a:pPr/>
              <a:t>16</a:t>
            </a:fld>
            <a:endParaRPr lang="zh-CN" altLang="en-US"/>
          </a:p>
        </p:txBody>
      </p:sp>
      <p:sp>
        <p:nvSpPr>
          <p:cNvPr id="4" name="矩形 3"/>
          <p:cNvSpPr/>
          <p:nvPr/>
        </p:nvSpPr>
        <p:spPr>
          <a:xfrm>
            <a:off x="609600" y="2438400"/>
            <a:ext cx="8001000" cy="12417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 xmlns:p14="http://schemas.microsoft.com/office/powerpoint/2010/main" val="128811166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160</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3956434827"/>
              </p:ext>
            </p:extLst>
          </p:nvPr>
        </p:nvGraphicFramePr>
        <p:xfrm>
          <a:off x="107504" y="1916837"/>
          <a:ext cx="8928992" cy="4709909"/>
        </p:xfrm>
        <a:graphic>
          <a:graphicData uri="http://schemas.openxmlformats.org/drawingml/2006/table">
            <a:tbl>
              <a:tblPr>
                <a:tableStyleId>{3C2FFA5D-87B4-456A-9821-1D502468CF0F}</a:tableStyleId>
              </a:tblPr>
              <a:tblGrid>
                <a:gridCol w="576064"/>
                <a:gridCol w="1944216"/>
                <a:gridCol w="720080"/>
                <a:gridCol w="1224136"/>
                <a:gridCol w="3384376"/>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1728192">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17</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虚列支出，如某单位虚列会议及培训经费支出，在往来科目挂账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如某单位利用虚假咨询服务协议及发票等，以咨询费、规划费名义列支。</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事业单位会计准则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：事业单位应当以实际发生的经济业务或者事项为依据进行会计核算，如实反映各项会计要素的情况和结果，保证会计信息真实可靠。</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728192">
                <a:tc>
                  <a:txBody>
                    <a:bodyPr/>
                    <a:lstStyle/>
                    <a:p>
                      <a:pPr marL="0" algn="ctr" defTabSz="914400" rtl="0" eaLnBrk="1" fontAlgn="ctr" latinLnBrk="0" hangingPunct="1">
                        <a:lnSpc>
                          <a:spcPct val="10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18</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经营收支余问题，如经营收支不匹配，经营结余未进行分配，经营亏损用事业基金弥补。</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a:solidFill>
                            <a:schemeClr val="dk1"/>
                          </a:solidFill>
                          <a:effectLst/>
                          <a:latin typeface="微软雅黑" panose="020B0503020204020204" pitchFamily="34" charset="-122"/>
                          <a:ea typeface="微软雅黑" panose="020B0503020204020204" pitchFamily="34" charset="-122"/>
                          <a:cs typeface="+mn-cs"/>
                        </a:rPr>
                        <a:t>02</a:t>
                      </a: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：经营结余</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本科目核算事业单位一定期间各项经营收支相抵后余额弥补以前年度经营亏损后的余额。</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年末结账后，本科目一般无余额；如为借方结余，反映事业单位累计发生的经营亏损。</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3507120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161</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1571606731"/>
              </p:ext>
            </p:extLst>
          </p:nvPr>
        </p:nvGraphicFramePr>
        <p:xfrm>
          <a:off x="107504" y="1916837"/>
          <a:ext cx="8928992" cy="4625568"/>
        </p:xfrm>
        <a:graphic>
          <a:graphicData uri="http://schemas.openxmlformats.org/drawingml/2006/table">
            <a:tbl>
              <a:tblPr>
                <a:tableStyleId>{3C2FFA5D-87B4-456A-9821-1D502468CF0F}</a:tableStyleId>
              </a:tblPr>
              <a:tblGrid>
                <a:gridCol w="576064"/>
                <a:gridCol w="1944216"/>
                <a:gridCol w="720080"/>
                <a:gridCol w="866543"/>
                <a:gridCol w="3525945"/>
                <a:gridCol w="1296144"/>
              </a:tblGrid>
              <a:tr h="576059">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lnSpc>
                          <a:spcPct val="15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1728192">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19</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会计制度执行问题，如行政单位执行事业单位会计制度。</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封面及相关表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：本制度适用于各级各类事业单位。</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728192">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专用基金支出误填，如事业单位将专用基金中核算的售房收入在收支报表重复反映。</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：专用基金</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按规定使用专用基金时，借记本科目，贷记“银行存款”等科目</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1424874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162</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2758603470"/>
              </p:ext>
            </p:extLst>
          </p:nvPr>
        </p:nvGraphicFramePr>
        <p:xfrm>
          <a:off x="107504" y="1916837"/>
          <a:ext cx="8928992" cy="4700384"/>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21</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应收其他单位业务培训费在其他应收款反映。</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：其他应收款－本科目核算事业单位除财政应返还额度、应收票据、应收账款、预付账款以外的其他各项应收及暂付款项，如职工预借的差旅费、拨付给内部有关部门的备用金、应向职工收取的各种垫付款项等。</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应收账款－本科目核算事业单位因开展经营活动销售产品、提供有偿服务等而应收取的款项。</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32945886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163</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graphicFrame>
        <p:nvGraphicFramePr>
          <p:cNvPr id="15" name="表格 14"/>
          <p:cNvGraphicFramePr>
            <a:graphicFrameLocks noGrp="1"/>
          </p:cNvGraphicFramePr>
          <p:nvPr>
            <p:extLst>
              <p:ext uri="{D42A27DB-BD31-4B8C-83A1-F6EECF244321}">
                <p14:modId xmlns="" xmlns:p14="http://schemas.microsoft.com/office/powerpoint/2010/main" val="2051857021"/>
              </p:ext>
            </p:extLst>
          </p:nvPr>
        </p:nvGraphicFramePr>
        <p:xfrm>
          <a:off x="107504" y="1916837"/>
          <a:ext cx="8928992" cy="4536499"/>
        </p:xfrm>
        <a:graphic>
          <a:graphicData uri="http://schemas.openxmlformats.org/drawingml/2006/table">
            <a:tbl>
              <a:tblPr>
                <a:tableStyleId>{3C2FFA5D-87B4-456A-9821-1D502468CF0F}</a:tableStyleId>
              </a:tblPr>
              <a:tblGrid>
                <a:gridCol w="576064"/>
                <a:gridCol w="1368152"/>
                <a:gridCol w="648072"/>
                <a:gridCol w="1514615"/>
                <a:gridCol w="3525945"/>
                <a:gridCol w="1296144"/>
              </a:tblGrid>
              <a:tr h="576059">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c>
                  <a:txBody>
                    <a:bodyPr/>
                    <a:lstStyle/>
                    <a:p>
                      <a:pPr algn="ctr" fontAlgn="ct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ABD5FF"/>
                    </a:solidFill>
                  </a:tcPr>
                </a:tc>
              </a:tr>
              <a:tr h="396044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22</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应付职工绩效工资在其他应付款反映。</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会计核算</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12</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事业单位会计制度</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：其他应付款－本科目核算事业单位除应缴税费、应缴国库款、应缴财政专户款、应付职工薪酬、应付票据、应付账款、预收账款之外的其他各项偿还期限在</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年内（含</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年）的应付及暂收款项，如存入保证金等。</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应付职工薪酬－本科目核算事业单位按有关规定应付给职工及为职工支付的各种薪酬。包括基本工资、绩效工资、国家统一规定的津贴补贴、社会保险费、住房公积金等。</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
        <p:nvSpPr>
          <p:cNvPr id="10" name="矩形 9"/>
          <p:cNvSpPr/>
          <p:nvPr/>
        </p:nvSpPr>
        <p:spPr>
          <a:xfrm>
            <a:off x="1547664" y="1476381"/>
            <a:ext cx="6156800"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（会计因素）</a:t>
            </a:r>
          </a:p>
        </p:txBody>
      </p:sp>
    </p:spTree>
    <p:extLst>
      <p:ext uri="{BB962C8B-B14F-4D97-AF65-F5344CB8AC3E}">
        <p14:creationId xmlns="" xmlns:p14="http://schemas.microsoft.com/office/powerpoint/2010/main" val="37339196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164</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3707427855"/>
              </p:ext>
            </p:extLst>
          </p:nvPr>
        </p:nvGraphicFramePr>
        <p:xfrm>
          <a:off x="107504" y="1916837"/>
          <a:ext cx="8928992" cy="4782656"/>
        </p:xfrm>
        <a:graphic>
          <a:graphicData uri="http://schemas.openxmlformats.org/drawingml/2006/table">
            <a:tbl>
              <a:tblPr>
                <a:tableStyleId>{35758FB7-9AC5-4552-8A53-C91805E547FA}</a:tableStyleId>
              </a:tblPr>
              <a:tblGrid>
                <a:gridCol w="576064"/>
                <a:gridCol w="1944216"/>
                <a:gridCol w="720080"/>
                <a:gridCol w="866543"/>
                <a:gridCol w="3741969"/>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1728192">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主管部门汇总时树形结构不规范，汇总单位数据与基层单位数据不一致。</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各表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部门决算编制说明：预算单位应按照财务管理关系或单位预算级次，逐级汇总建立决算数据的树形结构。</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1728192">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封面指标填报有误，如国民经济行业分类、部门标识代码等。</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封面</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部门决算编制说明“封面填报方法”、部门决算编审问答、</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国民经济行业分类</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GB/T 4754</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）及</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国民经济行业分类注释</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中央党政机关、人民团体及其他机构代码</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GB/T 4657</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2009</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3182123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ppt_x"/>
                                          </p:val>
                                        </p:tav>
                                        <p:tav tm="100000">
                                          <p:val>
                                            <p:strVal val="#ppt_x"/>
                                          </p:val>
                                        </p:tav>
                                      </p:tavLst>
                                    </p:anim>
                                    <p:anim calcmode="lin" valueType="num">
                                      <p:cBhvr additive="base">
                                        <p:cTn id="16" dur="500" fill="hold"/>
                                        <p:tgtEl>
                                          <p:spTgt spid="40"/>
                                        </p:tgtEl>
                                        <p:attrNameLst>
                                          <p:attrName>ppt_y</p:attrName>
                                        </p:attrNameLst>
                                      </p:cBhvr>
                                      <p:tavLst>
                                        <p:tav tm="0">
                                          <p:val>
                                            <p:strVal val="0-#ppt_h/2"/>
                                          </p:val>
                                        </p:tav>
                                        <p:tav tm="100000">
                                          <p:val>
                                            <p:strVal val="#ppt_y"/>
                                          </p:val>
                                        </p:tav>
                                      </p:tavLst>
                                    </p:anim>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par>
                          <p:cTn id="21" fill="hold">
                            <p:stCondLst>
                              <p:cond delay="1000"/>
                            </p:stCondLst>
                            <p:childTnLst>
                              <p:par>
                                <p:cTn id="22" presetID="22" presetClass="entr" presetSubtype="1"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up)">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0-#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165</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3000526106"/>
              </p:ext>
            </p:extLst>
          </p:nvPr>
        </p:nvGraphicFramePr>
        <p:xfrm>
          <a:off x="107504" y="1916837"/>
          <a:ext cx="8928992" cy="4608507"/>
        </p:xfrm>
        <a:graphic>
          <a:graphicData uri="http://schemas.openxmlformats.org/drawingml/2006/table">
            <a:tbl>
              <a:tblPr>
                <a:tableStyleId>{35758FB7-9AC5-4552-8A53-C91805E547FA}</a:tableStyleId>
              </a:tblPr>
              <a:tblGrid>
                <a:gridCol w="576064"/>
                <a:gridCol w="1224136"/>
                <a:gridCol w="648072"/>
                <a:gridCol w="1512168"/>
                <a:gridCol w="3888432"/>
                <a:gridCol w="1080120"/>
              </a:tblGrid>
              <a:tr h="594642">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4013865">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3</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在职人员超编。</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03</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04</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20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号）：规范和加强机构编制管理。</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部门决算编制说明：在职人员填列在政府编制管理部门核定的编制内、由单位人事部门管理的实有在职人员。</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2043660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166</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1947169986"/>
              </p:ext>
            </p:extLst>
          </p:nvPr>
        </p:nvGraphicFramePr>
        <p:xfrm>
          <a:off x="107504" y="1916837"/>
          <a:ext cx="8928992" cy="4718967"/>
        </p:xfrm>
        <a:graphic>
          <a:graphicData uri="http://schemas.openxmlformats.org/drawingml/2006/table">
            <a:tbl>
              <a:tblPr>
                <a:tableStyleId>{35758FB7-9AC5-4552-8A53-C91805E547FA}</a:tableStyleId>
              </a:tblPr>
              <a:tblGrid>
                <a:gridCol w="576064"/>
                <a:gridCol w="1944216"/>
                <a:gridCol w="1152128"/>
                <a:gridCol w="1512168"/>
                <a:gridCol w="2664296"/>
                <a:gridCol w="1080120"/>
              </a:tblGrid>
              <a:tr h="594642">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4013865">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4</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人员经费匹配问题：</a:t>
                      </a:r>
                      <a:b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b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如人员与经费开支情况不对应，有人数无支出或者有支出无人数，财政拨款（补助）开支人员与财政拨款人员支出不对应，有人数无支出。</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07</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09</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和财决附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03</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04</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部门决算编制说明及部门决算编审问答。</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bl>
          </a:graphicData>
        </a:graphic>
      </p:graphicFrame>
    </p:spTree>
    <p:extLst>
      <p:ext uri="{BB962C8B-B14F-4D97-AF65-F5344CB8AC3E}">
        <p14:creationId xmlns="" xmlns:p14="http://schemas.microsoft.com/office/powerpoint/2010/main" val="6344310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167</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4240033477"/>
              </p:ext>
            </p:extLst>
          </p:nvPr>
        </p:nvGraphicFramePr>
        <p:xfrm>
          <a:off x="107504" y="1916837"/>
          <a:ext cx="8928992" cy="4680515"/>
        </p:xfrm>
        <a:graphic>
          <a:graphicData uri="http://schemas.openxmlformats.org/drawingml/2006/table">
            <a:tbl>
              <a:tblPr>
                <a:tableStyleId>{35758FB7-9AC5-4552-8A53-C91805E547FA}</a:tableStyleId>
              </a:tblPr>
              <a:tblGrid>
                <a:gridCol w="576064"/>
                <a:gridCol w="1944216"/>
                <a:gridCol w="720080"/>
                <a:gridCol w="866543"/>
                <a:gridCol w="3741969"/>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1512168">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5</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“三公”经费相关实物量填报有误。</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填报说明附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部门决算编制说明相关指标解释。</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2592288">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6</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部门决算填报说明、分析报告、分析评价工作开展情况、内部控制自我评价情况等内容缺失，说明不详。</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决算编制</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相关资料</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年度部门决算工作的通知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（财库</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〔2015〕210</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财政部关于全面推进行政事业单位内部控制建设的指导意见</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（财会</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〔2015〕24</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号）、部门决算编制说明。</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6910216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168</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197782151"/>
              </p:ext>
            </p:extLst>
          </p:nvPr>
        </p:nvGraphicFramePr>
        <p:xfrm>
          <a:off x="107504" y="1916837"/>
          <a:ext cx="8928992" cy="4752523"/>
        </p:xfrm>
        <a:graphic>
          <a:graphicData uri="http://schemas.openxmlformats.org/drawingml/2006/table">
            <a:tbl>
              <a:tblPr>
                <a:tableStyleId>{35758FB7-9AC5-4552-8A53-C91805E547FA}</a:tableStyleId>
              </a:tblPr>
              <a:tblGrid>
                <a:gridCol w="576064"/>
                <a:gridCol w="1944216"/>
                <a:gridCol w="720080"/>
                <a:gridCol w="866543"/>
                <a:gridCol w="3741969"/>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1512168">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7</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非财政拨款收支决算数与年初预算数差异较大。  </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号）：加强中央部门除当年财政拨款以外的事业收入、经营收入等其他资金的管理。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r h="2109539">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8</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结转结余决算数与年初预算数差异较大。  </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01-1</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号）：推进预算编制与预算执行、结转结余资金管理和部门决算的有机结合，提高年初预算到位率。</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bl>
          </a:graphicData>
        </a:graphic>
      </p:graphicFrame>
    </p:spTree>
    <p:extLst>
      <p:ext uri="{BB962C8B-B14F-4D97-AF65-F5344CB8AC3E}">
        <p14:creationId xmlns="" xmlns:p14="http://schemas.microsoft.com/office/powerpoint/2010/main" val="15224667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169</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820214420"/>
              </p:ext>
            </p:extLst>
          </p:nvPr>
        </p:nvGraphicFramePr>
        <p:xfrm>
          <a:off x="107504" y="1916837"/>
          <a:ext cx="8928992" cy="4680515"/>
        </p:xfrm>
        <a:graphic>
          <a:graphicData uri="http://schemas.openxmlformats.org/drawingml/2006/table">
            <a:tbl>
              <a:tblPr>
                <a:tableStyleId>{35758FB7-9AC5-4552-8A53-C91805E547FA}</a:tableStyleId>
              </a:tblPr>
              <a:tblGrid>
                <a:gridCol w="576064"/>
                <a:gridCol w="1584176"/>
                <a:gridCol w="1080120"/>
                <a:gridCol w="866543"/>
                <a:gridCol w="3741969"/>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1800200">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9</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误填国有资本经营预算收支。</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各表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r h="2304256">
                <a:tc>
                  <a:txBody>
                    <a:bodyPr/>
                    <a:lstStyle/>
                    <a:p>
                      <a:pPr marL="0" algn="ctr"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10</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误填财政专户管理资金收入支出决算表。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a:solidFill>
                            <a:schemeClr val="dk1"/>
                          </a:solidFill>
                          <a:effectLst/>
                          <a:latin typeface="微软雅黑" panose="020B0503020204020204" pitchFamily="34" charset="-122"/>
                          <a:ea typeface="微软雅黑" panose="020B0503020204020204" pitchFamily="34" charset="-122"/>
                          <a:cs typeface="+mn-cs"/>
                        </a:rPr>
                        <a:t>11</a:t>
                      </a: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部门决算编制说明：本表反映单位本年度从本级财政部门取得的财政专户管理的教育收费等资金的收入、支出、结转和结余等情况。</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需更正。</a:t>
                      </a:r>
                    </a:p>
                  </a:txBody>
                  <a:tcPr marL="9525" marR="9525" marT="9525" marB="0" anchor="ctr"/>
                </a:tc>
              </a:tr>
            </a:tbl>
          </a:graphicData>
        </a:graphic>
      </p:graphicFrame>
    </p:spTree>
    <p:extLst>
      <p:ext uri="{BB962C8B-B14F-4D97-AF65-F5344CB8AC3E}">
        <p14:creationId xmlns="" xmlns:p14="http://schemas.microsoft.com/office/powerpoint/2010/main" val="1666963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5427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7B7CF80-2519-4AED-B4E2-4E26BE07B7DE}" type="slidenum">
              <a:rPr lang="zh-CN" altLang="en-US" sz="1200">
                <a:latin typeface="微软雅黑" pitchFamily="34" charset="-122"/>
                <a:ea typeface="微软雅黑" pitchFamily="34" charset="-122"/>
              </a:rPr>
              <a:pPr>
                <a:spcBef>
                  <a:spcPct val="0"/>
                </a:spcBef>
                <a:buFontTx/>
                <a:buNone/>
              </a:pPr>
              <a:t>17</a:t>
            </a:fld>
            <a:endParaRPr lang="zh-CN" altLang="en-US" sz="1200">
              <a:latin typeface="微软雅黑" pitchFamily="34" charset="-122"/>
              <a:ea typeface="微软雅黑" pitchFamily="34" charset="-122"/>
            </a:endParaRPr>
          </a:p>
        </p:txBody>
      </p:sp>
      <p:grpSp>
        <p:nvGrpSpPr>
          <p:cNvPr id="2" name="组合 1"/>
          <p:cNvGrpSpPr>
            <a:grpSpLocks/>
          </p:cNvGrpSpPr>
          <p:nvPr/>
        </p:nvGrpSpPr>
        <p:grpSpPr bwMode="auto">
          <a:xfrm>
            <a:off x="34925" y="2068513"/>
            <a:ext cx="9037638" cy="4597400"/>
            <a:chOff x="35496" y="2068284"/>
            <a:chExt cx="9036496" cy="4598085"/>
          </a:xfrm>
        </p:grpSpPr>
        <p:sp>
          <p:nvSpPr>
            <p:cNvPr id="212" name="对角圆角矩形 211"/>
            <p:cNvSpPr/>
            <p:nvPr/>
          </p:nvSpPr>
          <p:spPr>
            <a:xfrm>
              <a:off x="35496" y="2372181"/>
              <a:ext cx="9036496" cy="4294188"/>
            </a:xfrm>
            <a:prstGeom prst="round2DiagRect">
              <a:avLst>
                <a:gd name="adj1" fmla="val 7191"/>
                <a:gd name="adj2" fmla="val 0"/>
              </a:avLst>
            </a:prstGeom>
            <a:ln>
              <a:solidFill>
                <a:srgbClr val="0078D7"/>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txBody>
            <a:bodyPr anchor="ctr"/>
            <a:lstStyle/>
            <a:p>
              <a:pPr indent="719138">
                <a:lnSpc>
                  <a:spcPts val="5800"/>
                </a:lnSpc>
                <a:defRPr/>
              </a:pPr>
              <a:r>
                <a:rPr lang="zh-CN" altLang="zh-CN" sz="3200" dirty="0">
                  <a:solidFill>
                    <a:srgbClr val="002060"/>
                  </a:solidFill>
                  <a:latin typeface="微软雅黑" panose="020B0503020204020204" pitchFamily="34" charset="-122"/>
                  <a:ea typeface="微软雅黑" panose="020B0503020204020204" pitchFamily="34" charset="-122"/>
                </a:rPr>
                <a:t>在报表软件的数据编辑界面增设</a:t>
              </a:r>
              <a:r>
                <a:rPr lang="en-US" altLang="zh-CN" sz="3200" b="1" dirty="0">
                  <a:solidFill>
                    <a:srgbClr val="002060"/>
                  </a:solidFill>
                  <a:latin typeface="微软雅黑" panose="020B0503020204020204" pitchFamily="34" charset="-122"/>
                  <a:ea typeface="微软雅黑" panose="020B0503020204020204" pitchFamily="34" charset="-122"/>
                </a:rPr>
                <a:t>Excel</a:t>
              </a:r>
              <a:r>
                <a:rPr lang="zh-CN" altLang="zh-CN" sz="3200" b="1" dirty="0">
                  <a:solidFill>
                    <a:srgbClr val="002060"/>
                  </a:solidFill>
                  <a:latin typeface="微软雅黑" panose="020B0503020204020204" pitchFamily="34" charset="-122"/>
                  <a:ea typeface="微软雅黑" panose="020B0503020204020204" pitchFamily="34" charset="-122"/>
                </a:rPr>
                <a:t>表格导入</a:t>
              </a:r>
              <a:r>
                <a:rPr lang="zh-CN" altLang="zh-CN" sz="3200" dirty="0" smtClean="0">
                  <a:solidFill>
                    <a:srgbClr val="002060"/>
                  </a:solidFill>
                  <a:latin typeface="微软雅黑" panose="020B0503020204020204" pitchFamily="34" charset="-122"/>
                  <a:ea typeface="微软雅黑" panose="020B0503020204020204" pitchFamily="34" charset="-122"/>
                </a:rPr>
                <a:t>功能，</a:t>
              </a:r>
              <a:r>
                <a:rPr lang="zh-CN" altLang="zh-CN" sz="3200" dirty="0">
                  <a:solidFill>
                    <a:srgbClr val="002060"/>
                  </a:solidFill>
                  <a:latin typeface="微软雅黑" panose="020B0503020204020204" pitchFamily="34" charset="-122"/>
                  <a:ea typeface="微软雅黑" panose="020B0503020204020204" pitchFamily="34" charset="-122"/>
                </a:rPr>
                <a:t>在审核界面增加按</a:t>
              </a:r>
              <a:r>
                <a:rPr lang="zh-CN" altLang="zh-CN" sz="3200" b="1" dirty="0">
                  <a:solidFill>
                    <a:srgbClr val="002060"/>
                  </a:solidFill>
                  <a:latin typeface="微软雅黑" panose="020B0503020204020204" pitchFamily="34" charset="-122"/>
                  <a:ea typeface="微软雅黑" panose="020B0503020204020204" pitchFamily="34" charset="-122"/>
                </a:rPr>
                <a:t>审核公式结果定位到具体单位</a:t>
              </a:r>
              <a:r>
                <a:rPr lang="zh-CN" altLang="zh-CN" sz="3200" dirty="0" smtClean="0">
                  <a:solidFill>
                    <a:srgbClr val="002060"/>
                  </a:solidFill>
                  <a:latin typeface="微软雅黑" panose="020B0503020204020204" pitchFamily="34" charset="-122"/>
                  <a:ea typeface="微软雅黑" panose="020B0503020204020204" pitchFamily="34" charset="-122"/>
                </a:rPr>
                <a:t>功能</a:t>
              </a:r>
              <a:r>
                <a:rPr lang="zh-CN" altLang="en-US" sz="3200" dirty="0" smtClean="0">
                  <a:solidFill>
                    <a:srgbClr val="002060"/>
                  </a:solidFill>
                  <a:latin typeface="微软雅黑" panose="020B0503020204020204" pitchFamily="34" charset="-122"/>
                  <a:ea typeface="微软雅黑" panose="020B0503020204020204" pitchFamily="34" charset="-122"/>
                </a:rPr>
                <a:t>和</a:t>
              </a:r>
              <a:r>
                <a:rPr lang="zh-CN" altLang="en-US" sz="3200" b="1" dirty="0" smtClean="0">
                  <a:solidFill>
                    <a:srgbClr val="002060"/>
                  </a:solidFill>
                  <a:latin typeface="微软雅黑" panose="020B0503020204020204" pitchFamily="34" charset="-122"/>
                  <a:ea typeface="微软雅黑" panose="020B0503020204020204" pitchFamily="34" charset="-122"/>
                </a:rPr>
                <a:t>按审核类型及公式级次筛选</a:t>
              </a:r>
              <a:r>
                <a:rPr lang="zh-CN" altLang="en-US" sz="3200" dirty="0">
                  <a:solidFill>
                    <a:srgbClr val="002060"/>
                  </a:solidFill>
                  <a:latin typeface="微软雅黑" panose="020B0503020204020204" pitchFamily="34" charset="-122"/>
                  <a:ea typeface="微软雅黑" panose="020B0503020204020204" pitchFamily="34" charset="-122"/>
                </a:rPr>
                <a:t>等</a:t>
              </a:r>
              <a:r>
                <a:rPr lang="zh-CN" altLang="en-US" sz="3200" dirty="0" smtClean="0">
                  <a:solidFill>
                    <a:srgbClr val="002060"/>
                  </a:solidFill>
                  <a:latin typeface="微软雅黑" panose="020B0503020204020204" pitchFamily="34" charset="-122"/>
                  <a:ea typeface="微软雅黑" panose="020B0503020204020204" pitchFamily="34" charset="-122"/>
                </a:rPr>
                <a:t>功能</a:t>
              </a:r>
              <a:r>
                <a:rPr lang="zh-CN" altLang="zh-CN" sz="3200" dirty="0" smtClean="0">
                  <a:solidFill>
                    <a:srgbClr val="002060"/>
                  </a:solidFill>
                  <a:latin typeface="微软雅黑" panose="020B0503020204020204" pitchFamily="34" charset="-122"/>
                  <a:ea typeface="微软雅黑" panose="020B0503020204020204" pitchFamily="34" charset="-122"/>
                </a:rPr>
                <a:t>。</a:t>
              </a:r>
              <a:endParaRPr lang="zh-CN" altLang="en-US" sz="3200" b="1" dirty="0">
                <a:solidFill>
                  <a:srgbClr val="002060"/>
                </a:solidFill>
                <a:latin typeface="微软雅黑" panose="020B0503020204020204" pitchFamily="34" charset="-122"/>
                <a:ea typeface="微软雅黑" panose="020B0503020204020204" pitchFamily="34" charset="-122"/>
              </a:endParaRPr>
            </a:p>
          </p:txBody>
        </p:sp>
        <p:sp>
          <p:nvSpPr>
            <p:cNvPr id="54293" name="Isosceles Triangle 102"/>
            <p:cNvSpPr>
              <a:spLocks noChangeArrowheads="1"/>
            </p:cNvSpPr>
            <p:nvPr/>
          </p:nvSpPr>
          <p:spPr bwMode="auto">
            <a:xfrm flipV="1">
              <a:off x="7628994" y="2068284"/>
              <a:ext cx="1060450" cy="290513"/>
            </a:xfrm>
            <a:prstGeom prst="triangle">
              <a:avLst>
                <a:gd name="adj" fmla="val 50000"/>
              </a:avLst>
            </a:prstGeom>
            <a:solidFill>
              <a:srgbClr val="0078D7"/>
            </a:solidFill>
            <a:ln w="31750" algn="ctr">
              <a:solidFill>
                <a:srgbClr val="FFFFFF"/>
              </a:solidFill>
              <a:miter lim="800000"/>
              <a:headEnd/>
              <a:tailEnd/>
            </a:ln>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150000"/>
                </a:lnSpc>
                <a:spcBef>
                  <a:spcPct val="0"/>
                </a:spcBef>
                <a:buFontTx/>
                <a:buNone/>
              </a:pPr>
              <a:endParaRPr lang="en-US" altLang="zh-CN" sz="2800">
                <a:solidFill>
                  <a:srgbClr val="002060"/>
                </a:solidFill>
                <a:latin typeface="微软雅黑" pitchFamily="34" charset="-122"/>
                <a:ea typeface="微软雅黑" pitchFamily="34" charset="-122"/>
                <a:cs typeface="Segoe UI" pitchFamily="34" charset="0"/>
              </a:endParaRPr>
            </a:p>
          </p:txBody>
        </p:sp>
      </p:grpSp>
      <p:sp>
        <p:nvSpPr>
          <p:cNvPr id="54277" name="Rectangle 6"/>
          <p:cNvSpPr>
            <a:spLocks noChangeArrowheads="1"/>
          </p:cNvSpPr>
          <p:nvPr/>
        </p:nvSpPr>
        <p:spPr bwMode="auto">
          <a:xfrm>
            <a:off x="0" y="1412875"/>
            <a:ext cx="9144000" cy="755650"/>
          </a:xfrm>
          <a:prstGeom prst="rect">
            <a:avLst/>
          </a:prstGeom>
          <a:solidFill>
            <a:srgbClr val="0078D7"/>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lIns="182776" tIns="146220" rIns="182776" bIns="146220"/>
          <a:lstStyle>
            <a:lvl1pPr defTabSz="9302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30275">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30275">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30275">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30275">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30275"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2400">
              <a:latin typeface="Segoe UI" pitchFamily="34" charset="0"/>
              <a:cs typeface="Segoe UI" pitchFamily="34" charset="0"/>
            </a:endParaRPr>
          </a:p>
        </p:txBody>
      </p:sp>
      <p:sp>
        <p:nvSpPr>
          <p:cNvPr id="54278" name="文本框 1"/>
          <p:cNvSpPr txBox="1">
            <a:spLocks noChangeArrowheads="1"/>
          </p:cNvSpPr>
          <p:nvPr/>
        </p:nvSpPr>
        <p:spPr bwMode="auto">
          <a:xfrm>
            <a:off x="73025" y="1477963"/>
            <a:ext cx="14747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（一）完善报表指标</a:t>
            </a:r>
          </a:p>
        </p:txBody>
      </p:sp>
      <p:sp>
        <p:nvSpPr>
          <p:cNvPr id="4" name="矩形 3"/>
          <p:cNvSpPr/>
          <p:nvPr/>
        </p:nvSpPr>
        <p:spPr bwMode="auto">
          <a:xfrm>
            <a:off x="3500438" y="1477963"/>
            <a:ext cx="1544637"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（三）完善对应关系表</a:t>
            </a:r>
            <a:endParaRPr lang="en-US" altLang="zh-CN" sz="2000" b="1" dirty="0">
              <a:solidFill>
                <a:schemeClr val="bg1">
                  <a:lumMod val="85000"/>
                </a:schemeClr>
              </a:solidFill>
              <a:latin typeface="黑体" pitchFamily="49" charset="-122"/>
              <a:ea typeface="黑体" pitchFamily="49" charset="-122"/>
            </a:endParaRPr>
          </a:p>
        </p:txBody>
      </p:sp>
      <p:sp>
        <p:nvSpPr>
          <p:cNvPr id="46092" name="TextBox 16"/>
          <p:cNvSpPr txBox="1">
            <a:spLocks noChangeArrowheads="1"/>
          </p:cNvSpPr>
          <p:nvPr/>
        </p:nvSpPr>
        <p:spPr bwMode="auto">
          <a:xfrm>
            <a:off x="7270750" y="1373188"/>
            <a:ext cx="1795463"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400" b="1">
                <a:solidFill>
                  <a:schemeClr val="bg1"/>
                </a:solidFill>
                <a:latin typeface="黑体" pitchFamily="49" charset="-122"/>
                <a:ea typeface="黑体" pitchFamily="49" charset="-122"/>
              </a:rPr>
              <a:t>（五）改进决算软件</a:t>
            </a:r>
            <a:endParaRPr lang="en-US" altLang="zh-CN" sz="2400" b="1">
              <a:solidFill>
                <a:schemeClr val="bg1"/>
              </a:solidFill>
              <a:latin typeface="黑体" pitchFamily="49" charset="-122"/>
              <a:ea typeface="黑体" pitchFamily="49" charset="-122"/>
            </a:endParaRPr>
          </a:p>
        </p:txBody>
      </p:sp>
      <p:cxnSp>
        <p:nvCxnSpPr>
          <p:cNvPr id="214" name="直接连接符 213"/>
          <p:cNvCxnSpPr/>
          <p:nvPr/>
        </p:nvCxnSpPr>
        <p:spPr bwMode="auto">
          <a:xfrm>
            <a:off x="505301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18" name="直接连接符 17"/>
          <p:cNvCxnSpPr/>
          <p:nvPr/>
        </p:nvCxnSpPr>
        <p:spPr bwMode="auto">
          <a:xfrm>
            <a:off x="70405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
        <p:nvSpPr>
          <p:cNvPr id="19" name="矩形 18"/>
          <p:cNvSpPr/>
          <p:nvPr/>
        </p:nvSpPr>
        <p:spPr bwMode="auto">
          <a:xfrm>
            <a:off x="5259388" y="1477963"/>
            <a:ext cx="1771650" cy="708025"/>
          </a:xfrm>
          <a:prstGeom prst="rect">
            <a:avLst/>
          </a:prstGeom>
          <a:noFill/>
        </p:spPr>
        <p:txBody>
          <a:bodyPr>
            <a:spAutoFit/>
          </a:bodyPr>
          <a:lstStyle/>
          <a:p>
            <a:pPr>
              <a:defRPr/>
            </a:pPr>
            <a:r>
              <a:rPr lang="zh-CN" altLang="en-US" sz="2000" b="1" dirty="0">
                <a:solidFill>
                  <a:schemeClr val="bg1">
                    <a:lumMod val="85000"/>
                  </a:schemeClr>
                </a:solidFill>
                <a:latin typeface="黑体" pitchFamily="49" charset="-122"/>
                <a:ea typeface="黑体" pitchFamily="49" charset="-122"/>
              </a:rPr>
              <a:t>（四）新增报送说明要求</a:t>
            </a:r>
            <a:endParaRPr lang="en-US" altLang="zh-CN" sz="2000" b="1" dirty="0">
              <a:solidFill>
                <a:schemeClr val="bg1">
                  <a:lumMod val="85000"/>
                </a:schemeClr>
              </a:solidFill>
              <a:latin typeface="黑体" pitchFamily="49" charset="-122"/>
              <a:ea typeface="黑体" pitchFamily="49" charset="-122"/>
            </a:endParaRPr>
          </a:p>
        </p:txBody>
      </p:sp>
      <p:sp>
        <p:nvSpPr>
          <p:cNvPr id="20" name="单圆角矩形 19"/>
          <p:cNvSpPr/>
          <p:nvPr/>
        </p:nvSpPr>
        <p:spPr>
          <a:xfrm>
            <a:off x="489514" y="866495"/>
            <a:ext cx="1994254" cy="432000"/>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修订总则</a:t>
            </a:r>
          </a:p>
        </p:txBody>
      </p:sp>
      <p:sp>
        <p:nvSpPr>
          <p:cNvPr id="21" name="单圆角矩形 20"/>
          <p:cNvSpPr/>
          <p:nvPr/>
        </p:nvSpPr>
        <p:spPr>
          <a:xfrm>
            <a:off x="2579688" y="866495"/>
            <a:ext cx="1993900" cy="430493"/>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22" name="单圆角矩形 21"/>
          <p:cNvSpPr/>
          <p:nvPr/>
        </p:nvSpPr>
        <p:spPr>
          <a:xfrm>
            <a:off x="4670425" y="765175"/>
            <a:ext cx="3717925"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3200" b="1" dirty="0">
                <a:solidFill>
                  <a:schemeClr val="bg1"/>
                </a:solidFill>
                <a:latin typeface="微软雅黑" panose="020B0503020204020204" pitchFamily="34" charset="-122"/>
                <a:ea typeface="微软雅黑" panose="020B0503020204020204" pitchFamily="34" charset="-122"/>
              </a:rPr>
              <a:t>2016</a:t>
            </a:r>
            <a:r>
              <a:rPr lang="zh-CN" altLang="en-US" sz="3200" b="1" dirty="0">
                <a:solidFill>
                  <a:schemeClr val="bg1"/>
                </a:solidFill>
                <a:latin typeface="微软雅黑" panose="020B0503020204020204" pitchFamily="34" charset="-122"/>
                <a:ea typeface="微软雅黑" panose="020B0503020204020204" pitchFamily="34" charset="-122"/>
              </a:rPr>
              <a:t>年度主要变动</a:t>
            </a:r>
          </a:p>
        </p:txBody>
      </p:sp>
      <p:sp>
        <p:nvSpPr>
          <p:cNvPr id="54287" name="TextBox 14"/>
          <p:cNvSpPr txBox="1">
            <a:spLocks noChangeArrowheads="1"/>
          </p:cNvSpPr>
          <p:nvPr/>
        </p:nvSpPr>
        <p:spPr bwMode="auto">
          <a:xfrm>
            <a:off x="1668463" y="1477963"/>
            <a:ext cx="173831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000" b="1">
                <a:solidFill>
                  <a:srgbClr val="D9D9D9"/>
                </a:solidFill>
                <a:latin typeface="黑体" pitchFamily="49" charset="-122"/>
                <a:ea typeface="黑体" pitchFamily="49" charset="-122"/>
              </a:rPr>
              <a:t>（二）优化分析评价方案</a:t>
            </a:r>
            <a:endParaRPr lang="en-US" altLang="zh-CN" sz="2000" b="1">
              <a:solidFill>
                <a:srgbClr val="D9D9D9"/>
              </a:solidFill>
              <a:latin typeface="黑体" pitchFamily="49" charset="-122"/>
              <a:ea typeface="黑体" pitchFamily="49" charset="-122"/>
            </a:endParaRPr>
          </a:p>
        </p:txBody>
      </p:sp>
      <p:cxnSp>
        <p:nvCxnSpPr>
          <p:cNvPr id="24" name="直接连接符 23"/>
          <p:cNvCxnSpPr/>
          <p:nvPr/>
        </p:nvCxnSpPr>
        <p:spPr bwMode="auto">
          <a:xfrm>
            <a:off x="1554163"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cxnSp>
        <p:nvCxnSpPr>
          <p:cNvPr id="25" name="直接连接符 24"/>
          <p:cNvCxnSpPr/>
          <p:nvPr/>
        </p:nvCxnSpPr>
        <p:spPr bwMode="auto">
          <a:xfrm>
            <a:off x="3340100" y="1423573"/>
            <a:ext cx="0" cy="738678"/>
          </a:xfrm>
          <a:prstGeom prst="line">
            <a:avLst/>
          </a:prstGeom>
          <a:ln>
            <a:solidFill>
              <a:srgbClr val="D9D9D9"/>
            </a:solidFill>
          </a:ln>
          <a:scene3d>
            <a:camera prst="orthographicFront"/>
            <a:lightRig rig="threePt" dir="t"/>
          </a:scene3d>
          <a:sp3d>
            <a:bevelT w="139700" prst="cross"/>
          </a:sp3d>
        </p:spPr>
        <p:style>
          <a:lnRef idx="3">
            <a:schemeClr val="accent1"/>
          </a:lnRef>
          <a:fillRef idx="0">
            <a:schemeClr val="accent1"/>
          </a:fillRef>
          <a:effectRef idx="2">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22"/>
                                        </p:tgtEl>
                                      </p:cBhvr>
                                    </p:animEffect>
                                    <p:animScale>
                                      <p:cBhvr>
                                        <p:cTn id="7" dur="250" autoRev="1" fill="hold"/>
                                        <p:tgtEl>
                                          <p:spTgt spid="22"/>
                                        </p:tgtEl>
                                      </p:cBhvr>
                                      <p:by x="105000" y="105000"/>
                                    </p:animScale>
                                  </p:childTnLst>
                                </p:cTn>
                              </p:par>
                            </p:childTnLst>
                          </p:cTn>
                        </p:par>
                        <p:par>
                          <p:cTn id="8" fill="hold" nodeType="afterGroup">
                            <p:stCondLst>
                              <p:cond delay="500"/>
                            </p:stCondLst>
                            <p:childTnLst>
                              <p:par>
                                <p:cTn id="9" presetID="26" presetClass="emph" presetSubtype="0" fill="hold" grpId="0" nodeType="afterEffect">
                                  <p:stCondLst>
                                    <p:cond delay="0"/>
                                  </p:stCondLst>
                                  <p:childTnLst>
                                    <p:animEffect transition="out" filter="fade">
                                      <p:cBhvr>
                                        <p:cTn id="10" dur="500" tmFilter="0, 0; .2, .5; .8, .5; 1, 0"/>
                                        <p:tgtEl>
                                          <p:spTgt spid="46092"/>
                                        </p:tgtEl>
                                      </p:cBhvr>
                                    </p:animEffect>
                                    <p:animScale>
                                      <p:cBhvr>
                                        <p:cTn id="11" dur="250" autoRev="1" fill="hold"/>
                                        <p:tgtEl>
                                          <p:spTgt spid="46092"/>
                                        </p:tgtEl>
                                      </p:cBhvr>
                                      <p:by x="105000" y="105000"/>
                                    </p:animScale>
                                  </p:childTnLst>
                                </p:cTn>
                              </p:par>
                            </p:childTnLst>
                          </p:cTn>
                        </p:par>
                        <p:par>
                          <p:cTn id="12" fill="hold" nodeType="afterGroup">
                            <p:stCondLst>
                              <p:cond delay="1000"/>
                            </p:stCondLst>
                            <p:childTnLst>
                              <p:par>
                                <p:cTn id="13" presetID="2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92" grpId="0"/>
      <p:bldP spid="2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5850" y="115888"/>
            <a:ext cx="4285147" cy="492443"/>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smtClean="0">
                <a:solidFill>
                  <a:prstClr val="white"/>
                </a:solidFill>
                <a:latin typeface="微软雅黑" panose="020B0503020204020204" pitchFamily="34" charset="-122"/>
                <a:ea typeface="微软雅黑" panose="020B0503020204020204" pitchFamily="34" charset="-122"/>
              </a:rPr>
              <a:t>第</a:t>
            </a:r>
            <a:r>
              <a:rPr lang="zh-CN" altLang="en-US" sz="2600" b="1" kern="0" dirty="0">
                <a:solidFill>
                  <a:prstClr val="white"/>
                </a:solidFill>
                <a:latin typeface="微软雅黑" panose="020B0503020204020204" pitchFamily="34" charset="-122"/>
                <a:ea typeface="微软雅黑" panose="020B0503020204020204" pitchFamily="34" charset="-122"/>
              </a:rPr>
              <a:t>七</a:t>
            </a:r>
            <a:r>
              <a:rPr lang="zh-CN" altLang="en-US" sz="2600" b="1" kern="0" dirty="0" smtClean="0">
                <a:solidFill>
                  <a:prstClr val="white"/>
                </a:solidFill>
                <a:latin typeface="微软雅黑" panose="020B0503020204020204" pitchFamily="34" charset="-122"/>
                <a:ea typeface="微软雅黑" panose="020B0503020204020204" pitchFamily="34" charset="-122"/>
              </a:rPr>
              <a:t>部分 部门</a:t>
            </a:r>
            <a:r>
              <a:rPr lang="zh-CN" altLang="en-US" sz="2600" b="1" kern="0" dirty="0">
                <a:solidFill>
                  <a:prstClr val="white"/>
                </a:solidFill>
                <a:latin typeface="微软雅黑" panose="020B0503020204020204" pitchFamily="34" charset="-122"/>
                <a:ea typeface="微软雅黑" panose="020B0503020204020204" pitchFamily="34" charset="-122"/>
              </a:rPr>
              <a:t>决算常见问题</a:t>
            </a:r>
            <a:endParaRPr lang="en-US" altLang="zh-CN"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360470" name="灯片编号占位符 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91FBCA9-A4A7-43D4-A4AF-D87E04066433}" type="slidenum">
              <a:rPr lang="zh-CN" altLang="en-US" sz="1200">
                <a:latin typeface="微软雅黑" pitchFamily="34" charset="-122"/>
                <a:ea typeface="微软雅黑" pitchFamily="34" charset="-122"/>
              </a:rPr>
              <a:pPr>
                <a:spcBef>
                  <a:spcPct val="0"/>
                </a:spcBef>
                <a:buFontTx/>
                <a:buNone/>
              </a:pPr>
              <a:t>170</a:t>
            </a:fld>
            <a:endParaRPr lang="zh-CN" altLang="en-US" sz="1200">
              <a:latin typeface="微软雅黑" pitchFamily="34" charset="-122"/>
              <a:ea typeface="微软雅黑" pitchFamily="34" charset="-122"/>
            </a:endParaRPr>
          </a:p>
        </p:txBody>
      </p:sp>
      <p:sp>
        <p:nvSpPr>
          <p:cNvPr id="40" name="对角圆角矩形 39"/>
          <p:cNvSpPr/>
          <p:nvPr/>
        </p:nvSpPr>
        <p:spPr>
          <a:xfrm>
            <a:off x="7031038" y="908720"/>
            <a:ext cx="2077883"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000" dirty="0">
                <a:solidFill>
                  <a:srgbClr val="002060"/>
                </a:solidFill>
                <a:latin typeface="微软雅黑" panose="020B0503020204020204" pitchFamily="34" charset="-122"/>
                <a:ea typeface="微软雅黑" panose="020B0503020204020204" pitchFamily="34" charset="-122"/>
              </a:rPr>
              <a:t>（三）管理工作</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8" name="对角圆角矩形 37"/>
          <p:cNvSpPr/>
          <p:nvPr/>
        </p:nvSpPr>
        <p:spPr>
          <a:xfrm>
            <a:off x="485763" y="764704"/>
            <a:ext cx="2376265" cy="576064"/>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zh-CN" sz="2400" b="1" dirty="0">
                <a:solidFill>
                  <a:srgbClr val="002060"/>
                </a:solidFill>
                <a:latin typeface="微软雅黑" panose="020B0503020204020204" pitchFamily="34" charset="-122"/>
                <a:ea typeface="微软雅黑" panose="020B0503020204020204" pitchFamily="34" charset="-122"/>
              </a:rPr>
              <a:t>（一）报表编审</a:t>
            </a:r>
            <a:endParaRPr lang="zh-CN" altLang="en-US" sz="2400" b="1" dirty="0">
              <a:solidFill>
                <a:srgbClr val="002060"/>
              </a:solidFill>
              <a:latin typeface="微软雅黑" panose="020B0503020204020204" pitchFamily="34" charset="-122"/>
              <a:ea typeface="微软雅黑" panose="020B0503020204020204" pitchFamily="34" charset="-122"/>
            </a:endParaRPr>
          </a:p>
        </p:txBody>
      </p:sp>
      <p:sp>
        <p:nvSpPr>
          <p:cNvPr id="39" name="对角圆角矩形 38"/>
          <p:cNvSpPr/>
          <p:nvPr/>
        </p:nvSpPr>
        <p:spPr>
          <a:xfrm>
            <a:off x="3147083" y="908720"/>
            <a:ext cx="3598900" cy="432048"/>
          </a:xfrm>
          <a:prstGeom prst="round2DiagRect">
            <a:avLst>
              <a:gd name="adj1" fmla="val 0"/>
              <a:gd name="adj2" fmla="val 16670"/>
            </a:avLst>
          </a:prstGeom>
          <a:solidFill>
            <a:srgbClr val="85C2FF">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000" dirty="0">
                <a:solidFill>
                  <a:srgbClr val="002060"/>
                </a:solidFill>
                <a:latin typeface="微软雅黑" panose="020B0503020204020204" pitchFamily="34" charset="-122"/>
                <a:ea typeface="微软雅黑" panose="020B0503020204020204" pitchFamily="34" charset="-122"/>
              </a:rPr>
              <a:t>（二）填报说明和分析报告</a:t>
            </a:r>
          </a:p>
        </p:txBody>
      </p:sp>
      <p:cxnSp>
        <p:nvCxnSpPr>
          <p:cNvPr id="4" name="直接连接符 3"/>
          <p:cNvCxnSpPr/>
          <p:nvPr/>
        </p:nvCxnSpPr>
        <p:spPr>
          <a:xfrm>
            <a:off x="683568" y="1300427"/>
            <a:ext cx="2088000" cy="0"/>
          </a:xfrm>
          <a:prstGeom prst="line">
            <a:avLst/>
          </a:prstGeom>
          <a:ln>
            <a:solidFill>
              <a:srgbClr val="002060"/>
            </a:solidFill>
            <a:prstDash val="dash"/>
          </a:ln>
        </p:spPr>
        <p:style>
          <a:lnRef idx="3">
            <a:schemeClr val="accent1"/>
          </a:lnRef>
          <a:fillRef idx="0">
            <a:schemeClr val="accent1"/>
          </a:fillRef>
          <a:effectRef idx="2">
            <a:schemeClr val="accent1"/>
          </a:effectRef>
          <a:fontRef idx="minor">
            <a:schemeClr val="tx1"/>
          </a:fontRef>
        </p:style>
      </p:cxnSp>
      <p:sp>
        <p:nvSpPr>
          <p:cNvPr id="11" name="矩形 10"/>
          <p:cNvSpPr/>
          <p:nvPr/>
        </p:nvSpPr>
        <p:spPr>
          <a:xfrm>
            <a:off x="1466982" y="1476381"/>
            <a:ext cx="6408712" cy="400110"/>
          </a:xfrm>
          <a:prstGeom prst="rect">
            <a:avLst/>
          </a:prstGeom>
        </p:spPr>
        <p:txBody>
          <a:bodyPr wrap="square">
            <a:spAutoFit/>
          </a:bodyPr>
          <a:lstStyle/>
          <a:p>
            <a:r>
              <a:rPr lang="zh-CN" altLang="en-US" sz="2000" b="1" dirty="0">
                <a:solidFill>
                  <a:srgbClr val="002060"/>
                </a:solidFill>
                <a:latin typeface="微软雅黑" panose="020B0503020204020204" pitchFamily="34" charset="-122"/>
                <a:ea typeface="微软雅黑" panose="020B0503020204020204" pitchFamily="34" charset="-122"/>
              </a:rPr>
              <a:t>部门决算审核常见问题及处理方法示例</a:t>
            </a:r>
            <a:r>
              <a:rPr lang="zh-CN" altLang="en-US" sz="2000" b="1" dirty="0">
                <a:solidFill>
                  <a:srgbClr val="A80000"/>
                </a:solidFill>
                <a:latin typeface="微软雅黑" panose="020B0503020204020204" pitchFamily="34" charset="-122"/>
                <a:ea typeface="微软雅黑" panose="020B0503020204020204" pitchFamily="34" charset="-122"/>
              </a:rPr>
              <a:t>（非会计因素）</a:t>
            </a:r>
          </a:p>
        </p:txBody>
      </p:sp>
      <p:graphicFrame>
        <p:nvGraphicFramePr>
          <p:cNvPr id="10" name="表格 9"/>
          <p:cNvGraphicFramePr>
            <a:graphicFrameLocks noGrp="1"/>
          </p:cNvGraphicFramePr>
          <p:nvPr>
            <p:extLst>
              <p:ext uri="{D42A27DB-BD31-4B8C-83A1-F6EECF244321}">
                <p14:modId xmlns="" xmlns:p14="http://schemas.microsoft.com/office/powerpoint/2010/main" val="3819245866"/>
              </p:ext>
            </p:extLst>
          </p:nvPr>
        </p:nvGraphicFramePr>
        <p:xfrm>
          <a:off x="107504" y="1916837"/>
          <a:ext cx="8928992" cy="4680515"/>
        </p:xfrm>
        <a:graphic>
          <a:graphicData uri="http://schemas.openxmlformats.org/drawingml/2006/table">
            <a:tbl>
              <a:tblPr>
                <a:tableStyleId>{35758FB7-9AC5-4552-8A53-C91805E547FA}</a:tableStyleId>
              </a:tblPr>
              <a:tblGrid>
                <a:gridCol w="576064"/>
                <a:gridCol w="1584176"/>
                <a:gridCol w="1080120"/>
                <a:gridCol w="866543"/>
                <a:gridCol w="3741969"/>
                <a:gridCol w="1080120"/>
              </a:tblGrid>
              <a:tr h="576059">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序号</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具体事项</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分类</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涉及报表资料</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审核依据</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c>
                  <a:txBody>
                    <a:bodyPr/>
                    <a:lstStyle/>
                    <a:p>
                      <a:pPr algn="ctr" fontAlgn="ctr">
                        <a:lnSpc>
                          <a:spcPct val="100000"/>
                        </a:lnSpc>
                      </a:pPr>
                      <a:r>
                        <a:rPr lang="zh-CN" altLang="en-US" sz="1800" b="1" u="none" strike="noStrike" dirty="0">
                          <a:effectLst/>
                          <a:latin typeface="微软雅黑" panose="020B0503020204020204" pitchFamily="34" charset="-122"/>
                          <a:ea typeface="微软雅黑" panose="020B0503020204020204" pitchFamily="34" charset="-122"/>
                        </a:rPr>
                        <a:t>处理意见</a:t>
                      </a:r>
                      <a:endParaRPr lang="zh-CN" altLang="en-US" sz="1800" b="1" i="0" u="none" strike="noStrike" dirty="0">
                        <a:solidFill>
                          <a:srgbClr val="000000"/>
                        </a:solidFill>
                        <a:effectLst/>
                        <a:latin typeface="微软雅黑" panose="020B0503020204020204" pitchFamily="34" charset="-122"/>
                        <a:ea typeface="微软雅黑" panose="020B0503020204020204" pitchFamily="34" charset="-122"/>
                      </a:endParaRPr>
                    </a:p>
                  </a:txBody>
                  <a:tcPr marL="7491" marR="7491" marT="7491" marB="0" anchor="ctr">
                    <a:solidFill>
                      <a:srgbClr val="B9EEFF"/>
                    </a:solidFill>
                  </a:tcPr>
                </a:tc>
              </a:tr>
              <a:tr h="1800200">
                <a:tc>
                  <a:txBody>
                    <a:bodyPr/>
                    <a:lstStyle/>
                    <a:p>
                      <a:pPr marL="0" algn="l" defTabSz="914400" rtl="0" eaLnBrk="1" fontAlgn="ctr" latinLnBrk="0" hangingPunct="1">
                        <a:lnSpc>
                          <a:spcPct val="150000"/>
                        </a:lnSpc>
                      </a:pP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11</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“三公”经费和会议费比上年增加。</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08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号）：“三公”经费和会议费比上年只减不增。</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r h="2304256">
                <a:tc>
                  <a:txBody>
                    <a:bodyPr/>
                    <a:lstStyle/>
                    <a:p>
                      <a:pPr marL="0" algn="l" defTabSz="914400" rtl="0" eaLnBrk="1" fontAlgn="ctr" latinLnBrk="0" hangingPunct="1">
                        <a:lnSpc>
                          <a:spcPct val="150000"/>
                        </a:lnSpc>
                      </a:pPr>
                      <a:r>
                        <a:rPr lang="en-US" altLang="zh-CN" sz="1800" u="none" strike="noStrike" kern="1200">
                          <a:solidFill>
                            <a:schemeClr val="dk1"/>
                          </a:solidFill>
                          <a:effectLst/>
                          <a:latin typeface="微软雅黑" panose="020B0503020204020204" pitchFamily="34" charset="-122"/>
                          <a:ea typeface="微软雅黑" panose="020B0503020204020204" pitchFamily="34" charset="-122"/>
                          <a:cs typeface="+mn-cs"/>
                        </a:rPr>
                        <a:t>12</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  行政单位及参公单位办公用房面积增加且发生房屋建筑物购建支出。</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预算管理</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财决</a:t>
                      </a:r>
                      <a:r>
                        <a:rPr lang="en-US" altLang="zh-CN" sz="1800" u="none" strike="noStrike" kern="1200">
                          <a:solidFill>
                            <a:schemeClr val="dk1"/>
                          </a:solidFill>
                          <a:effectLst/>
                          <a:latin typeface="微软雅黑" panose="020B0503020204020204" pitchFamily="34" charset="-122"/>
                          <a:ea typeface="微软雅黑" panose="020B0503020204020204" pitchFamily="34" charset="-122"/>
                          <a:cs typeface="+mn-cs"/>
                        </a:rPr>
                        <a:t>05</a:t>
                      </a: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表、财决附</a:t>
                      </a:r>
                      <a:r>
                        <a:rPr lang="en-US" altLang="zh-CN" sz="1800" u="none" strike="noStrike" kern="1200">
                          <a:solidFill>
                            <a:schemeClr val="dk1"/>
                          </a:solidFill>
                          <a:effectLst/>
                          <a:latin typeface="微软雅黑" panose="020B0503020204020204" pitchFamily="34" charset="-122"/>
                          <a:ea typeface="微软雅黑" panose="020B0503020204020204" pitchFamily="34" charset="-122"/>
                          <a:cs typeface="+mn-cs"/>
                        </a:rPr>
                        <a:t>01</a:t>
                      </a:r>
                      <a:r>
                        <a:rPr lang="zh-CN" altLang="en-US" sz="1800" u="none" strike="noStrike" kern="1200">
                          <a:solidFill>
                            <a:schemeClr val="dk1"/>
                          </a:solidFill>
                          <a:effectLst/>
                          <a:latin typeface="微软雅黑" panose="020B0503020204020204" pitchFamily="34" charset="-122"/>
                          <a:ea typeface="微软雅黑" panose="020B0503020204020204" pitchFamily="34" charset="-122"/>
                          <a:cs typeface="+mn-cs"/>
                        </a:rPr>
                        <a:t>表</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财政部关于编制</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2015</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年中央部门预算的通知</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（财预</a:t>
                      </a:r>
                      <a:r>
                        <a:rPr lang="en-US" altLang="zh-CN" sz="1800" u="none" strike="noStrike" kern="1200" dirty="0">
                          <a:solidFill>
                            <a:schemeClr val="dk1"/>
                          </a:solidFill>
                          <a:effectLst/>
                          <a:latin typeface="微软雅黑" panose="020B0503020204020204" pitchFamily="34" charset="-122"/>
                          <a:ea typeface="微软雅黑" panose="020B0503020204020204" pitchFamily="34" charset="-122"/>
                          <a:cs typeface="+mn-cs"/>
                        </a:rPr>
                        <a:t>〔2014〕78</a:t>
                      </a: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号）：不新建政府性楼堂馆所。</a:t>
                      </a:r>
                    </a:p>
                  </a:txBody>
                  <a:tcPr marL="9525" marR="9525" marT="9525" marB="0" anchor="ctr"/>
                </a:tc>
                <a:tc>
                  <a:txBody>
                    <a:bodyPr/>
                    <a:lstStyle/>
                    <a:p>
                      <a:pPr marL="0" algn="l" defTabSz="914400" rtl="0" eaLnBrk="1" fontAlgn="ctr" latinLnBrk="0" hangingPunct="1">
                        <a:lnSpc>
                          <a:spcPct val="150000"/>
                        </a:lnSpc>
                      </a:pPr>
                      <a:r>
                        <a:rPr lang="zh-CN" altLang="en-US" sz="1800" u="none" strike="noStrike" kern="1200" dirty="0">
                          <a:solidFill>
                            <a:schemeClr val="dk1"/>
                          </a:solidFill>
                          <a:effectLst/>
                          <a:latin typeface="微软雅黑" panose="020B0503020204020204" pitchFamily="34" charset="-122"/>
                          <a:ea typeface="微软雅黑" panose="020B0503020204020204" pitchFamily="34" charset="-122"/>
                          <a:cs typeface="+mn-cs"/>
                        </a:rPr>
                        <a:t>  需核实：有错需更正，无错作说明。</a:t>
                      </a:r>
                    </a:p>
                  </a:txBody>
                  <a:tcPr marL="9525" marR="9525" marT="9525" marB="0" anchor="ctr"/>
                </a:tc>
              </a:tr>
            </a:tbl>
          </a:graphicData>
        </a:graphic>
      </p:graphicFrame>
    </p:spTree>
    <p:extLst>
      <p:ext uri="{BB962C8B-B14F-4D97-AF65-F5344CB8AC3E}">
        <p14:creationId xmlns="" xmlns:p14="http://schemas.microsoft.com/office/powerpoint/2010/main" val="3090815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8"/>
          <p:cNvSpPr>
            <a:spLocks noChangeArrowheads="1"/>
          </p:cNvSpPr>
          <p:nvPr/>
        </p:nvSpPr>
        <p:spPr bwMode="auto">
          <a:xfrm>
            <a:off x="-1331913" y="5013325"/>
            <a:ext cx="6913563"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80000"/>
              </a:lnSpc>
              <a:buClr>
                <a:schemeClr val="hlink"/>
              </a:buClr>
              <a:buSzPct val="120000"/>
              <a:buFontTx/>
              <a:buNone/>
            </a:pPr>
            <a:endParaRPr lang="zh-CN" altLang="en-US">
              <a:solidFill>
                <a:srgbClr val="002060"/>
              </a:solidFill>
              <a:latin typeface="华文中宋" pitchFamily="2" charset="-122"/>
              <a:ea typeface="华文中宋" pitchFamily="2" charset="-122"/>
            </a:endParaRPr>
          </a:p>
        </p:txBody>
      </p:sp>
      <p:sp>
        <p:nvSpPr>
          <p:cNvPr id="6" name="矩形 5"/>
          <p:cNvSpPr/>
          <p:nvPr/>
        </p:nvSpPr>
        <p:spPr>
          <a:xfrm>
            <a:off x="0" y="1981200"/>
            <a:ext cx="9144000" cy="1611313"/>
          </a:xfrm>
          <a:prstGeom prst="rect">
            <a:avLst/>
          </a:prstGeom>
          <a:solidFill>
            <a:srgbClr val="0070C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5400" b="1" dirty="0">
                <a:solidFill>
                  <a:schemeClr val="bg1"/>
                </a:solidFill>
                <a:latin typeface="微软雅黑" panose="020B0503020204020204" pitchFamily="34" charset="-122"/>
                <a:ea typeface="微软雅黑" panose="020B0503020204020204" pitchFamily="34" charset="-122"/>
              </a:rPr>
              <a:t>谢 谢！</a:t>
            </a:r>
          </a:p>
        </p:txBody>
      </p:sp>
      <p:sp>
        <p:nvSpPr>
          <p:cNvPr id="7" name="矩形 6"/>
          <p:cNvSpPr/>
          <p:nvPr/>
        </p:nvSpPr>
        <p:spPr>
          <a:xfrm>
            <a:off x="2285984" y="4081463"/>
            <a:ext cx="4786346" cy="4429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b="1" dirty="0" smtClean="0">
                <a:solidFill>
                  <a:schemeClr val="bg1"/>
                </a:solidFill>
                <a:latin typeface="微软雅黑" panose="020B0503020204020204" pitchFamily="34" charset="-122"/>
                <a:ea typeface="微软雅黑" panose="020B0503020204020204" pitchFamily="34" charset="-122"/>
              </a:rPr>
              <a:t>河北省财政厅国库支付局</a:t>
            </a:r>
            <a:endParaRPr lang="zh-CN" altLang="en-US" sz="3200" b="1" dirty="0">
              <a:solidFill>
                <a:schemeClr val="bg1"/>
              </a:solidFill>
              <a:latin typeface="微软雅黑" panose="020B0503020204020204" pitchFamily="34" charset="-122"/>
              <a:ea typeface="微软雅黑" panose="020B0503020204020204" pitchFamily="34" charset="-122"/>
            </a:endParaRPr>
          </a:p>
        </p:txBody>
      </p:sp>
      <p:sp>
        <p:nvSpPr>
          <p:cNvPr id="8" name="矩形 7"/>
          <p:cNvSpPr/>
          <p:nvPr/>
        </p:nvSpPr>
        <p:spPr>
          <a:xfrm>
            <a:off x="899592" y="4725145"/>
            <a:ext cx="7560839"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b="1" dirty="0" smtClean="0">
                <a:solidFill>
                  <a:schemeClr val="bg1"/>
                </a:solidFill>
                <a:latin typeface="微软雅黑" panose="020B0503020204020204" pitchFamily="34" charset="-122"/>
                <a:ea typeface="微软雅黑" panose="020B0503020204020204" pitchFamily="34" charset="-122"/>
              </a:rPr>
              <a:t>电话：</a:t>
            </a:r>
            <a:r>
              <a:rPr lang="en-US" altLang="zh-CN" sz="3200" b="1" dirty="0" smtClean="0">
                <a:solidFill>
                  <a:schemeClr val="bg1"/>
                </a:solidFill>
                <a:latin typeface="微软雅黑" panose="020B0503020204020204" pitchFamily="34" charset="-122"/>
                <a:ea typeface="微软雅黑" panose="020B0503020204020204" pitchFamily="34" charset="-122"/>
              </a:rPr>
              <a:t>86772209/2212/2222</a:t>
            </a:r>
            <a:endParaRPr lang="en-US" altLang="zh-CN" sz="32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p:wipe dir="d"/>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 name="组合 1"/>
          <p:cNvGrpSpPr>
            <a:grpSpLocks/>
          </p:cNvGrpSpPr>
          <p:nvPr/>
        </p:nvGrpSpPr>
        <p:grpSpPr bwMode="auto">
          <a:xfrm>
            <a:off x="1776413" y="980728"/>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7892" name="组合 2"/>
          <p:cNvGrpSpPr>
            <a:grpSpLocks/>
          </p:cNvGrpSpPr>
          <p:nvPr/>
        </p:nvGrpSpPr>
        <p:grpSpPr bwMode="auto">
          <a:xfrm>
            <a:off x="1776413" y="1790341"/>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2599955"/>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409569"/>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217595"/>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grpSp>
        <p:nvGrpSpPr>
          <p:cNvPr id="7" name="组合 6"/>
          <p:cNvGrpSpPr>
            <a:grpSpLocks/>
          </p:cNvGrpSpPr>
          <p:nvPr/>
        </p:nvGrpSpPr>
        <p:grpSpPr bwMode="auto">
          <a:xfrm>
            <a:off x="1776413" y="5024034"/>
            <a:ext cx="4989512" cy="663575"/>
            <a:chOff x="1776413" y="5753100"/>
            <a:chExt cx="4989512" cy="663313"/>
          </a:xfrm>
        </p:grpSpPr>
        <p:sp>
          <p:nvSpPr>
            <p:cNvPr id="137" name="圆角矩形 136"/>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8" name="圆角矩形 137"/>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第六部分</a:t>
              </a:r>
            </a:p>
          </p:txBody>
        </p:sp>
        <p:sp>
          <p:nvSpPr>
            <p:cNvPr id="139" name="矩形 138"/>
            <p:cNvSpPr/>
            <p:nvPr/>
          </p:nvSpPr>
          <p:spPr>
            <a:xfrm>
              <a:off x="3708400" y="5775316"/>
              <a:ext cx="3057525" cy="522082"/>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部门决算管理工作</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cxnSp>
        <p:nvCxnSpPr>
          <p:cNvPr id="14" name="直接连接符 13"/>
          <p:cNvCxnSpPr/>
          <p:nvPr/>
        </p:nvCxnSpPr>
        <p:spPr>
          <a:xfrm>
            <a:off x="3708400" y="3212976"/>
            <a:ext cx="3775075" cy="0"/>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37898"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42A9B4E-B3E0-490D-AC78-E5411ECA50C6}" type="slidenum">
              <a:rPr lang="zh-CN" altLang="en-US" sz="1200">
                <a:latin typeface="微软雅黑" pitchFamily="34" charset="-122"/>
                <a:ea typeface="微软雅黑" pitchFamily="34" charset="-122"/>
              </a:rPr>
              <a:pPr>
                <a:spcBef>
                  <a:spcPct val="0"/>
                </a:spcBef>
                <a:buFontTx/>
                <a:buNone/>
              </a:pPr>
              <a:t>18</a:t>
            </a:fld>
            <a:endParaRPr lang="zh-CN" altLang="en-US" sz="1200">
              <a:latin typeface="微软雅黑" pitchFamily="34" charset="-122"/>
              <a:ea typeface="微软雅黑" pitchFamily="34" charset="-122"/>
            </a:endParaRPr>
          </a:p>
        </p:txBody>
      </p:sp>
      <p:grpSp>
        <p:nvGrpSpPr>
          <p:cNvPr id="29" name="组合 28"/>
          <p:cNvGrpSpPr>
            <a:grpSpLocks/>
          </p:cNvGrpSpPr>
          <p:nvPr/>
        </p:nvGrpSpPr>
        <p:grpSpPr bwMode="auto">
          <a:xfrm>
            <a:off x="1776413" y="5832061"/>
            <a:ext cx="4989234" cy="663575"/>
            <a:chOff x="1776413" y="5753100"/>
            <a:chExt cx="4989234" cy="663313"/>
          </a:xfrm>
        </p:grpSpPr>
        <p:sp>
          <p:nvSpPr>
            <p:cNvPr id="30" name="圆角矩形 29"/>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31" name="圆角矩形 30"/>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smtClean="0">
                  <a:solidFill>
                    <a:prstClr val="white"/>
                  </a:solidFill>
                  <a:latin typeface="微软雅黑"/>
                  <a:ea typeface="微软雅黑"/>
                </a:rPr>
                <a:t>第七部分</a:t>
              </a:r>
              <a:endParaRPr lang="zh-CN" altLang="en-US" sz="2800" b="1" kern="0" dirty="0">
                <a:solidFill>
                  <a:prstClr val="white"/>
                </a:solidFill>
                <a:latin typeface="微软雅黑"/>
                <a:ea typeface="微软雅黑"/>
              </a:endParaRPr>
            </a:p>
          </p:txBody>
        </p:sp>
        <p:sp>
          <p:nvSpPr>
            <p:cNvPr id="32" name="矩形 31"/>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spTree>
    <p:extLst>
      <p:ext uri="{BB962C8B-B14F-4D97-AF65-F5344CB8AC3E}">
        <p14:creationId xmlns="" xmlns:p14="http://schemas.microsoft.com/office/powerpoint/2010/main" val="137943357"/>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2"/>
                                        </p:tgtEl>
                                        <p:attrNameLst>
                                          <p:attrName>style.opacity</p:attrName>
                                        </p:attrNameLst>
                                      </p:cBhvr>
                                      <p:to>
                                        <p:strVal val="0.5"/>
                                      </p:to>
                                    </p:set>
                                    <p:animEffect filter="image" prLst="opacity: 0.5">
                                      <p:cBhvr rctx="IE">
                                        <p:cTn id="9" dur="indefinite"/>
                                        <p:tgtEl>
                                          <p:spTgt spid="2"/>
                                        </p:tgtEl>
                                      </p:cBhvr>
                                    </p:animEffect>
                                  </p:childTnLst>
                                </p:cTn>
                              </p:par>
                              <p:par>
                                <p:cTn id="10" presetID="9" presetClass="emph" presetSubtype="0" nodeType="withEffect">
                                  <p:stCondLst>
                                    <p:cond delay="0"/>
                                  </p:stCondLst>
                                  <p:childTnLst>
                                    <p:set>
                                      <p:cBhvr rctx="PPT">
                                        <p:cTn id="11" dur="indefinite"/>
                                        <p:tgtEl>
                                          <p:spTgt spid="5"/>
                                        </p:tgtEl>
                                        <p:attrNameLst>
                                          <p:attrName>style.opacity</p:attrName>
                                        </p:attrNameLst>
                                      </p:cBhvr>
                                      <p:to>
                                        <p:strVal val="0.5"/>
                                      </p:to>
                                    </p:set>
                                    <p:animEffect filter="image" prLst="opacity: 0.5">
                                      <p:cBhvr rctx="IE">
                                        <p:cTn id="12" dur="indefinite"/>
                                        <p:tgtEl>
                                          <p:spTgt spid="5"/>
                                        </p:tgtEl>
                                      </p:cBhvr>
                                    </p:animEffect>
                                  </p:childTnLst>
                                </p:cTn>
                              </p:par>
                              <p:par>
                                <p:cTn id="13" presetID="9" presetClass="emph" presetSubtype="0" nodeType="withEffect">
                                  <p:stCondLst>
                                    <p:cond delay="0"/>
                                  </p:stCondLst>
                                  <p:childTnLst>
                                    <p:set>
                                      <p:cBhvr rctx="PPT">
                                        <p:cTn id="14" dur="indefinite"/>
                                        <p:tgtEl>
                                          <p:spTgt spid="6"/>
                                        </p:tgtEl>
                                        <p:attrNameLst>
                                          <p:attrName>style.opacity</p:attrName>
                                        </p:attrNameLst>
                                      </p:cBhvr>
                                      <p:to>
                                        <p:strVal val="0.5"/>
                                      </p:to>
                                    </p:set>
                                    <p:animEffect filter="image" prLst="opacity: 0.5">
                                      <p:cBhvr rctx="IE">
                                        <p:cTn id="15" dur="indefinite"/>
                                        <p:tgtEl>
                                          <p:spTgt spid="6"/>
                                        </p:tgtEl>
                                      </p:cBhvr>
                                    </p:animEffect>
                                  </p:childTnLst>
                                </p:cTn>
                              </p:par>
                              <p:par>
                                <p:cTn id="16" presetID="9" presetClass="emph" presetSubtype="0" nodeType="withEffect">
                                  <p:stCondLst>
                                    <p:cond delay="0"/>
                                  </p:stCondLst>
                                  <p:childTnLst>
                                    <p:set>
                                      <p:cBhvr rctx="PPT">
                                        <p:cTn id="17" dur="indefinite"/>
                                        <p:tgtEl>
                                          <p:spTgt spid="7"/>
                                        </p:tgtEl>
                                        <p:attrNameLst>
                                          <p:attrName>style.opacity</p:attrName>
                                        </p:attrNameLst>
                                      </p:cBhvr>
                                      <p:to>
                                        <p:strVal val="0.5"/>
                                      </p:to>
                                    </p:set>
                                    <p:animEffect filter="image" prLst="opacity: 0.5">
                                      <p:cBhvr rctx="IE">
                                        <p:cTn id="18" dur="indefinite"/>
                                        <p:tgtEl>
                                          <p:spTgt spid="7"/>
                                        </p:tgtEl>
                                      </p:cBhvr>
                                    </p:animEffect>
                                  </p:childTnLst>
                                </p:cTn>
                              </p:par>
                              <p:par>
                                <p:cTn id="19" presetID="9" presetClass="emph" presetSubtype="0" nodeType="withEffect">
                                  <p:stCondLst>
                                    <p:cond delay="0"/>
                                  </p:stCondLst>
                                  <p:childTnLst>
                                    <p:set>
                                      <p:cBhvr rctx="PPT">
                                        <p:cTn id="20" dur="indefinite"/>
                                        <p:tgtEl>
                                          <p:spTgt spid="29"/>
                                        </p:tgtEl>
                                        <p:attrNameLst>
                                          <p:attrName>style.opacity</p:attrName>
                                        </p:attrNameLst>
                                      </p:cBhvr>
                                      <p:to>
                                        <p:strVal val="0.5"/>
                                      </p:to>
                                    </p:set>
                                    <p:animEffect filter="image" prLst="opacity: 0.5">
                                      <p:cBhvr rctx="IE">
                                        <p:cTn id="21" dur="indefinite"/>
                                        <p:tgtEl>
                                          <p:spTgt spid="29"/>
                                        </p:tgtEl>
                                      </p:cBhvr>
                                    </p:animEffect>
                                  </p:childTnLst>
                                </p:cTn>
                              </p:par>
                              <p:par>
                                <p:cTn id="22" presetID="9" presetClass="emph" presetSubtype="0" nodeType="withEffect">
                                  <p:stCondLst>
                                    <p:cond delay="0"/>
                                  </p:stCondLst>
                                  <p:childTnLst>
                                    <p:set>
                                      <p:cBhvr rctx="PPT">
                                        <p:cTn id="23" dur="indefinite"/>
                                        <p:tgtEl>
                                          <p:spTgt spid="37892"/>
                                        </p:tgtEl>
                                        <p:attrNameLst>
                                          <p:attrName>style.opacity</p:attrName>
                                        </p:attrNameLst>
                                      </p:cBhvr>
                                      <p:to>
                                        <p:strVal val="0.5"/>
                                      </p:to>
                                    </p:set>
                                    <p:animEffect filter="image" prLst="opacity: 0.5">
                                      <p:cBhvr rctx="IE">
                                        <p:cTn id="24" dur="indefinite"/>
                                        <p:tgtEl>
                                          <p:spTgt spid="378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5837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15E4E51-C6B2-4496-BC2E-0E3C48A5BEC5}" type="slidenum">
              <a:rPr lang="zh-CN" altLang="en-US" sz="1200">
                <a:latin typeface="微软雅黑" pitchFamily="34" charset="-122"/>
                <a:ea typeface="微软雅黑" pitchFamily="34" charset="-122"/>
              </a:rPr>
              <a:pPr>
                <a:spcBef>
                  <a:spcPct val="0"/>
                </a:spcBef>
                <a:buFontTx/>
                <a:buNone/>
              </a:pPr>
              <a:t>19</a:t>
            </a:fld>
            <a:endParaRPr lang="zh-CN" altLang="en-US" sz="1200">
              <a:latin typeface="微软雅黑" pitchFamily="34" charset="-122"/>
              <a:ea typeface="微软雅黑" pitchFamily="34" charset="-122"/>
            </a:endParaRPr>
          </a:p>
        </p:txBody>
      </p:sp>
      <p:sp>
        <p:nvSpPr>
          <p:cNvPr id="58372" name="文本框 3"/>
          <p:cNvSpPr txBox="1">
            <a:spLocks noChangeArrowheads="1"/>
          </p:cNvSpPr>
          <p:nvPr/>
        </p:nvSpPr>
        <p:spPr bwMode="auto">
          <a:xfrm>
            <a:off x="395288" y="81756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一、编报范围</a:t>
            </a:r>
          </a:p>
        </p:txBody>
      </p:sp>
      <p:grpSp>
        <p:nvGrpSpPr>
          <p:cNvPr id="14" name="Group 6"/>
          <p:cNvGrpSpPr/>
          <p:nvPr/>
        </p:nvGrpSpPr>
        <p:grpSpPr>
          <a:xfrm rot="10800000">
            <a:off x="1736840" y="1499722"/>
            <a:ext cx="5715480" cy="1209195"/>
            <a:chOff x="4406675" y="5257803"/>
            <a:chExt cx="5141087" cy="1185593"/>
          </a:xfr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2700000" scaled="1"/>
            <a:tileRect/>
          </a:gradFill>
        </p:grpSpPr>
        <p:sp>
          <p:nvSpPr>
            <p:cNvPr id="15" name="Bent Arrow 4"/>
            <p:cNvSpPr/>
            <p:nvPr/>
          </p:nvSpPr>
          <p:spPr>
            <a:xfrm rot="16200000">
              <a:off x="4530688" y="5133791"/>
              <a:ext cx="917730" cy="1165755"/>
            </a:xfrm>
            <a:prstGeom prst="bentArrow">
              <a:avLst/>
            </a:prstGeom>
            <a:grpFill/>
          </p:spPr>
          <p:txBody>
            <a:bodyPr lIns="186521" tIns="139891" rIns="93260" bIns="46630">
              <a:normAutofit/>
            </a:bodyPr>
            <a:lstStyle/>
            <a:p>
              <a:pPr algn="ctr" eaLnBrk="1" fontAlgn="auto" hangingPunct="1">
                <a:spcBef>
                  <a:spcPts val="0"/>
                </a:spcBef>
                <a:spcAft>
                  <a:spcPts val="0"/>
                </a:spcAft>
                <a:defRPr/>
              </a:pPr>
              <a:endParaRPr lang="en-US" sz="2040" kern="800" dirty="0" err="1">
                <a:solidFill>
                  <a:srgbClr val="FFFFFF"/>
                </a:solidFill>
                <a:cs typeface="Segoe UI Light" panose="020B0502040204020203" pitchFamily="34" charset="0"/>
              </a:endParaRPr>
            </a:p>
          </p:txBody>
        </p:sp>
        <p:sp>
          <p:nvSpPr>
            <p:cNvPr id="16" name="Bent Arrow 26"/>
            <p:cNvSpPr/>
            <p:nvPr/>
          </p:nvSpPr>
          <p:spPr>
            <a:xfrm rot="5400000" flipH="1">
              <a:off x="8505403" y="5134407"/>
              <a:ext cx="918964" cy="1165755"/>
            </a:xfrm>
            <a:prstGeom prst="bentArrow">
              <a:avLst/>
            </a:prstGeom>
            <a:grpFill/>
          </p:spPr>
          <p:txBody>
            <a:bodyPr lIns="186521" tIns="139891" rIns="93260" bIns="46630">
              <a:normAutofit/>
            </a:bodyPr>
            <a:lstStyle/>
            <a:p>
              <a:pPr algn="ctr" eaLnBrk="1" fontAlgn="auto" hangingPunct="1">
                <a:spcBef>
                  <a:spcPts val="0"/>
                </a:spcBef>
                <a:spcAft>
                  <a:spcPts val="0"/>
                </a:spcAft>
                <a:defRPr/>
              </a:pPr>
              <a:endParaRPr lang="en-US" sz="2040" kern="800" dirty="0" err="1">
                <a:solidFill>
                  <a:srgbClr val="FFFFFF"/>
                </a:solidFill>
                <a:cs typeface="Segoe UI Light" panose="020B0502040204020203" pitchFamily="34" charset="0"/>
              </a:endParaRPr>
            </a:p>
          </p:txBody>
        </p:sp>
        <p:sp>
          <p:nvSpPr>
            <p:cNvPr id="17" name="Rectangle 5"/>
            <p:cNvSpPr/>
            <p:nvPr/>
          </p:nvSpPr>
          <p:spPr>
            <a:xfrm rot="10800000">
              <a:off x="5572430" y="5752020"/>
              <a:ext cx="2809575" cy="691376"/>
            </a:xfrm>
            <a:prstGeom prst="rect">
              <a:avLst/>
            </a:prstGeom>
            <a:grpFill/>
          </p:spPr>
          <p:txBody>
            <a:bodyPr lIns="186521" tIns="139891" rIns="93260" bIns="46630">
              <a:normAutofit/>
            </a:bodyPr>
            <a:lstStyle/>
            <a:p>
              <a:pPr marL="812800" indent="-812800">
                <a:spcBef>
                  <a:spcPct val="20000"/>
                </a:spcBef>
                <a:buClr>
                  <a:srgbClr val="FFFF00"/>
                </a:buClr>
                <a:buSzPct val="120000"/>
                <a:defRPr/>
              </a:pPr>
              <a:r>
                <a:rPr lang="zh-CN" altLang="en-US" sz="2400" b="1" dirty="0">
                  <a:solidFill>
                    <a:schemeClr val="bg1"/>
                  </a:solidFill>
                  <a:latin typeface="微软雅黑" panose="020B0503020204020204" pitchFamily="34" charset="-122"/>
                  <a:ea typeface="微软雅黑" panose="020B0503020204020204" pitchFamily="34" charset="-122"/>
                </a:rPr>
                <a:t>与预算口径衔接一致</a:t>
              </a:r>
            </a:p>
          </p:txBody>
        </p:sp>
      </p:grpSp>
      <p:sp>
        <p:nvSpPr>
          <p:cNvPr id="18" name="Rectangle 38"/>
          <p:cNvSpPr/>
          <p:nvPr/>
        </p:nvSpPr>
        <p:spPr>
          <a:xfrm>
            <a:off x="295275" y="2708275"/>
            <a:ext cx="3924300" cy="3781425"/>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2700000" scaled="1"/>
            <a:tileRect/>
          </a:gradFill>
        </p:spPr>
        <p:txBody>
          <a:bodyPr lIns="248694" tIns="186521" rIns="124347" bIns="62174">
            <a:normAutofit/>
          </a:bodyPr>
          <a:lstStyle>
            <a:lvl1pPr>
              <a:defRPr>
                <a:solidFill>
                  <a:schemeClr val="tx1"/>
                </a:solidFill>
                <a:latin typeface="Verdana" panose="020B0604030504040204" pitchFamily="34" charset="0"/>
                <a:ea typeface="宋体" panose="02010600030101010101" pitchFamily="2" charset="-122"/>
              </a:defRPr>
            </a:lvl1pPr>
            <a:lvl2pPr marL="742950" indent="-285750">
              <a:defRPr>
                <a:solidFill>
                  <a:schemeClr val="tx1"/>
                </a:solidFill>
                <a:latin typeface="Verdana" panose="020B0604030504040204" pitchFamily="34" charset="0"/>
                <a:ea typeface="宋体" panose="02010600030101010101" pitchFamily="2" charset="-122"/>
              </a:defRPr>
            </a:lvl2pPr>
            <a:lvl3pPr marL="1143000" indent="-228600">
              <a:defRPr>
                <a:solidFill>
                  <a:schemeClr val="tx1"/>
                </a:solidFill>
                <a:latin typeface="Verdana" panose="020B0604030504040204" pitchFamily="34" charset="0"/>
                <a:ea typeface="宋体" panose="02010600030101010101" pitchFamily="2" charset="-122"/>
              </a:defRPr>
            </a:lvl3pPr>
            <a:lvl4pPr marL="1600200" indent="-228600">
              <a:defRPr>
                <a:solidFill>
                  <a:schemeClr val="tx1"/>
                </a:solidFill>
                <a:latin typeface="Verdana" panose="020B0604030504040204" pitchFamily="34" charset="0"/>
                <a:ea typeface="宋体" panose="02010600030101010101" pitchFamily="2" charset="-122"/>
              </a:defRPr>
            </a:lvl4pPr>
            <a:lvl5pPr marL="2057400" indent="-228600">
              <a:defRPr>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Verdana" panose="020B0604030504040204" pitchFamily="34" charset="0"/>
                <a:ea typeface="宋体" panose="02010600030101010101" pitchFamily="2" charset="-122"/>
              </a:defRPr>
            </a:lvl9pPr>
          </a:lstStyle>
          <a:p>
            <a:pPr algn="ctr" eaLnBrk="1" hangingPunct="1">
              <a:lnSpc>
                <a:spcPct val="150000"/>
              </a:lnSpc>
              <a:buClr>
                <a:srgbClr val="FFFF00"/>
              </a:buClr>
              <a:buSzPct val="120000"/>
              <a:defRPr/>
            </a:pPr>
            <a:r>
              <a:rPr lang="zh-CN" altLang="en-US" sz="2800" b="1" dirty="0" smtClean="0">
                <a:solidFill>
                  <a:srgbClr val="002060"/>
                </a:solidFill>
                <a:latin typeface="微软雅黑" panose="020B0503020204020204" pitchFamily="34" charset="-122"/>
                <a:ea typeface="微软雅黑" panose="020B0503020204020204" pitchFamily="34" charset="-122"/>
              </a:rPr>
              <a:t>（一）单位范围</a:t>
            </a:r>
          </a:p>
          <a:p>
            <a:pPr indent="358775" eaLnBrk="1" hangingPunct="1">
              <a:lnSpc>
                <a:spcPct val="150000"/>
              </a:lnSpc>
              <a:buClr>
                <a:srgbClr val="FFFF00"/>
              </a:buClr>
              <a:buSzPct val="120000"/>
              <a:buFont typeface="Wingdings" panose="05000000000000000000" pitchFamily="2" charset="2"/>
              <a:buNone/>
              <a:defRPr/>
            </a:pPr>
            <a:r>
              <a:rPr lang="zh-CN" altLang="zh-CN" sz="2800" dirty="0" smtClean="0">
                <a:solidFill>
                  <a:srgbClr val="002060"/>
                </a:solidFill>
                <a:latin typeface="微软雅黑" panose="020B0503020204020204" pitchFamily="34" charset="-122"/>
                <a:ea typeface="微软雅黑" panose="020B0503020204020204" pitchFamily="34" charset="-122"/>
              </a:rPr>
              <a:t>包括列入</a:t>
            </a:r>
            <a:r>
              <a:rPr lang="en-US" altLang="zh-CN" sz="2800" dirty="0" smtClean="0">
                <a:solidFill>
                  <a:srgbClr val="002060"/>
                </a:solidFill>
                <a:latin typeface="微软雅黑" panose="020B0503020204020204" pitchFamily="34" charset="-122"/>
                <a:ea typeface="微软雅黑" panose="020B0503020204020204" pitchFamily="34" charset="-122"/>
              </a:rPr>
              <a:t>2016</a:t>
            </a:r>
            <a:r>
              <a:rPr lang="zh-CN" altLang="zh-CN" sz="2800" dirty="0" smtClean="0">
                <a:solidFill>
                  <a:srgbClr val="002060"/>
                </a:solidFill>
                <a:latin typeface="微软雅黑" panose="020B0503020204020204" pitchFamily="34" charset="-122"/>
                <a:ea typeface="微软雅黑" panose="020B0503020204020204" pitchFamily="34" charset="-122"/>
              </a:rPr>
              <a:t>年度部门预算编报范围的行政事业单位、企业和企业集团</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smtClean="0">
              <a:solidFill>
                <a:srgbClr val="002060"/>
              </a:solidFill>
              <a:latin typeface="微软雅黑" panose="020B0503020204020204" pitchFamily="34" charset="-122"/>
              <a:ea typeface="微软雅黑" panose="020B0503020204020204" pitchFamily="34" charset="-122"/>
            </a:endParaRPr>
          </a:p>
          <a:p>
            <a:pPr algn="ctr" eaLnBrk="1" hangingPunct="1">
              <a:lnSpc>
                <a:spcPct val="150000"/>
              </a:lnSpc>
              <a:defRPr/>
            </a:pPr>
            <a:endParaRPr lang="en-US" sz="2700" dirty="0" smtClean="0">
              <a:solidFill>
                <a:srgbClr val="FFFFFF"/>
              </a:solidFill>
            </a:endParaRPr>
          </a:p>
        </p:txBody>
      </p:sp>
      <p:sp>
        <p:nvSpPr>
          <p:cNvPr id="19" name="Rectangle 37"/>
          <p:cNvSpPr/>
          <p:nvPr/>
        </p:nvSpPr>
        <p:spPr>
          <a:xfrm>
            <a:off x="4895850" y="2708275"/>
            <a:ext cx="3924300" cy="3781425"/>
          </a:xfrm>
          <a:prstGeom prst="rect">
            <a:avLst/>
          </a:prstGeom>
          <a:gradFill flip="none" rotWithShape="1">
            <a:gsLst>
              <a:gs pos="0">
                <a:srgbClr val="0078D7">
                  <a:tint val="66000"/>
                  <a:satMod val="160000"/>
                </a:srgbClr>
              </a:gs>
              <a:gs pos="50000">
                <a:srgbClr val="0078D7">
                  <a:tint val="44500"/>
                  <a:satMod val="160000"/>
                </a:srgbClr>
              </a:gs>
              <a:gs pos="100000">
                <a:srgbClr val="0078D7">
                  <a:tint val="23500"/>
                  <a:satMod val="160000"/>
                </a:srgbClr>
              </a:gs>
            </a:gsLst>
            <a:lin ang="2700000" scaled="1"/>
            <a:tileRect/>
          </a:gradFill>
        </p:spPr>
        <p:txBody>
          <a:bodyPr lIns="248694" tIns="186521" rIns="124347" bIns="62174"/>
          <a:lstStyle/>
          <a:p>
            <a:pPr algn="ctr" eaLnBrk="1" hangingPunct="1">
              <a:lnSpc>
                <a:spcPct val="150000"/>
              </a:lnSpc>
              <a:buClr>
                <a:srgbClr val="FFFF00"/>
              </a:buClr>
              <a:buSzPct val="120000"/>
              <a:defRPr/>
            </a:pPr>
            <a:r>
              <a:rPr lang="zh-CN" altLang="en-US" sz="2800" b="1" dirty="0">
                <a:solidFill>
                  <a:srgbClr val="002060"/>
                </a:solidFill>
                <a:latin typeface="微软雅黑" panose="020B0503020204020204" pitchFamily="34" charset="-122"/>
                <a:ea typeface="微软雅黑" panose="020B0503020204020204" pitchFamily="34" charset="-122"/>
              </a:rPr>
              <a:t>（二）资金范围</a:t>
            </a:r>
            <a:endParaRPr lang="en-US" altLang="zh-CN" sz="2800" b="1" dirty="0">
              <a:solidFill>
                <a:srgbClr val="002060"/>
              </a:solidFill>
              <a:latin typeface="微软雅黑" panose="020B0503020204020204" pitchFamily="34" charset="-122"/>
              <a:ea typeface="微软雅黑" panose="020B0503020204020204" pitchFamily="34" charset="-122"/>
            </a:endParaRPr>
          </a:p>
          <a:p>
            <a:pPr indent="363538" eaLnBrk="1" hangingPunct="1">
              <a:lnSpc>
                <a:spcPct val="150000"/>
              </a:lnSpc>
              <a:buClr>
                <a:srgbClr val="FFFF00"/>
              </a:buClr>
              <a:buSzPct val="120000"/>
              <a:defRPr/>
            </a:pPr>
            <a:r>
              <a:rPr lang="zh-CN" altLang="en-US" sz="2100" dirty="0">
                <a:solidFill>
                  <a:srgbClr val="002060"/>
                </a:solidFill>
                <a:latin typeface="微软雅黑" panose="020B0503020204020204" pitchFamily="34" charset="-122"/>
                <a:ea typeface="微软雅黑" panose="020B0503020204020204" pitchFamily="34" charset="-122"/>
              </a:rPr>
              <a:t>包括单位纳入部门预算范围的全部收支情况</a:t>
            </a:r>
            <a:r>
              <a:rPr lang="zh-CN" altLang="en-US" sz="2100" dirty="0" smtClean="0">
                <a:solidFill>
                  <a:srgbClr val="002060"/>
                </a:solidFill>
                <a:latin typeface="微软雅黑" panose="020B0503020204020204" pitchFamily="34" charset="-122"/>
                <a:ea typeface="微软雅黑" panose="020B0503020204020204" pitchFamily="34" charset="-122"/>
              </a:rPr>
              <a:t>。</a:t>
            </a:r>
            <a:endParaRPr lang="en-US" altLang="zh-CN" sz="2100" dirty="0" smtClean="0">
              <a:solidFill>
                <a:srgbClr val="002060"/>
              </a:solidFill>
              <a:latin typeface="微软雅黑" panose="020B0503020204020204" pitchFamily="34" charset="-122"/>
              <a:ea typeface="微软雅黑" panose="020B0503020204020204" pitchFamily="34" charset="-122"/>
            </a:endParaRPr>
          </a:p>
          <a:p>
            <a:pPr indent="363538" eaLnBrk="1" hangingPunct="1">
              <a:lnSpc>
                <a:spcPct val="150000"/>
              </a:lnSpc>
              <a:buClr>
                <a:srgbClr val="FFFF00"/>
              </a:buClr>
              <a:buSzPct val="120000"/>
              <a:defRPr/>
            </a:pPr>
            <a:r>
              <a:rPr lang="zh-CN" altLang="zh-CN" sz="2100" dirty="0" smtClean="0">
                <a:solidFill>
                  <a:srgbClr val="002060"/>
                </a:solidFill>
                <a:latin typeface="微软雅黑" panose="020B0503020204020204" pitchFamily="34" charset="-122"/>
                <a:ea typeface="微软雅黑" panose="020B0503020204020204" pitchFamily="34" charset="-122"/>
              </a:rPr>
              <a:t>仅</a:t>
            </a:r>
            <a:r>
              <a:rPr lang="zh-CN" altLang="zh-CN" sz="2100" dirty="0">
                <a:solidFill>
                  <a:srgbClr val="002060"/>
                </a:solidFill>
                <a:latin typeface="微软雅黑" panose="020B0503020204020204" pitchFamily="34" charset="-122"/>
                <a:ea typeface="微软雅黑" panose="020B0503020204020204" pitchFamily="34" charset="-122"/>
              </a:rPr>
              <a:t>反映一般公共预算财政拨款和政府性基金预算财政拨款；国有资本经营预算财政拨款暂不纳入部门决算反映。</a:t>
            </a:r>
            <a:endParaRPr lang="zh-CN" altLang="en-US" sz="2100" dirty="0">
              <a:solidFill>
                <a:srgbClr val="002060"/>
              </a:solidFill>
              <a:latin typeface="微软雅黑" panose="020B0503020204020204" pitchFamily="34" charset="-122"/>
              <a:ea typeface="微软雅黑" panose="020B0503020204020204" pitchFamily="34" charset="-122"/>
            </a:endParaRPr>
          </a:p>
          <a:p>
            <a:pPr algn="ctr" eaLnBrk="1" hangingPunct="1">
              <a:lnSpc>
                <a:spcPct val="150000"/>
              </a:lnSpc>
              <a:buClr>
                <a:srgbClr val="FFFF00"/>
              </a:buClr>
              <a:buSzPct val="120000"/>
              <a:defRPr/>
            </a:pPr>
            <a:endParaRPr lang="en-US" sz="2000" dirty="0" err="1">
              <a:solidFill>
                <a:srgbClr val="002060"/>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0-#ppt_w/2"/>
                                          </p:val>
                                        </p:tav>
                                        <p:tav tm="100000">
                                          <p:val>
                                            <p:strVal val="#ppt_x"/>
                                          </p:val>
                                        </p:tav>
                                      </p:tavLst>
                                    </p:anim>
                                    <p:anim calcmode="lin" valueType="num">
                                      <p:cBhvr additive="base">
                                        <p:cTn id="12" dur="50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1+#ppt_w/2"/>
                                          </p:val>
                                        </p:tav>
                                        <p:tav tm="100000">
                                          <p:val>
                                            <p:strVal val="#ppt_x"/>
                                          </p:val>
                                        </p:tav>
                                      </p:tavLst>
                                    </p:anim>
                                    <p:anim calcmode="lin" valueType="num">
                                      <p:cBhvr additive="base">
                                        <p:cTn id="16"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5603" name="组合 1"/>
          <p:cNvGrpSpPr>
            <a:grpSpLocks/>
          </p:cNvGrpSpPr>
          <p:nvPr/>
        </p:nvGrpSpPr>
        <p:grpSpPr bwMode="auto">
          <a:xfrm>
            <a:off x="1776413" y="1386415"/>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 name="组合 2"/>
          <p:cNvGrpSpPr>
            <a:grpSpLocks/>
          </p:cNvGrpSpPr>
          <p:nvPr/>
        </p:nvGrpSpPr>
        <p:grpSpPr bwMode="auto">
          <a:xfrm>
            <a:off x="1776413" y="2196028"/>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3005642"/>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815256"/>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623282"/>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grpSp>
        <p:nvGrpSpPr>
          <p:cNvPr id="7" name="组合 6"/>
          <p:cNvGrpSpPr>
            <a:grpSpLocks/>
          </p:cNvGrpSpPr>
          <p:nvPr/>
        </p:nvGrpSpPr>
        <p:grpSpPr bwMode="auto">
          <a:xfrm>
            <a:off x="1776413" y="5429721"/>
            <a:ext cx="4989234" cy="663575"/>
            <a:chOff x="1776413" y="5753100"/>
            <a:chExt cx="4989234" cy="663313"/>
          </a:xfrm>
        </p:grpSpPr>
        <p:sp>
          <p:nvSpPr>
            <p:cNvPr id="137" name="圆角矩形 136"/>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8" name="圆角矩形 137"/>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第六部分</a:t>
              </a:r>
            </a:p>
          </p:txBody>
        </p:sp>
        <p:sp>
          <p:nvSpPr>
            <p:cNvPr id="139" name="矩形 138"/>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cxnSp>
        <p:nvCxnSpPr>
          <p:cNvPr id="14" name="直接连接符 13"/>
          <p:cNvCxnSpPr/>
          <p:nvPr/>
        </p:nvCxnSpPr>
        <p:spPr>
          <a:xfrm>
            <a:off x="3708400" y="1962677"/>
            <a:ext cx="3057525" cy="10319"/>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25610"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6D7C78B2-7CDC-4D42-8B7B-604D408C6F2E}" type="slidenum">
              <a:rPr lang="zh-CN" altLang="en-US" sz="1200">
                <a:latin typeface="微软雅黑" pitchFamily="34" charset="-122"/>
                <a:ea typeface="微软雅黑" pitchFamily="34" charset="-122"/>
              </a:rPr>
              <a:pPr>
                <a:spcBef>
                  <a:spcPct val="0"/>
                </a:spcBef>
                <a:buFontTx/>
                <a:buNone/>
              </a:pPr>
              <a:t>2</a:t>
            </a:fld>
            <a:endParaRPr lang="zh-CN" altLang="en-US" sz="1200">
              <a:latin typeface="微软雅黑" pitchFamily="34" charset="-122"/>
              <a:ea typeface="微软雅黑" pitchFamily="34" charset="-122"/>
            </a:endParaRPr>
          </a:p>
        </p:txBody>
      </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3"/>
                                        </p:tgtEl>
                                        <p:attrNameLst>
                                          <p:attrName>style.opacity</p:attrName>
                                        </p:attrNameLst>
                                      </p:cBhvr>
                                      <p:to>
                                        <p:strVal val="0.5"/>
                                      </p:to>
                                    </p:set>
                                    <p:animEffect filter="image" prLst="opacity: 0.5">
                                      <p:cBhvr rctx="IE">
                                        <p:cTn id="9" dur="indefinite"/>
                                        <p:tgtEl>
                                          <p:spTgt spid="3"/>
                                        </p:tgtEl>
                                      </p:cBhvr>
                                    </p:animEffect>
                                  </p:childTnLst>
                                </p:cTn>
                              </p:par>
                              <p:par>
                                <p:cTn id="10" presetID="9" presetClass="emph" presetSubtype="0" nodeType="withEffect">
                                  <p:stCondLst>
                                    <p:cond delay="0"/>
                                  </p:stCondLst>
                                  <p:childTnLst>
                                    <p:set>
                                      <p:cBhvr rctx="PPT">
                                        <p:cTn id="11" dur="indefinite"/>
                                        <p:tgtEl>
                                          <p:spTgt spid="4"/>
                                        </p:tgtEl>
                                        <p:attrNameLst>
                                          <p:attrName>style.opacity</p:attrName>
                                        </p:attrNameLst>
                                      </p:cBhvr>
                                      <p:to>
                                        <p:strVal val="0.5"/>
                                      </p:to>
                                    </p:set>
                                    <p:animEffect filter="image" prLst="opacity: 0.5">
                                      <p:cBhvr rctx="IE">
                                        <p:cTn id="12" dur="indefinite"/>
                                        <p:tgtEl>
                                          <p:spTgt spid="4"/>
                                        </p:tgtEl>
                                      </p:cBhvr>
                                    </p:animEffect>
                                  </p:childTnLst>
                                </p:cTn>
                              </p:par>
                              <p:par>
                                <p:cTn id="13" presetID="9" presetClass="emph" presetSubtype="0" nodeType="withEffect">
                                  <p:stCondLst>
                                    <p:cond delay="0"/>
                                  </p:stCondLst>
                                  <p:childTnLst>
                                    <p:set>
                                      <p:cBhvr rctx="PPT">
                                        <p:cTn id="14" dur="indefinite"/>
                                        <p:tgtEl>
                                          <p:spTgt spid="5"/>
                                        </p:tgtEl>
                                        <p:attrNameLst>
                                          <p:attrName>style.opacity</p:attrName>
                                        </p:attrNameLst>
                                      </p:cBhvr>
                                      <p:to>
                                        <p:strVal val="0.5"/>
                                      </p:to>
                                    </p:set>
                                    <p:animEffect filter="image" prLst="opacity: 0.5">
                                      <p:cBhvr rctx="IE">
                                        <p:cTn id="15" dur="indefinite"/>
                                        <p:tgtEl>
                                          <p:spTgt spid="5"/>
                                        </p:tgtEl>
                                      </p:cBhvr>
                                    </p:animEffect>
                                  </p:childTnLst>
                                </p:cTn>
                              </p:par>
                              <p:par>
                                <p:cTn id="16" presetID="9" presetClass="emph" presetSubtype="0" nodeType="withEffect">
                                  <p:stCondLst>
                                    <p:cond delay="0"/>
                                  </p:stCondLst>
                                  <p:childTnLst>
                                    <p:set>
                                      <p:cBhvr rctx="PPT">
                                        <p:cTn id="17" dur="indefinite"/>
                                        <p:tgtEl>
                                          <p:spTgt spid="6"/>
                                        </p:tgtEl>
                                        <p:attrNameLst>
                                          <p:attrName>style.opacity</p:attrName>
                                        </p:attrNameLst>
                                      </p:cBhvr>
                                      <p:to>
                                        <p:strVal val="0.5"/>
                                      </p:to>
                                    </p:set>
                                    <p:animEffect filter="image" prLst="opacity: 0.5">
                                      <p:cBhvr rctx="IE">
                                        <p:cTn id="18" dur="indefinite"/>
                                        <p:tgtEl>
                                          <p:spTgt spid="6"/>
                                        </p:tgtEl>
                                      </p:cBhvr>
                                    </p:animEffect>
                                  </p:childTnLst>
                                </p:cTn>
                              </p:par>
                              <p:par>
                                <p:cTn id="19" presetID="9" presetClass="emph" presetSubtype="0" nodeType="withEffect">
                                  <p:stCondLst>
                                    <p:cond delay="0"/>
                                  </p:stCondLst>
                                  <p:childTnLst>
                                    <p:set>
                                      <p:cBhvr rctx="PPT">
                                        <p:cTn id="20" dur="indefinite"/>
                                        <p:tgtEl>
                                          <p:spTgt spid="7"/>
                                        </p:tgtEl>
                                        <p:attrNameLst>
                                          <p:attrName>style.opacity</p:attrName>
                                        </p:attrNameLst>
                                      </p:cBhvr>
                                      <p:to>
                                        <p:strVal val="0.5"/>
                                      </p:to>
                                    </p:set>
                                    <p:animEffect filter="image" prLst="opacity: 0.5">
                                      <p:cBhvr rctx="IE">
                                        <p:cTn id="21" dur="indefinite"/>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a:grpSpLocks/>
          </p:cNvGrpSpPr>
          <p:nvPr/>
        </p:nvGrpSpPr>
        <p:grpSpPr bwMode="auto">
          <a:xfrm>
            <a:off x="3111695" y="1556792"/>
            <a:ext cx="6022975" cy="5148432"/>
            <a:chOff x="3120953" y="1700808"/>
            <a:chExt cx="6023047" cy="4608512"/>
          </a:xfrm>
        </p:grpSpPr>
        <p:sp>
          <p:nvSpPr>
            <p:cNvPr id="20" name="矩形 19"/>
            <p:cNvSpPr/>
            <p:nvPr/>
          </p:nvSpPr>
          <p:spPr>
            <a:xfrm>
              <a:off x="3360122" y="1700808"/>
              <a:ext cx="5783878" cy="4608512"/>
            </a:xfrm>
            <a:prstGeom prst="rect">
              <a:avLst/>
            </a:prstGeom>
            <a:gradFill flip="none" rotWithShape="1">
              <a:gsLst>
                <a:gs pos="50000">
                  <a:srgbClr val="0070C0">
                    <a:tint val="44500"/>
                    <a:satMod val="160000"/>
                    <a:alpha val="30000"/>
                  </a:srgbClr>
                </a:gs>
                <a:gs pos="100000">
                  <a:srgbClr val="0070C0">
                    <a:tint val="23500"/>
                    <a:satMod val="160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4524" name="Rectangle 3"/>
            <p:cNvSpPr>
              <a:spLocks noChangeArrowheads="1"/>
            </p:cNvSpPr>
            <p:nvPr/>
          </p:nvSpPr>
          <p:spPr bwMode="auto">
            <a:xfrm>
              <a:off x="3419872" y="1844824"/>
              <a:ext cx="5608054" cy="43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nSpc>
                  <a:spcPct val="150000"/>
                </a:lnSpc>
                <a:buClr>
                  <a:srgbClr val="FFFF00"/>
                </a:buClr>
                <a:buSzPct val="120000"/>
                <a:buFontTx/>
                <a:buNone/>
              </a:pPr>
              <a:r>
                <a:rPr lang="zh-CN" altLang="en-US" dirty="0">
                  <a:solidFill>
                    <a:srgbClr val="C00000"/>
                  </a:solidFill>
                  <a:latin typeface="微软雅黑" pitchFamily="34" charset="-122"/>
                  <a:ea typeface="微软雅黑" pitchFamily="34" charset="-122"/>
                </a:rPr>
                <a:t>收支</a:t>
              </a:r>
              <a:r>
                <a:rPr lang="zh-CN" altLang="en-US" dirty="0">
                  <a:solidFill>
                    <a:srgbClr val="002060"/>
                  </a:solidFill>
                  <a:latin typeface="微软雅黑" pitchFamily="34" charset="-122"/>
                  <a:ea typeface="微软雅黑" pitchFamily="34" charset="-122"/>
                </a:rPr>
                <a:t>报表：</a:t>
              </a:r>
              <a:r>
                <a:rPr lang="zh-CN" altLang="en-US" dirty="0">
                  <a:solidFill>
                    <a:srgbClr val="C00000"/>
                  </a:solidFill>
                  <a:latin typeface="微软雅黑" pitchFamily="34" charset="-122"/>
                  <a:ea typeface="微软雅黑" pitchFamily="34" charset="-122"/>
                </a:rPr>
                <a:t>均不包括</a:t>
              </a:r>
              <a:r>
                <a:rPr lang="zh-CN" altLang="en-US" dirty="0">
                  <a:solidFill>
                    <a:srgbClr val="002060"/>
                  </a:solidFill>
                  <a:latin typeface="微软雅黑" pitchFamily="34" charset="-122"/>
                  <a:ea typeface="微软雅黑" pitchFamily="34" charset="-122"/>
                </a:rPr>
                <a:t>偿还性资金。</a:t>
              </a:r>
              <a:endParaRPr lang="en-US" altLang="zh-CN" dirty="0">
                <a:solidFill>
                  <a:srgbClr val="002060"/>
                </a:solidFill>
                <a:latin typeface="微软雅黑" pitchFamily="34" charset="-122"/>
                <a:ea typeface="微软雅黑" pitchFamily="34" charset="-122"/>
              </a:endParaRPr>
            </a:p>
            <a:p>
              <a:pPr>
                <a:lnSpc>
                  <a:spcPct val="150000"/>
                </a:lnSpc>
                <a:buClr>
                  <a:srgbClr val="FFFF00"/>
                </a:buClr>
                <a:buSzPct val="120000"/>
                <a:buFontTx/>
                <a:buNone/>
              </a:pPr>
              <a:r>
                <a:rPr lang="zh-CN" altLang="en-US" dirty="0">
                  <a:solidFill>
                    <a:srgbClr val="002060"/>
                  </a:solidFill>
                  <a:latin typeface="微软雅黑" pitchFamily="34" charset="-122"/>
                  <a:ea typeface="微软雅黑" pitchFamily="34" charset="-122"/>
                </a:rPr>
                <a:t>资产负债简表：包括偿还性资金。 </a:t>
              </a:r>
            </a:p>
          </p:txBody>
        </p:sp>
        <p:cxnSp>
          <p:nvCxnSpPr>
            <p:cNvPr id="22" name="直接连接符 21"/>
            <p:cNvCxnSpPr>
              <a:stCxn id="6" idx="3"/>
            </p:cNvCxnSpPr>
            <p:nvPr/>
          </p:nvCxnSpPr>
          <p:spPr>
            <a:xfrm>
              <a:off x="3120953" y="2187387"/>
              <a:ext cx="239716" cy="0"/>
            </a:xfrm>
            <a:prstGeom prst="line">
              <a:avLst/>
            </a:prstGeom>
          </p:spPr>
          <p:style>
            <a:lnRef idx="3">
              <a:schemeClr val="accent1"/>
            </a:lnRef>
            <a:fillRef idx="0">
              <a:schemeClr val="accent1"/>
            </a:fillRef>
            <a:effectRef idx="2">
              <a:schemeClr val="accent1"/>
            </a:effectRef>
            <a:fontRef idx="minor">
              <a:schemeClr val="tx1"/>
            </a:fontRef>
          </p:style>
        </p:cxnSp>
      </p:grpSp>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64516"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9312C9E-0E10-4C8A-9F17-DEAE828FA360}" type="slidenum">
              <a:rPr lang="zh-CN" altLang="en-US" sz="1200">
                <a:solidFill>
                  <a:srgbClr val="000000"/>
                </a:solidFill>
                <a:latin typeface="微软雅黑" pitchFamily="34" charset="-122"/>
                <a:ea typeface="微软雅黑" pitchFamily="34" charset="-122"/>
              </a:rPr>
              <a:pPr>
                <a:spcBef>
                  <a:spcPct val="0"/>
                </a:spcBef>
                <a:buFontTx/>
                <a:buNone/>
              </a:pPr>
              <a:t>20</a:t>
            </a:fld>
            <a:endParaRPr lang="zh-CN" altLang="en-US" sz="1200">
              <a:solidFill>
                <a:srgbClr val="000000"/>
              </a:solidFill>
              <a:latin typeface="微软雅黑" pitchFamily="34" charset="-122"/>
              <a:ea typeface="微软雅黑" pitchFamily="34" charset="-122"/>
            </a:endParaRPr>
          </a:p>
        </p:txBody>
      </p:sp>
      <p:sp>
        <p:nvSpPr>
          <p:cNvPr id="64517"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二、填报口径</a:t>
            </a:r>
          </a:p>
        </p:txBody>
      </p:sp>
      <p:sp>
        <p:nvSpPr>
          <p:cNvPr id="6" name="图文框 5"/>
          <p:cNvSpPr/>
          <p:nvPr/>
        </p:nvSpPr>
        <p:spPr>
          <a:xfrm>
            <a:off x="168275" y="1556792"/>
            <a:ext cx="295275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400" b="1" dirty="0">
                <a:solidFill>
                  <a:srgbClr val="002060"/>
                </a:solidFill>
                <a:latin typeface="微软雅黑" panose="020B0503020204020204" pitchFamily="34" charset="-122"/>
                <a:ea typeface="微软雅黑" panose="020B0503020204020204" pitchFamily="34" charset="-122"/>
              </a:rPr>
              <a:t>（一）偿还性资金</a:t>
            </a:r>
          </a:p>
        </p:txBody>
      </p:sp>
      <p:sp>
        <p:nvSpPr>
          <p:cNvPr id="23" name="图文框 22"/>
          <p:cNvSpPr/>
          <p:nvPr/>
        </p:nvSpPr>
        <p:spPr>
          <a:xfrm>
            <a:off x="168275" y="2852936"/>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1700" dirty="0">
                <a:solidFill>
                  <a:srgbClr val="002060"/>
                </a:solidFill>
                <a:latin typeface="微软雅黑" panose="020B0503020204020204" pitchFamily="34" charset="-122"/>
                <a:ea typeface="微软雅黑" panose="020B0503020204020204" pitchFamily="34" charset="-122"/>
              </a:rPr>
              <a:t>（二）基本建设资金</a:t>
            </a:r>
          </a:p>
        </p:txBody>
      </p:sp>
      <p:sp>
        <p:nvSpPr>
          <p:cNvPr id="24" name="图文框 23"/>
          <p:cNvSpPr/>
          <p:nvPr/>
        </p:nvSpPr>
        <p:spPr>
          <a:xfrm>
            <a:off x="168275" y="5445224"/>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smtClean="0">
                <a:solidFill>
                  <a:srgbClr val="002060"/>
                </a:solidFill>
                <a:latin typeface="微软雅黑" panose="020B0503020204020204" pitchFamily="34" charset="-122"/>
                <a:ea typeface="微软雅黑" panose="020B0503020204020204" pitchFamily="34" charset="-122"/>
              </a:rPr>
              <a:t>※</a:t>
            </a:r>
            <a:r>
              <a:rPr lang="zh-CN" altLang="en-US" dirty="0" smtClean="0">
                <a:solidFill>
                  <a:srgbClr val="002060"/>
                </a:solidFill>
                <a:latin typeface="微软雅黑" panose="020B0503020204020204" pitchFamily="34" charset="-122"/>
                <a:ea typeface="微软雅黑" panose="020B0503020204020204" pitchFamily="34" charset="-122"/>
              </a:rPr>
              <a:t>决算</a:t>
            </a:r>
            <a:r>
              <a:rPr lang="zh-CN" altLang="en-US" dirty="0">
                <a:solidFill>
                  <a:srgbClr val="002060"/>
                </a:solidFill>
                <a:latin typeface="微软雅黑" panose="020B0503020204020204" pitchFamily="34" charset="-122"/>
                <a:ea typeface="微软雅黑" panose="020B0503020204020204" pitchFamily="34" charset="-122"/>
              </a:rPr>
              <a:t>与会计关系</a:t>
            </a:r>
          </a:p>
        </p:txBody>
      </p:sp>
      <p:sp>
        <p:nvSpPr>
          <p:cNvPr id="12" name="图文框 11"/>
          <p:cNvSpPr/>
          <p:nvPr/>
        </p:nvSpPr>
        <p:spPr>
          <a:xfrm>
            <a:off x="168275" y="4149080"/>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dirty="0">
                <a:solidFill>
                  <a:srgbClr val="002060"/>
                </a:solidFill>
                <a:latin typeface="微软雅黑" panose="020B0503020204020204" pitchFamily="34" charset="-122"/>
                <a:ea typeface="微软雅黑" panose="020B0503020204020204" pitchFamily="34" charset="-122"/>
              </a:rPr>
              <a:t>（三）会计科目与决算报表对应关系</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6656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DDE3E3E-D175-4E7C-8374-262DEEDB4B65}" type="slidenum">
              <a:rPr lang="zh-CN" altLang="en-US" sz="1200">
                <a:solidFill>
                  <a:srgbClr val="000000"/>
                </a:solidFill>
                <a:latin typeface="微软雅黑" pitchFamily="34" charset="-122"/>
                <a:ea typeface="微软雅黑" pitchFamily="34" charset="-122"/>
              </a:rPr>
              <a:pPr>
                <a:spcBef>
                  <a:spcPct val="0"/>
                </a:spcBef>
                <a:buFontTx/>
                <a:buNone/>
              </a:pPr>
              <a:t>21</a:t>
            </a:fld>
            <a:endParaRPr lang="zh-CN" altLang="en-US" sz="1200">
              <a:solidFill>
                <a:srgbClr val="000000"/>
              </a:solidFill>
              <a:latin typeface="微软雅黑" pitchFamily="34" charset="-122"/>
              <a:ea typeface="微软雅黑" pitchFamily="34" charset="-122"/>
            </a:endParaRPr>
          </a:p>
        </p:txBody>
      </p:sp>
      <p:sp>
        <p:nvSpPr>
          <p:cNvPr id="66564"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二、填报口径</a:t>
            </a:r>
          </a:p>
        </p:txBody>
      </p:sp>
      <p:grpSp>
        <p:nvGrpSpPr>
          <p:cNvPr id="7" name="组合 6"/>
          <p:cNvGrpSpPr>
            <a:grpSpLocks/>
          </p:cNvGrpSpPr>
          <p:nvPr/>
        </p:nvGrpSpPr>
        <p:grpSpPr bwMode="auto">
          <a:xfrm>
            <a:off x="3121025" y="1556792"/>
            <a:ext cx="6022974" cy="5148431"/>
            <a:chOff x="3120727" y="1557387"/>
            <a:chExt cx="6023274" cy="5148431"/>
          </a:xfrm>
        </p:grpSpPr>
        <p:sp>
          <p:nvSpPr>
            <p:cNvPr id="20" name="矩形 19"/>
            <p:cNvSpPr/>
            <p:nvPr/>
          </p:nvSpPr>
          <p:spPr>
            <a:xfrm>
              <a:off x="3360122" y="1557387"/>
              <a:ext cx="5783878" cy="5148431"/>
            </a:xfrm>
            <a:prstGeom prst="rect">
              <a:avLst/>
            </a:prstGeom>
            <a:gradFill flip="none" rotWithShape="1">
              <a:gsLst>
                <a:gs pos="50000">
                  <a:srgbClr val="0070C0">
                    <a:tint val="44500"/>
                    <a:satMod val="160000"/>
                    <a:alpha val="30000"/>
                  </a:srgbClr>
                </a:gs>
                <a:gs pos="100000">
                  <a:srgbClr val="0070C0">
                    <a:tint val="23500"/>
                    <a:satMod val="160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22" name="直接连接符 21"/>
            <p:cNvCxnSpPr>
              <a:stCxn id="14" idx="3"/>
            </p:cNvCxnSpPr>
            <p:nvPr/>
          </p:nvCxnSpPr>
          <p:spPr>
            <a:xfrm>
              <a:off x="3120727" y="3483531"/>
              <a:ext cx="239724" cy="0"/>
            </a:xfrm>
            <a:prstGeom prst="line">
              <a:avLst/>
            </a:prstGeom>
          </p:spPr>
          <p:style>
            <a:lnRef idx="3">
              <a:schemeClr val="accent1"/>
            </a:lnRef>
            <a:fillRef idx="0">
              <a:schemeClr val="accent1"/>
            </a:fillRef>
            <a:effectRef idx="2">
              <a:schemeClr val="accent1"/>
            </a:effectRef>
            <a:fontRef idx="minor">
              <a:schemeClr val="tx1"/>
            </a:fontRef>
          </p:style>
        </p:cxnSp>
        <p:sp>
          <p:nvSpPr>
            <p:cNvPr id="66573" name="Rectangle 3"/>
            <p:cNvSpPr>
              <a:spLocks noChangeArrowheads="1"/>
            </p:cNvSpPr>
            <p:nvPr/>
          </p:nvSpPr>
          <p:spPr bwMode="auto">
            <a:xfrm>
              <a:off x="3328875" y="1557387"/>
              <a:ext cx="5815126" cy="4896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457200" indent="-4572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4400"/>
                </a:lnSpc>
                <a:buClr>
                  <a:srgbClr val="002060"/>
                </a:buClr>
                <a:buSzPct val="120000"/>
                <a:buFont typeface="Wingdings" pitchFamily="2" charset="2"/>
                <a:buChar char="Ø"/>
              </a:pPr>
              <a:r>
                <a:rPr lang="zh-CN" altLang="en-US" sz="2800" dirty="0">
                  <a:solidFill>
                    <a:srgbClr val="002060"/>
                  </a:solidFill>
                  <a:latin typeface="微软雅黑" pitchFamily="34" charset="-122"/>
                  <a:ea typeface="微软雅黑" pitchFamily="34" charset="-122"/>
                </a:rPr>
                <a:t>按照</a:t>
              </a:r>
              <a:r>
                <a:rPr lang="en-US" altLang="zh-CN" sz="2800" dirty="0">
                  <a:solidFill>
                    <a:srgbClr val="002060"/>
                  </a:solidFill>
                  <a:latin typeface="微软雅黑" pitchFamily="34" charset="-122"/>
                  <a:ea typeface="微软雅黑" pitchFamily="34" charset="-122"/>
                </a:rPr>
                <a:t>《</a:t>
              </a:r>
              <a:r>
                <a:rPr lang="zh-CN" altLang="en-US" sz="2800" dirty="0" smtClean="0">
                  <a:solidFill>
                    <a:srgbClr val="002060"/>
                  </a:solidFill>
                  <a:latin typeface="微软雅黑" pitchFamily="34" charset="-122"/>
                  <a:ea typeface="微软雅黑" pitchFamily="34" charset="-122"/>
                </a:rPr>
                <a:t>基本建设财务规则</a:t>
              </a:r>
              <a:r>
                <a:rPr lang="en-US" altLang="zh-CN" sz="2800" dirty="0" smtClean="0">
                  <a:solidFill>
                    <a:srgbClr val="002060"/>
                  </a:solidFill>
                  <a:latin typeface="微软雅黑" pitchFamily="34" charset="-122"/>
                  <a:ea typeface="微软雅黑" pitchFamily="34" charset="-122"/>
                </a:rPr>
                <a:t>》</a:t>
              </a:r>
              <a:r>
                <a:rPr lang="zh-CN" altLang="en-US" sz="2800" dirty="0" smtClean="0">
                  <a:solidFill>
                    <a:srgbClr val="002060"/>
                  </a:solidFill>
                  <a:latin typeface="微软雅黑" pitchFamily="34" charset="-122"/>
                  <a:ea typeface="微软雅黑" pitchFamily="34" charset="-122"/>
                </a:rPr>
                <a:t>（财政部令第</a:t>
              </a:r>
              <a:r>
                <a:rPr lang="en-US" altLang="zh-CN" sz="2800" dirty="0" smtClean="0">
                  <a:solidFill>
                    <a:srgbClr val="002060"/>
                  </a:solidFill>
                  <a:latin typeface="微软雅黑" pitchFamily="34" charset="-122"/>
                  <a:ea typeface="微软雅黑" pitchFamily="34" charset="-122"/>
                </a:rPr>
                <a:t>81</a:t>
              </a:r>
              <a:r>
                <a:rPr lang="zh-CN" altLang="en-US" sz="2800" dirty="0" smtClean="0">
                  <a:solidFill>
                    <a:srgbClr val="002060"/>
                  </a:solidFill>
                  <a:latin typeface="微软雅黑" pitchFamily="34" charset="-122"/>
                  <a:ea typeface="微软雅黑" pitchFamily="34" charset="-122"/>
                </a:rPr>
                <a:t>号）管理</a:t>
              </a:r>
              <a:r>
                <a:rPr lang="zh-CN" altLang="en-US" sz="2800" dirty="0">
                  <a:solidFill>
                    <a:srgbClr val="002060"/>
                  </a:solidFill>
                  <a:latin typeface="微软雅黑" pitchFamily="34" charset="-122"/>
                  <a:ea typeface="微软雅黑" pitchFamily="34" charset="-122"/>
                </a:rPr>
                <a:t>的资金</a:t>
              </a:r>
              <a:r>
                <a:rPr lang="zh-CN" altLang="en-US" sz="2800" dirty="0" smtClean="0">
                  <a:solidFill>
                    <a:srgbClr val="002060"/>
                  </a:solidFill>
                  <a:latin typeface="微软雅黑" pitchFamily="34" charset="-122"/>
                  <a:ea typeface="微软雅黑" pitchFamily="34" charset="-122"/>
                </a:rPr>
                <a:t>。</a:t>
              </a:r>
              <a:endParaRPr lang="en-US" altLang="zh-CN" sz="2800" dirty="0" smtClean="0">
                <a:solidFill>
                  <a:srgbClr val="002060"/>
                </a:solidFill>
                <a:latin typeface="微软雅黑" pitchFamily="34" charset="-122"/>
                <a:ea typeface="微软雅黑" pitchFamily="34" charset="-122"/>
              </a:endParaRPr>
            </a:p>
            <a:p>
              <a:pPr eaLnBrk="1" hangingPunct="1">
                <a:lnSpc>
                  <a:spcPts val="4400"/>
                </a:lnSpc>
                <a:buClr>
                  <a:srgbClr val="002060"/>
                </a:buClr>
                <a:buSzPct val="120000"/>
                <a:buFont typeface="Wingdings" pitchFamily="2" charset="2"/>
                <a:buChar char="Ø"/>
              </a:pPr>
              <a:endParaRPr lang="en-US" altLang="zh-CN" sz="1000" dirty="0">
                <a:solidFill>
                  <a:srgbClr val="002060"/>
                </a:solidFill>
                <a:latin typeface="微软雅黑" pitchFamily="34" charset="-122"/>
                <a:ea typeface="微软雅黑" pitchFamily="34" charset="-122"/>
              </a:endParaRPr>
            </a:p>
            <a:p>
              <a:pPr eaLnBrk="1" hangingPunct="1">
                <a:lnSpc>
                  <a:spcPts val="4400"/>
                </a:lnSpc>
                <a:buClr>
                  <a:srgbClr val="002060"/>
                </a:buClr>
                <a:buSzPct val="120000"/>
                <a:buFont typeface="Wingdings" pitchFamily="2" charset="2"/>
                <a:buChar char="Ø"/>
              </a:pPr>
              <a:r>
                <a:rPr lang="zh-CN" altLang="en-US" sz="2800" dirty="0">
                  <a:solidFill>
                    <a:srgbClr val="002060"/>
                  </a:solidFill>
                  <a:latin typeface="微软雅黑" pitchFamily="34" charset="-122"/>
                  <a:ea typeface="微软雅黑" pitchFamily="34" charset="-122"/>
                </a:rPr>
                <a:t>根据单位基建账并入会计“大账”后相关数据填报基本建设支出</a:t>
              </a:r>
              <a:r>
                <a:rPr lang="zh-CN" altLang="en-US" sz="2800" dirty="0" smtClean="0">
                  <a:solidFill>
                    <a:srgbClr val="002060"/>
                  </a:solidFill>
                  <a:latin typeface="微软雅黑" pitchFamily="34" charset="-122"/>
                  <a:ea typeface="微软雅黑" pitchFamily="34" charset="-122"/>
                </a:rPr>
                <a:t>。</a:t>
              </a:r>
              <a:endParaRPr lang="en-US" altLang="zh-CN" sz="2800" dirty="0" smtClean="0">
                <a:solidFill>
                  <a:srgbClr val="002060"/>
                </a:solidFill>
                <a:latin typeface="微软雅黑" pitchFamily="34" charset="-122"/>
                <a:ea typeface="微软雅黑" pitchFamily="34" charset="-122"/>
              </a:endParaRPr>
            </a:p>
            <a:p>
              <a:pPr eaLnBrk="1" hangingPunct="1">
                <a:lnSpc>
                  <a:spcPts val="4400"/>
                </a:lnSpc>
                <a:buClr>
                  <a:srgbClr val="002060"/>
                </a:buClr>
                <a:buSzPct val="120000"/>
                <a:buFont typeface="Wingdings" pitchFamily="2" charset="2"/>
                <a:buChar char="Ø"/>
              </a:pPr>
              <a:endParaRPr lang="zh-CN" altLang="en-US" sz="1000" dirty="0">
                <a:solidFill>
                  <a:srgbClr val="002060"/>
                </a:solidFill>
                <a:latin typeface="微软雅黑" pitchFamily="34" charset="-122"/>
                <a:ea typeface="微软雅黑" pitchFamily="34" charset="-122"/>
              </a:endParaRPr>
            </a:p>
            <a:p>
              <a:pPr eaLnBrk="1" hangingPunct="1">
                <a:lnSpc>
                  <a:spcPts val="4400"/>
                </a:lnSpc>
                <a:buClr>
                  <a:srgbClr val="002060"/>
                </a:buClr>
                <a:buSzPct val="120000"/>
                <a:buFont typeface="Wingdings" pitchFamily="2" charset="2"/>
                <a:buChar char="Ø"/>
              </a:pPr>
              <a:r>
                <a:rPr lang="zh-CN" altLang="en-US" sz="2800" dirty="0">
                  <a:solidFill>
                    <a:srgbClr val="002060"/>
                  </a:solidFill>
                  <a:latin typeface="微软雅黑" pitchFamily="34" charset="-122"/>
                  <a:ea typeface="微软雅黑" pitchFamily="34" charset="-122"/>
                </a:rPr>
                <a:t>未实行基建并账的单位，参照有关会计制度并账要求填报 。</a:t>
              </a:r>
            </a:p>
          </p:txBody>
        </p:sp>
      </p:grpSp>
      <p:sp>
        <p:nvSpPr>
          <p:cNvPr id="12" name="图文框 11"/>
          <p:cNvSpPr/>
          <p:nvPr/>
        </p:nvSpPr>
        <p:spPr>
          <a:xfrm>
            <a:off x="168275" y="1556792"/>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（一）偿还性资金</a:t>
            </a:r>
          </a:p>
        </p:txBody>
      </p:sp>
      <p:sp>
        <p:nvSpPr>
          <p:cNvPr id="14" name="图文框 13"/>
          <p:cNvSpPr/>
          <p:nvPr/>
        </p:nvSpPr>
        <p:spPr>
          <a:xfrm>
            <a:off x="168275" y="2852936"/>
            <a:ext cx="295275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400" b="1" dirty="0">
                <a:solidFill>
                  <a:srgbClr val="002060"/>
                </a:solidFill>
                <a:latin typeface="微软雅黑" panose="020B0503020204020204" pitchFamily="34" charset="-122"/>
                <a:ea typeface="微软雅黑" panose="020B0503020204020204" pitchFamily="34" charset="-122"/>
              </a:rPr>
              <a:t>（二）</a:t>
            </a:r>
            <a:r>
              <a:rPr lang="zh-CN" altLang="en-US" sz="2000" b="1" dirty="0">
                <a:solidFill>
                  <a:srgbClr val="002060"/>
                </a:solidFill>
                <a:latin typeface="微软雅黑" panose="020B0503020204020204" pitchFamily="34" charset="-122"/>
                <a:ea typeface="微软雅黑" panose="020B0503020204020204" pitchFamily="34" charset="-122"/>
              </a:rPr>
              <a:t>基本建设资金</a:t>
            </a:r>
          </a:p>
        </p:txBody>
      </p:sp>
      <p:sp>
        <p:nvSpPr>
          <p:cNvPr id="15" name="图文框 14"/>
          <p:cNvSpPr/>
          <p:nvPr/>
        </p:nvSpPr>
        <p:spPr>
          <a:xfrm>
            <a:off x="168275" y="5445224"/>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smtClean="0">
                <a:solidFill>
                  <a:srgbClr val="002060"/>
                </a:solidFill>
                <a:latin typeface="微软雅黑" panose="020B0503020204020204" pitchFamily="34" charset="-122"/>
                <a:ea typeface="微软雅黑" panose="020B0503020204020204" pitchFamily="34" charset="-122"/>
              </a:rPr>
              <a:t>※</a:t>
            </a:r>
            <a:r>
              <a:rPr lang="zh-CN" altLang="en-US" dirty="0" smtClean="0">
                <a:solidFill>
                  <a:srgbClr val="002060"/>
                </a:solidFill>
                <a:latin typeface="微软雅黑" panose="020B0503020204020204" pitchFamily="34" charset="-122"/>
                <a:ea typeface="微软雅黑" panose="020B0503020204020204" pitchFamily="34" charset="-122"/>
              </a:rPr>
              <a:t>决算</a:t>
            </a:r>
            <a:r>
              <a:rPr lang="zh-CN" altLang="en-US" dirty="0">
                <a:solidFill>
                  <a:srgbClr val="002060"/>
                </a:solidFill>
                <a:latin typeface="微软雅黑" panose="020B0503020204020204" pitchFamily="34" charset="-122"/>
                <a:ea typeface="微软雅黑" panose="020B0503020204020204" pitchFamily="34" charset="-122"/>
              </a:rPr>
              <a:t>与会计关系</a:t>
            </a:r>
          </a:p>
        </p:txBody>
      </p:sp>
      <p:sp>
        <p:nvSpPr>
          <p:cNvPr id="16" name="图文框 15"/>
          <p:cNvSpPr/>
          <p:nvPr/>
        </p:nvSpPr>
        <p:spPr>
          <a:xfrm>
            <a:off x="168275" y="4149080"/>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dirty="0">
                <a:solidFill>
                  <a:srgbClr val="002060"/>
                </a:solidFill>
                <a:latin typeface="微软雅黑" panose="020B0503020204020204" pitchFamily="34" charset="-122"/>
                <a:ea typeface="微软雅黑" panose="020B0503020204020204" pitchFamily="34" charset="-122"/>
              </a:rPr>
              <a:t>（三）会计科目与决算报表对应关系</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6861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E19C07C-92AF-41CF-A223-17B566933A60}" type="slidenum">
              <a:rPr lang="zh-CN" altLang="en-US" sz="1200">
                <a:solidFill>
                  <a:srgbClr val="000000"/>
                </a:solidFill>
                <a:latin typeface="微软雅黑" pitchFamily="34" charset="-122"/>
                <a:ea typeface="微软雅黑" pitchFamily="34" charset="-122"/>
              </a:rPr>
              <a:pPr>
                <a:spcBef>
                  <a:spcPct val="0"/>
                </a:spcBef>
                <a:buFontTx/>
                <a:buNone/>
              </a:pPr>
              <a:t>22</a:t>
            </a:fld>
            <a:endParaRPr lang="zh-CN" altLang="en-US" sz="1200">
              <a:solidFill>
                <a:srgbClr val="000000"/>
              </a:solidFill>
              <a:latin typeface="微软雅黑" pitchFamily="34" charset="-122"/>
              <a:ea typeface="微软雅黑" pitchFamily="34" charset="-122"/>
            </a:endParaRPr>
          </a:p>
        </p:txBody>
      </p:sp>
      <p:sp>
        <p:nvSpPr>
          <p:cNvPr id="68612"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二、填报口径</a:t>
            </a:r>
          </a:p>
        </p:txBody>
      </p:sp>
      <p:grpSp>
        <p:nvGrpSpPr>
          <p:cNvPr id="27" name="组合 26"/>
          <p:cNvGrpSpPr>
            <a:grpSpLocks/>
          </p:cNvGrpSpPr>
          <p:nvPr/>
        </p:nvGrpSpPr>
        <p:grpSpPr bwMode="auto">
          <a:xfrm>
            <a:off x="3132137" y="1556792"/>
            <a:ext cx="6011863" cy="5148431"/>
            <a:chOff x="3131839" y="1557387"/>
            <a:chExt cx="6012161" cy="5148431"/>
          </a:xfrm>
        </p:grpSpPr>
        <p:sp>
          <p:nvSpPr>
            <p:cNvPr id="20" name="矩形 19"/>
            <p:cNvSpPr/>
            <p:nvPr/>
          </p:nvSpPr>
          <p:spPr>
            <a:xfrm>
              <a:off x="3360122" y="1557387"/>
              <a:ext cx="5783878" cy="5148431"/>
            </a:xfrm>
            <a:prstGeom prst="rect">
              <a:avLst/>
            </a:prstGeom>
            <a:gradFill flip="none" rotWithShape="1">
              <a:gsLst>
                <a:gs pos="50000">
                  <a:srgbClr val="0070C0">
                    <a:tint val="44500"/>
                    <a:satMod val="160000"/>
                    <a:alpha val="30000"/>
                  </a:srgbClr>
                </a:gs>
                <a:gs pos="100000">
                  <a:srgbClr val="0070C0">
                    <a:tint val="23500"/>
                    <a:satMod val="160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22" name="直接连接符 21"/>
            <p:cNvCxnSpPr>
              <a:stCxn id="32" idx="3"/>
            </p:cNvCxnSpPr>
            <p:nvPr/>
          </p:nvCxnSpPr>
          <p:spPr>
            <a:xfrm>
              <a:off x="3131839" y="4779675"/>
              <a:ext cx="227024" cy="0"/>
            </a:xfrm>
            <a:prstGeom prst="line">
              <a:avLst/>
            </a:prstGeom>
          </p:spPr>
          <p:style>
            <a:lnRef idx="3">
              <a:schemeClr val="accent1"/>
            </a:lnRef>
            <a:fillRef idx="0">
              <a:schemeClr val="accent1"/>
            </a:fillRef>
            <a:effectRef idx="2">
              <a:schemeClr val="accent1"/>
            </a:effectRef>
            <a:fontRef idx="minor">
              <a:schemeClr val="tx1"/>
            </a:fontRef>
          </p:style>
        </p:cxnSp>
        <p:sp>
          <p:nvSpPr>
            <p:cNvPr id="16" name="Rectangle 3"/>
            <p:cNvSpPr>
              <a:spLocks noChangeArrowheads="1"/>
            </p:cNvSpPr>
            <p:nvPr/>
          </p:nvSpPr>
          <p:spPr bwMode="auto">
            <a:xfrm>
              <a:off x="3401728" y="1700807"/>
              <a:ext cx="5742272" cy="5005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457200" indent="-457200" eaLnBrk="1" hangingPunct="1">
                <a:buClr>
                  <a:srgbClr val="002060"/>
                </a:buClr>
                <a:buSzPct val="120000"/>
                <a:buFont typeface="Wingdings" panose="05000000000000000000" pitchFamily="2" charset="2"/>
                <a:buChar char="Ø"/>
                <a:defRPr/>
              </a:pPr>
              <a:r>
                <a:rPr lang="zh-CN" altLang="en-US" sz="3000" dirty="0" smtClean="0">
                  <a:solidFill>
                    <a:srgbClr val="002060"/>
                  </a:solidFill>
                  <a:latin typeface="微软雅黑" panose="020B0503020204020204" pitchFamily="34" charset="-122"/>
                  <a:ea typeface="微软雅黑" panose="020B0503020204020204" pitchFamily="34" charset="-122"/>
                </a:rPr>
                <a:t>各类单位参照</a:t>
              </a:r>
              <a:r>
                <a:rPr lang="zh-CN" altLang="en-US" sz="3000" b="1" dirty="0" smtClean="0">
                  <a:solidFill>
                    <a:srgbClr val="002060"/>
                  </a:solidFill>
                  <a:latin typeface="微软雅黑" panose="020B0503020204020204" pitchFamily="34" charset="-122"/>
                  <a:ea typeface="微软雅黑" panose="020B0503020204020204" pitchFamily="34" charset="-122"/>
                </a:rPr>
                <a:t>“</a:t>
              </a:r>
              <a:r>
                <a:rPr lang="en-US" altLang="zh-CN" sz="3000" b="1" dirty="0" smtClean="0">
                  <a:solidFill>
                    <a:srgbClr val="002060"/>
                  </a:solidFill>
                  <a:latin typeface="微软雅黑" panose="020B0503020204020204" pitchFamily="34" charset="-122"/>
                  <a:ea typeface="微软雅黑" panose="020B0503020204020204" pitchFamily="34" charset="-122"/>
                </a:rPr>
                <a:t>2016</a:t>
              </a:r>
              <a:r>
                <a:rPr lang="zh-CN" altLang="en-US" sz="3000" b="1" dirty="0" smtClean="0">
                  <a:solidFill>
                    <a:srgbClr val="002060"/>
                  </a:solidFill>
                  <a:latin typeface="微软雅黑" panose="020B0503020204020204" pitchFamily="34" charset="-122"/>
                  <a:ea typeface="微软雅黑" panose="020B0503020204020204" pitchFamily="34" charset="-122"/>
                </a:rPr>
                <a:t>年度会计科目与部门决算报表对应关系表”</a:t>
              </a:r>
              <a:r>
                <a:rPr lang="zh-CN" altLang="en-US" sz="3000" dirty="0" smtClean="0">
                  <a:solidFill>
                    <a:srgbClr val="002060"/>
                  </a:solidFill>
                  <a:latin typeface="微软雅黑" panose="020B0503020204020204" pitchFamily="34" charset="-122"/>
                  <a:ea typeface="微软雅黑" panose="020B0503020204020204" pitchFamily="34" charset="-122"/>
                </a:rPr>
                <a:t>设定的口径填报本套决算。</a:t>
              </a:r>
              <a:endParaRPr lang="en-US" altLang="zh-CN" sz="3000" dirty="0" smtClean="0">
                <a:solidFill>
                  <a:srgbClr val="002060"/>
                </a:solidFill>
                <a:latin typeface="微软雅黑" panose="020B0503020204020204" pitchFamily="34" charset="-122"/>
                <a:ea typeface="微软雅黑" panose="020B0503020204020204" pitchFamily="34" charset="-122"/>
              </a:endParaRPr>
            </a:p>
            <a:p>
              <a:pPr eaLnBrk="1" hangingPunct="1">
                <a:buClr>
                  <a:srgbClr val="FFFF00"/>
                </a:buClr>
                <a:buSzPct val="120000"/>
                <a:buFont typeface="Wingdings" panose="05000000000000000000" pitchFamily="2" charset="2"/>
                <a:buChar char="Ø"/>
                <a:defRPr/>
              </a:pPr>
              <a:endParaRPr lang="en-US" altLang="zh-CN" sz="1000" dirty="0" smtClean="0">
                <a:solidFill>
                  <a:srgbClr val="002060"/>
                </a:solidFill>
                <a:latin typeface="微软雅黑" panose="020B0503020204020204" pitchFamily="34" charset="-122"/>
                <a:ea typeface="微软雅黑" panose="020B0503020204020204" pitchFamily="34" charset="-122"/>
              </a:endParaRPr>
            </a:p>
            <a:p>
              <a:pPr eaLnBrk="1" hangingPunct="1">
                <a:buClr>
                  <a:srgbClr val="FFFF00"/>
                </a:buClr>
                <a:buSzPct val="120000"/>
                <a:buFont typeface="Wingdings" panose="05000000000000000000" pitchFamily="2" charset="2"/>
                <a:buChar char="Ø"/>
                <a:defRPr/>
              </a:pPr>
              <a:endParaRPr lang="en-US" altLang="zh-CN" sz="1100" dirty="0" smtClean="0">
                <a:solidFill>
                  <a:srgbClr val="002060"/>
                </a:solidFill>
                <a:latin typeface="微软雅黑" panose="020B0503020204020204" pitchFamily="34" charset="-122"/>
                <a:ea typeface="微软雅黑" panose="020B0503020204020204" pitchFamily="34" charset="-122"/>
              </a:endParaRPr>
            </a:p>
            <a:p>
              <a:pPr eaLnBrk="1" hangingPunct="1">
                <a:buClr>
                  <a:srgbClr val="FFFF00"/>
                </a:buClr>
                <a:buSzPct val="120000"/>
                <a:buFont typeface="Wingdings" panose="05000000000000000000" pitchFamily="2" charset="2"/>
                <a:buChar char="Ø"/>
                <a:defRPr/>
              </a:pPr>
              <a:endParaRPr lang="en-US" altLang="zh-CN" sz="3600" dirty="0" smtClean="0">
                <a:solidFill>
                  <a:srgbClr val="002060"/>
                </a:solidFill>
                <a:latin typeface="微软雅黑" panose="020B0503020204020204" pitchFamily="34" charset="-122"/>
                <a:ea typeface="微软雅黑" panose="020B0503020204020204" pitchFamily="34" charset="-122"/>
              </a:endParaRPr>
            </a:p>
            <a:p>
              <a:pPr marL="457200" indent="-457200" eaLnBrk="1" hangingPunct="1">
                <a:buClr>
                  <a:srgbClr val="002060"/>
                </a:buClr>
                <a:buSzPct val="120000"/>
                <a:buFont typeface="Wingdings" panose="05000000000000000000" pitchFamily="2" charset="2"/>
                <a:buChar char="Ø"/>
                <a:defRPr/>
              </a:pPr>
              <a:endParaRPr lang="en-US" altLang="zh-CN" sz="1100" dirty="0" smtClean="0">
                <a:solidFill>
                  <a:srgbClr val="002060"/>
                </a:solidFill>
                <a:latin typeface="微软雅黑" panose="020B0503020204020204" pitchFamily="34" charset="-122"/>
                <a:ea typeface="微软雅黑" panose="020B0503020204020204" pitchFamily="34" charset="-122"/>
              </a:endParaRPr>
            </a:p>
            <a:p>
              <a:pPr eaLnBrk="1" hangingPunct="1">
                <a:buClr>
                  <a:srgbClr val="002060"/>
                </a:buClr>
                <a:buSzPct val="120000"/>
                <a:buNone/>
                <a:defRPr/>
              </a:pPr>
              <a:endParaRPr lang="en-US" altLang="zh-CN" sz="1100" dirty="0" smtClean="0">
                <a:solidFill>
                  <a:srgbClr val="002060"/>
                </a:solidFill>
                <a:latin typeface="微软雅黑" panose="020B0503020204020204" pitchFamily="34" charset="-122"/>
                <a:ea typeface="微软雅黑" panose="020B0503020204020204" pitchFamily="34" charset="-122"/>
              </a:endParaRPr>
            </a:p>
            <a:p>
              <a:pPr marL="457200" indent="-457200" eaLnBrk="1" hangingPunct="1">
                <a:buClr>
                  <a:srgbClr val="002060"/>
                </a:buClr>
                <a:buSzPct val="120000"/>
                <a:buFont typeface="Wingdings" panose="05000000000000000000" pitchFamily="2" charset="2"/>
                <a:buChar char="Ø"/>
                <a:defRPr/>
              </a:pPr>
              <a:r>
                <a:rPr lang="zh-CN" altLang="en-US" sz="3000" dirty="0" smtClean="0">
                  <a:solidFill>
                    <a:srgbClr val="002060"/>
                  </a:solidFill>
                  <a:latin typeface="微软雅黑" panose="020B0503020204020204" pitchFamily="34" charset="-122"/>
                  <a:ea typeface="微软雅黑" panose="020B0503020204020204" pitchFamily="34" charset="-122"/>
                </a:rPr>
                <a:t>基建并账处理：根据制度规定的单位基建账与“大账”会计科目对应规则。</a:t>
              </a:r>
              <a:endParaRPr lang="en-US" altLang="zh-CN" sz="3000" dirty="0" smtClean="0">
                <a:solidFill>
                  <a:srgbClr val="002060"/>
                </a:solidFill>
                <a:latin typeface="微软雅黑" panose="020B0503020204020204" pitchFamily="34" charset="-122"/>
                <a:ea typeface="微软雅黑" panose="020B0503020204020204" pitchFamily="34" charset="-122"/>
              </a:endParaRPr>
            </a:p>
          </p:txBody>
        </p:sp>
        <p:sp>
          <p:nvSpPr>
            <p:cNvPr id="68626" name="矩形 6"/>
            <p:cNvSpPr>
              <a:spLocks noChangeArrowheads="1"/>
            </p:cNvSpPr>
            <p:nvPr/>
          </p:nvSpPr>
          <p:spPr bwMode="auto">
            <a:xfrm>
              <a:off x="3491880" y="3695662"/>
              <a:ext cx="1320339"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行政单位</a:t>
              </a:r>
            </a:p>
          </p:txBody>
        </p:sp>
        <p:sp>
          <p:nvSpPr>
            <p:cNvPr id="68627" name="矩形 7"/>
            <p:cNvSpPr>
              <a:spLocks noChangeArrowheads="1"/>
            </p:cNvSpPr>
            <p:nvPr/>
          </p:nvSpPr>
          <p:spPr bwMode="auto">
            <a:xfrm>
              <a:off x="4907751" y="3695662"/>
              <a:ext cx="1320337"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普通事业</a:t>
              </a:r>
            </a:p>
          </p:txBody>
        </p:sp>
        <p:sp>
          <p:nvSpPr>
            <p:cNvPr id="68628" name="矩形 8"/>
            <p:cNvSpPr>
              <a:spLocks noChangeArrowheads="1"/>
            </p:cNvSpPr>
            <p:nvPr/>
          </p:nvSpPr>
          <p:spPr bwMode="auto">
            <a:xfrm>
              <a:off x="6323620" y="3695662"/>
              <a:ext cx="1320338"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科学事业</a:t>
              </a:r>
            </a:p>
          </p:txBody>
        </p:sp>
        <p:sp>
          <p:nvSpPr>
            <p:cNvPr id="68629" name="矩形 9"/>
            <p:cNvSpPr>
              <a:spLocks noChangeArrowheads="1"/>
            </p:cNvSpPr>
            <p:nvPr/>
          </p:nvSpPr>
          <p:spPr bwMode="auto">
            <a:xfrm>
              <a:off x="7727830" y="3695662"/>
              <a:ext cx="1333057"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中小学校</a:t>
              </a:r>
            </a:p>
          </p:txBody>
        </p:sp>
        <p:sp>
          <p:nvSpPr>
            <p:cNvPr id="68630" name="矩形 10"/>
            <p:cNvSpPr>
              <a:spLocks noChangeArrowheads="1"/>
            </p:cNvSpPr>
            <p:nvPr/>
          </p:nvSpPr>
          <p:spPr bwMode="auto">
            <a:xfrm>
              <a:off x="3491880" y="4180819"/>
              <a:ext cx="1320339"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高等学校</a:t>
              </a:r>
            </a:p>
          </p:txBody>
        </p:sp>
        <p:sp>
          <p:nvSpPr>
            <p:cNvPr id="68631" name="矩形 11"/>
            <p:cNvSpPr>
              <a:spLocks noChangeArrowheads="1"/>
            </p:cNvSpPr>
            <p:nvPr/>
          </p:nvSpPr>
          <p:spPr bwMode="auto">
            <a:xfrm>
              <a:off x="4908850" y="4183346"/>
              <a:ext cx="1332000" cy="369332"/>
            </a:xfrm>
            <a:prstGeom prst="rect">
              <a:avLst/>
            </a:prstGeom>
            <a:solidFill>
              <a:srgbClr val="9FC9E9"/>
            </a:solidFill>
            <a:ln w="9525">
              <a:solidFill>
                <a:srgbClr val="00B0F0"/>
              </a:solidFill>
              <a:miter lim="800000"/>
              <a:headEnd/>
              <a:tailEnd/>
            </a:ln>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医院</a:t>
              </a:r>
            </a:p>
          </p:txBody>
        </p:sp>
        <p:sp>
          <p:nvSpPr>
            <p:cNvPr id="68632" name="矩形 12"/>
            <p:cNvSpPr>
              <a:spLocks noChangeArrowheads="1"/>
            </p:cNvSpPr>
            <p:nvPr/>
          </p:nvSpPr>
          <p:spPr bwMode="auto">
            <a:xfrm>
              <a:off x="6323620" y="4180819"/>
              <a:ext cx="1320338"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基层医疗</a:t>
              </a:r>
            </a:p>
          </p:txBody>
        </p:sp>
        <p:sp>
          <p:nvSpPr>
            <p:cNvPr id="68633" name="矩形 13"/>
            <p:cNvSpPr>
              <a:spLocks noChangeArrowheads="1"/>
            </p:cNvSpPr>
            <p:nvPr/>
          </p:nvSpPr>
          <p:spPr bwMode="auto">
            <a:xfrm>
              <a:off x="7727830" y="4180819"/>
              <a:ext cx="1333057"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测绘事业</a:t>
              </a:r>
            </a:p>
          </p:txBody>
        </p:sp>
        <p:sp>
          <p:nvSpPr>
            <p:cNvPr id="68634" name="矩形 17"/>
            <p:cNvSpPr>
              <a:spLocks noChangeArrowheads="1"/>
            </p:cNvSpPr>
            <p:nvPr/>
          </p:nvSpPr>
          <p:spPr bwMode="auto">
            <a:xfrm>
              <a:off x="3491880" y="4641058"/>
              <a:ext cx="1319280"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a:solidFill>
                    <a:srgbClr val="002060"/>
                  </a:solidFill>
                  <a:latin typeface="微软雅黑" pitchFamily="34" charset="-122"/>
                  <a:ea typeface="微软雅黑" pitchFamily="34" charset="-122"/>
                </a:rPr>
                <a:t>地质勘查</a:t>
              </a:r>
            </a:p>
          </p:txBody>
        </p:sp>
        <p:sp>
          <p:nvSpPr>
            <p:cNvPr id="68635" name="矩形 18"/>
            <p:cNvSpPr>
              <a:spLocks noChangeArrowheads="1"/>
            </p:cNvSpPr>
            <p:nvPr/>
          </p:nvSpPr>
          <p:spPr bwMode="auto">
            <a:xfrm>
              <a:off x="4896088" y="4641058"/>
              <a:ext cx="1332000"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1800">
                  <a:solidFill>
                    <a:srgbClr val="002060"/>
                  </a:solidFill>
                  <a:latin typeface="微软雅黑" pitchFamily="34" charset="-122"/>
                  <a:ea typeface="微软雅黑" pitchFamily="34" charset="-122"/>
                </a:rPr>
                <a:t>民间非营利</a:t>
              </a:r>
            </a:p>
          </p:txBody>
        </p:sp>
        <p:sp>
          <p:nvSpPr>
            <p:cNvPr id="68636" name="矩形 20"/>
            <p:cNvSpPr>
              <a:spLocks noChangeArrowheads="1"/>
            </p:cNvSpPr>
            <p:nvPr/>
          </p:nvSpPr>
          <p:spPr bwMode="auto">
            <a:xfrm>
              <a:off x="6311960" y="4641058"/>
              <a:ext cx="1332000" cy="369332"/>
            </a:xfrm>
            <a:prstGeom prst="rect">
              <a:avLst/>
            </a:prstGeom>
            <a:solidFill>
              <a:srgbClr val="9FC9E9"/>
            </a:solidFill>
            <a:ln w="9525">
              <a:solidFill>
                <a:srgbClr val="00B0F0"/>
              </a:solidFill>
              <a:miter lim="800000"/>
              <a:headEnd/>
              <a:tailEnd/>
            </a:ln>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1800">
                  <a:solidFill>
                    <a:srgbClr val="002060"/>
                  </a:solidFill>
                  <a:latin typeface="微软雅黑" pitchFamily="34" charset="-122"/>
                  <a:ea typeface="微软雅黑" pitchFamily="34" charset="-122"/>
                </a:rPr>
                <a:t>企业化管理</a:t>
              </a:r>
            </a:p>
          </p:txBody>
        </p:sp>
        <p:sp>
          <p:nvSpPr>
            <p:cNvPr id="68637" name="矩形 25"/>
            <p:cNvSpPr>
              <a:spLocks noChangeArrowheads="1"/>
            </p:cNvSpPr>
            <p:nvPr/>
          </p:nvSpPr>
          <p:spPr bwMode="auto">
            <a:xfrm>
              <a:off x="7728888" y="4641058"/>
              <a:ext cx="1332000" cy="369332"/>
            </a:xfrm>
            <a:prstGeom prst="rect">
              <a:avLst/>
            </a:prstGeom>
            <a:solidFill>
              <a:srgbClr val="9FC9E9"/>
            </a:solidFill>
            <a:ln w="9525">
              <a:solidFill>
                <a:srgbClr val="00B0F0"/>
              </a:solidFill>
              <a:miter lim="800000"/>
              <a:headEnd/>
              <a:tailEnd/>
            </a:ln>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b="1">
                  <a:solidFill>
                    <a:srgbClr val="002060"/>
                  </a:solidFill>
                  <a:latin typeface="微软雅黑" pitchFamily="34" charset="-122"/>
                  <a:ea typeface="微软雅黑" pitchFamily="34" charset="-122"/>
                </a:rPr>
                <a:t>彩票机构</a:t>
              </a:r>
            </a:p>
          </p:txBody>
        </p:sp>
      </p:grpSp>
      <p:sp>
        <p:nvSpPr>
          <p:cNvPr id="28" name="图文框 27"/>
          <p:cNvSpPr/>
          <p:nvPr/>
        </p:nvSpPr>
        <p:spPr>
          <a:xfrm>
            <a:off x="168275" y="1556792"/>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（一）偿还性资金</a:t>
            </a:r>
          </a:p>
        </p:txBody>
      </p:sp>
      <p:sp>
        <p:nvSpPr>
          <p:cNvPr id="30" name="图文框 29"/>
          <p:cNvSpPr/>
          <p:nvPr/>
        </p:nvSpPr>
        <p:spPr>
          <a:xfrm>
            <a:off x="168275" y="2852936"/>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（二）基本建设资金</a:t>
            </a:r>
          </a:p>
        </p:txBody>
      </p:sp>
      <p:sp>
        <p:nvSpPr>
          <p:cNvPr id="31" name="图文框 30"/>
          <p:cNvSpPr/>
          <p:nvPr/>
        </p:nvSpPr>
        <p:spPr>
          <a:xfrm>
            <a:off x="168275" y="5445224"/>
            <a:ext cx="2554288"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dirty="0" smtClean="0">
                <a:solidFill>
                  <a:srgbClr val="002060"/>
                </a:solidFill>
                <a:latin typeface="微软雅黑" panose="020B0503020204020204" pitchFamily="34" charset="-122"/>
                <a:ea typeface="微软雅黑" panose="020B0503020204020204" pitchFamily="34" charset="-122"/>
              </a:rPr>
              <a:t>※</a:t>
            </a:r>
            <a:r>
              <a:rPr lang="zh-CN" altLang="en-US" dirty="0" smtClean="0">
                <a:solidFill>
                  <a:srgbClr val="002060"/>
                </a:solidFill>
                <a:latin typeface="微软雅黑" panose="020B0503020204020204" pitchFamily="34" charset="-122"/>
                <a:ea typeface="微软雅黑" panose="020B0503020204020204" pitchFamily="34" charset="-122"/>
              </a:rPr>
              <a:t>决算</a:t>
            </a:r>
            <a:r>
              <a:rPr lang="zh-CN" altLang="en-US" dirty="0">
                <a:solidFill>
                  <a:srgbClr val="002060"/>
                </a:solidFill>
                <a:latin typeface="微软雅黑" panose="020B0503020204020204" pitchFamily="34" charset="-122"/>
                <a:ea typeface="微软雅黑" panose="020B0503020204020204" pitchFamily="34" charset="-122"/>
              </a:rPr>
              <a:t>与会计关系</a:t>
            </a:r>
          </a:p>
        </p:txBody>
      </p:sp>
      <p:sp>
        <p:nvSpPr>
          <p:cNvPr id="32" name="图文框 31"/>
          <p:cNvSpPr/>
          <p:nvPr/>
        </p:nvSpPr>
        <p:spPr>
          <a:xfrm>
            <a:off x="168274" y="4149080"/>
            <a:ext cx="2963863"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sz="2400" b="1" dirty="0">
                <a:solidFill>
                  <a:srgbClr val="002060"/>
                </a:solidFill>
                <a:latin typeface="微软雅黑" panose="020B0503020204020204" pitchFamily="34" charset="-122"/>
                <a:ea typeface="微软雅黑" panose="020B0503020204020204" pitchFamily="34" charset="-122"/>
              </a:rPr>
              <a:t>（三）会计科目与决算报表对应关系</a:t>
            </a:r>
          </a:p>
        </p:txBody>
      </p:sp>
      <p:grpSp>
        <p:nvGrpSpPr>
          <p:cNvPr id="38" name="组合 37"/>
          <p:cNvGrpSpPr>
            <a:grpSpLocks/>
          </p:cNvGrpSpPr>
          <p:nvPr/>
        </p:nvGrpSpPr>
        <p:grpSpPr bwMode="auto">
          <a:xfrm>
            <a:off x="55563" y="7364413"/>
            <a:ext cx="9061450" cy="5938837"/>
            <a:chOff x="35169" y="714552"/>
            <a:chExt cx="9061611" cy="5940000"/>
          </a:xfrm>
        </p:grpSpPr>
        <p:sp>
          <p:nvSpPr>
            <p:cNvPr id="37" name="矩形 36"/>
            <p:cNvSpPr/>
            <p:nvPr/>
          </p:nvSpPr>
          <p:spPr>
            <a:xfrm>
              <a:off x="35169" y="714552"/>
              <a:ext cx="9061611" cy="5940000"/>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zh-CN" altLang="en-US" sz="2800" dirty="0">
                  <a:solidFill>
                    <a:schemeClr val="tx1"/>
                  </a:solidFill>
                  <a:latin typeface="微软雅黑" panose="020B0503020204020204" pitchFamily="34" charset="-122"/>
                  <a:ea typeface="微软雅黑" panose="020B0503020204020204" pitchFamily="34" charset="-122"/>
                </a:rPr>
                <a:t>2016年度会计科目与部门决算报表对应关系表</a:t>
              </a:r>
              <a:endParaRPr lang="zh-CN" altLang="en-US" dirty="0">
                <a:solidFill>
                  <a:schemeClr val="tx1"/>
                </a:solidFill>
              </a:endParaRPr>
            </a:p>
          </p:txBody>
        </p:sp>
        <p:pic>
          <p:nvPicPr>
            <p:cNvPr id="68619" name="图片 32"/>
            <p:cNvPicPr>
              <a:picLocks noChangeAspect="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4799455" y="1196752"/>
              <a:ext cx="4285441" cy="5400000"/>
            </a:xfrm>
            <a:prstGeom prst="rect">
              <a:avLst/>
            </a:prstGeom>
            <a:noFill/>
            <a:ln w="9525">
              <a:solidFill>
                <a:srgbClr val="00B0F0"/>
              </a:solidFill>
              <a:miter lim="800000"/>
              <a:headEnd/>
              <a:tailEnd/>
            </a:ln>
            <a:extLst>
              <a:ext uri="{909E8E84-426E-40DD-AFC4-6F175D3DCCD1}">
                <a14:hiddenFill xmlns="" xmlns:a14="http://schemas.microsoft.com/office/drawing/2010/main">
                  <a:solidFill>
                    <a:srgbClr val="FFFFFF"/>
                  </a:solidFill>
                </a14:hiddenFill>
              </a:ext>
            </a:extLst>
          </p:spPr>
        </p:pic>
        <p:pic>
          <p:nvPicPr>
            <p:cNvPr id="68620" name="图片 33"/>
            <p:cNvPicPr>
              <a:picLocks noChangeAspect="1"/>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48380" y="1196752"/>
              <a:ext cx="4647325" cy="5400000"/>
            </a:xfrm>
            <a:prstGeom prst="rect">
              <a:avLst/>
            </a:prstGeom>
            <a:noFill/>
            <a:ln w="9525">
              <a:solidFill>
                <a:srgbClr val="00B0F0"/>
              </a:solidFill>
              <a:miter lim="800000"/>
              <a:headEnd/>
              <a:tailEnd/>
            </a:ln>
            <a:extLst>
              <a:ext uri="{909E8E84-426E-40DD-AFC4-6F175D3DCCD1}">
                <a14:hiddenFill xmlns=""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4" presetClass="path" presetSubtype="0" accel="50000" decel="50000" fill="hold" nodeType="clickEffect">
                                  <p:stCondLst>
                                    <p:cond delay="0"/>
                                  </p:stCondLst>
                                  <p:childTnLst>
                                    <p:animMotion origin="layout" path="M -2.5E-6 -2.96296E-6 L -0.00156 -0.96481 " pathEditMode="relative" rAng="0" ptsTypes="AA">
                                      <p:cBhvr>
                                        <p:cTn id="11" dur="500" fill="hold"/>
                                        <p:tgtEl>
                                          <p:spTgt spid="38"/>
                                        </p:tgtEl>
                                        <p:attrNameLst>
                                          <p:attrName>ppt_x</p:attrName>
                                          <p:attrName>ppt_y</p:attrName>
                                        </p:attrNameLst>
                                      </p:cBhvr>
                                      <p:rCtr x="-87" y="-48241"/>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xit" presetSubtype="4" fill="hold" nodeType="clickEffect">
                                  <p:stCondLst>
                                    <p:cond delay="0"/>
                                  </p:stCondLst>
                                  <p:childTnLst>
                                    <p:anim calcmode="lin" valueType="num">
                                      <p:cBhvr additive="base">
                                        <p:cTn id="15" dur="500"/>
                                        <p:tgtEl>
                                          <p:spTgt spid="38"/>
                                        </p:tgtEl>
                                        <p:attrNameLst>
                                          <p:attrName>ppt_x</p:attrName>
                                        </p:attrNameLst>
                                      </p:cBhvr>
                                      <p:tavLst>
                                        <p:tav tm="0">
                                          <p:val>
                                            <p:strVal val="ppt_x"/>
                                          </p:val>
                                        </p:tav>
                                        <p:tav tm="100000">
                                          <p:val>
                                            <p:strVal val="ppt_x"/>
                                          </p:val>
                                        </p:tav>
                                      </p:tavLst>
                                    </p:anim>
                                    <p:anim calcmode="lin" valueType="num">
                                      <p:cBhvr additive="base">
                                        <p:cTn id="16" dur="500"/>
                                        <p:tgtEl>
                                          <p:spTgt spid="38"/>
                                        </p:tgtEl>
                                        <p:attrNameLst>
                                          <p:attrName>ppt_y</p:attrName>
                                        </p:attrNameLst>
                                      </p:cBhvr>
                                      <p:tavLst>
                                        <p:tav tm="0">
                                          <p:val>
                                            <p:strVal val="ppt_y"/>
                                          </p:val>
                                        </p:tav>
                                        <p:tav tm="100000">
                                          <p:val>
                                            <p:strVal val="1+ppt_h/2"/>
                                          </p:val>
                                        </p:tav>
                                      </p:tavLst>
                                    </p:anim>
                                    <p:set>
                                      <p:cBhvr>
                                        <p:cTn id="17"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6861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E19C07C-92AF-41CF-A223-17B566933A60}" type="slidenum">
              <a:rPr lang="zh-CN" altLang="en-US" sz="1200">
                <a:solidFill>
                  <a:srgbClr val="000000"/>
                </a:solidFill>
                <a:latin typeface="微软雅黑" pitchFamily="34" charset="-122"/>
                <a:ea typeface="微软雅黑" pitchFamily="34" charset="-122"/>
              </a:rPr>
              <a:pPr>
                <a:spcBef>
                  <a:spcPct val="0"/>
                </a:spcBef>
                <a:buFontTx/>
                <a:buNone/>
              </a:pPr>
              <a:t>23</a:t>
            </a:fld>
            <a:endParaRPr lang="zh-CN" altLang="en-US" sz="1200">
              <a:solidFill>
                <a:srgbClr val="000000"/>
              </a:solidFill>
              <a:latin typeface="微软雅黑" pitchFamily="34" charset="-122"/>
              <a:ea typeface="微软雅黑" pitchFamily="34" charset="-122"/>
            </a:endParaRPr>
          </a:p>
        </p:txBody>
      </p:sp>
      <p:sp>
        <p:nvSpPr>
          <p:cNvPr id="68612"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二、填报口径</a:t>
            </a:r>
          </a:p>
        </p:txBody>
      </p:sp>
      <p:grpSp>
        <p:nvGrpSpPr>
          <p:cNvPr id="27" name="组合 26"/>
          <p:cNvGrpSpPr>
            <a:grpSpLocks/>
          </p:cNvGrpSpPr>
          <p:nvPr/>
        </p:nvGrpSpPr>
        <p:grpSpPr bwMode="auto">
          <a:xfrm>
            <a:off x="3132137" y="1556792"/>
            <a:ext cx="6011863" cy="5148431"/>
            <a:chOff x="3131839" y="1557387"/>
            <a:chExt cx="6012161" cy="5148431"/>
          </a:xfrm>
        </p:grpSpPr>
        <p:sp>
          <p:nvSpPr>
            <p:cNvPr id="20" name="矩形 19"/>
            <p:cNvSpPr/>
            <p:nvPr/>
          </p:nvSpPr>
          <p:spPr>
            <a:xfrm>
              <a:off x="3360122" y="1557387"/>
              <a:ext cx="5783878" cy="5148431"/>
            </a:xfrm>
            <a:prstGeom prst="rect">
              <a:avLst/>
            </a:prstGeom>
            <a:gradFill flip="none" rotWithShape="1">
              <a:gsLst>
                <a:gs pos="50000">
                  <a:srgbClr val="0070C0">
                    <a:tint val="44500"/>
                    <a:satMod val="160000"/>
                    <a:alpha val="30000"/>
                  </a:srgbClr>
                </a:gs>
                <a:gs pos="100000">
                  <a:srgbClr val="0070C0">
                    <a:tint val="23500"/>
                    <a:satMod val="160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22" name="直接连接符 21"/>
            <p:cNvCxnSpPr>
              <a:stCxn id="31" idx="3"/>
            </p:cNvCxnSpPr>
            <p:nvPr/>
          </p:nvCxnSpPr>
          <p:spPr>
            <a:xfrm>
              <a:off x="3131839" y="6075819"/>
              <a:ext cx="227024" cy="0"/>
            </a:xfrm>
            <a:prstGeom prst="line">
              <a:avLst/>
            </a:prstGeom>
          </p:spPr>
          <p:style>
            <a:lnRef idx="3">
              <a:schemeClr val="accent1"/>
            </a:lnRef>
            <a:fillRef idx="0">
              <a:schemeClr val="accent1"/>
            </a:fillRef>
            <a:effectRef idx="2">
              <a:schemeClr val="accent1"/>
            </a:effectRef>
            <a:fontRef idx="minor">
              <a:schemeClr val="tx1"/>
            </a:fontRef>
          </p:style>
        </p:cxnSp>
        <p:sp>
          <p:nvSpPr>
            <p:cNvPr id="16" name="Rectangle 3"/>
            <p:cNvSpPr>
              <a:spLocks noChangeArrowheads="1"/>
            </p:cNvSpPr>
            <p:nvPr/>
          </p:nvSpPr>
          <p:spPr bwMode="auto">
            <a:xfrm>
              <a:off x="3401728" y="1700807"/>
              <a:ext cx="5742272" cy="5005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buClr>
                  <a:srgbClr val="FFFF00"/>
                </a:buClr>
                <a:buSzPct val="120000"/>
                <a:buNone/>
                <a:defRPr/>
              </a:pPr>
              <a:endParaRPr lang="en-US" altLang="zh-CN" sz="3000" dirty="0" smtClean="0">
                <a:solidFill>
                  <a:srgbClr val="002060"/>
                </a:solidFill>
                <a:latin typeface="微软雅黑" panose="020B0503020204020204" pitchFamily="34" charset="-122"/>
                <a:ea typeface="微软雅黑" panose="020B0503020204020204" pitchFamily="34" charset="-122"/>
              </a:endParaRPr>
            </a:p>
          </p:txBody>
        </p:sp>
      </p:grpSp>
      <p:sp>
        <p:nvSpPr>
          <p:cNvPr id="28" name="图文框 27"/>
          <p:cNvSpPr/>
          <p:nvPr/>
        </p:nvSpPr>
        <p:spPr>
          <a:xfrm>
            <a:off x="168275" y="1556792"/>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（一）偿还性资金</a:t>
            </a:r>
          </a:p>
        </p:txBody>
      </p:sp>
      <p:sp>
        <p:nvSpPr>
          <p:cNvPr id="30" name="图文框 29"/>
          <p:cNvSpPr/>
          <p:nvPr/>
        </p:nvSpPr>
        <p:spPr>
          <a:xfrm>
            <a:off x="168275" y="2852936"/>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（二）基本建设资金</a:t>
            </a:r>
          </a:p>
        </p:txBody>
      </p:sp>
      <p:sp>
        <p:nvSpPr>
          <p:cNvPr id="31" name="图文框 30"/>
          <p:cNvSpPr/>
          <p:nvPr/>
        </p:nvSpPr>
        <p:spPr>
          <a:xfrm>
            <a:off x="168275" y="5445224"/>
            <a:ext cx="2963862"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z="2400" dirty="0" smtClean="0">
                <a:solidFill>
                  <a:srgbClr val="002060"/>
                </a:solidFill>
                <a:latin typeface="微软雅黑" panose="020B0503020204020204" pitchFamily="34" charset="-122"/>
                <a:ea typeface="微软雅黑" panose="020B0503020204020204" pitchFamily="34" charset="-122"/>
              </a:rPr>
              <a:t>※</a:t>
            </a:r>
            <a:r>
              <a:rPr lang="zh-CN" altLang="en-US" sz="2400" b="1" dirty="0" smtClean="0">
                <a:solidFill>
                  <a:srgbClr val="002060"/>
                </a:solidFill>
                <a:latin typeface="微软雅黑" panose="020B0503020204020204" pitchFamily="34" charset="-122"/>
                <a:ea typeface="微软雅黑" panose="020B0503020204020204" pitchFamily="34" charset="-122"/>
              </a:rPr>
              <a:t>决算</a:t>
            </a:r>
            <a:r>
              <a:rPr lang="zh-CN" altLang="en-US" sz="2400" b="1" dirty="0">
                <a:solidFill>
                  <a:srgbClr val="002060"/>
                </a:solidFill>
                <a:latin typeface="微软雅黑" panose="020B0503020204020204" pitchFamily="34" charset="-122"/>
                <a:ea typeface="微软雅黑" panose="020B0503020204020204" pitchFamily="34" charset="-122"/>
              </a:rPr>
              <a:t>与会计关系</a:t>
            </a:r>
          </a:p>
        </p:txBody>
      </p:sp>
      <p:sp>
        <p:nvSpPr>
          <p:cNvPr id="32" name="图文框 31"/>
          <p:cNvSpPr/>
          <p:nvPr/>
        </p:nvSpPr>
        <p:spPr>
          <a:xfrm>
            <a:off x="168274" y="4149080"/>
            <a:ext cx="2565401"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（三）会计科目与决算报表对应关系</a:t>
            </a:r>
          </a:p>
        </p:txBody>
      </p:sp>
      <p:graphicFrame>
        <p:nvGraphicFramePr>
          <p:cNvPr id="48" name="图示 47"/>
          <p:cNvGraphicFramePr/>
          <p:nvPr>
            <p:extLst>
              <p:ext uri="{D42A27DB-BD31-4B8C-83A1-F6EECF244321}">
                <p14:modId xmlns="" xmlns:p14="http://schemas.microsoft.com/office/powerpoint/2010/main" val="1226595088"/>
              </p:ext>
            </p:extLst>
          </p:nvPr>
        </p:nvGraphicFramePr>
        <p:xfrm>
          <a:off x="2016224" y="2186767"/>
          <a:ext cx="8388424" cy="36004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63" name="圆角矩形 62"/>
          <p:cNvSpPr/>
          <p:nvPr/>
        </p:nvSpPr>
        <p:spPr>
          <a:xfrm>
            <a:off x="5310436" y="1589843"/>
            <a:ext cx="1800000" cy="569333"/>
          </a:xfrm>
          <a:prstGeom prst="roundRect">
            <a:avLst/>
          </a:prstGeom>
          <a:no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114F95"/>
                </a:solidFill>
                <a:latin typeface="微软雅黑" pitchFamily="34" charset="-122"/>
                <a:ea typeface="微软雅黑" pitchFamily="34" charset="-122"/>
              </a:rPr>
              <a:t>预算</a:t>
            </a:r>
            <a:r>
              <a:rPr lang="zh-CN" altLang="en-US" sz="2400" b="1" dirty="0" smtClean="0">
                <a:solidFill>
                  <a:srgbClr val="114F95"/>
                </a:solidFill>
                <a:latin typeface="微软雅黑" pitchFamily="34" charset="-122"/>
                <a:ea typeface="微软雅黑" pitchFamily="34" charset="-122"/>
              </a:rPr>
              <a:t>是源头</a:t>
            </a:r>
            <a:endParaRPr lang="zh-CN" altLang="en-US" sz="2400" b="1" dirty="0">
              <a:solidFill>
                <a:srgbClr val="114F95"/>
              </a:solidFill>
              <a:latin typeface="微软雅黑" pitchFamily="34" charset="-122"/>
              <a:ea typeface="微软雅黑" pitchFamily="34" charset="-122"/>
            </a:endParaRPr>
          </a:p>
        </p:txBody>
      </p:sp>
      <p:sp>
        <p:nvSpPr>
          <p:cNvPr id="64" name="圆角矩形 63"/>
          <p:cNvSpPr/>
          <p:nvPr/>
        </p:nvSpPr>
        <p:spPr>
          <a:xfrm>
            <a:off x="5310436" y="5946013"/>
            <a:ext cx="1800000" cy="569333"/>
          </a:xfrm>
          <a:prstGeom prst="roundRect">
            <a:avLst/>
          </a:prstGeom>
          <a:no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114F95"/>
                </a:solidFill>
                <a:latin typeface="微软雅黑" pitchFamily="34" charset="-122"/>
                <a:ea typeface="微软雅黑" pitchFamily="34" charset="-122"/>
              </a:rPr>
              <a:t>会计</a:t>
            </a:r>
            <a:r>
              <a:rPr lang="zh-CN" altLang="en-US" sz="2400" b="1" dirty="0" smtClean="0">
                <a:solidFill>
                  <a:srgbClr val="114F95"/>
                </a:solidFill>
                <a:latin typeface="微软雅黑" pitchFamily="34" charset="-122"/>
                <a:ea typeface="微软雅黑" pitchFamily="34" charset="-122"/>
              </a:rPr>
              <a:t>是记录</a:t>
            </a:r>
            <a:endParaRPr lang="zh-CN" altLang="en-US" sz="2400" b="1" dirty="0">
              <a:solidFill>
                <a:srgbClr val="114F95"/>
              </a:solidFill>
              <a:latin typeface="微软雅黑" pitchFamily="34" charset="-122"/>
              <a:ea typeface="微软雅黑" pitchFamily="34" charset="-122"/>
            </a:endParaRPr>
          </a:p>
        </p:txBody>
      </p:sp>
      <p:sp>
        <p:nvSpPr>
          <p:cNvPr id="65" name="圆角矩形 64"/>
          <p:cNvSpPr/>
          <p:nvPr/>
        </p:nvSpPr>
        <p:spPr>
          <a:xfrm>
            <a:off x="8208912" y="3032984"/>
            <a:ext cx="792088" cy="1976925"/>
          </a:xfrm>
          <a:prstGeom prst="roundRect">
            <a:avLst/>
          </a:prstGeom>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zh-CN" altLang="en-US" sz="2400" b="1" dirty="0" smtClean="0">
                <a:solidFill>
                  <a:srgbClr val="114F95"/>
                </a:solidFill>
                <a:latin typeface="微软雅黑" pitchFamily="34" charset="-122"/>
                <a:ea typeface="微软雅黑" pitchFamily="34" charset="-122"/>
              </a:rPr>
              <a:t>执行是过程</a:t>
            </a:r>
            <a:endParaRPr lang="zh-CN" altLang="en-US" sz="2400" b="1" dirty="0">
              <a:solidFill>
                <a:srgbClr val="114F95"/>
              </a:solidFill>
              <a:latin typeface="微软雅黑" pitchFamily="34" charset="-122"/>
              <a:ea typeface="微软雅黑" pitchFamily="34" charset="-122"/>
            </a:endParaRPr>
          </a:p>
        </p:txBody>
      </p:sp>
      <p:sp>
        <p:nvSpPr>
          <p:cNvPr id="66" name="圆角矩形 65"/>
          <p:cNvSpPr/>
          <p:nvPr/>
        </p:nvSpPr>
        <p:spPr>
          <a:xfrm>
            <a:off x="3528392" y="3032984"/>
            <a:ext cx="792088" cy="1976925"/>
          </a:xfrm>
          <a:prstGeom prst="roundRect">
            <a:avLst/>
          </a:prstGeom>
          <a:no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114F95"/>
                </a:solidFill>
                <a:latin typeface="微软雅黑" pitchFamily="34" charset="-122"/>
                <a:ea typeface="微软雅黑" pitchFamily="34" charset="-122"/>
              </a:rPr>
              <a:t>决算是结果</a:t>
            </a:r>
            <a:endParaRPr lang="zh-CN" altLang="en-US" sz="2400" b="1" dirty="0">
              <a:solidFill>
                <a:srgbClr val="114F95"/>
              </a:solidFill>
              <a:latin typeface="微软雅黑" pitchFamily="34" charset="-122"/>
              <a:ea typeface="微软雅黑" pitchFamily="34" charset="-122"/>
            </a:endParaRPr>
          </a:p>
        </p:txBody>
      </p:sp>
    </p:spTree>
    <p:extLst>
      <p:ext uri="{BB962C8B-B14F-4D97-AF65-F5344CB8AC3E}">
        <p14:creationId xmlns="" xmlns:p14="http://schemas.microsoft.com/office/powerpoint/2010/main" val="27516225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heel(1)">
                                      <p:cBhvr>
                                        <p:cTn id="11" dur="1000"/>
                                        <p:tgtEl>
                                          <p:spTgt spid="48"/>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wipe(left)">
                                      <p:cBhvr>
                                        <p:cTn id="15" dur="800"/>
                                        <p:tgtEl>
                                          <p:spTgt spid="63"/>
                                        </p:tgtEl>
                                      </p:cBhvr>
                                    </p:animEffect>
                                  </p:childTnLst>
                                </p:cTn>
                              </p:par>
                            </p:childTnLst>
                          </p:cTn>
                        </p:par>
                        <p:par>
                          <p:cTn id="16" fill="hold">
                            <p:stCondLst>
                              <p:cond delay="2300"/>
                            </p:stCondLst>
                            <p:childTnLst>
                              <p:par>
                                <p:cTn id="17" presetID="22" presetClass="entr" presetSubtype="1"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up)">
                                      <p:cBhvr>
                                        <p:cTn id="19" dur="800"/>
                                        <p:tgtEl>
                                          <p:spTgt spid="65"/>
                                        </p:tgtEl>
                                      </p:cBhvr>
                                    </p:animEffect>
                                  </p:childTnLst>
                                </p:cTn>
                              </p:par>
                            </p:childTnLst>
                          </p:cTn>
                        </p:par>
                        <p:par>
                          <p:cTn id="20" fill="hold">
                            <p:stCondLst>
                              <p:cond delay="3100"/>
                            </p:stCondLst>
                            <p:childTnLst>
                              <p:par>
                                <p:cTn id="21" presetID="22" presetClass="entr" presetSubtype="8"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wipe(left)">
                                      <p:cBhvr>
                                        <p:cTn id="23" dur="800"/>
                                        <p:tgtEl>
                                          <p:spTgt spid="64"/>
                                        </p:tgtEl>
                                      </p:cBhvr>
                                    </p:animEffect>
                                  </p:childTnLst>
                                </p:cTn>
                              </p:par>
                            </p:childTnLst>
                          </p:cTn>
                        </p:par>
                        <p:par>
                          <p:cTn id="24" fill="hold">
                            <p:stCondLst>
                              <p:cond delay="3900"/>
                            </p:stCondLst>
                            <p:childTnLst>
                              <p:par>
                                <p:cTn id="25" presetID="22" presetClass="entr" presetSubtype="4"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down)">
                                      <p:cBhvr>
                                        <p:cTn id="27" dur="8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8" grpId="0">
        <p:bldAsOne/>
      </p:bldGraphic>
      <p:bldP spid="63" grpId="0" animBg="1"/>
      <p:bldP spid="64" grpId="0" animBg="1"/>
      <p:bldP spid="65" grpId="0" animBg="1"/>
      <p:bldP spid="6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6861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E19C07C-92AF-41CF-A223-17B566933A60}" type="slidenum">
              <a:rPr lang="zh-CN" altLang="en-US" sz="1200">
                <a:solidFill>
                  <a:srgbClr val="000000"/>
                </a:solidFill>
                <a:latin typeface="微软雅黑" pitchFamily="34" charset="-122"/>
                <a:ea typeface="微软雅黑" pitchFamily="34" charset="-122"/>
              </a:rPr>
              <a:pPr>
                <a:spcBef>
                  <a:spcPct val="0"/>
                </a:spcBef>
                <a:buFontTx/>
                <a:buNone/>
              </a:pPr>
              <a:t>24</a:t>
            </a:fld>
            <a:endParaRPr lang="zh-CN" altLang="en-US" sz="1200">
              <a:solidFill>
                <a:srgbClr val="000000"/>
              </a:solidFill>
              <a:latin typeface="微软雅黑" pitchFamily="34" charset="-122"/>
              <a:ea typeface="微软雅黑" pitchFamily="34" charset="-122"/>
            </a:endParaRPr>
          </a:p>
        </p:txBody>
      </p:sp>
      <p:sp>
        <p:nvSpPr>
          <p:cNvPr id="68612"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二、填报口径</a:t>
            </a:r>
          </a:p>
        </p:txBody>
      </p:sp>
      <p:grpSp>
        <p:nvGrpSpPr>
          <p:cNvPr id="27" name="组合 26"/>
          <p:cNvGrpSpPr>
            <a:grpSpLocks/>
          </p:cNvGrpSpPr>
          <p:nvPr/>
        </p:nvGrpSpPr>
        <p:grpSpPr bwMode="auto">
          <a:xfrm>
            <a:off x="3132137" y="1556792"/>
            <a:ext cx="6011863" cy="5148431"/>
            <a:chOff x="3131839" y="1557387"/>
            <a:chExt cx="6012161" cy="5148431"/>
          </a:xfrm>
        </p:grpSpPr>
        <p:sp>
          <p:nvSpPr>
            <p:cNvPr id="20" name="矩形 19"/>
            <p:cNvSpPr/>
            <p:nvPr/>
          </p:nvSpPr>
          <p:spPr>
            <a:xfrm>
              <a:off x="3360122" y="1557387"/>
              <a:ext cx="5783878" cy="5148431"/>
            </a:xfrm>
            <a:prstGeom prst="rect">
              <a:avLst/>
            </a:prstGeom>
            <a:gradFill flip="none" rotWithShape="1">
              <a:gsLst>
                <a:gs pos="50000">
                  <a:srgbClr val="0070C0">
                    <a:tint val="44500"/>
                    <a:satMod val="160000"/>
                    <a:alpha val="30000"/>
                  </a:srgbClr>
                </a:gs>
                <a:gs pos="100000">
                  <a:srgbClr val="0070C0">
                    <a:tint val="23500"/>
                    <a:satMod val="160000"/>
                  </a:srgb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cxnSp>
          <p:nvCxnSpPr>
            <p:cNvPr id="22" name="直接连接符 21"/>
            <p:cNvCxnSpPr>
              <a:stCxn id="31" idx="3"/>
            </p:cNvCxnSpPr>
            <p:nvPr/>
          </p:nvCxnSpPr>
          <p:spPr>
            <a:xfrm>
              <a:off x="3131839" y="6075819"/>
              <a:ext cx="227024" cy="0"/>
            </a:xfrm>
            <a:prstGeom prst="line">
              <a:avLst/>
            </a:prstGeom>
          </p:spPr>
          <p:style>
            <a:lnRef idx="3">
              <a:schemeClr val="accent1"/>
            </a:lnRef>
            <a:fillRef idx="0">
              <a:schemeClr val="accent1"/>
            </a:fillRef>
            <a:effectRef idx="2">
              <a:schemeClr val="accent1"/>
            </a:effectRef>
            <a:fontRef idx="minor">
              <a:schemeClr val="tx1"/>
            </a:fontRef>
          </p:style>
        </p:cxnSp>
        <p:sp>
          <p:nvSpPr>
            <p:cNvPr id="16" name="Rectangle 3"/>
            <p:cNvSpPr>
              <a:spLocks noChangeArrowheads="1"/>
            </p:cNvSpPr>
            <p:nvPr/>
          </p:nvSpPr>
          <p:spPr bwMode="auto">
            <a:xfrm>
              <a:off x="3401728" y="1700807"/>
              <a:ext cx="5742272" cy="50050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buClr>
                  <a:srgbClr val="FFFF00"/>
                </a:buClr>
                <a:buSzPct val="120000"/>
                <a:buNone/>
                <a:defRPr/>
              </a:pPr>
              <a:endParaRPr lang="en-US" altLang="zh-CN" sz="3000" dirty="0" smtClean="0">
                <a:solidFill>
                  <a:srgbClr val="002060"/>
                </a:solidFill>
                <a:latin typeface="微软雅黑" panose="020B0503020204020204" pitchFamily="34" charset="-122"/>
                <a:ea typeface="微软雅黑" panose="020B0503020204020204" pitchFamily="34" charset="-122"/>
              </a:endParaRPr>
            </a:p>
          </p:txBody>
        </p:sp>
      </p:grpSp>
      <p:sp>
        <p:nvSpPr>
          <p:cNvPr id="28" name="图文框 27"/>
          <p:cNvSpPr/>
          <p:nvPr/>
        </p:nvSpPr>
        <p:spPr>
          <a:xfrm>
            <a:off x="168275" y="1556792"/>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（一）偿还性资金</a:t>
            </a:r>
          </a:p>
        </p:txBody>
      </p:sp>
      <p:sp>
        <p:nvSpPr>
          <p:cNvPr id="30" name="图文框 29"/>
          <p:cNvSpPr/>
          <p:nvPr/>
        </p:nvSpPr>
        <p:spPr>
          <a:xfrm>
            <a:off x="168275" y="2852936"/>
            <a:ext cx="2565400"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（二）基本建设资金</a:t>
            </a:r>
          </a:p>
        </p:txBody>
      </p:sp>
      <p:sp>
        <p:nvSpPr>
          <p:cNvPr id="31" name="图文框 30"/>
          <p:cNvSpPr/>
          <p:nvPr/>
        </p:nvSpPr>
        <p:spPr>
          <a:xfrm>
            <a:off x="168275" y="5445224"/>
            <a:ext cx="2963862"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zh-CN" sz="2400" dirty="0" smtClean="0">
                <a:solidFill>
                  <a:srgbClr val="002060"/>
                </a:solidFill>
                <a:latin typeface="微软雅黑" panose="020B0503020204020204" pitchFamily="34" charset="-122"/>
                <a:ea typeface="微软雅黑" panose="020B0503020204020204" pitchFamily="34" charset="-122"/>
              </a:rPr>
              <a:t>※</a:t>
            </a:r>
            <a:r>
              <a:rPr lang="zh-CN" altLang="en-US" sz="2400" b="1" dirty="0" smtClean="0">
                <a:solidFill>
                  <a:srgbClr val="002060"/>
                </a:solidFill>
                <a:latin typeface="微软雅黑" panose="020B0503020204020204" pitchFamily="34" charset="-122"/>
                <a:ea typeface="微软雅黑" panose="020B0503020204020204" pitchFamily="34" charset="-122"/>
              </a:rPr>
              <a:t>决算</a:t>
            </a:r>
            <a:r>
              <a:rPr lang="zh-CN" altLang="en-US" sz="2400" b="1" dirty="0">
                <a:solidFill>
                  <a:srgbClr val="002060"/>
                </a:solidFill>
                <a:latin typeface="微软雅黑" panose="020B0503020204020204" pitchFamily="34" charset="-122"/>
                <a:ea typeface="微软雅黑" panose="020B0503020204020204" pitchFamily="34" charset="-122"/>
              </a:rPr>
              <a:t>与会计关系</a:t>
            </a:r>
          </a:p>
        </p:txBody>
      </p:sp>
      <p:sp>
        <p:nvSpPr>
          <p:cNvPr id="32" name="图文框 31"/>
          <p:cNvSpPr/>
          <p:nvPr/>
        </p:nvSpPr>
        <p:spPr>
          <a:xfrm>
            <a:off x="168274" y="4149080"/>
            <a:ext cx="2565401" cy="1260000"/>
          </a:xfrm>
          <a:prstGeom prst="frame">
            <a:avLst/>
          </a:prstGeom>
          <a:solidFill>
            <a:srgbClr val="0070C0"/>
          </a:solidFill>
          <a:ln>
            <a:solidFill>
              <a:srgbClr val="9DC3E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zh-CN" altLang="en-US" dirty="0">
                <a:solidFill>
                  <a:srgbClr val="002060"/>
                </a:solidFill>
                <a:latin typeface="微软雅黑" panose="020B0503020204020204" pitchFamily="34" charset="-122"/>
                <a:ea typeface="微软雅黑" panose="020B0503020204020204" pitchFamily="34" charset="-122"/>
              </a:rPr>
              <a:t>（三）会计科目与决算报表对应关系</a:t>
            </a:r>
          </a:p>
        </p:txBody>
      </p:sp>
      <p:grpSp>
        <p:nvGrpSpPr>
          <p:cNvPr id="33" name="组合 32"/>
          <p:cNvGrpSpPr/>
          <p:nvPr/>
        </p:nvGrpSpPr>
        <p:grpSpPr>
          <a:xfrm>
            <a:off x="3419872" y="1700808"/>
            <a:ext cx="5544616" cy="4699684"/>
            <a:chOff x="3275856" y="1537628"/>
            <a:chExt cx="5544616" cy="4699684"/>
          </a:xfrm>
        </p:grpSpPr>
        <p:sp>
          <p:nvSpPr>
            <p:cNvPr id="34" name="下箭头 30"/>
            <p:cNvSpPr/>
            <p:nvPr/>
          </p:nvSpPr>
          <p:spPr>
            <a:xfrm>
              <a:off x="4932040" y="2060848"/>
              <a:ext cx="288032" cy="576064"/>
            </a:xfrm>
            <a:custGeom>
              <a:avLst/>
              <a:gdLst/>
              <a:ahLst/>
              <a:cxnLst/>
              <a:rect l="l" t="t" r="r" b="b"/>
              <a:pathLst>
                <a:path w="288032" h="576064">
                  <a:moveTo>
                    <a:pt x="0" y="0"/>
                  </a:moveTo>
                  <a:lnTo>
                    <a:pt x="144016" y="0"/>
                  </a:lnTo>
                  <a:lnTo>
                    <a:pt x="144016" y="288032"/>
                  </a:lnTo>
                  <a:lnTo>
                    <a:pt x="288032" y="288032"/>
                  </a:lnTo>
                  <a:lnTo>
                    <a:pt x="0" y="576064"/>
                  </a:lnTo>
                  <a:close/>
                </a:path>
              </a:pathLst>
            </a:custGeom>
            <a:solidFill>
              <a:srgbClr val="3674B3"/>
            </a:solid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下箭头 30"/>
            <p:cNvSpPr/>
            <p:nvPr/>
          </p:nvSpPr>
          <p:spPr>
            <a:xfrm flipH="1">
              <a:off x="4644008" y="2060848"/>
              <a:ext cx="288032" cy="576064"/>
            </a:xfrm>
            <a:custGeom>
              <a:avLst/>
              <a:gdLst/>
              <a:ahLst/>
              <a:cxnLst/>
              <a:rect l="l" t="t" r="r" b="b"/>
              <a:pathLst>
                <a:path w="288032" h="576064">
                  <a:moveTo>
                    <a:pt x="0" y="0"/>
                  </a:moveTo>
                  <a:lnTo>
                    <a:pt x="144016" y="0"/>
                  </a:lnTo>
                  <a:lnTo>
                    <a:pt x="144016" y="288032"/>
                  </a:lnTo>
                  <a:lnTo>
                    <a:pt x="288032" y="288032"/>
                  </a:lnTo>
                  <a:lnTo>
                    <a:pt x="0" y="576064"/>
                  </a:lnTo>
                  <a:close/>
                </a:path>
              </a:pathLst>
            </a:custGeom>
            <a:solidFill>
              <a:schemeClr val="bg1"/>
            </a:solid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35"/>
            <p:cNvSpPr/>
            <p:nvPr/>
          </p:nvSpPr>
          <p:spPr>
            <a:xfrm>
              <a:off x="3275856" y="2636912"/>
              <a:ext cx="3312368" cy="792088"/>
            </a:xfrm>
            <a:prstGeom prst="roundRect">
              <a:avLst/>
            </a:prstGeom>
            <a:gradFill flip="none" rotWithShape="1">
              <a:gsLst>
                <a:gs pos="0">
                  <a:srgbClr val="61B0FF">
                    <a:shade val="30000"/>
                    <a:satMod val="115000"/>
                  </a:srgbClr>
                </a:gs>
                <a:gs pos="50000">
                  <a:srgbClr val="61B0FF">
                    <a:shade val="67500"/>
                    <a:satMod val="115000"/>
                  </a:srgbClr>
                </a:gs>
                <a:gs pos="100000">
                  <a:srgbClr val="61B0FF">
                    <a:shade val="100000"/>
                    <a:satMod val="115000"/>
                  </a:srgbClr>
                </a:gs>
              </a:gsLst>
              <a:lin ang="8100000" scaled="1"/>
              <a:tileRect/>
            </a:gradFill>
            <a:ln>
              <a:solidFill>
                <a:srgbClr val="114F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chemeClr val="bg1"/>
                  </a:solidFill>
                  <a:latin typeface="微软雅黑" pitchFamily="34" charset="-122"/>
                  <a:ea typeface="微软雅黑" pitchFamily="34" charset="-122"/>
                </a:rPr>
                <a:t>会计数据的搬运工</a:t>
              </a:r>
              <a:endParaRPr lang="zh-CN" altLang="en-US" sz="2400" b="1" dirty="0">
                <a:solidFill>
                  <a:schemeClr val="bg1"/>
                </a:solidFill>
                <a:latin typeface="微软雅黑" pitchFamily="34" charset="-122"/>
                <a:ea typeface="微软雅黑" pitchFamily="34" charset="-122"/>
              </a:endParaRPr>
            </a:p>
          </p:txBody>
        </p:sp>
        <p:sp>
          <p:nvSpPr>
            <p:cNvPr id="39" name="矩形 38"/>
            <p:cNvSpPr/>
            <p:nvPr/>
          </p:nvSpPr>
          <p:spPr>
            <a:xfrm>
              <a:off x="5570714" y="3586118"/>
              <a:ext cx="3245110" cy="830997"/>
            </a:xfrm>
            <a:prstGeom prst="rect">
              <a:avLst/>
            </a:prstGeom>
            <a:ln w="28575">
              <a:solidFill>
                <a:srgbClr val="114F95"/>
              </a:solidFill>
            </a:ln>
          </p:spPr>
          <p:txBody>
            <a:bodyPr wrap="square">
              <a:spAutoFit/>
            </a:bodyPr>
            <a:lstStyle/>
            <a:p>
              <a:pPr>
                <a:lnSpc>
                  <a:spcPct val="150000"/>
                </a:lnSpc>
              </a:pPr>
              <a:r>
                <a:rPr lang="zh-CN" altLang="en-US" sz="1600" b="1" dirty="0" smtClean="0">
                  <a:solidFill>
                    <a:srgbClr val="114F95"/>
                  </a:solidFill>
                  <a:latin typeface="微软雅黑" panose="020B0503020204020204" pitchFamily="34" charset="-122"/>
                  <a:ea typeface="微软雅黑" panose="020B0503020204020204" pitchFamily="34" charset="-122"/>
                </a:rPr>
                <a:t>（</a:t>
              </a:r>
              <a:r>
                <a:rPr lang="en-US" altLang="zh-CN" sz="1600" b="1" dirty="0" smtClean="0">
                  <a:solidFill>
                    <a:srgbClr val="114F95"/>
                  </a:solidFill>
                  <a:latin typeface="微软雅黑" panose="020B0503020204020204" pitchFamily="34" charset="-122"/>
                  <a:ea typeface="微软雅黑" panose="020B0503020204020204" pitchFamily="34" charset="-122"/>
                </a:rPr>
                <a:t>1</a:t>
              </a:r>
              <a:r>
                <a:rPr lang="zh-CN" altLang="en-US" sz="1600" b="1" dirty="0" smtClean="0">
                  <a:solidFill>
                    <a:srgbClr val="114F95"/>
                  </a:solidFill>
                  <a:latin typeface="微软雅黑" panose="020B0503020204020204" pitchFamily="34" charset="-122"/>
                  <a:ea typeface="微软雅黑" panose="020B0503020204020204" pitchFamily="34" charset="-122"/>
                </a:rPr>
                <a:t>）行政、事业、其他</a:t>
              </a:r>
              <a:endParaRPr lang="en-US" altLang="zh-CN" sz="1600" b="1" dirty="0" smtClean="0">
                <a:solidFill>
                  <a:srgbClr val="114F95"/>
                </a:solidFill>
                <a:latin typeface="微软雅黑" panose="020B0503020204020204" pitchFamily="34" charset="-122"/>
                <a:ea typeface="微软雅黑" panose="020B0503020204020204" pitchFamily="34" charset="-122"/>
              </a:endParaRPr>
            </a:p>
            <a:p>
              <a:pPr>
                <a:lnSpc>
                  <a:spcPct val="150000"/>
                </a:lnSpc>
              </a:pPr>
              <a:r>
                <a:rPr lang="zh-CN" altLang="en-US" sz="1600" b="1" dirty="0" smtClean="0">
                  <a:solidFill>
                    <a:srgbClr val="114F95"/>
                  </a:solidFill>
                  <a:latin typeface="微软雅黑" panose="020B0503020204020204" pitchFamily="34" charset="-122"/>
                  <a:ea typeface="微软雅黑" panose="020B0503020204020204" pitchFamily="34" charset="-122"/>
                </a:rPr>
                <a:t>（</a:t>
              </a:r>
              <a:r>
                <a:rPr lang="en-US" altLang="zh-CN" sz="1600" b="1" dirty="0" smtClean="0">
                  <a:solidFill>
                    <a:srgbClr val="114F95"/>
                  </a:solidFill>
                  <a:latin typeface="微软雅黑" panose="020B0503020204020204" pitchFamily="34" charset="-122"/>
                  <a:ea typeface="微软雅黑" panose="020B0503020204020204" pitchFamily="34" charset="-122"/>
                </a:rPr>
                <a:t>2</a:t>
              </a:r>
              <a:r>
                <a:rPr lang="zh-CN" altLang="en-US" sz="1600" b="1" dirty="0" smtClean="0">
                  <a:solidFill>
                    <a:srgbClr val="114F95"/>
                  </a:solidFill>
                  <a:latin typeface="微软雅黑" panose="020B0503020204020204" pitchFamily="34" charset="-122"/>
                  <a:ea typeface="微软雅黑" panose="020B0503020204020204" pitchFamily="34" charset="-122"/>
                </a:rPr>
                <a:t>）收支明细核算的对应</a:t>
              </a:r>
              <a:endParaRPr lang="zh-CN" altLang="en-US" sz="1600" b="1" dirty="0">
                <a:solidFill>
                  <a:srgbClr val="114F95"/>
                </a:solidFill>
                <a:latin typeface="微软雅黑" panose="020B0503020204020204" pitchFamily="34" charset="-122"/>
                <a:ea typeface="微软雅黑" panose="020B0503020204020204" pitchFamily="34" charset="-122"/>
              </a:endParaRPr>
            </a:p>
          </p:txBody>
        </p:sp>
        <p:sp>
          <p:nvSpPr>
            <p:cNvPr id="40" name="直角上箭头 39"/>
            <p:cNvSpPr/>
            <p:nvPr/>
          </p:nvSpPr>
          <p:spPr>
            <a:xfrm rot="10800000" flipH="1">
              <a:off x="6588224" y="2904994"/>
              <a:ext cx="1368152" cy="681124"/>
            </a:xfrm>
            <a:prstGeom prst="bentUpArrow">
              <a:avLst>
                <a:gd name="adj1" fmla="val 7426"/>
                <a:gd name="adj2" fmla="val 14616"/>
                <a:gd name="adj3" fmla="val 23402"/>
              </a:avLst>
            </a:prstGeom>
            <a:solidFill>
              <a:srgbClr val="114F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TextBox 27"/>
            <p:cNvSpPr txBox="1"/>
            <p:nvPr/>
          </p:nvSpPr>
          <p:spPr>
            <a:xfrm>
              <a:off x="6588224" y="2492896"/>
              <a:ext cx="1800200" cy="769441"/>
            </a:xfrm>
            <a:prstGeom prst="rect">
              <a:avLst/>
            </a:prstGeom>
            <a:noFill/>
          </p:spPr>
          <p:txBody>
            <a:bodyPr wrap="square" rtlCol="0">
              <a:spAutoFit/>
            </a:bodyPr>
            <a:lstStyle/>
            <a:p>
              <a:r>
                <a:rPr lang="zh-CN" altLang="en-US" sz="2000" dirty="0">
                  <a:solidFill>
                    <a:srgbClr val="114F95"/>
                  </a:solidFill>
                  <a:latin typeface="黑体" pitchFamily="2" charset="-122"/>
                  <a:ea typeface="黑体" pitchFamily="2" charset="-122"/>
                </a:rPr>
                <a:t>对应关系表</a:t>
              </a:r>
            </a:p>
            <a:p>
              <a:endParaRPr lang="zh-CN" altLang="en-US" sz="2400" dirty="0">
                <a:solidFill>
                  <a:srgbClr val="114F95"/>
                </a:solidFill>
                <a:latin typeface="黑体" pitchFamily="2" charset="-122"/>
                <a:ea typeface="黑体" pitchFamily="2" charset="-122"/>
              </a:endParaRPr>
            </a:p>
          </p:txBody>
        </p:sp>
        <p:sp>
          <p:nvSpPr>
            <p:cNvPr id="42" name="直角上箭头 41"/>
            <p:cNvSpPr/>
            <p:nvPr/>
          </p:nvSpPr>
          <p:spPr>
            <a:xfrm rot="5400000">
              <a:off x="3542899" y="4039543"/>
              <a:ext cx="2088280" cy="867193"/>
            </a:xfrm>
            <a:prstGeom prst="bentUpArrow">
              <a:avLst>
                <a:gd name="adj1" fmla="val 7426"/>
                <a:gd name="adj2" fmla="val 14616"/>
                <a:gd name="adj3" fmla="val 23402"/>
              </a:avLst>
            </a:prstGeom>
            <a:solidFill>
              <a:srgbClr val="114F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组合 42"/>
            <p:cNvGrpSpPr/>
            <p:nvPr/>
          </p:nvGrpSpPr>
          <p:grpSpPr>
            <a:xfrm>
              <a:off x="5020637" y="4622790"/>
              <a:ext cx="3799835" cy="1614522"/>
              <a:chOff x="4660597" y="5085281"/>
              <a:chExt cx="2422319" cy="1326490"/>
            </a:xfrm>
          </p:grpSpPr>
          <p:sp>
            <p:nvSpPr>
              <p:cNvPr id="45" name="矩形 44"/>
              <p:cNvSpPr/>
              <p:nvPr/>
            </p:nvSpPr>
            <p:spPr>
              <a:xfrm>
                <a:off x="4706652" y="5115771"/>
                <a:ext cx="2376264" cy="432000"/>
              </a:xfrm>
              <a:prstGeom prst="rect">
                <a:avLst/>
              </a:prstGeom>
              <a:solidFill>
                <a:srgbClr val="114F9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400" dirty="0">
                    <a:latin typeface="华文中宋" pitchFamily="2" charset="-122"/>
                    <a:ea typeface="华文中宋" pitchFamily="2" charset="-122"/>
                  </a:rPr>
                  <a:t>整体出发</a:t>
                </a:r>
                <a:endParaRPr lang="zh-CN" altLang="en-US" sz="2400" dirty="0">
                  <a:latin typeface="华文中宋" pitchFamily="2" charset="-122"/>
                  <a:ea typeface="华文中宋" pitchFamily="2" charset="-122"/>
                </a:endParaRPr>
              </a:p>
            </p:txBody>
          </p:sp>
          <p:sp>
            <p:nvSpPr>
              <p:cNvPr id="46" name="矩形 45"/>
              <p:cNvSpPr/>
              <p:nvPr/>
            </p:nvSpPr>
            <p:spPr>
              <a:xfrm>
                <a:off x="4706652" y="5979771"/>
                <a:ext cx="2376264" cy="432000"/>
              </a:xfrm>
              <a:prstGeom prst="rect">
                <a:avLst/>
              </a:prstGeom>
              <a:solidFill>
                <a:srgbClr val="114F9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400" dirty="0">
                    <a:latin typeface="华文中宋" pitchFamily="2" charset="-122"/>
                    <a:ea typeface="华文中宋" pitchFamily="2" charset="-122"/>
                  </a:rPr>
                  <a:t>统筹兼顾</a:t>
                </a:r>
                <a:endParaRPr lang="zh-CN" altLang="en-US" sz="2400" dirty="0">
                  <a:latin typeface="华文中宋" pitchFamily="2" charset="-122"/>
                  <a:ea typeface="华文中宋" pitchFamily="2" charset="-122"/>
                </a:endParaRPr>
              </a:p>
            </p:txBody>
          </p:sp>
          <p:sp>
            <p:nvSpPr>
              <p:cNvPr id="47" name="矩形 46"/>
              <p:cNvSpPr/>
              <p:nvPr/>
            </p:nvSpPr>
            <p:spPr>
              <a:xfrm>
                <a:off x="4706652" y="5547771"/>
                <a:ext cx="2376264" cy="432000"/>
              </a:xfrm>
              <a:prstGeom prst="rect">
                <a:avLst/>
              </a:prstGeom>
              <a:solidFill>
                <a:srgbClr val="114F9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zh-CN" sz="2400" dirty="0">
                    <a:latin typeface="华文中宋" pitchFamily="2" charset="-122"/>
                    <a:ea typeface="华文中宋" pitchFamily="2" charset="-122"/>
                  </a:rPr>
                  <a:t>全面规划</a:t>
                </a:r>
                <a:endParaRPr lang="zh-CN" altLang="en-US" sz="2400" dirty="0">
                  <a:latin typeface="华文中宋" pitchFamily="2" charset="-122"/>
                  <a:ea typeface="华文中宋" pitchFamily="2" charset="-122"/>
                </a:endParaRPr>
              </a:p>
            </p:txBody>
          </p:sp>
          <p:sp>
            <p:nvSpPr>
              <p:cNvPr id="48" name="矩形 47"/>
              <p:cNvSpPr/>
              <p:nvPr/>
            </p:nvSpPr>
            <p:spPr>
              <a:xfrm>
                <a:off x="4660597" y="5085281"/>
                <a:ext cx="2376264" cy="432000"/>
              </a:xfrm>
              <a:prstGeom prst="rect">
                <a:avLst/>
              </a:prstGeom>
              <a:solidFill>
                <a:srgbClr val="114F9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smtClean="0">
                    <a:latin typeface="华文中宋" pitchFamily="2" charset="-122"/>
                    <a:ea typeface="华文中宋" pitchFamily="2" charset="-122"/>
                  </a:rPr>
                  <a:t>会计是决算的依据</a:t>
                </a:r>
                <a:endParaRPr lang="zh-CN" altLang="en-US" sz="2400" dirty="0">
                  <a:latin typeface="华文中宋" pitchFamily="2" charset="-122"/>
                  <a:ea typeface="华文中宋" pitchFamily="2" charset="-122"/>
                </a:endParaRPr>
              </a:p>
            </p:txBody>
          </p:sp>
          <p:sp>
            <p:nvSpPr>
              <p:cNvPr id="49" name="矩形 48"/>
              <p:cNvSpPr/>
              <p:nvPr/>
            </p:nvSpPr>
            <p:spPr>
              <a:xfrm>
                <a:off x="4660597" y="5949281"/>
                <a:ext cx="2376264" cy="432000"/>
              </a:xfrm>
              <a:prstGeom prst="rect">
                <a:avLst/>
              </a:prstGeom>
              <a:solidFill>
                <a:srgbClr val="114F9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smtClean="0">
                    <a:latin typeface="华文中宋" pitchFamily="2" charset="-122"/>
                    <a:ea typeface="华文中宋" pitchFamily="2" charset="-122"/>
                  </a:rPr>
                  <a:t>按照报告体例、填列会计信息</a:t>
                </a:r>
                <a:endParaRPr lang="zh-CN" altLang="en-US" sz="2000" dirty="0">
                  <a:latin typeface="华文中宋" pitchFamily="2" charset="-122"/>
                  <a:ea typeface="华文中宋" pitchFamily="2" charset="-122"/>
                </a:endParaRPr>
              </a:p>
            </p:txBody>
          </p:sp>
          <p:sp>
            <p:nvSpPr>
              <p:cNvPr id="50" name="矩形 49"/>
              <p:cNvSpPr/>
              <p:nvPr/>
            </p:nvSpPr>
            <p:spPr>
              <a:xfrm>
                <a:off x="4660597" y="5517281"/>
                <a:ext cx="2376264" cy="432000"/>
              </a:xfrm>
              <a:prstGeom prst="rect">
                <a:avLst/>
              </a:prstGeom>
              <a:solidFill>
                <a:srgbClr val="114F9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smtClean="0">
                    <a:latin typeface="华文中宋" pitchFamily="2" charset="-122"/>
                    <a:ea typeface="华文中宋" pitchFamily="2" charset="-122"/>
                  </a:rPr>
                  <a:t>决算是会计的报告</a:t>
                </a:r>
                <a:endParaRPr lang="zh-CN" altLang="en-US" sz="2400" dirty="0">
                  <a:latin typeface="华文中宋" pitchFamily="2" charset="-122"/>
                  <a:ea typeface="华文中宋" pitchFamily="2" charset="-122"/>
                </a:endParaRPr>
              </a:p>
            </p:txBody>
          </p:sp>
        </p:grpSp>
        <p:sp>
          <p:nvSpPr>
            <p:cNvPr id="44" name="矩形 43"/>
            <p:cNvSpPr/>
            <p:nvPr/>
          </p:nvSpPr>
          <p:spPr>
            <a:xfrm>
              <a:off x="4318228" y="1537628"/>
              <a:ext cx="1261884" cy="523220"/>
            </a:xfrm>
            <a:prstGeom prst="rect">
              <a:avLst/>
            </a:prstGeom>
          </p:spPr>
          <p:txBody>
            <a:bodyPr wrap="none">
              <a:spAutoFit/>
            </a:bodyPr>
            <a:lstStyle/>
            <a:p>
              <a:r>
                <a:rPr lang="zh-CN" altLang="en-US" sz="2800" b="1" dirty="0" smtClean="0">
                  <a:solidFill>
                    <a:srgbClr val="114F95"/>
                  </a:solidFill>
                  <a:latin typeface="微软雅黑" pitchFamily="34" charset="-122"/>
                  <a:ea typeface="微软雅黑" pitchFamily="34" charset="-122"/>
                </a:rPr>
                <a:t>做决算</a:t>
              </a:r>
              <a:endParaRPr lang="zh-CN" altLang="en-US" sz="2800" b="1" dirty="0">
                <a:solidFill>
                  <a:srgbClr val="114F95"/>
                </a:solidFill>
                <a:latin typeface="微软雅黑" pitchFamily="34" charset="-122"/>
                <a:ea typeface="微软雅黑" pitchFamily="34" charset="-122"/>
              </a:endParaRPr>
            </a:p>
          </p:txBody>
        </p:sp>
      </p:grpSp>
    </p:spTree>
    <p:extLst>
      <p:ext uri="{BB962C8B-B14F-4D97-AF65-F5344CB8AC3E}">
        <p14:creationId xmlns="" xmlns:p14="http://schemas.microsoft.com/office/powerpoint/2010/main" val="24395361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up)">
                                      <p:cBhvr>
                                        <p:cTn id="1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7065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FC66E98-B27E-4136-99AC-92B9FCDFB57C}" type="slidenum">
              <a:rPr lang="zh-CN" altLang="en-US" sz="1200">
                <a:solidFill>
                  <a:srgbClr val="000000"/>
                </a:solidFill>
                <a:latin typeface="微软雅黑" pitchFamily="34" charset="-122"/>
                <a:ea typeface="微软雅黑" pitchFamily="34" charset="-122"/>
              </a:rPr>
              <a:pPr>
                <a:spcBef>
                  <a:spcPct val="0"/>
                </a:spcBef>
                <a:buFontTx/>
                <a:buNone/>
              </a:pPr>
              <a:t>25</a:t>
            </a:fld>
            <a:endParaRPr lang="zh-CN" altLang="en-US" sz="1200">
              <a:solidFill>
                <a:srgbClr val="000000"/>
              </a:solidFill>
              <a:latin typeface="微软雅黑" pitchFamily="34" charset="-122"/>
              <a:ea typeface="微软雅黑" pitchFamily="34" charset="-122"/>
            </a:endParaRPr>
          </a:p>
        </p:txBody>
      </p:sp>
      <p:sp>
        <p:nvSpPr>
          <p:cNvPr id="70660"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三、录入级次</a:t>
            </a:r>
          </a:p>
        </p:txBody>
      </p:sp>
      <p:sp>
        <p:nvSpPr>
          <p:cNvPr id="15" name="Rectangle 10"/>
          <p:cNvSpPr/>
          <p:nvPr/>
        </p:nvSpPr>
        <p:spPr bwMode="auto">
          <a:xfrm>
            <a:off x="596019" y="1844824"/>
            <a:ext cx="8008429" cy="1200446"/>
          </a:xfrm>
          <a:prstGeom prst="round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path path="circle">
              <a:fillToRect l="100000" t="100000"/>
            </a:path>
            <a:tileRect r="-100000" b="-100000"/>
          </a:gradFill>
          <a:ln w="10795" cap="flat" cmpd="sng" algn="ctr">
            <a:noFill/>
            <a:prstDash val="solid"/>
            <a:headEnd type="none" w="med" len="med"/>
            <a:tailEnd type="none" w="med" len="med"/>
          </a:ln>
          <a:effectLst/>
        </p:spPr>
        <p:txBody>
          <a:bodyPr lIns="0" tIns="46637" bIns="46637" anchor="ctr"/>
          <a:lstStyle/>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p:txBody>
      </p:sp>
      <p:sp>
        <p:nvSpPr>
          <p:cNvPr id="17" name="Rectangle 34"/>
          <p:cNvSpPr/>
          <p:nvPr/>
        </p:nvSpPr>
        <p:spPr bwMode="auto">
          <a:xfrm>
            <a:off x="827585" y="2021685"/>
            <a:ext cx="1512168" cy="864096"/>
          </a:xfrm>
          <a:prstGeom prst="round2DiagRect">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lin ang="0" scaled="1"/>
            <a:tileRect/>
          </a:gradFill>
          <a:ln w="10795" cap="flat" cmpd="sng" algn="ctr">
            <a:noFill/>
            <a:prstDash val="solid"/>
            <a:headEnd type="none" w="med" len="med"/>
            <a:tailEnd type="none" w="med" len="med"/>
          </a:ln>
          <a:effectLst/>
        </p:spPr>
        <p:txBody>
          <a:bodyPr lIns="0" tIns="46637" rIns="0" bIns="46637" anchor="ctr"/>
          <a:lstStyle/>
          <a:p>
            <a:pPr algn="ctr" defTabSz="932398" eaLnBrk="1" fontAlgn="auto" hangingPunct="1">
              <a:spcBef>
                <a:spcPts val="0"/>
              </a:spcBef>
              <a:spcAft>
                <a:spcPts val="0"/>
              </a:spcAft>
              <a:defRPr/>
            </a:pPr>
            <a:r>
              <a:rPr lang="zh-CN" altLang="en-US" sz="2800" dirty="0">
                <a:solidFill>
                  <a:srgbClr val="002060"/>
                </a:solidFill>
                <a:latin typeface="微软雅黑" panose="020B0503020204020204" pitchFamily="34" charset="-122"/>
                <a:ea typeface="微软雅黑" panose="020B0503020204020204" pitchFamily="34" charset="-122"/>
              </a:rPr>
              <a:t>逐户编制</a:t>
            </a:r>
            <a:endParaRPr lang="en-US" sz="2800" kern="0" dirty="0">
              <a:gradFill>
                <a:gsLst>
                  <a:gs pos="16814">
                    <a:srgbClr val="FFFFFF"/>
                  </a:gs>
                  <a:gs pos="46000">
                    <a:srgbClr val="FFFFFF"/>
                  </a:gs>
                </a:gsLst>
                <a:lin ang="5400000" scaled="0"/>
              </a:gradFill>
              <a:latin typeface="微软雅黑" panose="020B0503020204020204" pitchFamily="34" charset="-122"/>
              <a:ea typeface="微软雅黑" panose="020B0503020204020204" pitchFamily="34" charset="-122"/>
            </a:endParaRPr>
          </a:p>
        </p:txBody>
      </p:sp>
      <p:sp>
        <p:nvSpPr>
          <p:cNvPr id="2" name="文本框 1"/>
          <p:cNvSpPr txBox="1">
            <a:spLocks noChangeArrowheads="1"/>
          </p:cNvSpPr>
          <p:nvPr/>
        </p:nvSpPr>
        <p:spPr bwMode="auto">
          <a:xfrm>
            <a:off x="2700338" y="2165350"/>
            <a:ext cx="55705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800">
                <a:solidFill>
                  <a:schemeClr val="bg1"/>
                </a:solidFill>
                <a:latin typeface="微软雅黑" pitchFamily="34" charset="-122"/>
                <a:ea typeface="微软雅黑" pitchFamily="34" charset="-122"/>
              </a:rPr>
              <a:t>一个预算单位编报一套单户报表。</a:t>
            </a:r>
          </a:p>
        </p:txBody>
      </p:sp>
      <p:sp>
        <p:nvSpPr>
          <p:cNvPr id="19" name="Rectangle 10"/>
          <p:cNvSpPr/>
          <p:nvPr/>
        </p:nvSpPr>
        <p:spPr bwMode="auto">
          <a:xfrm>
            <a:off x="596019" y="3390624"/>
            <a:ext cx="8008429" cy="1200446"/>
          </a:xfrm>
          <a:prstGeom prst="round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path path="circle">
              <a:fillToRect l="100000" t="100000"/>
            </a:path>
            <a:tileRect r="-100000" b="-100000"/>
          </a:gradFill>
          <a:ln w="10795" cap="flat" cmpd="sng" algn="ctr">
            <a:noFill/>
            <a:prstDash val="solid"/>
            <a:headEnd type="none" w="med" len="med"/>
            <a:tailEnd type="none" w="med" len="med"/>
          </a:ln>
          <a:effectLst/>
        </p:spPr>
        <p:txBody>
          <a:bodyPr lIns="0" tIns="46637" bIns="46637" anchor="ctr"/>
          <a:lstStyle/>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p:txBody>
      </p:sp>
      <p:sp>
        <p:nvSpPr>
          <p:cNvPr id="20" name="Rectangle 34"/>
          <p:cNvSpPr/>
          <p:nvPr/>
        </p:nvSpPr>
        <p:spPr bwMode="auto">
          <a:xfrm>
            <a:off x="827088" y="3567113"/>
            <a:ext cx="1512887" cy="865187"/>
          </a:xfrm>
          <a:prstGeom prst="round2DiagRect">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lin ang="0" scaled="1"/>
            <a:tileRect/>
          </a:gradFill>
          <a:ln w="10795" cap="flat" cmpd="sng" algn="ctr">
            <a:noFill/>
            <a:prstDash val="solid"/>
            <a:headEnd type="none" w="med" len="med"/>
            <a:tailEnd type="none" w="med" len="med"/>
          </a:ln>
          <a:effectLst/>
        </p:spPr>
        <p:txBody>
          <a:bodyPr lIns="0" tIns="46637" rIns="0" bIns="46637" anchor="ctr"/>
          <a:lstStyle/>
          <a:p>
            <a:pPr algn="ctr" defTabSz="932398" eaLnBrk="1" fontAlgn="auto" hangingPunct="1">
              <a:spcBef>
                <a:spcPts val="0"/>
              </a:spcBef>
              <a:spcAft>
                <a:spcPts val="0"/>
              </a:spcAft>
              <a:defRPr/>
            </a:pPr>
            <a:r>
              <a:rPr lang="zh-CN" altLang="en-US" sz="2800" dirty="0">
                <a:solidFill>
                  <a:srgbClr val="002060"/>
                </a:solidFill>
                <a:latin typeface="微软雅黑" panose="020B0503020204020204" pitchFamily="34" charset="-122"/>
                <a:ea typeface="微软雅黑" panose="020B0503020204020204" pitchFamily="34" charset="-122"/>
              </a:rPr>
              <a:t>汇总录入</a:t>
            </a:r>
            <a:endParaRPr lang="en-US" sz="2800" dirty="0">
              <a:solidFill>
                <a:srgbClr val="002060"/>
              </a:solidFill>
              <a:latin typeface="微软雅黑" panose="020B0503020204020204" pitchFamily="34" charset="-122"/>
              <a:ea typeface="微软雅黑" panose="020B0503020204020204" pitchFamily="34" charset="-122"/>
            </a:endParaRPr>
          </a:p>
        </p:txBody>
      </p:sp>
      <p:sp>
        <p:nvSpPr>
          <p:cNvPr id="21" name="文本框 20"/>
          <p:cNvSpPr txBox="1">
            <a:spLocks noChangeArrowheads="1"/>
          </p:cNvSpPr>
          <p:nvPr/>
        </p:nvSpPr>
        <p:spPr bwMode="auto">
          <a:xfrm>
            <a:off x="2700338" y="3500438"/>
            <a:ext cx="5570537"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800">
                <a:solidFill>
                  <a:schemeClr val="bg1"/>
                </a:solidFill>
                <a:latin typeface="微软雅黑" pitchFamily="34" charset="-122"/>
                <a:ea typeface="微软雅黑" pitchFamily="34" charset="-122"/>
              </a:rPr>
              <a:t>县级以下（含县级）不具备分户录入条件的预算单位。</a:t>
            </a:r>
          </a:p>
        </p:txBody>
      </p:sp>
      <p:sp>
        <p:nvSpPr>
          <p:cNvPr id="22" name="Rectangle 10"/>
          <p:cNvSpPr/>
          <p:nvPr/>
        </p:nvSpPr>
        <p:spPr bwMode="auto">
          <a:xfrm>
            <a:off x="596019" y="4965277"/>
            <a:ext cx="8008429" cy="1200446"/>
          </a:xfrm>
          <a:prstGeom prst="round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path path="circle">
              <a:fillToRect l="100000" t="100000"/>
            </a:path>
            <a:tileRect r="-100000" b="-100000"/>
          </a:gradFill>
          <a:ln w="10795" cap="flat" cmpd="sng" algn="ctr">
            <a:noFill/>
            <a:prstDash val="solid"/>
            <a:headEnd type="none" w="med" len="med"/>
            <a:tailEnd type="none" w="med" len="med"/>
          </a:ln>
          <a:effectLst/>
        </p:spPr>
        <p:txBody>
          <a:bodyPr lIns="0" tIns="46637" bIns="46637" anchor="ctr"/>
          <a:lstStyle/>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a:p>
            <a:pPr marL="0" lvl="1" algn="r" defTabSz="932398" eaLnBrk="1" fontAlgn="auto" hangingPunct="1">
              <a:spcBef>
                <a:spcPts val="0"/>
              </a:spcBef>
              <a:spcAft>
                <a:spcPts val="0"/>
              </a:spcAft>
              <a:defRPr/>
            </a:pPr>
            <a:endParaRPr lang="en-US" sz="2800" kern="0" dirty="0">
              <a:gradFill>
                <a:gsLst>
                  <a:gs pos="16814">
                    <a:srgbClr val="FFFFFF"/>
                  </a:gs>
                  <a:gs pos="46000">
                    <a:srgbClr val="FFFFFF"/>
                  </a:gs>
                </a:gsLst>
                <a:lin ang="5400000" scaled="0"/>
              </a:gradFill>
              <a:latin typeface="Segoe UI"/>
            </a:endParaRPr>
          </a:p>
        </p:txBody>
      </p:sp>
      <p:sp>
        <p:nvSpPr>
          <p:cNvPr id="23" name="Rectangle 34"/>
          <p:cNvSpPr/>
          <p:nvPr/>
        </p:nvSpPr>
        <p:spPr bwMode="auto">
          <a:xfrm>
            <a:off x="827088" y="5141913"/>
            <a:ext cx="1512887" cy="863600"/>
          </a:xfrm>
          <a:prstGeom prst="round2DiagRect">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lin ang="0" scaled="1"/>
            <a:tileRect/>
          </a:gradFill>
          <a:ln w="10795" cap="flat" cmpd="sng" algn="ctr">
            <a:noFill/>
            <a:prstDash val="solid"/>
            <a:headEnd type="none" w="med" len="med"/>
            <a:tailEnd type="none" w="med" len="med"/>
          </a:ln>
          <a:effectLst/>
        </p:spPr>
        <p:txBody>
          <a:bodyPr lIns="0" tIns="46637" rIns="0" bIns="46637" anchor="ctr"/>
          <a:lstStyle/>
          <a:p>
            <a:pPr algn="ctr" defTabSz="932398" eaLnBrk="1" fontAlgn="auto" hangingPunct="1">
              <a:spcBef>
                <a:spcPts val="0"/>
              </a:spcBef>
              <a:spcAft>
                <a:spcPts val="0"/>
              </a:spcAft>
              <a:defRPr/>
            </a:pPr>
            <a:r>
              <a:rPr lang="zh-CN" altLang="en-US" sz="2800" dirty="0">
                <a:solidFill>
                  <a:srgbClr val="002060"/>
                </a:solidFill>
                <a:latin typeface="微软雅黑" panose="020B0503020204020204" pitchFamily="34" charset="-122"/>
                <a:ea typeface="微软雅黑" panose="020B0503020204020204" pitchFamily="34" charset="-122"/>
              </a:rPr>
              <a:t>树形结构</a:t>
            </a:r>
            <a:endParaRPr lang="en-US" sz="2800" dirty="0">
              <a:solidFill>
                <a:srgbClr val="002060"/>
              </a:solidFill>
              <a:latin typeface="微软雅黑" panose="020B0503020204020204" pitchFamily="34" charset="-122"/>
              <a:ea typeface="微软雅黑" panose="020B0503020204020204" pitchFamily="34" charset="-122"/>
            </a:endParaRPr>
          </a:p>
        </p:txBody>
      </p:sp>
      <p:sp>
        <p:nvSpPr>
          <p:cNvPr id="24" name="文本框 23"/>
          <p:cNvSpPr txBox="1">
            <a:spLocks noChangeArrowheads="1"/>
          </p:cNvSpPr>
          <p:nvPr/>
        </p:nvSpPr>
        <p:spPr bwMode="auto">
          <a:xfrm>
            <a:off x="2700338" y="5108575"/>
            <a:ext cx="5570537"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2800">
                <a:solidFill>
                  <a:schemeClr val="bg1"/>
                </a:solidFill>
                <a:latin typeface="微软雅黑" pitchFamily="34" charset="-122"/>
                <a:ea typeface="微软雅黑" pitchFamily="34" charset="-122"/>
              </a:rPr>
              <a:t>预算单位逐级汇总，地方财政部门按行政区汇总。</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par>
                                <p:cTn id="20" presetID="53" presetClass="entr" presetSubtype="16"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ppt_w</p:attrName>
                                        </p:attrNameLst>
                                      </p:cBhvr>
                                      <p:tavLst>
                                        <p:tav tm="0">
                                          <p:val>
                                            <p:fltVal val="0"/>
                                          </p:val>
                                        </p:tav>
                                        <p:tav tm="100000">
                                          <p:val>
                                            <p:strVal val="#ppt_w"/>
                                          </p:val>
                                        </p:tav>
                                      </p:tavLst>
                                    </p:anim>
                                    <p:anim calcmode="lin" valueType="num">
                                      <p:cBhvr>
                                        <p:cTn id="23" dur="500" fill="hold"/>
                                        <p:tgtEl>
                                          <p:spTgt spid="19"/>
                                        </p:tgtEl>
                                        <p:attrNameLst>
                                          <p:attrName>ppt_h</p:attrName>
                                        </p:attrNameLst>
                                      </p:cBhvr>
                                      <p:tavLst>
                                        <p:tav tm="0">
                                          <p:val>
                                            <p:fltVal val="0"/>
                                          </p:val>
                                        </p:tav>
                                        <p:tav tm="100000">
                                          <p:val>
                                            <p:strVal val="#ppt_h"/>
                                          </p:val>
                                        </p:tav>
                                      </p:tavLst>
                                    </p:anim>
                                    <p:animEffect transition="in" filter="fade">
                                      <p:cBhvr>
                                        <p:cTn id="24" dur="500"/>
                                        <p:tgtEl>
                                          <p:spTgt spid="1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par>
                                <p:cTn id="35" presetID="53" presetClass="entr" presetSubtype="16" fill="hold" nodeType="with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p:cTn id="37" dur="500" fill="hold"/>
                                        <p:tgtEl>
                                          <p:spTgt spid="22"/>
                                        </p:tgtEl>
                                        <p:attrNameLst>
                                          <p:attrName>ppt_w</p:attrName>
                                        </p:attrNameLst>
                                      </p:cBhvr>
                                      <p:tavLst>
                                        <p:tav tm="0">
                                          <p:val>
                                            <p:fltVal val="0"/>
                                          </p:val>
                                        </p:tav>
                                        <p:tav tm="100000">
                                          <p:val>
                                            <p:strVal val="#ppt_w"/>
                                          </p:val>
                                        </p:tav>
                                      </p:tavLst>
                                    </p:anim>
                                    <p:anim calcmode="lin" valueType="num">
                                      <p:cBhvr>
                                        <p:cTn id="38" dur="500" fill="hold"/>
                                        <p:tgtEl>
                                          <p:spTgt spid="22"/>
                                        </p:tgtEl>
                                        <p:attrNameLst>
                                          <p:attrName>ppt_h</p:attrName>
                                        </p:attrNameLst>
                                      </p:cBhvr>
                                      <p:tavLst>
                                        <p:tav tm="0">
                                          <p:val>
                                            <p:fltVal val="0"/>
                                          </p:val>
                                        </p:tav>
                                        <p:tav tm="100000">
                                          <p:val>
                                            <p:strVal val="#ppt_h"/>
                                          </p:val>
                                        </p:tav>
                                      </p:tavLst>
                                    </p:anim>
                                    <p:animEffect transition="in" filter="fade">
                                      <p:cBhvr>
                                        <p:cTn id="39" dur="500"/>
                                        <p:tgtEl>
                                          <p:spTgt spid="2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p:cTn id="42" dur="500" fill="hold"/>
                                        <p:tgtEl>
                                          <p:spTgt spid="23"/>
                                        </p:tgtEl>
                                        <p:attrNameLst>
                                          <p:attrName>ppt_w</p:attrName>
                                        </p:attrNameLst>
                                      </p:cBhvr>
                                      <p:tavLst>
                                        <p:tav tm="0">
                                          <p:val>
                                            <p:fltVal val="0"/>
                                          </p:val>
                                        </p:tav>
                                        <p:tav tm="100000">
                                          <p:val>
                                            <p:strVal val="#ppt_w"/>
                                          </p:val>
                                        </p:tav>
                                      </p:tavLst>
                                    </p:anim>
                                    <p:anim calcmode="lin" valueType="num">
                                      <p:cBhvr>
                                        <p:cTn id="43" dur="500" fill="hold"/>
                                        <p:tgtEl>
                                          <p:spTgt spid="23"/>
                                        </p:tgtEl>
                                        <p:attrNameLst>
                                          <p:attrName>ppt_h</p:attrName>
                                        </p:attrNameLst>
                                      </p:cBhvr>
                                      <p:tavLst>
                                        <p:tav tm="0">
                                          <p:val>
                                            <p:fltVal val="0"/>
                                          </p:val>
                                        </p:tav>
                                        <p:tav tm="100000">
                                          <p:val>
                                            <p:strVal val="#ppt_h"/>
                                          </p:val>
                                        </p:tav>
                                      </p:tavLst>
                                    </p:anim>
                                    <p:animEffect transition="in" filter="fade">
                                      <p:cBhvr>
                                        <p:cTn id="44" dur="500"/>
                                        <p:tgtEl>
                                          <p:spTgt spid="2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animBg="1"/>
      <p:bldP spid="21" grpId="0"/>
      <p:bldP spid="23" grpId="0" animBg="1"/>
      <p:bldP spid="2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7270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EA72F76-65C3-4A5E-9107-F18586B0D96D}" type="slidenum">
              <a:rPr lang="zh-CN" altLang="en-US" sz="1200">
                <a:solidFill>
                  <a:srgbClr val="000000"/>
                </a:solidFill>
                <a:latin typeface="微软雅黑" pitchFamily="34" charset="-122"/>
                <a:ea typeface="微软雅黑" pitchFamily="34" charset="-122"/>
              </a:rPr>
              <a:pPr>
                <a:spcBef>
                  <a:spcPct val="0"/>
                </a:spcBef>
                <a:buFontTx/>
                <a:buNone/>
              </a:pPr>
              <a:t>26</a:t>
            </a:fld>
            <a:endParaRPr lang="zh-CN" altLang="en-US" sz="1200">
              <a:solidFill>
                <a:srgbClr val="000000"/>
              </a:solidFill>
              <a:latin typeface="微软雅黑" pitchFamily="34" charset="-122"/>
              <a:ea typeface="微软雅黑" pitchFamily="34" charset="-122"/>
            </a:endParaRPr>
          </a:p>
        </p:txBody>
      </p:sp>
      <p:sp>
        <p:nvSpPr>
          <p:cNvPr id="72708"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四、填报要求</a:t>
            </a:r>
          </a:p>
        </p:txBody>
      </p:sp>
      <p:sp>
        <p:nvSpPr>
          <p:cNvPr id="3" name="矩形 2"/>
          <p:cNvSpPr>
            <a:spLocks noChangeArrowheads="1"/>
          </p:cNvSpPr>
          <p:nvPr/>
        </p:nvSpPr>
        <p:spPr bwMode="auto">
          <a:xfrm>
            <a:off x="1227138" y="1484313"/>
            <a:ext cx="449421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（一）一级预算单位审核、汇总</a:t>
            </a:r>
          </a:p>
        </p:txBody>
      </p:sp>
      <p:sp>
        <p:nvSpPr>
          <p:cNvPr id="18" name="矩形 17"/>
          <p:cNvSpPr/>
          <p:nvPr/>
        </p:nvSpPr>
        <p:spPr>
          <a:xfrm>
            <a:off x="1036638" y="2060575"/>
            <a:ext cx="8064500" cy="504825"/>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剔除重复汇总数</a:t>
            </a:r>
          </a:p>
        </p:txBody>
      </p:sp>
      <p:cxnSp>
        <p:nvCxnSpPr>
          <p:cNvPr id="12" name="直接连接符 11"/>
          <p:cNvCxnSpPr/>
          <p:nvPr/>
        </p:nvCxnSpPr>
        <p:spPr>
          <a:xfrm>
            <a:off x="1036638" y="1520825"/>
            <a:ext cx="0" cy="6769100"/>
          </a:xfrm>
          <a:prstGeom prst="line">
            <a:avLst/>
          </a:prstGeom>
          <a:ln w="25400">
            <a:solidFill>
              <a:srgbClr val="0053A3"/>
            </a:solidFill>
          </a:ln>
        </p:spPr>
        <p:style>
          <a:lnRef idx="1">
            <a:schemeClr val="accent1"/>
          </a:lnRef>
          <a:fillRef idx="0">
            <a:schemeClr val="accent1"/>
          </a:fillRef>
          <a:effectRef idx="0">
            <a:schemeClr val="accent1"/>
          </a:effectRef>
          <a:fontRef idx="minor">
            <a:schemeClr val="tx1"/>
          </a:fontRef>
        </p:style>
      </p:cxnSp>
      <p:grpSp>
        <p:nvGrpSpPr>
          <p:cNvPr id="6" name="组合 5"/>
          <p:cNvGrpSpPr>
            <a:grpSpLocks/>
          </p:cNvGrpSpPr>
          <p:nvPr/>
        </p:nvGrpSpPr>
        <p:grpSpPr bwMode="auto">
          <a:xfrm>
            <a:off x="839788" y="1520825"/>
            <a:ext cx="395287" cy="396875"/>
            <a:chOff x="839014" y="1521512"/>
            <a:chExt cx="396000" cy="396000"/>
          </a:xfrm>
        </p:grpSpPr>
        <p:sp>
          <p:nvSpPr>
            <p:cNvPr id="14" name="椭圆 13"/>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15" name="椭圆 14"/>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pSp>
        <p:nvGrpSpPr>
          <p:cNvPr id="21" name="组合 20"/>
          <p:cNvGrpSpPr>
            <a:grpSpLocks/>
          </p:cNvGrpSpPr>
          <p:nvPr/>
        </p:nvGrpSpPr>
        <p:grpSpPr bwMode="auto">
          <a:xfrm>
            <a:off x="839788" y="2714625"/>
            <a:ext cx="395287" cy="396875"/>
            <a:chOff x="839014" y="1521512"/>
            <a:chExt cx="396000" cy="396000"/>
          </a:xfrm>
        </p:grpSpPr>
        <p:sp>
          <p:nvSpPr>
            <p:cNvPr id="22" name="椭圆 21"/>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23" name="椭圆 22"/>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4" name="矩形 23"/>
          <p:cNvSpPr/>
          <p:nvPr/>
        </p:nvSpPr>
        <p:spPr>
          <a:xfrm>
            <a:off x="1036638" y="3284538"/>
            <a:ext cx="8062912" cy="504825"/>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不属于本套报表编报范围单位的财政拨款</a:t>
            </a:r>
          </a:p>
        </p:txBody>
      </p:sp>
      <p:sp>
        <p:nvSpPr>
          <p:cNvPr id="7" name="矩形 6"/>
          <p:cNvSpPr>
            <a:spLocks noChangeArrowheads="1"/>
          </p:cNvSpPr>
          <p:nvPr/>
        </p:nvSpPr>
        <p:spPr bwMode="auto">
          <a:xfrm>
            <a:off x="1227138" y="2679700"/>
            <a:ext cx="23399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（二）代编决算</a:t>
            </a:r>
          </a:p>
        </p:txBody>
      </p:sp>
      <p:sp>
        <p:nvSpPr>
          <p:cNvPr id="25" name="矩形 24"/>
          <p:cNvSpPr>
            <a:spLocks noChangeArrowheads="1"/>
          </p:cNvSpPr>
          <p:nvPr/>
        </p:nvSpPr>
        <p:spPr bwMode="auto">
          <a:xfrm>
            <a:off x="1239838" y="3933825"/>
            <a:ext cx="790416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dirty="0">
                <a:solidFill>
                  <a:srgbClr val="002060"/>
                </a:solidFill>
                <a:latin typeface="微软雅黑" pitchFamily="34" charset="-122"/>
                <a:ea typeface="微软雅黑" pitchFamily="34" charset="-122"/>
              </a:rPr>
              <a:t>（三）非本级财政</a:t>
            </a:r>
            <a:r>
              <a:rPr lang="zh-CN" altLang="en-US" sz="2400" b="1" dirty="0" smtClean="0">
                <a:solidFill>
                  <a:srgbClr val="002060"/>
                </a:solidFill>
                <a:latin typeface="微软雅黑" pitchFamily="34" charset="-122"/>
                <a:ea typeface="微软雅黑" pitchFamily="34" charset="-122"/>
              </a:rPr>
              <a:t>拨款</a:t>
            </a:r>
            <a:r>
              <a:rPr lang="zh-CN" altLang="en-US" sz="2000" b="1" dirty="0" smtClean="0">
                <a:solidFill>
                  <a:srgbClr val="002060"/>
                </a:solidFill>
                <a:latin typeface="微软雅黑" pitchFamily="34" charset="-122"/>
                <a:ea typeface="微软雅黑" pitchFamily="34" charset="-122"/>
              </a:rPr>
              <a:t>（以省级单位收到市县财政拨款为例）</a:t>
            </a:r>
            <a:endParaRPr lang="zh-CN" altLang="en-US" sz="2000" b="1" dirty="0">
              <a:solidFill>
                <a:srgbClr val="002060"/>
              </a:solidFill>
              <a:latin typeface="微软雅黑" pitchFamily="34" charset="-122"/>
              <a:ea typeface="微软雅黑" pitchFamily="34" charset="-122"/>
            </a:endParaRPr>
          </a:p>
        </p:txBody>
      </p:sp>
      <p:grpSp>
        <p:nvGrpSpPr>
          <p:cNvPr id="32" name="组合 31"/>
          <p:cNvGrpSpPr>
            <a:grpSpLocks/>
          </p:cNvGrpSpPr>
          <p:nvPr/>
        </p:nvGrpSpPr>
        <p:grpSpPr bwMode="auto">
          <a:xfrm>
            <a:off x="839788" y="3968750"/>
            <a:ext cx="395287" cy="395288"/>
            <a:chOff x="839014" y="1521512"/>
            <a:chExt cx="396000" cy="396000"/>
          </a:xfrm>
        </p:grpSpPr>
        <p:sp>
          <p:nvSpPr>
            <p:cNvPr id="33" name="椭圆 32"/>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34" name="椭圆 33"/>
            <p:cNvSpPr/>
            <p:nvPr/>
          </p:nvSpPr>
          <p:spPr>
            <a:xfrm>
              <a:off x="947159" y="1629656"/>
              <a:ext cx="179711" cy="179711"/>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aphicFrame>
        <p:nvGraphicFramePr>
          <p:cNvPr id="35" name="内容占位符 6"/>
          <p:cNvGraphicFramePr>
            <a:graphicFrameLocks/>
          </p:cNvGraphicFramePr>
          <p:nvPr/>
        </p:nvGraphicFramePr>
        <p:xfrm>
          <a:off x="1036638" y="4538663"/>
          <a:ext cx="8062912" cy="2058987"/>
        </p:xfrm>
        <a:graphic>
          <a:graphicData uri="http://schemas.openxmlformats.org/drawingml/2006/table">
            <a:tbl>
              <a:tblPr firstRow="1" bandRow="1">
                <a:tableStyleId>{BDBED569-4797-4DF1-A0F4-6AAB3CD982D8}</a:tableStyleId>
              </a:tblPr>
              <a:tblGrid>
                <a:gridCol w="805945"/>
                <a:gridCol w="943406"/>
                <a:gridCol w="943406"/>
                <a:gridCol w="4426749"/>
                <a:gridCol w="943406"/>
              </a:tblGrid>
              <a:tr h="701202">
                <a:tc>
                  <a:txBody>
                    <a:bodyPr/>
                    <a:lstStyle/>
                    <a:p>
                      <a:pPr algn="ctr"/>
                      <a:r>
                        <a:rPr lang="zh-CN" altLang="en-US" sz="2000" kern="1200" dirty="0" smtClean="0">
                          <a:solidFill>
                            <a:srgbClr val="002060"/>
                          </a:solidFill>
                          <a:latin typeface="微软雅黑" panose="020B0503020204020204" pitchFamily="34" charset="-122"/>
                          <a:ea typeface="微软雅黑" panose="020B0503020204020204" pitchFamily="34" charset="-122"/>
                          <a:cs typeface="+mn-cs"/>
                        </a:rPr>
                        <a:t>预算类型</a:t>
                      </a:r>
                      <a:endParaRPr lang="zh-CN" altLang="en-US" sz="20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2000" kern="1200" dirty="0" smtClean="0">
                          <a:solidFill>
                            <a:srgbClr val="002060"/>
                          </a:solidFill>
                          <a:latin typeface="微软雅黑" panose="020B0503020204020204" pitchFamily="34" charset="-122"/>
                          <a:ea typeface="微软雅黑" panose="020B0503020204020204" pitchFamily="34" charset="-122"/>
                          <a:cs typeface="+mn-cs"/>
                        </a:rPr>
                        <a:t>资金性质</a:t>
                      </a:r>
                      <a:endParaRPr lang="zh-CN" altLang="en-US" sz="20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2000" kern="1200" dirty="0" smtClean="0">
                          <a:solidFill>
                            <a:srgbClr val="002060"/>
                          </a:solidFill>
                          <a:latin typeface="微软雅黑" panose="020B0503020204020204" pitchFamily="34" charset="-122"/>
                          <a:ea typeface="微软雅黑" panose="020B0503020204020204" pitchFamily="34" charset="-122"/>
                          <a:cs typeface="+mn-cs"/>
                        </a:rPr>
                        <a:t>报送对象</a:t>
                      </a:r>
                      <a:endParaRPr lang="zh-CN" altLang="en-US" sz="20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2000" kern="1200" dirty="0" smtClean="0">
                          <a:solidFill>
                            <a:srgbClr val="002060"/>
                          </a:solidFill>
                          <a:latin typeface="微软雅黑" panose="020B0503020204020204" pitchFamily="34" charset="-122"/>
                          <a:ea typeface="微软雅黑" panose="020B0503020204020204" pitchFamily="34" charset="-122"/>
                          <a:cs typeface="+mn-cs"/>
                        </a:rPr>
                        <a:t>编报内容</a:t>
                      </a:r>
                      <a:endParaRPr lang="zh-CN" altLang="en-US" sz="20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2000" kern="1200" dirty="0" smtClean="0">
                          <a:solidFill>
                            <a:srgbClr val="002060"/>
                          </a:solidFill>
                          <a:latin typeface="微软雅黑" panose="020B0503020204020204" pitchFamily="34" charset="-122"/>
                          <a:ea typeface="微软雅黑" panose="020B0503020204020204" pitchFamily="34" charset="-122"/>
                          <a:cs typeface="+mn-cs"/>
                        </a:rPr>
                        <a:t>报表类型</a:t>
                      </a:r>
                      <a:endParaRPr lang="zh-CN" altLang="en-US" sz="20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r>
              <a:tr h="717558">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省级预算</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noFill/>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其他收入</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noFill/>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主管部门</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noFill/>
                  </a:tcPr>
                </a:tc>
                <a:tc>
                  <a:txBody>
                    <a:bodyPr/>
                    <a:lstStyle/>
                    <a:p>
                      <a:pPr algn="l"/>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其他收入及相应的支出，同时在填报说明的附表</a:t>
                      </a:r>
                      <a:r>
                        <a:rPr lang="en-US" altLang="zh-CN" sz="1800" kern="1200" dirty="0" smtClean="0">
                          <a:solidFill>
                            <a:srgbClr val="002060"/>
                          </a:solidFill>
                          <a:latin typeface="微软雅黑" panose="020B0503020204020204" pitchFamily="34" charset="-122"/>
                          <a:ea typeface="微软雅黑" panose="020B0503020204020204" pitchFamily="34" charset="-122"/>
                          <a:cs typeface="+mn-cs"/>
                        </a:rPr>
                        <a:t>4</a:t>
                      </a: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反映收入来源。</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noFill/>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单户表</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noFill/>
                  </a:tcPr>
                </a:tc>
              </a:tr>
              <a:tr h="640227">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市县预算</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财政拨款</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市县财政部门</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l"/>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财政拨款收支余</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c>
                  <a:txBody>
                    <a:bodyPr/>
                    <a:lstStyle/>
                    <a:p>
                      <a:pPr algn="ctr"/>
                      <a:r>
                        <a:rPr lang="zh-CN" altLang="en-US" sz="1800" kern="1200" dirty="0" smtClean="0">
                          <a:solidFill>
                            <a:srgbClr val="002060"/>
                          </a:solidFill>
                          <a:latin typeface="微软雅黑" panose="020B0503020204020204" pitchFamily="34" charset="-122"/>
                          <a:ea typeface="微软雅黑" panose="020B0503020204020204" pitchFamily="34" charset="-122"/>
                          <a:cs typeface="+mn-cs"/>
                        </a:rPr>
                        <a:t>经费差额表</a:t>
                      </a:r>
                      <a:endParaRPr lang="zh-CN" altLang="en-US" sz="1800" kern="1200" dirty="0">
                        <a:solidFill>
                          <a:srgbClr val="002060"/>
                        </a:solidFill>
                        <a:latin typeface="微软雅黑" panose="020B0503020204020204" pitchFamily="34" charset="-122"/>
                        <a:ea typeface="微软雅黑" panose="020B0503020204020204" pitchFamily="34" charset="-122"/>
                        <a:cs typeface="+mn-cs"/>
                      </a:endParaRPr>
                    </a:p>
                  </a:txBody>
                  <a:tcPr marL="91428" marR="91428" marT="45725" marB="45725" anchor="ctr">
                    <a:lnL w="12700" cap="flat" cmpd="sng" algn="ctr">
                      <a:solidFill>
                        <a:srgbClr val="0053A3"/>
                      </a:solidFill>
                      <a:prstDash val="solid"/>
                      <a:round/>
                      <a:headEnd type="none" w="med" len="med"/>
                      <a:tailEnd type="none" w="med" len="med"/>
                    </a:lnL>
                    <a:lnR w="12700" cap="flat" cmpd="sng" algn="ctr">
                      <a:solidFill>
                        <a:srgbClr val="0053A3"/>
                      </a:solidFill>
                      <a:prstDash val="solid"/>
                      <a:round/>
                      <a:headEnd type="none" w="med" len="med"/>
                      <a:tailEnd type="none" w="med" len="med"/>
                    </a:lnR>
                    <a:lnT w="12700" cap="flat" cmpd="sng" algn="ctr">
                      <a:solidFill>
                        <a:srgbClr val="0053A3"/>
                      </a:solidFill>
                      <a:prstDash val="solid"/>
                      <a:round/>
                      <a:headEnd type="none" w="med" len="med"/>
                      <a:tailEnd type="none" w="med" len="med"/>
                    </a:lnT>
                    <a:lnB w="12700" cap="flat" cmpd="sng" algn="ctr">
                      <a:solidFill>
                        <a:srgbClr val="0053A3"/>
                      </a:solidFill>
                      <a:prstDash val="solid"/>
                      <a:round/>
                      <a:headEnd type="none" w="med" len="med"/>
                      <a:tailEnd type="none" w="med" len="med"/>
                    </a:lnB>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10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1000"/>
                                        <p:tgtEl>
                                          <p:spTgt spid="3"/>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1000"/>
                                        <p:tgtEl>
                                          <p:spTgt spid="6"/>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up)">
                                      <p:cBhvr>
                                        <p:cTn id="16" dur="1000"/>
                                        <p:tgtEl>
                                          <p:spTgt spid="1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1000"/>
                                        <p:tgtEl>
                                          <p:spTgt spid="2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up)">
                                      <p:cBhvr>
                                        <p:cTn id="23" dur="1000"/>
                                        <p:tgtEl>
                                          <p:spTgt spid="2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1000"/>
                                        <p:tgtEl>
                                          <p:spTgt spid="7"/>
                                        </p:tgtEl>
                                      </p:cBhvr>
                                    </p:animEffect>
                                  </p:childTnLst>
                                </p:cTn>
                              </p:par>
                            </p:childTnLst>
                          </p:cTn>
                        </p:par>
                        <p:par>
                          <p:cTn id="27" fill="hold" nodeType="afterGroup">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up)">
                                      <p:cBhvr>
                                        <p:cTn id="30" dur="1000"/>
                                        <p:tgtEl>
                                          <p:spTgt spid="25"/>
                                        </p:tgtEl>
                                      </p:cBhvr>
                                    </p:animEffect>
                                  </p:childTnLst>
                                </p:cTn>
                              </p:par>
                              <p:par>
                                <p:cTn id="31" presetID="22" presetClass="entr" presetSubtype="1" fill="hold" nodeType="with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1000"/>
                                        <p:tgtEl>
                                          <p:spTgt spid="32"/>
                                        </p:tgtEl>
                                      </p:cBhvr>
                                    </p:animEffect>
                                  </p:childTnLst>
                                </p:cTn>
                              </p:par>
                              <p:par>
                                <p:cTn id="34" presetID="22" presetClass="entr" presetSubtype="1"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wipe(up)">
                                      <p:cBhvr>
                                        <p:cTn id="36"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animBg="1"/>
      <p:bldP spid="24" grpId="0" animBg="1"/>
      <p:bldP spid="7" grpId="0"/>
      <p:bldP spid="2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7475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32F963B-6FF1-4A4C-A4E4-F2D76033C9C0}" type="slidenum">
              <a:rPr lang="zh-CN" altLang="en-US" sz="1200">
                <a:solidFill>
                  <a:srgbClr val="000000"/>
                </a:solidFill>
                <a:latin typeface="微软雅黑" pitchFamily="34" charset="-122"/>
                <a:ea typeface="微软雅黑" pitchFamily="34" charset="-122"/>
              </a:rPr>
              <a:pPr>
                <a:spcBef>
                  <a:spcPct val="0"/>
                </a:spcBef>
                <a:buFontTx/>
                <a:buNone/>
              </a:pPr>
              <a:t>27</a:t>
            </a:fld>
            <a:endParaRPr lang="zh-CN" altLang="en-US" sz="1200">
              <a:solidFill>
                <a:srgbClr val="000000"/>
              </a:solidFill>
              <a:latin typeface="微软雅黑" pitchFamily="34" charset="-122"/>
              <a:ea typeface="微软雅黑" pitchFamily="34" charset="-122"/>
            </a:endParaRPr>
          </a:p>
        </p:txBody>
      </p:sp>
      <p:sp>
        <p:nvSpPr>
          <p:cNvPr id="74756"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四、填报要求</a:t>
            </a:r>
          </a:p>
        </p:txBody>
      </p:sp>
      <p:sp>
        <p:nvSpPr>
          <p:cNvPr id="3" name="矩形 2"/>
          <p:cNvSpPr>
            <a:spLocks noChangeArrowheads="1"/>
          </p:cNvSpPr>
          <p:nvPr/>
        </p:nvSpPr>
        <p:spPr bwMode="auto">
          <a:xfrm>
            <a:off x="1227138" y="1484313"/>
            <a:ext cx="23399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dirty="0">
                <a:solidFill>
                  <a:srgbClr val="002060"/>
                </a:solidFill>
                <a:latin typeface="微软雅黑" pitchFamily="34" charset="-122"/>
                <a:ea typeface="微软雅黑" pitchFamily="34" charset="-122"/>
              </a:rPr>
              <a:t>（四）户数核对</a:t>
            </a:r>
          </a:p>
        </p:txBody>
      </p:sp>
      <p:sp>
        <p:nvSpPr>
          <p:cNvPr id="18" name="矩形 17"/>
          <p:cNvSpPr/>
          <p:nvPr/>
        </p:nvSpPr>
        <p:spPr>
          <a:xfrm>
            <a:off x="1036638" y="2060575"/>
            <a:ext cx="8064500" cy="504825"/>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检查新报因素和上年代码填报是否正确</a:t>
            </a:r>
          </a:p>
        </p:txBody>
      </p:sp>
      <p:cxnSp>
        <p:nvCxnSpPr>
          <p:cNvPr id="12" name="直接连接符 11"/>
          <p:cNvCxnSpPr/>
          <p:nvPr/>
        </p:nvCxnSpPr>
        <p:spPr>
          <a:xfrm>
            <a:off x="1036638" y="1341438"/>
            <a:ext cx="0" cy="6623050"/>
          </a:xfrm>
          <a:prstGeom prst="line">
            <a:avLst/>
          </a:prstGeom>
          <a:ln w="25400">
            <a:solidFill>
              <a:srgbClr val="0053A3"/>
            </a:solidFill>
          </a:ln>
        </p:spPr>
        <p:style>
          <a:lnRef idx="1">
            <a:schemeClr val="accent1"/>
          </a:lnRef>
          <a:fillRef idx="0">
            <a:schemeClr val="accent1"/>
          </a:fillRef>
          <a:effectRef idx="0">
            <a:schemeClr val="accent1"/>
          </a:effectRef>
          <a:fontRef idx="minor">
            <a:schemeClr val="tx1"/>
          </a:fontRef>
        </p:style>
      </p:cxnSp>
      <p:grpSp>
        <p:nvGrpSpPr>
          <p:cNvPr id="6" name="组合 5"/>
          <p:cNvGrpSpPr>
            <a:grpSpLocks/>
          </p:cNvGrpSpPr>
          <p:nvPr/>
        </p:nvGrpSpPr>
        <p:grpSpPr bwMode="auto">
          <a:xfrm>
            <a:off x="839788" y="1520825"/>
            <a:ext cx="395287" cy="396875"/>
            <a:chOff x="839014" y="1521512"/>
            <a:chExt cx="396000" cy="396000"/>
          </a:xfrm>
        </p:grpSpPr>
        <p:sp>
          <p:nvSpPr>
            <p:cNvPr id="14" name="椭圆 13"/>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15" name="椭圆 14"/>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pSp>
        <p:nvGrpSpPr>
          <p:cNvPr id="21" name="组合 20"/>
          <p:cNvGrpSpPr>
            <a:grpSpLocks/>
          </p:cNvGrpSpPr>
          <p:nvPr/>
        </p:nvGrpSpPr>
        <p:grpSpPr bwMode="auto">
          <a:xfrm>
            <a:off x="839788" y="2703513"/>
            <a:ext cx="395287" cy="396875"/>
            <a:chOff x="839014" y="1521512"/>
            <a:chExt cx="396000" cy="396000"/>
          </a:xfrm>
        </p:grpSpPr>
        <p:sp>
          <p:nvSpPr>
            <p:cNvPr id="22" name="椭圆 21"/>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23" name="椭圆 22"/>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4" name="矩形 23"/>
          <p:cNvSpPr/>
          <p:nvPr/>
        </p:nvSpPr>
        <p:spPr>
          <a:xfrm>
            <a:off x="1036638" y="3273425"/>
            <a:ext cx="8062912" cy="86360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a:buFont typeface="Wingdings" panose="05000000000000000000" pitchFamily="2" charset="2"/>
              <a:buChar char="Ø"/>
              <a:defRPr/>
            </a:pPr>
            <a:r>
              <a:rPr lang="zh-CN" altLang="en-US" sz="2000">
                <a:solidFill>
                  <a:srgbClr val="002060"/>
                </a:solidFill>
                <a:latin typeface="微软雅黑" panose="020B0503020204020204" pitchFamily="34" charset="-122"/>
                <a:ea typeface="微软雅黑" panose="020B0503020204020204" pitchFamily="34" charset="-122"/>
              </a:rPr>
              <a:t>检查部门标识代码等封面信息以及填列的各类政府收支分类科目是否符合规范</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7" name="矩形 6"/>
          <p:cNvSpPr>
            <a:spLocks noChangeArrowheads="1"/>
          </p:cNvSpPr>
          <p:nvPr/>
        </p:nvSpPr>
        <p:spPr bwMode="auto">
          <a:xfrm>
            <a:off x="1227138" y="2668588"/>
            <a:ext cx="295592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（五）枚举字典检查</a:t>
            </a:r>
          </a:p>
        </p:txBody>
      </p:sp>
      <p:sp>
        <p:nvSpPr>
          <p:cNvPr id="25" name="矩形 24"/>
          <p:cNvSpPr>
            <a:spLocks noChangeArrowheads="1"/>
          </p:cNvSpPr>
          <p:nvPr/>
        </p:nvSpPr>
        <p:spPr bwMode="auto">
          <a:xfrm>
            <a:off x="1239838" y="4198938"/>
            <a:ext cx="2338387"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（六）审核公式</a:t>
            </a:r>
          </a:p>
        </p:txBody>
      </p:sp>
      <p:grpSp>
        <p:nvGrpSpPr>
          <p:cNvPr id="32" name="组合 31"/>
          <p:cNvGrpSpPr>
            <a:grpSpLocks/>
          </p:cNvGrpSpPr>
          <p:nvPr/>
        </p:nvGrpSpPr>
        <p:grpSpPr bwMode="auto">
          <a:xfrm>
            <a:off x="839788" y="4233863"/>
            <a:ext cx="395287" cy="395287"/>
            <a:chOff x="839014" y="1521512"/>
            <a:chExt cx="396000" cy="396000"/>
          </a:xfrm>
        </p:grpSpPr>
        <p:sp>
          <p:nvSpPr>
            <p:cNvPr id="33" name="椭圆 32"/>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34" name="椭圆 33"/>
            <p:cNvSpPr/>
            <p:nvPr/>
          </p:nvSpPr>
          <p:spPr>
            <a:xfrm>
              <a:off x="947159" y="1629657"/>
              <a:ext cx="179711" cy="179711"/>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6" name="矩形 25"/>
          <p:cNvSpPr/>
          <p:nvPr/>
        </p:nvSpPr>
        <p:spPr>
          <a:xfrm>
            <a:off x="1036638" y="4724400"/>
            <a:ext cx="8062912" cy="1944688"/>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342900" indent="-342900" eaLnBrk="1" hangingPunct="1">
              <a:buClr>
                <a:srgbClr val="C00000"/>
              </a:buClr>
              <a:buSzPct val="120000"/>
              <a:buFont typeface="Wingdings" panose="05000000000000000000" pitchFamily="2" charset="2"/>
              <a:buChar char="Ø"/>
              <a:defRPr/>
            </a:pPr>
            <a:r>
              <a:rPr lang="zh-CN" altLang="en-US" sz="2000" dirty="0">
                <a:solidFill>
                  <a:srgbClr val="C00000"/>
                </a:solidFill>
                <a:latin typeface="微软雅黑" panose="020B0503020204020204" pitchFamily="34" charset="-122"/>
                <a:ea typeface="微软雅黑" panose="020B0503020204020204" pitchFamily="34" charset="-122"/>
              </a:rPr>
              <a:t>基本平衡公式：</a:t>
            </a:r>
          </a:p>
          <a:p>
            <a:pPr eaLnBrk="1" hangingPunct="1">
              <a:buClr>
                <a:srgbClr val="FFFF00"/>
              </a:buClr>
              <a:buSzPct val="120000"/>
              <a:buFont typeface="Wingdings" panose="05000000000000000000" pitchFamily="2" charset="2"/>
              <a:buNone/>
              <a:defRPr/>
            </a:pPr>
            <a:r>
              <a:rPr lang="zh-CN" altLang="en-US" sz="2000" dirty="0">
                <a:solidFill>
                  <a:srgbClr val="002060"/>
                </a:solidFill>
                <a:latin typeface="微软雅黑" panose="020B0503020204020204" pitchFamily="34" charset="-122"/>
                <a:ea typeface="微软雅黑" panose="020B0503020204020204" pitchFamily="34" charset="-122"/>
              </a:rPr>
              <a:t>  用于审核表内平衡关系。软件中报错公式表现为红色，报错单元格表现为红色</a:t>
            </a:r>
            <a:r>
              <a:rPr lang="zh-CN" altLang="en-US" sz="2000" dirty="0" smtClean="0">
                <a:solidFill>
                  <a:srgbClr val="002060"/>
                </a:solidFill>
                <a:latin typeface="微软雅黑" panose="020B0503020204020204" pitchFamily="34" charset="-122"/>
                <a:ea typeface="微软雅黑" panose="020B0503020204020204" pitchFamily="34" charset="-122"/>
              </a:rPr>
              <a:t>。（必须更正）</a:t>
            </a:r>
            <a:endParaRPr lang="en-US" altLang="zh-CN" sz="2000" dirty="0">
              <a:solidFill>
                <a:srgbClr val="002060"/>
              </a:solidFill>
              <a:latin typeface="微软雅黑" panose="020B0503020204020204" pitchFamily="34" charset="-122"/>
              <a:ea typeface="微软雅黑" panose="020B0503020204020204" pitchFamily="34" charset="-122"/>
            </a:endParaRPr>
          </a:p>
          <a:p>
            <a:pPr marL="342900" indent="-342900" eaLnBrk="1" hangingPunct="1">
              <a:buClr>
                <a:srgbClr val="002060"/>
              </a:buClr>
              <a:buSzPct val="120000"/>
              <a:buFont typeface="Wingdings" panose="05000000000000000000" pitchFamily="2" charset="2"/>
              <a:buChar char="Ø"/>
              <a:defRPr/>
            </a:pPr>
            <a:r>
              <a:rPr lang="zh-CN" altLang="en-US" sz="2000" dirty="0">
                <a:solidFill>
                  <a:srgbClr val="CDC800"/>
                </a:solidFill>
                <a:latin typeface="微软雅黑" panose="020B0503020204020204" pitchFamily="34" charset="-122"/>
                <a:ea typeface="微软雅黑" panose="020B0503020204020204" pitchFamily="34" charset="-122"/>
              </a:rPr>
              <a:t>核实性公式</a:t>
            </a:r>
            <a:r>
              <a:rPr lang="zh-CN" altLang="en-US" sz="2000" dirty="0">
                <a:solidFill>
                  <a:srgbClr val="002060"/>
                </a:solidFill>
                <a:latin typeface="微软雅黑" panose="020B0503020204020204" pitchFamily="34" charset="-122"/>
                <a:ea typeface="微软雅黑" panose="020B0503020204020204" pitchFamily="34" charset="-122"/>
              </a:rPr>
              <a:t>：</a:t>
            </a:r>
          </a:p>
          <a:p>
            <a:pPr eaLnBrk="1" hangingPunct="1">
              <a:buClr>
                <a:srgbClr val="FFFF00"/>
              </a:buClr>
              <a:buSzPct val="120000"/>
              <a:defRPr/>
            </a:pPr>
            <a:r>
              <a:rPr lang="zh-CN" altLang="en-US" sz="2000" dirty="0">
                <a:solidFill>
                  <a:srgbClr val="002060"/>
                </a:solidFill>
                <a:latin typeface="微软雅黑" panose="020B0503020204020204" pitchFamily="34" charset="-122"/>
                <a:ea typeface="微软雅黑" panose="020B0503020204020204" pitchFamily="34" charset="-122"/>
              </a:rPr>
              <a:t>  用于审核表内、表间有关数据的合理性。软件中提示公式表现为绿色，提示单元格表现为黄色</a:t>
            </a:r>
            <a:r>
              <a:rPr lang="zh-CN" altLang="en-US" sz="2000" dirty="0" smtClean="0">
                <a:solidFill>
                  <a:srgbClr val="002060"/>
                </a:solidFill>
                <a:latin typeface="微软雅黑" panose="020B0503020204020204" pitchFamily="34" charset="-122"/>
                <a:ea typeface="微软雅黑" panose="020B0503020204020204" pitchFamily="34" charset="-122"/>
              </a:rPr>
              <a:t>。（有错更改，无错说明）</a:t>
            </a:r>
            <a:endParaRPr lang="zh-CN" altLang="en-US" sz="2000" dirty="0">
              <a:solidFill>
                <a:srgbClr val="002060"/>
              </a:solidFill>
              <a:latin typeface="微软雅黑" panose="020B0503020204020204" pitchFamily="34" charset="-122"/>
              <a:ea typeface="微软雅黑" panose="020B0503020204020204" pitchFamily="34" charset="-122"/>
            </a:endParaRPr>
          </a:p>
          <a:p>
            <a:pPr eaLnBrk="1" hangingPunct="1">
              <a:buClr>
                <a:srgbClr val="FFFF00"/>
              </a:buClr>
              <a:buSzPct val="120000"/>
              <a:buFont typeface="Wingdings" panose="05000000000000000000" pitchFamily="2" charset="2"/>
              <a:buNone/>
              <a:defRPr/>
            </a:pPr>
            <a:endParaRPr lang="zh-CN" altLang="en-US" sz="4000" dirty="0">
              <a:solidFill>
                <a:srgbClr val="FF0000"/>
              </a:solidFill>
              <a:latin typeface="微软雅黑" panose="020B0503020204020204" pitchFamily="34" charset="-122"/>
              <a:ea typeface="微软雅黑" panose="020B0503020204020204" pitchFamily="34" charset="-122"/>
            </a:endParaRPr>
          </a:p>
        </p:txBody>
      </p:sp>
      <p:grpSp>
        <p:nvGrpSpPr>
          <p:cNvPr id="9" name="组合 8"/>
          <p:cNvGrpSpPr>
            <a:grpSpLocks/>
          </p:cNvGrpSpPr>
          <p:nvPr/>
        </p:nvGrpSpPr>
        <p:grpSpPr bwMode="auto">
          <a:xfrm>
            <a:off x="0" y="7958138"/>
            <a:ext cx="9144000" cy="5983287"/>
            <a:chOff x="1" y="692696"/>
            <a:chExt cx="9144000" cy="5983520"/>
          </a:xfrm>
        </p:grpSpPr>
        <p:sp>
          <p:nvSpPr>
            <p:cNvPr id="8" name="矩形 7"/>
            <p:cNvSpPr/>
            <p:nvPr/>
          </p:nvSpPr>
          <p:spPr>
            <a:xfrm>
              <a:off x="1" y="692696"/>
              <a:ext cx="9144000" cy="5973995"/>
            </a:xfrm>
            <a:prstGeom prst="rect">
              <a:avLst/>
            </a:prstGeom>
            <a:solidFill>
              <a:schemeClr val="bg1">
                <a:alpha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74769" name="组合 3"/>
            <p:cNvGrpSpPr>
              <a:grpSpLocks/>
            </p:cNvGrpSpPr>
            <p:nvPr/>
          </p:nvGrpSpPr>
          <p:grpSpPr bwMode="auto">
            <a:xfrm>
              <a:off x="1363932" y="696138"/>
              <a:ext cx="6597352" cy="5980078"/>
              <a:chOff x="1363932" y="696138"/>
              <a:chExt cx="6597352" cy="5980078"/>
            </a:xfrm>
          </p:grpSpPr>
          <p:pic>
            <p:nvPicPr>
              <p:cNvPr id="29" name="图片 3" descr="jb.PNG"/>
              <p:cNvPicPr>
                <a:picLocks noChangeAspect="1"/>
              </p:cNvPicPr>
              <p:nvPr/>
            </p:nvPicPr>
            <p:blipFill>
              <a:blip r:embed="rId4" cstate="print"/>
              <a:srcRect/>
              <a:stretch>
                <a:fillRect/>
              </a:stretch>
            </p:blipFill>
            <p:spPr bwMode="auto">
              <a:xfrm>
                <a:off x="1363664" y="1203891"/>
                <a:ext cx="6597650" cy="3043356"/>
              </a:xfrm>
              <a:prstGeom prst="rect">
                <a:avLst/>
              </a:prstGeom>
              <a:ln>
                <a:noFill/>
              </a:ln>
              <a:effectLst>
                <a:outerShdw blurRad="190500" algn="tl" rotWithShape="0">
                  <a:srgbClr val="000000">
                    <a:alpha val="70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图片 5" descr="核实性.PNG"/>
              <p:cNvPicPr>
                <a:picLocks noChangeAspect="1"/>
              </p:cNvPicPr>
              <p:nvPr/>
            </p:nvPicPr>
            <p:blipFill>
              <a:blip r:embed="rId5" cstate="print"/>
              <a:srcRect/>
              <a:stretch>
                <a:fillRect/>
              </a:stretch>
            </p:blipFill>
            <p:spPr bwMode="auto">
              <a:xfrm>
                <a:off x="1363664" y="4745741"/>
                <a:ext cx="6597650" cy="1930475"/>
              </a:xfrm>
              <a:prstGeom prst="rect">
                <a:avLst/>
              </a:prstGeom>
              <a:ln>
                <a:noFill/>
              </a:ln>
              <a:effectLst>
                <a:outerShdw blurRad="190500" algn="tl" rotWithShape="0">
                  <a:srgbClr val="000000">
                    <a:alpha val="70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矩形 1"/>
              <p:cNvSpPr/>
              <p:nvPr/>
            </p:nvSpPr>
            <p:spPr>
              <a:xfrm>
                <a:off x="1363664" y="695871"/>
                <a:ext cx="6597650" cy="43816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dirty="0">
                    <a:solidFill>
                      <a:srgbClr val="002060"/>
                    </a:solidFill>
                    <a:latin typeface="微软雅黑" panose="020B0503020204020204" pitchFamily="34" charset="-122"/>
                    <a:ea typeface="微软雅黑" panose="020B0503020204020204" pitchFamily="34" charset="-122"/>
                  </a:rPr>
                  <a:t>基本平衡公式</a:t>
                </a:r>
              </a:p>
            </p:txBody>
          </p:sp>
          <p:sp>
            <p:nvSpPr>
              <p:cNvPr id="31" name="矩形 30"/>
              <p:cNvSpPr/>
              <p:nvPr/>
            </p:nvSpPr>
            <p:spPr>
              <a:xfrm>
                <a:off x="1363664" y="4286936"/>
                <a:ext cx="6597650" cy="438167"/>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dirty="0">
                    <a:solidFill>
                      <a:srgbClr val="002060"/>
                    </a:solidFill>
                    <a:latin typeface="微软雅黑" panose="020B0503020204020204" pitchFamily="34" charset="-122"/>
                    <a:ea typeface="微软雅黑" panose="020B0503020204020204" pitchFamily="34" charset="-122"/>
                  </a:rPr>
                  <a:t>核实性公式</a:t>
                </a:r>
              </a:p>
            </p:txBody>
          </p:sp>
        </p:gr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10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1000"/>
                                        <p:tgtEl>
                                          <p:spTgt spid="3"/>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1000"/>
                                        <p:tgtEl>
                                          <p:spTgt spid="6"/>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up)">
                                      <p:cBhvr>
                                        <p:cTn id="16" dur="1000"/>
                                        <p:tgtEl>
                                          <p:spTgt spid="1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1000"/>
                                        <p:tgtEl>
                                          <p:spTgt spid="2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up)">
                                      <p:cBhvr>
                                        <p:cTn id="23" dur="1000"/>
                                        <p:tgtEl>
                                          <p:spTgt spid="2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1000"/>
                                        <p:tgtEl>
                                          <p:spTgt spid="7"/>
                                        </p:tgtEl>
                                      </p:cBhvr>
                                    </p:animEffect>
                                  </p:childTnLst>
                                </p:cTn>
                              </p:par>
                            </p:childTnLst>
                          </p:cTn>
                        </p:par>
                        <p:par>
                          <p:cTn id="27" fill="hold" nodeType="afterGroup">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up)">
                                      <p:cBhvr>
                                        <p:cTn id="30" dur="1000"/>
                                        <p:tgtEl>
                                          <p:spTgt spid="25"/>
                                        </p:tgtEl>
                                      </p:cBhvr>
                                    </p:animEffect>
                                  </p:childTnLst>
                                </p:cTn>
                              </p:par>
                              <p:par>
                                <p:cTn id="31" presetID="22" presetClass="entr" presetSubtype="1" fill="hold" nodeType="with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1000"/>
                                        <p:tgtEl>
                                          <p:spTgt spid="32"/>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up)">
                                      <p:cBhvr>
                                        <p:cTn id="36" dur="1000"/>
                                        <p:tgtEl>
                                          <p:spTgt spid="2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64" presetClass="path" presetSubtype="0" accel="50000" decel="50000" fill="hold" nodeType="clickEffect">
                                  <p:stCondLst>
                                    <p:cond delay="0"/>
                                  </p:stCondLst>
                                  <p:childTnLst>
                                    <p:animMotion origin="layout" path="M 0 2.22222E-6 L 0 -1.06505 " pathEditMode="relative" rAng="0" ptsTypes="AA">
                                      <p:cBhvr>
                                        <p:cTn id="40" dur="1000" fill="hold"/>
                                        <p:tgtEl>
                                          <p:spTgt spid="9"/>
                                        </p:tgtEl>
                                        <p:attrNameLst>
                                          <p:attrName>ppt_x</p:attrName>
                                          <p:attrName>ppt_y</p:attrName>
                                        </p:attrNameLst>
                                      </p:cBhvr>
                                      <p:rCtr x="0" y="-532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animBg="1"/>
      <p:bldP spid="24" grpId="0" animBg="1"/>
      <p:bldP spid="7" grpId="0"/>
      <p:bldP spid="25" grpId="0"/>
      <p:bldP spid="2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7680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CB3EA6A-4AFA-4D0D-AFFE-A5E3AFE297C9}" type="slidenum">
              <a:rPr lang="zh-CN" altLang="en-US" sz="1200">
                <a:solidFill>
                  <a:srgbClr val="000000"/>
                </a:solidFill>
                <a:latin typeface="微软雅黑" pitchFamily="34" charset="-122"/>
                <a:ea typeface="微软雅黑" pitchFamily="34" charset="-122"/>
              </a:rPr>
              <a:pPr>
                <a:spcBef>
                  <a:spcPct val="0"/>
                </a:spcBef>
                <a:buFontTx/>
                <a:buNone/>
              </a:pPr>
              <a:t>28</a:t>
            </a:fld>
            <a:endParaRPr lang="zh-CN" altLang="en-US" sz="1200">
              <a:solidFill>
                <a:srgbClr val="000000"/>
              </a:solidFill>
              <a:latin typeface="微软雅黑" pitchFamily="34" charset="-122"/>
              <a:ea typeface="微软雅黑" pitchFamily="34" charset="-122"/>
            </a:endParaRPr>
          </a:p>
        </p:txBody>
      </p:sp>
      <p:sp>
        <p:nvSpPr>
          <p:cNvPr id="76804"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四、填报要求</a:t>
            </a:r>
          </a:p>
        </p:txBody>
      </p:sp>
      <p:sp>
        <p:nvSpPr>
          <p:cNvPr id="3" name="矩形 2"/>
          <p:cNvSpPr>
            <a:spLocks noChangeArrowheads="1"/>
          </p:cNvSpPr>
          <p:nvPr/>
        </p:nvSpPr>
        <p:spPr bwMode="auto">
          <a:xfrm>
            <a:off x="1227138" y="1484313"/>
            <a:ext cx="23399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（七）审核模板</a:t>
            </a:r>
          </a:p>
        </p:txBody>
      </p:sp>
      <p:sp>
        <p:nvSpPr>
          <p:cNvPr id="18" name="矩形 17"/>
          <p:cNvSpPr/>
          <p:nvPr/>
        </p:nvSpPr>
        <p:spPr>
          <a:xfrm>
            <a:off x="1036638" y="2060575"/>
            <a:ext cx="8064500" cy="1951038"/>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查询和审核决算数据填报的规范性和合理性，相关数据全部为自动提取生成。</a:t>
            </a:r>
            <a:endParaRPr lang="en-US" altLang="zh-CN" sz="2000" dirty="0">
              <a:solidFill>
                <a:srgbClr val="002060"/>
              </a:solidFill>
              <a:latin typeface="微软雅黑" panose="020B0503020204020204" pitchFamily="34" charset="-122"/>
              <a:ea typeface="微软雅黑" panose="020B0503020204020204" pitchFamily="34" charset="-122"/>
            </a:endParaRPr>
          </a:p>
          <a:p>
            <a:pPr eaLnBrk="1" hangingPunct="1">
              <a:buClr>
                <a:srgbClr val="FFFF00"/>
              </a:buClr>
              <a:buSzPct val="120000"/>
              <a:buFont typeface="Wingdings" panose="05000000000000000000" pitchFamily="2" charset="2"/>
              <a:buChar char="Ø"/>
              <a:defRPr/>
            </a:pPr>
            <a:endParaRPr lang="zh-CN" altLang="en-US" sz="1050" dirty="0">
              <a:solidFill>
                <a:srgbClr val="002060"/>
              </a:solidFill>
              <a:latin typeface="微软雅黑" panose="020B0503020204020204" pitchFamily="34" charset="-122"/>
              <a:ea typeface="微软雅黑" panose="020B0503020204020204" pitchFamily="34" charset="-122"/>
            </a:endParaRPr>
          </a:p>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有错更正，无错保留并说明原因。</a:t>
            </a:r>
            <a:endParaRPr lang="en-US" altLang="zh-CN" sz="2000" dirty="0">
              <a:solidFill>
                <a:srgbClr val="002060"/>
              </a:solidFill>
              <a:latin typeface="微软雅黑" panose="020B0503020204020204" pitchFamily="34" charset="-122"/>
              <a:ea typeface="微软雅黑" panose="020B0503020204020204" pitchFamily="34" charset="-122"/>
            </a:endParaRPr>
          </a:p>
          <a:p>
            <a:pPr marL="171450" indent="-171450" eaLnBrk="1" hangingPunct="1">
              <a:buClr>
                <a:srgbClr val="002060"/>
              </a:buClr>
              <a:buSzPct val="120000"/>
              <a:buFont typeface="Wingdings" panose="05000000000000000000" pitchFamily="2" charset="2"/>
              <a:buChar char="Ø"/>
              <a:defRPr/>
            </a:pPr>
            <a:endParaRPr lang="zh-CN" altLang="en-US" sz="1050" dirty="0">
              <a:solidFill>
                <a:srgbClr val="002060"/>
              </a:solidFill>
              <a:latin typeface="微软雅黑" panose="020B0503020204020204" pitchFamily="34" charset="-122"/>
              <a:ea typeface="微软雅黑" panose="020B0503020204020204" pitchFamily="34" charset="-122"/>
            </a:endParaRPr>
          </a:p>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更正决算填报错误，通知预算单位进行决算调整 ，财政部门和主管部门不得随意更改单位数据。</a:t>
            </a:r>
          </a:p>
        </p:txBody>
      </p:sp>
      <p:cxnSp>
        <p:nvCxnSpPr>
          <p:cNvPr id="12" name="直接连接符 11"/>
          <p:cNvCxnSpPr/>
          <p:nvPr/>
        </p:nvCxnSpPr>
        <p:spPr>
          <a:xfrm>
            <a:off x="1036638" y="1341438"/>
            <a:ext cx="0" cy="6623050"/>
          </a:xfrm>
          <a:prstGeom prst="line">
            <a:avLst/>
          </a:prstGeom>
          <a:ln w="25400">
            <a:solidFill>
              <a:srgbClr val="0053A3"/>
            </a:solidFill>
          </a:ln>
        </p:spPr>
        <p:style>
          <a:lnRef idx="1">
            <a:schemeClr val="accent1"/>
          </a:lnRef>
          <a:fillRef idx="0">
            <a:schemeClr val="accent1"/>
          </a:fillRef>
          <a:effectRef idx="0">
            <a:schemeClr val="accent1"/>
          </a:effectRef>
          <a:fontRef idx="minor">
            <a:schemeClr val="tx1"/>
          </a:fontRef>
        </p:style>
      </p:cxnSp>
      <p:grpSp>
        <p:nvGrpSpPr>
          <p:cNvPr id="6" name="组合 5"/>
          <p:cNvGrpSpPr>
            <a:grpSpLocks/>
          </p:cNvGrpSpPr>
          <p:nvPr/>
        </p:nvGrpSpPr>
        <p:grpSpPr bwMode="auto">
          <a:xfrm>
            <a:off x="839788" y="1520825"/>
            <a:ext cx="395287" cy="396875"/>
            <a:chOff x="839014" y="1521512"/>
            <a:chExt cx="396000" cy="396000"/>
          </a:xfrm>
        </p:grpSpPr>
        <p:sp>
          <p:nvSpPr>
            <p:cNvPr id="14" name="椭圆 13"/>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15" name="椭圆 14"/>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pSp>
        <p:nvGrpSpPr>
          <p:cNvPr id="21" name="组合 20"/>
          <p:cNvGrpSpPr>
            <a:grpSpLocks/>
          </p:cNvGrpSpPr>
          <p:nvPr/>
        </p:nvGrpSpPr>
        <p:grpSpPr bwMode="auto">
          <a:xfrm>
            <a:off x="839788" y="4184650"/>
            <a:ext cx="395287" cy="396875"/>
            <a:chOff x="839014" y="1521512"/>
            <a:chExt cx="396000" cy="396000"/>
          </a:xfrm>
        </p:grpSpPr>
        <p:sp>
          <p:nvSpPr>
            <p:cNvPr id="22" name="椭圆 21"/>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23" name="椭圆 22"/>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4" name="矩形 23"/>
          <p:cNvSpPr/>
          <p:nvPr/>
        </p:nvSpPr>
        <p:spPr>
          <a:xfrm>
            <a:off x="1036638" y="4713288"/>
            <a:ext cx="8062912" cy="189865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zh-CN" altLang="zh-CN" sz="2000" b="1" dirty="0">
                <a:solidFill>
                  <a:srgbClr val="002060"/>
                </a:solidFill>
                <a:latin typeface="微软雅黑" panose="020B0503020204020204" pitchFamily="34" charset="-122"/>
                <a:ea typeface="微软雅黑" panose="020B0503020204020204" pitchFamily="34" charset="-122"/>
              </a:rPr>
              <a:t>更正错误。</a:t>
            </a:r>
            <a:r>
              <a:rPr lang="zh-CN" altLang="zh-CN" sz="2000" dirty="0">
                <a:solidFill>
                  <a:srgbClr val="002060"/>
                </a:solidFill>
                <a:latin typeface="微软雅黑" panose="020B0503020204020204" pitchFamily="34" charset="-122"/>
                <a:ea typeface="微软雅黑" panose="020B0503020204020204" pitchFamily="34" charset="-122"/>
              </a:rPr>
              <a:t>属于误填、漏填决算，或因财务管理和会计核算不规范导致决算编报问题，应按制度要求规范核算并相应调整会计账簿和决算报表。</a:t>
            </a:r>
            <a:endParaRPr lang="en-US" altLang="zh-CN" sz="2000" dirty="0">
              <a:solidFill>
                <a:srgbClr val="002060"/>
              </a:solidFill>
              <a:latin typeface="微软雅黑" panose="020B0503020204020204" pitchFamily="34" charset="-122"/>
              <a:ea typeface="微软雅黑" panose="020B0503020204020204" pitchFamily="34" charset="-122"/>
            </a:endParaRPr>
          </a:p>
          <a:p>
            <a:pPr marL="342900" indent="-342900" eaLnBrk="1" hangingPunct="1">
              <a:buClr>
                <a:srgbClr val="002060"/>
              </a:buClr>
              <a:buSzPct val="120000"/>
              <a:buFont typeface="Wingdings" panose="05000000000000000000" pitchFamily="2" charset="2"/>
              <a:buChar char="Ø"/>
              <a:defRPr/>
            </a:pPr>
            <a:endParaRPr lang="en-US" altLang="zh-CN" sz="1050" dirty="0">
              <a:solidFill>
                <a:srgbClr val="002060"/>
              </a:solidFill>
              <a:latin typeface="微软雅黑" panose="020B0503020204020204" pitchFamily="34" charset="-122"/>
              <a:ea typeface="微软雅黑" panose="020B0503020204020204" pitchFamily="34" charset="-122"/>
            </a:endParaRPr>
          </a:p>
          <a:p>
            <a:pPr marL="342900" indent="-342900" eaLnBrk="1" hangingPunct="1">
              <a:buClr>
                <a:srgbClr val="002060"/>
              </a:buClr>
              <a:buSzPct val="120000"/>
              <a:buFont typeface="Wingdings" panose="05000000000000000000" pitchFamily="2" charset="2"/>
              <a:buChar char="Ø"/>
              <a:defRPr/>
            </a:pPr>
            <a:r>
              <a:rPr lang="zh-CN" altLang="zh-CN" sz="2000" b="1" dirty="0">
                <a:solidFill>
                  <a:srgbClr val="002060"/>
                </a:solidFill>
                <a:latin typeface="微软雅黑" panose="020B0503020204020204" pitchFamily="34" charset="-122"/>
                <a:ea typeface="微软雅黑" panose="020B0503020204020204" pitchFamily="34" charset="-122"/>
              </a:rPr>
              <a:t>据实反映并作说明。</a:t>
            </a:r>
            <a:r>
              <a:rPr lang="zh-CN" altLang="zh-CN" sz="2000" dirty="0">
                <a:solidFill>
                  <a:srgbClr val="002060"/>
                </a:solidFill>
                <a:latin typeface="微软雅黑" panose="020B0503020204020204" pitchFamily="34" charset="-122"/>
                <a:ea typeface="微软雅黑" panose="020B0503020204020204" pitchFamily="34" charset="-122"/>
              </a:rPr>
              <a:t>如发现的问题属于个别单位特殊情况但核实为合理，应按规定格式具体说明原因，并附有关政策文件依据。</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7" name="矩形 6"/>
          <p:cNvSpPr>
            <a:spLocks noChangeArrowheads="1"/>
          </p:cNvSpPr>
          <p:nvPr/>
        </p:nvSpPr>
        <p:spPr bwMode="auto">
          <a:xfrm>
            <a:off x="1227138" y="4149725"/>
            <a:ext cx="2339975"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（八）审核原则</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10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1000"/>
                                        <p:tgtEl>
                                          <p:spTgt spid="3"/>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1000"/>
                                        <p:tgtEl>
                                          <p:spTgt spid="6"/>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up)">
                                      <p:cBhvr>
                                        <p:cTn id="16" dur="1000"/>
                                        <p:tgtEl>
                                          <p:spTgt spid="1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1000"/>
                                        <p:tgtEl>
                                          <p:spTgt spid="2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up)">
                                      <p:cBhvr>
                                        <p:cTn id="23" dur="1000"/>
                                        <p:tgtEl>
                                          <p:spTgt spid="2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animBg="1"/>
      <p:bldP spid="24" grpId="0" animBg="1"/>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7885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AB20833-8E65-4F71-95DD-F4F49A66AB55}" type="slidenum">
              <a:rPr lang="zh-CN" altLang="en-US" sz="1200">
                <a:solidFill>
                  <a:srgbClr val="000000"/>
                </a:solidFill>
                <a:latin typeface="微软雅黑" pitchFamily="34" charset="-122"/>
                <a:ea typeface="微软雅黑" pitchFamily="34" charset="-122"/>
              </a:rPr>
              <a:pPr>
                <a:spcBef>
                  <a:spcPct val="0"/>
                </a:spcBef>
                <a:buFontTx/>
                <a:buNone/>
              </a:pPr>
              <a:t>29</a:t>
            </a:fld>
            <a:endParaRPr lang="zh-CN" altLang="en-US" sz="1200">
              <a:solidFill>
                <a:srgbClr val="000000"/>
              </a:solidFill>
              <a:latin typeface="微软雅黑" pitchFamily="34" charset="-122"/>
              <a:ea typeface="微软雅黑" pitchFamily="34" charset="-122"/>
            </a:endParaRPr>
          </a:p>
        </p:txBody>
      </p:sp>
      <p:sp>
        <p:nvSpPr>
          <p:cNvPr id="78852" name="文本框 3"/>
          <p:cNvSpPr txBox="1">
            <a:spLocks noChangeArrowheads="1"/>
          </p:cNvSpPr>
          <p:nvPr/>
        </p:nvSpPr>
        <p:spPr bwMode="auto">
          <a:xfrm>
            <a:off x="395288" y="836613"/>
            <a:ext cx="233838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四、填报要求</a:t>
            </a:r>
          </a:p>
        </p:txBody>
      </p:sp>
      <p:sp>
        <p:nvSpPr>
          <p:cNvPr id="3" name="矩形 2"/>
          <p:cNvSpPr>
            <a:spLocks noChangeArrowheads="1"/>
          </p:cNvSpPr>
          <p:nvPr/>
        </p:nvSpPr>
        <p:spPr bwMode="auto">
          <a:xfrm>
            <a:off x="1227138" y="1484313"/>
            <a:ext cx="3570287"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（九）政府收支分类科目</a:t>
            </a:r>
            <a:endParaRPr lang="en-US" altLang="zh-CN" sz="2400" b="1">
              <a:solidFill>
                <a:srgbClr val="002060"/>
              </a:solidFill>
              <a:latin typeface="微软雅黑" pitchFamily="34" charset="-122"/>
              <a:ea typeface="微软雅黑" pitchFamily="34" charset="-122"/>
            </a:endParaRPr>
          </a:p>
        </p:txBody>
      </p:sp>
      <p:sp>
        <p:nvSpPr>
          <p:cNvPr id="18" name="矩形 17"/>
          <p:cNvSpPr/>
          <p:nvPr/>
        </p:nvSpPr>
        <p:spPr>
          <a:xfrm>
            <a:off x="1036638" y="2060575"/>
            <a:ext cx="8064500" cy="53975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填列到最底级的</a:t>
            </a:r>
            <a:r>
              <a:rPr lang="zh-CN" altLang="en-US" sz="2000" dirty="0" smtClean="0">
                <a:solidFill>
                  <a:srgbClr val="002060"/>
                </a:solidFill>
                <a:latin typeface="微软雅黑" panose="020B0503020204020204" pitchFamily="34" charset="-122"/>
                <a:ea typeface="微软雅黑" panose="020B0503020204020204" pitchFamily="34" charset="-122"/>
              </a:rPr>
              <a:t>科目（支出按功能分类至项级；非税收入至目级）</a:t>
            </a:r>
            <a:endParaRPr lang="zh-CN" altLang="en-US" sz="1050" dirty="0">
              <a:solidFill>
                <a:srgbClr val="002060"/>
              </a:solidFill>
              <a:latin typeface="微软雅黑" panose="020B0503020204020204" pitchFamily="34" charset="-122"/>
              <a:ea typeface="微软雅黑" panose="020B0503020204020204" pitchFamily="34" charset="-122"/>
            </a:endParaRPr>
          </a:p>
        </p:txBody>
      </p:sp>
      <p:cxnSp>
        <p:nvCxnSpPr>
          <p:cNvPr id="12" name="直接连接符 11"/>
          <p:cNvCxnSpPr/>
          <p:nvPr/>
        </p:nvCxnSpPr>
        <p:spPr>
          <a:xfrm>
            <a:off x="1036638" y="1341438"/>
            <a:ext cx="0" cy="6623050"/>
          </a:xfrm>
          <a:prstGeom prst="line">
            <a:avLst/>
          </a:prstGeom>
          <a:ln w="25400">
            <a:solidFill>
              <a:srgbClr val="0053A3"/>
            </a:solidFill>
          </a:ln>
        </p:spPr>
        <p:style>
          <a:lnRef idx="1">
            <a:schemeClr val="accent1"/>
          </a:lnRef>
          <a:fillRef idx="0">
            <a:schemeClr val="accent1"/>
          </a:fillRef>
          <a:effectRef idx="0">
            <a:schemeClr val="accent1"/>
          </a:effectRef>
          <a:fontRef idx="minor">
            <a:schemeClr val="tx1"/>
          </a:fontRef>
        </p:style>
      </p:cxnSp>
      <p:grpSp>
        <p:nvGrpSpPr>
          <p:cNvPr id="6" name="组合 5"/>
          <p:cNvGrpSpPr>
            <a:grpSpLocks/>
          </p:cNvGrpSpPr>
          <p:nvPr/>
        </p:nvGrpSpPr>
        <p:grpSpPr bwMode="auto">
          <a:xfrm>
            <a:off x="839788" y="1520825"/>
            <a:ext cx="395287" cy="396875"/>
            <a:chOff x="839014" y="1521512"/>
            <a:chExt cx="396000" cy="396000"/>
          </a:xfrm>
        </p:grpSpPr>
        <p:sp>
          <p:nvSpPr>
            <p:cNvPr id="14" name="椭圆 13"/>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15" name="椭圆 14"/>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grpSp>
        <p:nvGrpSpPr>
          <p:cNvPr id="21" name="组合 20"/>
          <p:cNvGrpSpPr>
            <a:grpSpLocks/>
          </p:cNvGrpSpPr>
          <p:nvPr/>
        </p:nvGrpSpPr>
        <p:grpSpPr bwMode="auto">
          <a:xfrm>
            <a:off x="839788" y="2744788"/>
            <a:ext cx="395287" cy="396875"/>
            <a:chOff x="839014" y="1521512"/>
            <a:chExt cx="396000" cy="396000"/>
          </a:xfrm>
        </p:grpSpPr>
        <p:sp>
          <p:nvSpPr>
            <p:cNvPr id="22" name="椭圆 21"/>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23" name="椭圆 22"/>
            <p:cNvSpPr/>
            <p:nvPr/>
          </p:nvSpPr>
          <p:spPr>
            <a:xfrm>
              <a:off x="947159" y="1629224"/>
              <a:ext cx="179711" cy="180576"/>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4" name="矩形 23"/>
          <p:cNvSpPr/>
          <p:nvPr/>
        </p:nvSpPr>
        <p:spPr>
          <a:xfrm>
            <a:off x="1036638" y="3284538"/>
            <a:ext cx="8062912" cy="53975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元， </a:t>
            </a:r>
            <a:r>
              <a:rPr lang="en-US" altLang="zh-CN" sz="2000" dirty="0">
                <a:solidFill>
                  <a:srgbClr val="002060"/>
                </a:solidFill>
                <a:latin typeface="微软雅黑" panose="020B0503020204020204" pitchFamily="34" charset="-122"/>
                <a:ea typeface="微软雅黑" panose="020B0503020204020204" pitchFamily="34" charset="-122"/>
              </a:rPr>
              <a:t>2</a:t>
            </a:r>
            <a:r>
              <a:rPr lang="zh-CN" altLang="en-US" sz="2000" dirty="0">
                <a:solidFill>
                  <a:srgbClr val="002060"/>
                </a:solidFill>
                <a:latin typeface="微软雅黑" panose="020B0503020204020204" pitchFamily="34" charset="-122"/>
                <a:ea typeface="微软雅黑" panose="020B0503020204020204" pitchFamily="34" charset="-122"/>
              </a:rPr>
              <a:t>位</a:t>
            </a:r>
            <a:r>
              <a:rPr lang="zh-CN" altLang="en-US" sz="2000" dirty="0" smtClean="0">
                <a:solidFill>
                  <a:srgbClr val="002060"/>
                </a:solidFill>
                <a:latin typeface="微软雅黑" panose="020B0503020204020204" pitchFamily="34" charset="-122"/>
                <a:ea typeface="微软雅黑" panose="020B0503020204020204" pitchFamily="34" charset="-122"/>
              </a:rPr>
              <a:t>小数</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7" name="矩形 6"/>
          <p:cNvSpPr>
            <a:spLocks noChangeArrowheads="1"/>
          </p:cNvSpPr>
          <p:nvPr/>
        </p:nvSpPr>
        <p:spPr bwMode="auto">
          <a:xfrm>
            <a:off x="1227138" y="2708275"/>
            <a:ext cx="23399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a:solidFill>
                  <a:srgbClr val="002060"/>
                </a:solidFill>
                <a:latin typeface="微软雅黑" pitchFamily="34" charset="-122"/>
                <a:ea typeface="微软雅黑" pitchFamily="34" charset="-122"/>
              </a:rPr>
              <a:t>（十）金额单位</a:t>
            </a:r>
            <a:endParaRPr lang="en-US" altLang="zh-CN" sz="2400" b="1">
              <a:solidFill>
                <a:srgbClr val="002060"/>
              </a:solidFill>
              <a:latin typeface="微软雅黑" pitchFamily="34" charset="-122"/>
              <a:ea typeface="微软雅黑" pitchFamily="34" charset="-122"/>
            </a:endParaRPr>
          </a:p>
        </p:txBody>
      </p:sp>
      <p:grpSp>
        <p:nvGrpSpPr>
          <p:cNvPr id="16" name="组合 15"/>
          <p:cNvGrpSpPr>
            <a:grpSpLocks/>
          </p:cNvGrpSpPr>
          <p:nvPr/>
        </p:nvGrpSpPr>
        <p:grpSpPr bwMode="auto">
          <a:xfrm>
            <a:off x="839788" y="4041775"/>
            <a:ext cx="395287" cy="395288"/>
            <a:chOff x="839014" y="1521512"/>
            <a:chExt cx="396000" cy="396000"/>
          </a:xfrm>
        </p:grpSpPr>
        <p:sp>
          <p:nvSpPr>
            <p:cNvPr id="17" name="椭圆 16"/>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19" name="椭圆 18"/>
            <p:cNvSpPr/>
            <p:nvPr/>
          </p:nvSpPr>
          <p:spPr>
            <a:xfrm>
              <a:off x="947159" y="1629656"/>
              <a:ext cx="179711" cy="179711"/>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0" name="矩形 19"/>
          <p:cNvSpPr/>
          <p:nvPr/>
        </p:nvSpPr>
        <p:spPr>
          <a:xfrm>
            <a:off x="1036638" y="4581525"/>
            <a:ext cx="8062912" cy="53975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zh-CN" altLang="en-US" sz="2000" dirty="0">
                <a:solidFill>
                  <a:srgbClr val="002060"/>
                </a:solidFill>
                <a:latin typeface="微软雅黑" panose="020B0503020204020204" pitchFamily="34" charset="-122"/>
                <a:ea typeface="微软雅黑" panose="020B0503020204020204" pitchFamily="34" charset="-122"/>
              </a:rPr>
              <a:t>按照</a:t>
            </a:r>
            <a:r>
              <a:rPr lang="zh-CN" altLang="en-US" sz="2000" dirty="0" smtClean="0">
                <a:solidFill>
                  <a:srgbClr val="002060"/>
                </a:solidFill>
                <a:latin typeface="微软雅黑" panose="020B0503020204020204" pitchFamily="34" charset="-122"/>
                <a:ea typeface="微软雅黑" panose="020B0503020204020204" pitchFamily="34" charset="-122"/>
              </a:rPr>
              <a:t>规定体例编写</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25" name="矩形 24"/>
          <p:cNvSpPr>
            <a:spLocks noChangeArrowheads="1"/>
          </p:cNvSpPr>
          <p:nvPr/>
        </p:nvSpPr>
        <p:spPr bwMode="auto">
          <a:xfrm>
            <a:off x="1227138" y="4005263"/>
            <a:ext cx="449699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dirty="0">
                <a:solidFill>
                  <a:srgbClr val="002060"/>
                </a:solidFill>
                <a:latin typeface="微软雅黑" pitchFamily="34" charset="-122"/>
                <a:ea typeface="微软雅黑" pitchFamily="34" charset="-122"/>
              </a:rPr>
              <a:t>（十一）填报</a:t>
            </a:r>
            <a:r>
              <a:rPr lang="zh-CN" altLang="en-US" sz="2400" b="1" dirty="0" smtClean="0">
                <a:solidFill>
                  <a:srgbClr val="002060"/>
                </a:solidFill>
                <a:latin typeface="微软雅黑" pitchFamily="34" charset="-122"/>
                <a:ea typeface="微软雅黑" pitchFamily="34" charset="-122"/>
              </a:rPr>
              <a:t>说明和分析报告</a:t>
            </a:r>
            <a:endParaRPr lang="en-US" altLang="zh-CN" sz="2400" b="1" dirty="0">
              <a:solidFill>
                <a:srgbClr val="002060"/>
              </a:solidFill>
              <a:latin typeface="微软雅黑" pitchFamily="34" charset="-122"/>
              <a:ea typeface="微软雅黑" pitchFamily="34" charset="-122"/>
            </a:endParaRPr>
          </a:p>
        </p:txBody>
      </p:sp>
      <p:grpSp>
        <p:nvGrpSpPr>
          <p:cNvPr id="26" name="组合 25"/>
          <p:cNvGrpSpPr>
            <a:grpSpLocks/>
          </p:cNvGrpSpPr>
          <p:nvPr/>
        </p:nvGrpSpPr>
        <p:grpSpPr bwMode="auto">
          <a:xfrm>
            <a:off x="838200" y="5337175"/>
            <a:ext cx="395288" cy="395288"/>
            <a:chOff x="839014" y="1521512"/>
            <a:chExt cx="396000" cy="396000"/>
          </a:xfrm>
        </p:grpSpPr>
        <p:sp>
          <p:nvSpPr>
            <p:cNvPr id="27" name="椭圆 26"/>
            <p:cNvSpPr/>
            <p:nvPr/>
          </p:nvSpPr>
          <p:spPr>
            <a:xfrm>
              <a:off x="839014" y="1521512"/>
              <a:ext cx="396000" cy="396000"/>
            </a:xfrm>
            <a:prstGeom prst="ellipse">
              <a:avLst/>
            </a:prstGeom>
            <a:solidFill>
              <a:schemeClr val="bg1"/>
            </a:solidFill>
            <a:ln w="28575">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endParaRPr>
            </a:p>
          </p:txBody>
        </p:sp>
        <p:sp>
          <p:nvSpPr>
            <p:cNvPr id="28" name="椭圆 27"/>
            <p:cNvSpPr/>
            <p:nvPr/>
          </p:nvSpPr>
          <p:spPr>
            <a:xfrm>
              <a:off x="947158" y="1629656"/>
              <a:ext cx="179711" cy="179711"/>
            </a:xfrm>
            <a:prstGeom prst="ellipse">
              <a:avLst/>
            </a:prstGeom>
            <a:solidFill>
              <a:srgbClr val="0053A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grpSp>
      <p:sp>
        <p:nvSpPr>
          <p:cNvPr id="29" name="矩形 28"/>
          <p:cNvSpPr/>
          <p:nvPr/>
        </p:nvSpPr>
        <p:spPr>
          <a:xfrm>
            <a:off x="1035050" y="5949950"/>
            <a:ext cx="8064500" cy="539750"/>
          </a:xfrm>
          <a:prstGeom prst="rect">
            <a:avLst/>
          </a:prstGeom>
          <a:solidFill>
            <a:schemeClr val="bg1"/>
          </a:solidFill>
          <a:ln w="25400">
            <a:solidFill>
              <a:srgbClr val="0053A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eaLnBrk="1" hangingPunct="1">
              <a:buClr>
                <a:srgbClr val="002060"/>
              </a:buClr>
              <a:buSzPct val="120000"/>
              <a:buFont typeface="Wingdings" panose="05000000000000000000" pitchFamily="2" charset="2"/>
              <a:buChar char="Ø"/>
              <a:defRPr/>
            </a:pPr>
            <a:r>
              <a:rPr lang="en-US" altLang="zh-CN" sz="2000" dirty="0" smtClean="0">
                <a:solidFill>
                  <a:srgbClr val="002060"/>
                </a:solidFill>
                <a:latin typeface="微软雅黑" panose="020B0503020204020204" pitchFamily="34" charset="-122"/>
                <a:ea typeface="微软雅黑" panose="020B0503020204020204" pitchFamily="34" charset="-122"/>
              </a:rPr>
              <a:t>A3</a:t>
            </a:r>
            <a:r>
              <a:rPr lang="zh-CN" altLang="en-US" sz="2000" dirty="0" smtClean="0">
                <a:solidFill>
                  <a:srgbClr val="002060"/>
                </a:solidFill>
                <a:latin typeface="微软雅黑" panose="020B0503020204020204" pitchFamily="34" charset="-122"/>
                <a:ea typeface="微软雅黑" panose="020B0503020204020204" pitchFamily="34" charset="-122"/>
              </a:rPr>
              <a:t>纸    填报说明、内控自评情况、分析报告、决算报表  </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0" name="矩形 29"/>
          <p:cNvSpPr>
            <a:spLocks noChangeArrowheads="1"/>
          </p:cNvSpPr>
          <p:nvPr/>
        </p:nvSpPr>
        <p:spPr bwMode="auto">
          <a:xfrm>
            <a:off x="1227138" y="5300663"/>
            <a:ext cx="26463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Clr>
                <a:srgbClr val="FFFF00"/>
              </a:buClr>
              <a:buSzPct val="120000"/>
              <a:buFontTx/>
              <a:buNone/>
            </a:pPr>
            <a:r>
              <a:rPr lang="zh-CN" altLang="en-US" sz="2400" b="1" dirty="0">
                <a:solidFill>
                  <a:srgbClr val="002060"/>
                </a:solidFill>
                <a:latin typeface="微软雅黑" pitchFamily="34" charset="-122"/>
                <a:ea typeface="微软雅黑" pitchFamily="34" charset="-122"/>
              </a:rPr>
              <a:t>（十二）报送格式</a:t>
            </a:r>
            <a:endParaRPr lang="en-US" altLang="zh-CN" sz="2400" b="1" dirty="0">
              <a:solidFill>
                <a:srgbClr val="002060"/>
              </a:solidFill>
              <a:latin typeface="微软雅黑" pitchFamily="34" charset="-122"/>
              <a:ea typeface="微软雅黑" pitchFamily="34" charset="-122"/>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10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1000"/>
                                        <p:tgtEl>
                                          <p:spTgt spid="3"/>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1000"/>
                                        <p:tgtEl>
                                          <p:spTgt spid="6"/>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up)">
                                      <p:cBhvr>
                                        <p:cTn id="16" dur="1000"/>
                                        <p:tgtEl>
                                          <p:spTgt spid="1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1000"/>
                                        <p:tgtEl>
                                          <p:spTgt spid="2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up)">
                                      <p:cBhvr>
                                        <p:cTn id="23" dur="1000"/>
                                        <p:tgtEl>
                                          <p:spTgt spid="2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1000"/>
                                        <p:tgtEl>
                                          <p:spTgt spid="7"/>
                                        </p:tgtEl>
                                      </p:cBhvr>
                                    </p:animEffect>
                                  </p:childTnLst>
                                </p:cTn>
                              </p:par>
                            </p:childTnLst>
                          </p:cTn>
                        </p:par>
                        <p:par>
                          <p:cTn id="27" fill="hold" nodeType="afterGroup">
                            <p:stCondLst>
                              <p:cond delay="2000"/>
                            </p:stCondLst>
                            <p:childTnLst>
                              <p:par>
                                <p:cTn id="28" presetID="22" presetClass="entr" presetSubtype="1"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up)">
                                      <p:cBhvr>
                                        <p:cTn id="30" dur="1000"/>
                                        <p:tgtEl>
                                          <p:spTgt spid="16"/>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up)">
                                      <p:cBhvr>
                                        <p:cTn id="33" dur="1000"/>
                                        <p:tgtEl>
                                          <p:spTgt spid="2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wipe(up)">
                                      <p:cBhvr>
                                        <p:cTn id="36" dur="1000"/>
                                        <p:tgtEl>
                                          <p:spTgt spid="25"/>
                                        </p:tgtEl>
                                      </p:cBhvr>
                                    </p:animEffect>
                                  </p:childTnLst>
                                </p:cTn>
                              </p:par>
                            </p:childTnLst>
                          </p:cTn>
                        </p:par>
                        <p:par>
                          <p:cTn id="37" fill="hold" nodeType="afterGroup">
                            <p:stCondLst>
                              <p:cond delay="3000"/>
                            </p:stCondLst>
                            <p:childTnLst>
                              <p:par>
                                <p:cTn id="38" presetID="22" presetClass="entr" presetSubtype="1"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up)">
                                      <p:cBhvr>
                                        <p:cTn id="40" dur="1000"/>
                                        <p:tgtEl>
                                          <p:spTgt spid="26"/>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wipe(up)">
                                      <p:cBhvr>
                                        <p:cTn id="43" dur="1000"/>
                                        <p:tgtEl>
                                          <p:spTgt spid="29"/>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wipe(up)">
                                      <p:cBhvr>
                                        <p:cTn id="46"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animBg="1"/>
      <p:bldP spid="24" grpId="0" animBg="1"/>
      <p:bldP spid="7" grpId="0"/>
      <p:bldP spid="20" grpId="0" animBg="1"/>
      <p:bldP spid="25" grpId="0"/>
      <p:bldP spid="29" grpId="0" animBg="1"/>
      <p:bldP spid="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文本框 3"/>
          <p:cNvSpPr txBox="1">
            <a:spLocks noChangeArrowheads="1"/>
          </p:cNvSpPr>
          <p:nvPr/>
        </p:nvSpPr>
        <p:spPr bwMode="auto">
          <a:xfrm>
            <a:off x="395288" y="817563"/>
            <a:ext cx="16208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编报体系</a:t>
            </a:r>
          </a:p>
        </p:txBody>
      </p:sp>
      <p:sp>
        <p:nvSpPr>
          <p:cNvPr id="5" name="矩形 4"/>
          <p:cNvSpPr/>
          <p:nvPr/>
        </p:nvSpPr>
        <p:spPr>
          <a:xfrm>
            <a:off x="5175250" y="115888"/>
            <a:ext cx="3968750" cy="461962"/>
          </a:xfrm>
          <a:prstGeom prst="rect">
            <a:avLst/>
          </a:prstGeom>
        </p:spPr>
        <p:txBody>
          <a:bodyPr wrap="none">
            <a:spAutoFit/>
          </a:bodyPr>
          <a:lstStyle/>
          <a:p>
            <a:pPr eaLnBrk="1" hangingPunct="1">
              <a:spcBef>
                <a:spcPct val="20000"/>
              </a:spcBef>
              <a:buClr>
                <a:schemeClr val="hlink"/>
              </a:buClr>
              <a:buSzPct val="120000"/>
              <a:defRPr/>
            </a:pPr>
            <a:r>
              <a:rPr lang="zh-CN" altLang="en-US" sz="2400" b="1" kern="0" dirty="0">
                <a:solidFill>
                  <a:schemeClr val="bg1"/>
                </a:solidFill>
                <a:latin typeface="微软雅黑" panose="020B0503020204020204" pitchFamily="34" charset="-122"/>
                <a:ea typeface="微软雅黑" panose="020B0503020204020204" pitchFamily="34" charset="-122"/>
              </a:rPr>
              <a:t>第一部分 部门决算编报体系</a:t>
            </a:r>
            <a:endParaRPr lang="zh-CN" altLang="en-US" sz="24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27652" name="灯片编号占位符 3"/>
          <p:cNvSpPr>
            <a:spLocks noGrp="1"/>
          </p:cNvSpPr>
          <p:nvPr>
            <p:ph type="sldNum" sz="quarter" idx="10"/>
          </p:nvPr>
        </p:nvSpPr>
        <p:spPr bwMode="auto">
          <a:xfrm>
            <a:off x="7031038" y="6705599"/>
            <a:ext cx="2133600" cy="152401"/>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DCE4DEF-B61D-4E2E-AAD2-B46241E3D28F}" type="slidenum">
              <a:rPr lang="zh-CN" altLang="en-US" sz="1200">
                <a:latin typeface="微软雅黑" pitchFamily="34" charset="-122"/>
                <a:ea typeface="微软雅黑" pitchFamily="34" charset="-122"/>
              </a:rPr>
              <a:pPr>
                <a:spcBef>
                  <a:spcPct val="0"/>
                </a:spcBef>
                <a:buFontTx/>
                <a:buNone/>
              </a:pPr>
              <a:t>3</a:t>
            </a:fld>
            <a:endParaRPr lang="zh-CN" altLang="en-US" sz="1200">
              <a:latin typeface="微软雅黑" pitchFamily="34" charset="-122"/>
              <a:ea typeface="微软雅黑" pitchFamily="34" charset="-122"/>
            </a:endParaRPr>
          </a:p>
        </p:txBody>
      </p:sp>
      <p:grpSp>
        <p:nvGrpSpPr>
          <p:cNvPr id="7" name="组合 6"/>
          <p:cNvGrpSpPr/>
          <p:nvPr/>
        </p:nvGrpSpPr>
        <p:grpSpPr>
          <a:xfrm>
            <a:off x="1714480" y="1428736"/>
            <a:ext cx="5184576" cy="4731990"/>
            <a:chOff x="2411760" y="411510"/>
            <a:chExt cx="4655207" cy="4416107"/>
          </a:xfrm>
        </p:grpSpPr>
        <p:pic>
          <p:nvPicPr>
            <p:cNvPr id="9" name="图片 8" descr="体系.gif"/>
            <p:cNvPicPr>
              <a:picLocks noChangeAspect="1"/>
            </p:cNvPicPr>
            <p:nvPr/>
          </p:nvPicPr>
          <p:blipFill>
            <a:blip r:embed="rId4" cstate="print"/>
            <a:stretch>
              <a:fillRect/>
            </a:stretch>
          </p:blipFill>
          <p:spPr>
            <a:xfrm>
              <a:off x="2411760" y="411510"/>
              <a:ext cx="4655207" cy="4416107"/>
            </a:xfrm>
            <a:prstGeom prst="rect">
              <a:avLst/>
            </a:prstGeom>
            <a:noFill/>
          </p:spPr>
        </p:pic>
        <p:grpSp>
          <p:nvGrpSpPr>
            <p:cNvPr id="10" name="组合 11"/>
            <p:cNvGrpSpPr/>
            <p:nvPr/>
          </p:nvGrpSpPr>
          <p:grpSpPr>
            <a:xfrm>
              <a:off x="3377540" y="1059582"/>
              <a:ext cx="3066668" cy="3011213"/>
              <a:chOff x="3377540" y="1059582"/>
              <a:chExt cx="3066668" cy="3011213"/>
            </a:xfrm>
          </p:grpSpPr>
          <p:sp>
            <p:nvSpPr>
              <p:cNvPr id="11" name="TextBox 10"/>
              <p:cNvSpPr txBox="1"/>
              <p:nvPr/>
            </p:nvSpPr>
            <p:spPr>
              <a:xfrm>
                <a:off x="3419872" y="1062484"/>
                <a:ext cx="1152128" cy="1005309"/>
              </a:xfrm>
              <a:prstGeom prst="rect">
                <a:avLst/>
              </a:prstGeom>
              <a:noFill/>
            </p:spPr>
            <p:txBody>
              <a:bodyPr wrap="square" rtlCol="0">
                <a:spAutoFit/>
              </a:bodyPr>
              <a:lstStyle/>
              <a:p>
                <a:r>
                  <a:rPr lang="zh-CN" altLang="en-US" sz="3200" dirty="0" smtClean="0">
                    <a:solidFill>
                      <a:schemeClr val="bg1"/>
                    </a:solidFill>
                    <a:effectLst>
                      <a:outerShdw blurRad="38100" dist="38100" dir="2700000" algn="tl">
                        <a:srgbClr val="000000">
                          <a:alpha val="43137"/>
                        </a:srgbClr>
                      </a:outerShdw>
                    </a:effectLst>
                    <a:latin typeface="黑体" pitchFamily="49" charset="-122"/>
                    <a:ea typeface="黑体" pitchFamily="49" charset="-122"/>
                  </a:rPr>
                  <a:t>基础数据</a:t>
                </a:r>
                <a:endParaRPr lang="zh-CN" altLang="en-US" sz="3200" dirty="0">
                  <a:solidFill>
                    <a:schemeClr val="bg1"/>
                  </a:solidFill>
                  <a:effectLst>
                    <a:outerShdw blurRad="38100" dist="38100" dir="2700000" algn="tl">
                      <a:srgbClr val="000000">
                        <a:alpha val="43137"/>
                      </a:srgbClr>
                    </a:outerShdw>
                  </a:effectLst>
                  <a:latin typeface="黑体" pitchFamily="49" charset="-122"/>
                  <a:ea typeface="黑体" pitchFamily="49" charset="-122"/>
                </a:endParaRPr>
              </a:p>
            </p:txBody>
          </p:sp>
          <p:sp>
            <p:nvSpPr>
              <p:cNvPr id="12" name="TextBox 11"/>
              <p:cNvSpPr txBox="1"/>
              <p:nvPr/>
            </p:nvSpPr>
            <p:spPr>
              <a:xfrm>
                <a:off x="5292080" y="1059582"/>
                <a:ext cx="1152128" cy="1005309"/>
              </a:xfrm>
              <a:prstGeom prst="rect">
                <a:avLst/>
              </a:prstGeom>
              <a:noFill/>
            </p:spPr>
            <p:txBody>
              <a:bodyPr wrap="square" rtlCol="0">
                <a:spAutoFit/>
              </a:bodyPr>
              <a:lstStyle/>
              <a:p>
                <a:r>
                  <a:rPr lang="zh-CN" altLang="en-US" sz="3200" dirty="0" smtClean="0">
                    <a:solidFill>
                      <a:schemeClr val="bg1"/>
                    </a:solidFill>
                    <a:effectLst>
                      <a:outerShdw blurRad="38100" dist="38100" dir="2700000" algn="tl">
                        <a:srgbClr val="000000">
                          <a:alpha val="43137"/>
                        </a:srgbClr>
                      </a:outerShdw>
                    </a:effectLst>
                    <a:latin typeface="黑体" pitchFamily="49" charset="-122"/>
                    <a:ea typeface="黑体" pitchFamily="49" charset="-122"/>
                  </a:rPr>
                  <a:t>填报说明</a:t>
                </a:r>
                <a:endParaRPr lang="zh-CN" altLang="en-US" sz="3200" dirty="0">
                  <a:solidFill>
                    <a:schemeClr val="bg1"/>
                  </a:solidFill>
                  <a:effectLst>
                    <a:outerShdw blurRad="38100" dist="38100" dir="2700000" algn="tl">
                      <a:srgbClr val="000000">
                        <a:alpha val="43137"/>
                      </a:srgbClr>
                    </a:outerShdw>
                  </a:effectLst>
                  <a:latin typeface="黑体" pitchFamily="49" charset="-122"/>
                  <a:ea typeface="黑体" pitchFamily="49" charset="-122"/>
                </a:endParaRPr>
              </a:p>
            </p:txBody>
          </p:sp>
          <p:sp>
            <p:nvSpPr>
              <p:cNvPr id="13" name="TextBox 12"/>
              <p:cNvSpPr txBox="1"/>
              <p:nvPr/>
            </p:nvSpPr>
            <p:spPr>
              <a:xfrm>
                <a:off x="3377540" y="3014080"/>
                <a:ext cx="1152128" cy="1005309"/>
              </a:xfrm>
              <a:prstGeom prst="rect">
                <a:avLst/>
              </a:prstGeom>
              <a:noFill/>
            </p:spPr>
            <p:txBody>
              <a:bodyPr wrap="square" rtlCol="0">
                <a:spAutoFit/>
              </a:bodyPr>
              <a:lstStyle/>
              <a:p>
                <a:r>
                  <a:rPr lang="zh-CN" altLang="en-US" sz="3200" dirty="0" smtClean="0">
                    <a:solidFill>
                      <a:schemeClr val="bg1"/>
                    </a:solidFill>
                    <a:effectLst>
                      <a:outerShdw blurRad="38100" dist="38100" dir="2700000" algn="tl">
                        <a:srgbClr val="000000">
                          <a:alpha val="43137"/>
                        </a:srgbClr>
                      </a:outerShdw>
                    </a:effectLst>
                    <a:latin typeface="黑体" pitchFamily="49" charset="-122"/>
                    <a:ea typeface="黑体" pitchFamily="49" charset="-122"/>
                  </a:rPr>
                  <a:t>分析报告</a:t>
                </a:r>
                <a:endParaRPr lang="zh-CN" altLang="en-US" sz="3200" dirty="0">
                  <a:solidFill>
                    <a:schemeClr val="bg1"/>
                  </a:solidFill>
                  <a:effectLst>
                    <a:outerShdw blurRad="38100" dist="38100" dir="2700000" algn="tl">
                      <a:srgbClr val="000000">
                        <a:alpha val="43137"/>
                      </a:srgbClr>
                    </a:outerShdw>
                  </a:effectLst>
                  <a:latin typeface="黑体" pitchFamily="49" charset="-122"/>
                  <a:ea typeface="黑体" pitchFamily="49" charset="-122"/>
                </a:endParaRPr>
              </a:p>
            </p:txBody>
          </p:sp>
          <p:sp>
            <p:nvSpPr>
              <p:cNvPr id="14" name="TextBox 13"/>
              <p:cNvSpPr txBox="1"/>
              <p:nvPr/>
            </p:nvSpPr>
            <p:spPr>
              <a:xfrm>
                <a:off x="5292079" y="3065487"/>
                <a:ext cx="1152128" cy="1005308"/>
              </a:xfrm>
              <a:prstGeom prst="rect">
                <a:avLst/>
              </a:prstGeom>
              <a:noFill/>
            </p:spPr>
            <p:txBody>
              <a:bodyPr wrap="square" rtlCol="0">
                <a:spAutoFit/>
              </a:bodyPr>
              <a:lstStyle/>
              <a:p>
                <a:r>
                  <a:rPr lang="zh-CN" altLang="en-US" sz="3200" dirty="0" smtClean="0">
                    <a:solidFill>
                      <a:schemeClr val="bg1"/>
                    </a:solidFill>
                    <a:effectLst>
                      <a:outerShdw blurRad="38100" dist="38100" dir="2700000" algn="tl">
                        <a:srgbClr val="000000">
                          <a:alpha val="43137"/>
                        </a:srgbClr>
                      </a:outerShdw>
                    </a:effectLst>
                    <a:latin typeface="黑体" pitchFamily="49" charset="-122"/>
                    <a:ea typeface="黑体" pitchFamily="49" charset="-122"/>
                  </a:rPr>
                  <a:t>分析评价</a:t>
                </a:r>
                <a:endParaRPr lang="zh-CN" altLang="en-US" sz="3200" dirty="0">
                  <a:solidFill>
                    <a:schemeClr val="bg1"/>
                  </a:solidFill>
                  <a:effectLst>
                    <a:outerShdw blurRad="38100" dist="38100" dir="2700000" algn="tl">
                      <a:srgbClr val="000000">
                        <a:alpha val="43137"/>
                      </a:srgbClr>
                    </a:outerShdw>
                  </a:effectLst>
                  <a:latin typeface="黑体" pitchFamily="49" charset="-122"/>
                  <a:ea typeface="黑体" pitchFamily="49" charset="-122"/>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a:grpSpLocks/>
          </p:cNvGrpSpPr>
          <p:nvPr/>
        </p:nvGrpSpPr>
        <p:grpSpPr bwMode="auto">
          <a:xfrm>
            <a:off x="20638" y="1549400"/>
            <a:ext cx="6064250" cy="5156200"/>
            <a:chOff x="20638" y="1549858"/>
            <a:chExt cx="6064250" cy="5155743"/>
          </a:xfrm>
        </p:grpSpPr>
        <p:sp>
          <p:nvSpPr>
            <p:cNvPr id="33" name="Rectangle 32"/>
            <p:cNvSpPr/>
            <p:nvPr/>
          </p:nvSpPr>
          <p:spPr bwMode="auto">
            <a:xfrm>
              <a:off x="20638" y="1549859"/>
              <a:ext cx="6064250" cy="5155742"/>
            </a:xfrm>
            <a:prstGeom prst="rect">
              <a:avLst/>
            </a:prstGeom>
            <a:solidFill>
              <a:srgbClr val="7CC8EC">
                <a:alpha val="67000"/>
              </a:srgbClr>
            </a:solidFill>
            <a:ln w="9525">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0" tIns="0" rIns="0" bIns="93260" anchor="ctr"/>
            <a:lstStyle/>
            <a:p>
              <a:pPr algn="ctr" defTabSz="932179">
                <a:lnSpc>
                  <a:spcPct val="90000"/>
                </a:lnSpc>
                <a:spcBef>
                  <a:spcPts val="408"/>
                </a:spcBef>
                <a:buClr>
                  <a:srgbClr val="FFFF99"/>
                </a:buClr>
                <a:buSzPct val="120000"/>
                <a:defRPr/>
              </a:pPr>
              <a:endParaRPr lang="en-US" sz="2312" kern="0" dirty="0">
                <a:solidFill>
                  <a:srgbClr val="002060"/>
                </a:solidFill>
                <a:ea typeface="Segoe UI" pitchFamily="34" charset="0"/>
                <a:cs typeface="Segoe"/>
              </a:endParaRPr>
            </a:p>
          </p:txBody>
        </p:sp>
        <p:sp>
          <p:nvSpPr>
            <p:cNvPr id="80964" name="Rectangle 73"/>
            <p:cNvSpPr>
              <a:spLocks noChangeArrowheads="1"/>
            </p:cNvSpPr>
            <p:nvPr/>
          </p:nvSpPr>
          <p:spPr bwMode="auto">
            <a:xfrm>
              <a:off x="23813" y="1549858"/>
              <a:ext cx="6061075" cy="354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0" algn="ctr">
                  <a:solidFill>
                    <a:srgbClr val="000000"/>
                  </a:solidFill>
                  <a:miter lim="800000"/>
                  <a:headEnd/>
                  <a:tailEnd/>
                </a14:hiddenLine>
              </a:ext>
            </a:extLst>
          </p:spPr>
          <p:txBody>
            <a:bodyPr lIns="181924" tIns="145540" rIns="181924" bIns="145540" anchor="ct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1800" b="1">
                  <a:solidFill>
                    <a:srgbClr val="002060"/>
                  </a:solidFill>
                  <a:latin typeface="微软雅黑" pitchFamily="34" charset="-122"/>
                  <a:ea typeface="微软雅黑" pitchFamily="34" charset="-122"/>
                </a:rPr>
                <a:t>部门决算基础数据表（主表）</a:t>
              </a:r>
            </a:p>
          </p:txBody>
        </p:sp>
      </p:grpSp>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80900"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25B4B59-5302-43B6-B83B-2E7ADA69AC45}" type="slidenum">
              <a:rPr lang="zh-CN" altLang="en-US" sz="1200">
                <a:solidFill>
                  <a:srgbClr val="000000"/>
                </a:solidFill>
                <a:latin typeface="微软雅黑" pitchFamily="34" charset="-122"/>
                <a:ea typeface="微软雅黑" pitchFamily="34" charset="-122"/>
              </a:rPr>
              <a:pPr>
                <a:spcBef>
                  <a:spcPct val="0"/>
                </a:spcBef>
                <a:buFontTx/>
                <a:buNone/>
              </a:pPr>
              <a:t>30</a:t>
            </a:fld>
            <a:endParaRPr lang="zh-CN" altLang="en-US" sz="1200">
              <a:solidFill>
                <a:srgbClr val="000000"/>
              </a:solidFill>
              <a:latin typeface="微软雅黑" pitchFamily="34" charset="-122"/>
              <a:ea typeface="微软雅黑" pitchFamily="34" charset="-122"/>
            </a:endParaRPr>
          </a:p>
        </p:txBody>
      </p:sp>
      <p:sp>
        <p:nvSpPr>
          <p:cNvPr id="80901" name="文本框 3"/>
          <p:cNvSpPr txBox="1">
            <a:spLocks noChangeArrowheads="1"/>
          </p:cNvSpPr>
          <p:nvPr/>
        </p:nvSpPr>
        <p:spPr bwMode="auto">
          <a:xfrm>
            <a:off x="395288" y="6842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矩形 3"/>
          <p:cNvSpPr/>
          <p:nvPr/>
        </p:nvSpPr>
        <p:spPr bwMode="auto">
          <a:xfrm>
            <a:off x="4492625" y="1836738"/>
            <a:ext cx="1549400" cy="396875"/>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Z06-1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行政事业类项目收入支出决算表</a:t>
            </a:r>
            <a:endParaRPr lang="zh-CN" altLang="en-US" sz="1200" dirty="0">
              <a:solidFill>
                <a:srgbClr val="002060"/>
              </a:solidFill>
              <a:latin typeface="微软雅黑" panose="020B0503020204020204" pitchFamily="34" charset="-122"/>
              <a:ea typeface="微软雅黑" panose="020B0503020204020204" pitchFamily="34" charset="-122"/>
            </a:endParaRPr>
          </a:p>
        </p:txBody>
      </p:sp>
      <p:sp>
        <p:nvSpPr>
          <p:cNvPr id="35" name="矩形 34"/>
          <p:cNvSpPr/>
          <p:nvPr/>
        </p:nvSpPr>
        <p:spPr bwMode="auto">
          <a:xfrm>
            <a:off x="4492625" y="2284413"/>
            <a:ext cx="1549400" cy="396875"/>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Z06-2</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基本建设类项目收入支出决算表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6" name="矩形 35"/>
          <p:cNvSpPr/>
          <p:nvPr/>
        </p:nvSpPr>
        <p:spPr bwMode="auto">
          <a:xfrm>
            <a:off x="4492625" y="3213100"/>
            <a:ext cx="1549400" cy="396875"/>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Z05-2</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项目支出决算明细表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7" name="矩形 36"/>
          <p:cNvSpPr/>
          <p:nvPr/>
        </p:nvSpPr>
        <p:spPr bwMode="auto">
          <a:xfrm>
            <a:off x="4492625" y="4514850"/>
            <a:ext cx="1549400" cy="541338"/>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Z08-2</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一般公共预算财政拨款项目支出决算明细表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8" name="矩形 37"/>
          <p:cNvSpPr/>
          <p:nvPr/>
        </p:nvSpPr>
        <p:spPr bwMode="auto">
          <a:xfrm>
            <a:off x="4492625" y="5133975"/>
            <a:ext cx="1549400" cy="53975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Z10-1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政府性基金预算财政拨款基本支出决算明细</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9" name="矩形 38"/>
          <p:cNvSpPr/>
          <p:nvPr/>
        </p:nvSpPr>
        <p:spPr bwMode="auto">
          <a:xfrm>
            <a:off x="4492625" y="2757488"/>
            <a:ext cx="1549400" cy="396875"/>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Z05-1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基本支出决算明细表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0" name="矩形 39"/>
          <p:cNvSpPr/>
          <p:nvPr/>
        </p:nvSpPr>
        <p:spPr bwMode="auto">
          <a:xfrm>
            <a:off x="4492625" y="3905250"/>
            <a:ext cx="1549400" cy="541338"/>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Z08-1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一般公共预算财政拨款基本支出决算明细表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1" name="矩形 40"/>
          <p:cNvSpPr/>
          <p:nvPr/>
        </p:nvSpPr>
        <p:spPr bwMode="auto">
          <a:xfrm>
            <a:off x="4492625" y="5741988"/>
            <a:ext cx="1549400" cy="53975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Z10-2</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政府性基金预算财政拨款项目支出决算明细表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2" name="矩形 41"/>
          <p:cNvSpPr/>
          <p:nvPr/>
        </p:nvSpPr>
        <p:spPr bwMode="auto">
          <a:xfrm>
            <a:off x="3173413" y="2840038"/>
            <a:ext cx="1025525" cy="684212"/>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Z05</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支出决算明细表</a:t>
            </a:r>
            <a:endPar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自动生成</a:t>
            </a: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3" name="矩形 42"/>
          <p:cNvSpPr/>
          <p:nvPr/>
        </p:nvSpPr>
        <p:spPr bwMode="auto">
          <a:xfrm>
            <a:off x="2360613" y="2840038"/>
            <a:ext cx="614362" cy="684212"/>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Z04</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支出决算表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5" name="矩形 44"/>
          <p:cNvSpPr/>
          <p:nvPr/>
        </p:nvSpPr>
        <p:spPr bwMode="auto">
          <a:xfrm>
            <a:off x="2938463" y="5308600"/>
            <a:ext cx="1254125" cy="82550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Z10</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政府性基金预算财政拨款支出决算明细表</a:t>
            </a:r>
            <a:endPar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自动生成</a:t>
            </a: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6" name="矩形 45"/>
          <p:cNvSpPr/>
          <p:nvPr/>
        </p:nvSpPr>
        <p:spPr bwMode="auto">
          <a:xfrm>
            <a:off x="2938463" y="4067175"/>
            <a:ext cx="1254125" cy="823913"/>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Z08</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一般公共预算财政拨款支出决算明细表</a:t>
            </a:r>
            <a:endPar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自动生成</a:t>
            </a: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p>
        </p:txBody>
      </p:sp>
      <p:sp>
        <p:nvSpPr>
          <p:cNvPr id="47" name="矩形 46"/>
          <p:cNvSpPr/>
          <p:nvPr/>
        </p:nvSpPr>
        <p:spPr bwMode="auto">
          <a:xfrm>
            <a:off x="1574800" y="5310188"/>
            <a:ext cx="973138" cy="823912"/>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Z09</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政府性基金预算财政拨款收入支出决算表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8" name="矩形 47"/>
          <p:cNvSpPr/>
          <p:nvPr/>
        </p:nvSpPr>
        <p:spPr bwMode="auto">
          <a:xfrm>
            <a:off x="1574800" y="4067175"/>
            <a:ext cx="973138" cy="82550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Z07</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一般公共预算财政拨款收入支出决算</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9" name="矩形 48"/>
          <p:cNvSpPr/>
          <p:nvPr/>
        </p:nvSpPr>
        <p:spPr bwMode="auto">
          <a:xfrm>
            <a:off x="692150" y="4321175"/>
            <a:ext cx="647700" cy="1520825"/>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Z01-1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财政拨款收入支出决算总表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0" name="矩形 49"/>
          <p:cNvSpPr/>
          <p:nvPr/>
        </p:nvSpPr>
        <p:spPr bwMode="auto">
          <a:xfrm>
            <a:off x="23813" y="2927350"/>
            <a:ext cx="414337" cy="224790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0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1</a:t>
            </a:r>
          </a:p>
          <a:p>
            <a:pPr algn="ctr">
              <a:defRPr/>
            </a:pPr>
            <a:endParaRPr lang="en-US" altLang="zh-CN" sz="4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a:p>
            <a:pPr algn="ctr">
              <a:defRPr/>
            </a:pPr>
            <a:r>
              <a:rPr lang="zh-CN" altLang="en-US" sz="20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预算执行情况</a:t>
            </a:r>
          </a:p>
        </p:txBody>
      </p:sp>
      <p:sp>
        <p:nvSpPr>
          <p:cNvPr id="51" name="矩形 50"/>
          <p:cNvSpPr/>
          <p:nvPr/>
        </p:nvSpPr>
        <p:spPr bwMode="auto">
          <a:xfrm>
            <a:off x="692150" y="2052638"/>
            <a:ext cx="474663" cy="190500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收入支出决算总表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2" name="矩形 51"/>
          <p:cNvSpPr/>
          <p:nvPr/>
        </p:nvSpPr>
        <p:spPr bwMode="auto">
          <a:xfrm>
            <a:off x="1574800" y="2052638"/>
            <a:ext cx="474663" cy="1906587"/>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Z02</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收入支出决算表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3" name="矩形 52"/>
          <p:cNvSpPr/>
          <p:nvPr/>
        </p:nvSpPr>
        <p:spPr bwMode="auto">
          <a:xfrm>
            <a:off x="2355850" y="2057400"/>
            <a:ext cx="1836738" cy="395288"/>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Z06</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项目收入支出决算表</a:t>
            </a:r>
            <a:endPar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自动生成</a:t>
            </a: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cxnSp>
        <p:nvCxnSpPr>
          <p:cNvPr id="9" name="肘形连接符 8"/>
          <p:cNvCxnSpPr>
            <a:stCxn id="4" idx="1"/>
            <a:endCxn id="53" idx="3"/>
          </p:cNvCxnSpPr>
          <p:nvPr/>
        </p:nvCxnSpPr>
        <p:spPr bwMode="auto">
          <a:xfrm rot="10800000" flipV="1">
            <a:off x="4192588" y="2035175"/>
            <a:ext cx="300037" cy="21907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肘形连接符 10"/>
          <p:cNvCxnSpPr>
            <a:stCxn id="35" idx="1"/>
            <a:endCxn id="53" idx="3"/>
          </p:cNvCxnSpPr>
          <p:nvPr/>
        </p:nvCxnSpPr>
        <p:spPr bwMode="auto">
          <a:xfrm rot="10800000">
            <a:off x="4192588" y="2254250"/>
            <a:ext cx="300037" cy="228600"/>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肘形连接符 53"/>
          <p:cNvCxnSpPr>
            <a:stCxn id="39" idx="1"/>
            <a:endCxn id="42" idx="3"/>
          </p:cNvCxnSpPr>
          <p:nvPr/>
        </p:nvCxnSpPr>
        <p:spPr bwMode="auto">
          <a:xfrm rot="10800000" flipV="1">
            <a:off x="4198938" y="2955925"/>
            <a:ext cx="293687" cy="22542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56" name="肘形连接符 55"/>
          <p:cNvCxnSpPr>
            <a:stCxn id="36" idx="1"/>
            <a:endCxn id="42" idx="3"/>
          </p:cNvCxnSpPr>
          <p:nvPr/>
        </p:nvCxnSpPr>
        <p:spPr bwMode="auto">
          <a:xfrm rot="10800000">
            <a:off x="4198938" y="3182938"/>
            <a:ext cx="293687" cy="228600"/>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59" name="矩形 58"/>
          <p:cNvSpPr/>
          <p:nvPr/>
        </p:nvSpPr>
        <p:spPr bwMode="auto">
          <a:xfrm>
            <a:off x="2355850" y="2505075"/>
            <a:ext cx="1836738" cy="28575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Z03</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收入决算表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60" name="矩形 59"/>
          <p:cNvSpPr/>
          <p:nvPr/>
        </p:nvSpPr>
        <p:spPr bwMode="auto">
          <a:xfrm>
            <a:off x="2355850" y="3579813"/>
            <a:ext cx="1836738" cy="395287"/>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Z11</a:t>
            </a:r>
            <a:r>
              <a:rPr lang="zh-CN"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财政专户管理资金收入支出决算表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cxnSp>
        <p:nvCxnSpPr>
          <p:cNvPr id="63" name="直接箭头连接符 62"/>
          <p:cNvCxnSpPr>
            <a:stCxn id="42" idx="1"/>
            <a:endCxn id="43" idx="3"/>
          </p:cNvCxnSpPr>
          <p:nvPr/>
        </p:nvCxnSpPr>
        <p:spPr bwMode="auto">
          <a:xfrm flipH="1">
            <a:off x="2974975" y="3182938"/>
            <a:ext cx="198438" cy="0"/>
          </a:xfrm>
          <a:prstGeom prst="straightConnector1">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07" name="肘形连接符 76806"/>
          <p:cNvCxnSpPr>
            <a:stCxn id="53" idx="1"/>
            <a:endCxn id="52" idx="3"/>
          </p:cNvCxnSpPr>
          <p:nvPr/>
        </p:nvCxnSpPr>
        <p:spPr bwMode="auto">
          <a:xfrm rot="10800000" flipV="1">
            <a:off x="2049463" y="2254250"/>
            <a:ext cx="306387" cy="75247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09" name="肘形连接符 76808"/>
          <p:cNvCxnSpPr>
            <a:stCxn id="59" idx="1"/>
            <a:endCxn id="52" idx="3"/>
          </p:cNvCxnSpPr>
          <p:nvPr/>
        </p:nvCxnSpPr>
        <p:spPr bwMode="auto">
          <a:xfrm rot="10800000" flipV="1">
            <a:off x="2049463" y="2647950"/>
            <a:ext cx="306387" cy="35877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11" name="肘形连接符 76810"/>
          <p:cNvCxnSpPr>
            <a:stCxn id="43" idx="1"/>
            <a:endCxn id="52" idx="3"/>
          </p:cNvCxnSpPr>
          <p:nvPr/>
        </p:nvCxnSpPr>
        <p:spPr bwMode="auto">
          <a:xfrm rot="10800000">
            <a:off x="2049463" y="3006725"/>
            <a:ext cx="311150" cy="176213"/>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13" name="肘形连接符 76812"/>
          <p:cNvCxnSpPr>
            <a:stCxn id="60" idx="1"/>
            <a:endCxn id="52" idx="3"/>
          </p:cNvCxnSpPr>
          <p:nvPr/>
        </p:nvCxnSpPr>
        <p:spPr bwMode="auto">
          <a:xfrm rot="10800000">
            <a:off x="2049463" y="3006725"/>
            <a:ext cx="306387" cy="77152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15" name="肘形连接符 76814"/>
          <p:cNvCxnSpPr>
            <a:stCxn id="52" idx="1"/>
            <a:endCxn id="51" idx="3"/>
          </p:cNvCxnSpPr>
          <p:nvPr/>
        </p:nvCxnSpPr>
        <p:spPr bwMode="auto">
          <a:xfrm rot="10800000">
            <a:off x="1166813" y="3005138"/>
            <a:ext cx="407987" cy="1587"/>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24" name="肘形连接符 76823"/>
          <p:cNvCxnSpPr>
            <a:stCxn id="40" idx="1"/>
            <a:endCxn id="46" idx="3"/>
          </p:cNvCxnSpPr>
          <p:nvPr/>
        </p:nvCxnSpPr>
        <p:spPr bwMode="auto">
          <a:xfrm rot="10800000" flipV="1">
            <a:off x="4192588" y="4176713"/>
            <a:ext cx="300037" cy="301625"/>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26" name="肘形连接符 76825"/>
          <p:cNvCxnSpPr>
            <a:stCxn id="37" idx="1"/>
            <a:endCxn id="46" idx="3"/>
          </p:cNvCxnSpPr>
          <p:nvPr/>
        </p:nvCxnSpPr>
        <p:spPr bwMode="auto">
          <a:xfrm rot="10800000">
            <a:off x="4192588" y="4478338"/>
            <a:ext cx="300037" cy="306387"/>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28" name="肘形连接符 76827"/>
          <p:cNvCxnSpPr>
            <a:stCxn id="38" idx="1"/>
            <a:endCxn id="45" idx="3"/>
          </p:cNvCxnSpPr>
          <p:nvPr/>
        </p:nvCxnSpPr>
        <p:spPr bwMode="auto">
          <a:xfrm rot="10800000" flipV="1">
            <a:off x="4192588" y="5403850"/>
            <a:ext cx="300037" cy="317500"/>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30" name="肘形连接符 76829"/>
          <p:cNvCxnSpPr>
            <a:stCxn id="41" idx="1"/>
            <a:endCxn id="45" idx="3"/>
          </p:cNvCxnSpPr>
          <p:nvPr/>
        </p:nvCxnSpPr>
        <p:spPr bwMode="auto">
          <a:xfrm rot="10800000">
            <a:off x="4192588" y="5721350"/>
            <a:ext cx="300037" cy="290513"/>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32" name="肘形连接符 76831"/>
          <p:cNvCxnSpPr>
            <a:stCxn id="48" idx="1"/>
            <a:endCxn id="49" idx="3"/>
          </p:cNvCxnSpPr>
          <p:nvPr/>
        </p:nvCxnSpPr>
        <p:spPr bwMode="auto">
          <a:xfrm rot="10800000" flipV="1">
            <a:off x="1339850" y="4479925"/>
            <a:ext cx="234950" cy="601663"/>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34" name="肘形连接符 76833"/>
          <p:cNvCxnSpPr>
            <a:stCxn id="47" idx="1"/>
            <a:endCxn id="49" idx="3"/>
          </p:cNvCxnSpPr>
          <p:nvPr/>
        </p:nvCxnSpPr>
        <p:spPr bwMode="auto">
          <a:xfrm rot="10800000">
            <a:off x="1339850" y="5081588"/>
            <a:ext cx="234950" cy="641350"/>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36" name="肘形连接符 76835"/>
          <p:cNvCxnSpPr>
            <a:stCxn id="51" idx="1"/>
            <a:endCxn id="50" idx="3"/>
          </p:cNvCxnSpPr>
          <p:nvPr/>
        </p:nvCxnSpPr>
        <p:spPr bwMode="auto">
          <a:xfrm rot="10800000" flipV="1">
            <a:off x="438150" y="3005138"/>
            <a:ext cx="254000" cy="1046162"/>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38" name="肘形连接符 76837"/>
          <p:cNvCxnSpPr>
            <a:stCxn id="49" idx="1"/>
            <a:endCxn id="50" idx="3"/>
          </p:cNvCxnSpPr>
          <p:nvPr/>
        </p:nvCxnSpPr>
        <p:spPr bwMode="auto">
          <a:xfrm rot="10800000">
            <a:off x="438150" y="4051300"/>
            <a:ext cx="254000" cy="1030288"/>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40" name="肘形连接符 76839"/>
          <p:cNvCxnSpPr>
            <a:stCxn id="46" idx="1"/>
            <a:endCxn id="48" idx="3"/>
          </p:cNvCxnSpPr>
          <p:nvPr/>
        </p:nvCxnSpPr>
        <p:spPr bwMode="auto">
          <a:xfrm rot="10800000" flipV="1">
            <a:off x="2547938" y="4478338"/>
            <a:ext cx="390525" cy="1587"/>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76842" name="肘形连接符 76841"/>
          <p:cNvCxnSpPr>
            <a:stCxn id="45" idx="1"/>
            <a:endCxn id="47" idx="3"/>
          </p:cNvCxnSpPr>
          <p:nvPr/>
        </p:nvCxnSpPr>
        <p:spPr bwMode="auto">
          <a:xfrm rot="10800000" flipV="1">
            <a:off x="2547938" y="5721350"/>
            <a:ext cx="390525" cy="1588"/>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08" name="矩形 107"/>
          <p:cNvSpPr/>
          <p:nvPr/>
        </p:nvSpPr>
        <p:spPr bwMode="auto">
          <a:xfrm>
            <a:off x="23813" y="6273800"/>
            <a:ext cx="1439862" cy="431800"/>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0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2 </a:t>
            </a:r>
            <a:r>
              <a:rPr lang="zh-CN" altLang="en-US" sz="20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财务状况</a:t>
            </a:r>
          </a:p>
        </p:txBody>
      </p:sp>
      <p:sp>
        <p:nvSpPr>
          <p:cNvPr id="113" name="矩形 112"/>
          <p:cNvSpPr/>
          <p:nvPr/>
        </p:nvSpPr>
        <p:spPr bwMode="auto">
          <a:xfrm>
            <a:off x="1981200" y="6294438"/>
            <a:ext cx="1439863" cy="392112"/>
          </a:xfrm>
          <a:prstGeom prst="rect">
            <a:avLst/>
          </a:prstGeom>
          <a:solidFill>
            <a:srgbClr val="33CCCC"/>
          </a:solidFill>
          <a:ln w="28575">
            <a:solidFill>
              <a:srgbClr val="69C1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Z12</a:t>
            </a:r>
            <a:r>
              <a:rPr lang="zh-CN" altLang="en-US" sz="1200" kern="100" dirty="0" smtClean="0">
                <a:solidFill>
                  <a:srgbClr val="002060"/>
                </a:solidFill>
                <a:latin typeface="微软雅黑" panose="020B0503020204020204" pitchFamily="34" charset="-122"/>
                <a:ea typeface="微软雅黑" panose="020B0503020204020204" pitchFamily="34" charset="-122"/>
                <a:cs typeface="Times New Roman" panose="02020603050405020304" pitchFamily="18" charset="0"/>
              </a:rPr>
              <a:t>资产负债简表</a:t>
            </a:r>
            <a:endParaRPr lang="zh-CN" altLang="en-US" sz="1200" kern="100" dirty="0">
              <a:solidFill>
                <a:srgbClr val="002060"/>
              </a:solidFill>
              <a:latin typeface="微软雅黑" panose="020B0503020204020204" pitchFamily="34" charset="-122"/>
              <a:ea typeface="微软雅黑" panose="020B0503020204020204" pitchFamily="34" charset="-122"/>
              <a:cs typeface="Times New Roman" panose="02020603050405020304" pitchFamily="18" charset="0"/>
            </a:endParaRPr>
          </a:p>
        </p:txBody>
      </p:sp>
      <p:cxnSp>
        <p:nvCxnSpPr>
          <p:cNvPr id="76848" name="肘形连接符 76847"/>
          <p:cNvCxnSpPr>
            <a:stCxn id="113" idx="1"/>
            <a:endCxn id="108" idx="3"/>
          </p:cNvCxnSpPr>
          <p:nvPr/>
        </p:nvCxnSpPr>
        <p:spPr bwMode="auto">
          <a:xfrm rot="10800000">
            <a:off x="1463675" y="6489700"/>
            <a:ext cx="517525" cy="1588"/>
          </a:xfrm>
          <a:prstGeom prst="bentConnector3">
            <a:avLst>
              <a:gd name="adj1" fmla="val 50000"/>
            </a:avLst>
          </a:prstGeom>
          <a:ln>
            <a:solidFill>
              <a:srgbClr val="002060"/>
            </a:solidFill>
            <a:tailEnd type="triangle"/>
          </a:ln>
        </p:spPr>
        <p:style>
          <a:lnRef idx="1">
            <a:schemeClr val="accent1"/>
          </a:lnRef>
          <a:fillRef idx="0">
            <a:schemeClr val="accent1"/>
          </a:fillRef>
          <a:effectRef idx="0">
            <a:schemeClr val="accent1"/>
          </a:effectRef>
          <a:fontRef idx="minor">
            <a:schemeClr val="tx1"/>
          </a:fontRef>
        </p:style>
      </p:cxnSp>
      <p:grpSp>
        <p:nvGrpSpPr>
          <p:cNvPr id="30" name="组合 29"/>
          <p:cNvGrpSpPr>
            <a:grpSpLocks/>
          </p:cNvGrpSpPr>
          <p:nvPr/>
        </p:nvGrpSpPr>
        <p:grpSpPr bwMode="auto">
          <a:xfrm>
            <a:off x="6015038" y="981075"/>
            <a:ext cx="3671887" cy="5724525"/>
            <a:chOff x="6015038" y="980728"/>
            <a:chExt cx="3671887" cy="5724872"/>
          </a:xfrm>
        </p:grpSpPr>
        <p:sp>
          <p:nvSpPr>
            <p:cNvPr id="80959" name="Rectangle 73"/>
            <p:cNvSpPr>
              <a:spLocks noChangeArrowheads="1"/>
            </p:cNvSpPr>
            <p:nvPr/>
          </p:nvSpPr>
          <p:spPr bwMode="auto">
            <a:xfrm>
              <a:off x="6143625" y="1194011"/>
              <a:ext cx="2978150" cy="5511589"/>
            </a:xfrm>
            <a:prstGeom prst="rect">
              <a:avLst/>
            </a:prstGeom>
            <a:solidFill>
              <a:srgbClr val="85C2FF">
                <a:alpha val="67058"/>
              </a:srgbClr>
            </a:solidFill>
            <a:ln>
              <a:noFill/>
            </a:ln>
            <a:extLst>
              <a:ext uri="{91240B29-F687-4F45-9708-019B960494DF}">
                <a14:hiddenLine xmlns="" xmlns:a14="http://schemas.microsoft.com/office/drawing/2010/main" w="127000" algn="ctr">
                  <a:solidFill>
                    <a:srgbClr val="000000"/>
                  </a:solidFill>
                  <a:miter lim="800000"/>
                  <a:headEnd/>
                  <a:tailEnd/>
                </a14:hiddenLine>
              </a:ext>
            </a:extLst>
          </p:spPr>
          <p:txBody>
            <a:bodyPr lIns="181924" tIns="145540" rIns="181924" bIns="145540" anchor="ctr"/>
            <a:lstStyle>
              <a:lvl1pPr defTabSz="9271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2710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271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271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271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endParaRPr lang="en-US" altLang="zh-CN" sz="4000" b="1">
                <a:solidFill>
                  <a:srgbClr val="FFFFFF"/>
                </a:solidFill>
                <a:latin typeface="Segoe UI Light" pitchFamily="34" charset="0"/>
                <a:cs typeface="Segoe UI" pitchFamily="34" charset="0"/>
              </a:endParaRPr>
            </a:p>
          </p:txBody>
        </p:sp>
        <p:sp>
          <p:nvSpPr>
            <p:cNvPr id="80960" name="Rectangle 73"/>
            <p:cNvSpPr>
              <a:spLocks noChangeArrowheads="1"/>
            </p:cNvSpPr>
            <p:nvPr/>
          </p:nvSpPr>
          <p:spPr bwMode="auto">
            <a:xfrm>
              <a:off x="6015038" y="980728"/>
              <a:ext cx="3671887" cy="9245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0" algn="ctr">
                  <a:solidFill>
                    <a:srgbClr val="000000"/>
                  </a:solidFill>
                  <a:miter lim="800000"/>
                  <a:headEnd/>
                  <a:tailEnd/>
                </a14:hiddenLine>
              </a:ext>
            </a:extLst>
          </p:spPr>
          <p:txBody>
            <a:bodyPr lIns="181924" tIns="145540" rIns="181924" bIns="145540" anchor="ct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en-US" sz="1800" b="1">
                  <a:solidFill>
                    <a:srgbClr val="002060"/>
                  </a:solidFill>
                  <a:latin typeface="微软雅黑" pitchFamily="34" charset="-122"/>
                  <a:ea typeface="微软雅黑" pitchFamily="34" charset="-122"/>
                </a:rPr>
                <a:t>部门决算基础数据表（附表）</a:t>
              </a:r>
            </a:p>
          </p:txBody>
        </p:sp>
      </p:grpSp>
      <p:sp>
        <p:nvSpPr>
          <p:cNvPr id="83000" name="文本占位符 2"/>
          <p:cNvSpPr txBox="1">
            <a:spLocks/>
          </p:cNvSpPr>
          <p:nvPr/>
        </p:nvSpPr>
        <p:spPr bwMode="auto">
          <a:xfrm>
            <a:off x="6419850" y="1673225"/>
            <a:ext cx="2413000" cy="684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buClr>
                <a:schemeClr val="hlink"/>
              </a:buClr>
              <a:buSzPct val="120000"/>
              <a:buFontTx/>
              <a:buNone/>
            </a:pPr>
            <a:r>
              <a:rPr lang="zh-CN" altLang="en-US" sz="2800">
                <a:solidFill>
                  <a:srgbClr val="002060"/>
                </a:solidFill>
                <a:latin typeface="微软雅黑" pitchFamily="34" charset="-122"/>
                <a:ea typeface="微软雅黑" pitchFamily="34" charset="-122"/>
              </a:rPr>
              <a:t>资产类</a:t>
            </a:r>
          </a:p>
        </p:txBody>
      </p:sp>
      <p:sp>
        <p:nvSpPr>
          <p:cNvPr id="124" name="圆角矩形 123"/>
          <p:cNvSpPr/>
          <p:nvPr/>
        </p:nvSpPr>
        <p:spPr bwMode="auto">
          <a:xfrm>
            <a:off x="6253163" y="2368550"/>
            <a:ext cx="1331912" cy="1033463"/>
          </a:xfrm>
          <a:prstGeom prst="roundRect">
            <a:avLst/>
          </a:prstGeom>
          <a:solidFill>
            <a:srgbClr val="69C1E9"/>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algn="ctr">
              <a:defRPr/>
            </a:pPr>
            <a:r>
              <a:rPr lang="en-US" altLang="zh-CN" sz="1600" dirty="0">
                <a:solidFill>
                  <a:srgbClr val="002060"/>
                </a:solidFill>
                <a:latin typeface="微软雅黑" panose="020B0503020204020204" pitchFamily="34" charset="-122"/>
                <a:ea typeface="微软雅黑" panose="020B0503020204020204" pitchFamily="34" charset="-122"/>
              </a:rPr>
              <a:t>F01</a:t>
            </a:r>
            <a:r>
              <a:rPr lang="zh-CN" altLang="en-US" sz="1600" dirty="0">
                <a:solidFill>
                  <a:srgbClr val="002060"/>
                </a:solidFill>
                <a:latin typeface="微软雅黑" panose="020B0503020204020204" pitchFamily="34" charset="-122"/>
                <a:ea typeface="微软雅黑" panose="020B0503020204020204" pitchFamily="34" charset="-122"/>
              </a:rPr>
              <a:t>资产情况表</a:t>
            </a:r>
          </a:p>
        </p:txBody>
      </p:sp>
      <p:sp>
        <p:nvSpPr>
          <p:cNvPr id="125" name="圆角矩形 124"/>
          <p:cNvSpPr/>
          <p:nvPr/>
        </p:nvSpPr>
        <p:spPr bwMode="auto">
          <a:xfrm>
            <a:off x="7696200" y="2368550"/>
            <a:ext cx="1331913" cy="1033463"/>
          </a:xfrm>
          <a:prstGeom prst="roundRect">
            <a:avLst/>
          </a:prstGeom>
          <a:solidFill>
            <a:srgbClr val="69C1E9"/>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algn="ctr">
              <a:defRPr/>
            </a:pPr>
            <a:r>
              <a:rPr lang="en-US" altLang="zh-CN" sz="1600" dirty="0">
                <a:solidFill>
                  <a:srgbClr val="002060"/>
                </a:solidFill>
                <a:latin typeface="微软雅黑" panose="020B0503020204020204" pitchFamily="34" charset="-122"/>
                <a:ea typeface="微软雅黑" panose="020B0503020204020204" pitchFamily="34" charset="-122"/>
              </a:rPr>
              <a:t>F02</a:t>
            </a:r>
            <a:r>
              <a:rPr lang="zh-CN" altLang="en-US" sz="1600" dirty="0">
                <a:solidFill>
                  <a:srgbClr val="002060"/>
                </a:solidFill>
                <a:latin typeface="微软雅黑" panose="020B0503020204020204" pitchFamily="34" charset="-122"/>
                <a:ea typeface="微软雅黑" panose="020B0503020204020204" pitchFamily="34" charset="-122"/>
              </a:rPr>
              <a:t>国有资产收益征缴情况表</a:t>
            </a:r>
          </a:p>
        </p:txBody>
      </p:sp>
      <p:sp>
        <p:nvSpPr>
          <p:cNvPr id="83003" name="文本占位符 2"/>
          <p:cNvSpPr txBox="1">
            <a:spLocks/>
          </p:cNvSpPr>
          <p:nvPr/>
        </p:nvSpPr>
        <p:spPr bwMode="auto">
          <a:xfrm>
            <a:off x="6419850" y="3603625"/>
            <a:ext cx="2413000" cy="684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buClr>
                <a:schemeClr val="hlink"/>
              </a:buClr>
              <a:buSzPct val="120000"/>
              <a:buFontTx/>
              <a:buNone/>
            </a:pPr>
            <a:r>
              <a:rPr lang="zh-CN" altLang="en-US" sz="2800">
                <a:solidFill>
                  <a:srgbClr val="002060"/>
                </a:solidFill>
                <a:latin typeface="微软雅黑" pitchFamily="34" charset="-122"/>
                <a:ea typeface="微软雅黑" pitchFamily="34" charset="-122"/>
              </a:rPr>
              <a:t>机构人员类</a:t>
            </a:r>
          </a:p>
        </p:txBody>
      </p:sp>
      <p:sp>
        <p:nvSpPr>
          <p:cNvPr id="127" name="圆角矩形 126"/>
          <p:cNvSpPr/>
          <p:nvPr/>
        </p:nvSpPr>
        <p:spPr bwMode="auto">
          <a:xfrm>
            <a:off x="6254750" y="4306888"/>
            <a:ext cx="1333500" cy="841375"/>
          </a:xfrm>
          <a:prstGeom prst="roundRect">
            <a:avLst/>
          </a:prstGeom>
          <a:solidFill>
            <a:srgbClr val="69C1E9"/>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algn="ctr">
              <a:defRPr/>
            </a:pPr>
            <a:r>
              <a:rPr lang="en-US" altLang="zh-CN" sz="1600" dirty="0">
                <a:solidFill>
                  <a:srgbClr val="002060"/>
                </a:solidFill>
                <a:latin typeface="微软雅黑" panose="020B0503020204020204" pitchFamily="34" charset="-122"/>
                <a:ea typeface="微软雅黑" panose="020B0503020204020204" pitchFamily="34" charset="-122"/>
              </a:rPr>
              <a:t>F03</a:t>
            </a:r>
            <a:r>
              <a:rPr lang="zh-CN" altLang="en-US" sz="1600" dirty="0">
                <a:solidFill>
                  <a:srgbClr val="002060"/>
                </a:solidFill>
                <a:latin typeface="微软雅黑" panose="020B0503020204020204" pitchFamily="34" charset="-122"/>
                <a:ea typeface="微软雅黑" panose="020B0503020204020204" pitchFamily="34" charset="-122"/>
              </a:rPr>
              <a:t>基本数字表</a:t>
            </a:r>
          </a:p>
        </p:txBody>
      </p:sp>
      <p:sp>
        <p:nvSpPr>
          <p:cNvPr id="128" name="圆角矩形 127"/>
          <p:cNvSpPr/>
          <p:nvPr/>
        </p:nvSpPr>
        <p:spPr bwMode="auto">
          <a:xfrm>
            <a:off x="7697788" y="4306888"/>
            <a:ext cx="1333500" cy="841375"/>
          </a:xfrm>
          <a:prstGeom prst="roundRect">
            <a:avLst/>
          </a:prstGeom>
          <a:solidFill>
            <a:srgbClr val="69C1E9"/>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algn="ctr">
              <a:defRPr/>
            </a:pPr>
            <a:r>
              <a:rPr lang="en-US" altLang="zh-CN" sz="1600" dirty="0">
                <a:solidFill>
                  <a:srgbClr val="002060"/>
                </a:solidFill>
                <a:latin typeface="微软雅黑" panose="020B0503020204020204" pitchFamily="34" charset="-122"/>
                <a:ea typeface="微软雅黑" panose="020B0503020204020204" pitchFamily="34" charset="-122"/>
              </a:rPr>
              <a:t>F04</a:t>
            </a:r>
            <a:r>
              <a:rPr lang="zh-CN" altLang="en-US" sz="1600" dirty="0">
                <a:solidFill>
                  <a:srgbClr val="002060"/>
                </a:solidFill>
                <a:latin typeface="微软雅黑" panose="020B0503020204020204" pitchFamily="34" charset="-122"/>
                <a:ea typeface="微软雅黑" panose="020B0503020204020204" pitchFamily="34" charset="-122"/>
              </a:rPr>
              <a:t>机构人员情况表</a:t>
            </a:r>
          </a:p>
        </p:txBody>
      </p:sp>
      <p:sp>
        <p:nvSpPr>
          <p:cNvPr id="83006" name="文本占位符 2"/>
          <p:cNvSpPr txBox="1">
            <a:spLocks/>
          </p:cNvSpPr>
          <p:nvPr/>
        </p:nvSpPr>
        <p:spPr bwMode="auto">
          <a:xfrm>
            <a:off x="6419850" y="5349875"/>
            <a:ext cx="2413000" cy="68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buClr>
                <a:schemeClr val="hlink"/>
              </a:buClr>
              <a:buSzPct val="120000"/>
              <a:buFontTx/>
              <a:buNone/>
            </a:pPr>
            <a:r>
              <a:rPr lang="zh-CN" altLang="en-US" sz="2800">
                <a:solidFill>
                  <a:srgbClr val="002060"/>
                </a:solidFill>
                <a:latin typeface="微软雅黑" pitchFamily="34" charset="-122"/>
                <a:ea typeface="微软雅黑" pitchFamily="34" charset="-122"/>
              </a:rPr>
              <a:t>非税收入类</a:t>
            </a:r>
          </a:p>
        </p:txBody>
      </p:sp>
      <p:sp>
        <p:nvSpPr>
          <p:cNvPr id="130" name="圆角矩形 129"/>
          <p:cNvSpPr/>
          <p:nvPr/>
        </p:nvSpPr>
        <p:spPr bwMode="auto">
          <a:xfrm>
            <a:off x="6291263" y="5988050"/>
            <a:ext cx="2736850" cy="569913"/>
          </a:xfrm>
          <a:prstGeom prst="roundRect">
            <a:avLst/>
          </a:prstGeom>
          <a:solidFill>
            <a:srgbClr val="69C1E9"/>
          </a:solidFill>
          <a:ln>
            <a:solidFill>
              <a:srgbClr val="85C2FF"/>
            </a:solidFill>
          </a:ln>
        </p:spPr>
        <p:style>
          <a:lnRef idx="2">
            <a:schemeClr val="accent5"/>
          </a:lnRef>
          <a:fillRef idx="1">
            <a:schemeClr val="lt1"/>
          </a:fillRef>
          <a:effectRef idx="0">
            <a:schemeClr val="accent5"/>
          </a:effectRef>
          <a:fontRef idx="minor">
            <a:schemeClr val="dk1"/>
          </a:fontRef>
        </p:style>
        <p:txBody>
          <a:bodyPr anchor="ctr"/>
          <a:lstStyle/>
          <a:p>
            <a:pPr algn="ctr">
              <a:defRPr/>
            </a:pPr>
            <a:r>
              <a:rPr lang="en-US" altLang="zh-CN" sz="1600" dirty="0">
                <a:solidFill>
                  <a:srgbClr val="002060"/>
                </a:solidFill>
                <a:latin typeface="微软雅黑" panose="020B0503020204020204" pitchFamily="34" charset="-122"/>
                <a:ea typeface="微软雅黑" panose="020B0503020204020204" pitchFamily="34" charset="-122"/>
              </a:rPr>
              <a:t>F05</a:t>
            </a:r>
            <a:r>
              <a:rPr lang="zh-CN" altLang="en-US" sz="1600" dirty="0">
                <a:solidFill>
                  <a:srgbClr val="002060"/>
                </a:solidFill>
                <a:latin typeface="微软雅黑" panose="020B0503020204020204" pitchFamily="34" charset="-122"/>
                <a:ea typeface="微软雅黑" panose="020B0503020204020204" pitchFamily="34" charset="-122"/>
              </a:rPr>
              <a:t>非税收入征缴情况表</a:t>
            </a:r>
          </a:p>
        </p:txBody>
      </p:sp>
      <p:grpSp>
        <p:nvGrpSpPr>
          <p:cNvPr id="17" name="组合 16"/>
          <p:cNvGrpSpPr>
            <a:grpSpLocks/>
          </p:cNvGrpSpPr>
          <p:nvPr/>
        </p:nvGrpSpPr>
        <p:grpSpPr bwMode="auto">
          <a:xfrm>
            <a:off x="-3175" y="1193800"/>
            <a:ext cx="6205538" cy="377825"/>
            <a:chOff x="-3232" y="1194011"/>
            <a:chExt cx="6205690" cy="377881"/>
          </a:xfrm>
        </p:grpSpPr>
        <p:sp>
          <p:nvSpPr>
            <p:cNvPr id="14" name="五边形 13"/>
            <p:cNvSpPr/>
            <p:nvPr/>
          </p:nvSpPr>
          <p:spPr>
            <a:xfrm rot="5400000">
              <a:off x="2863842" y="174836"/>
              <a:ext cx="354064" cy="2440047"/>
            </a:xfrm>
            <a:prstGeom prst="homePlate">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0957" name="Rectangle 73"/>
            <p:cNvSpPr>
              <a:spLocks noChangeArrowheads="1"/>
            </p:cNvSpPr>
            <p:nvPr/>
          </p:nvSpPr>
          <p:spPr bwMode="auto">
            <a:xfrm>
              <a:off x="-3232" y="1194011"/>
              <a:ext cx="6088120" cy="306821"/>
            </a:xfrm>
            <a:prstGeom prst="rect">
              <a:avLst/>
            </a:prstGeom>
            <a:solidFill>
              <a:srgbClr val="00BCF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181924" tIns="145540" rIns="181924" bIns="145540" anchor="ctr"/>
            <a:lstStyle>
              <a:lvl1pPr defTabSz="9271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defTabSz="92710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defTabSz="9271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defTabSz="9271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defTabSz="9271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defTabSz="9271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90000"/>
                </a:lnSpc>
                <a:spcBef>
                  <a:spcPct val="0"/>
                </a:spcBef>
                <a:buFontTx/>
                <a:buNone/>
              </a:pPr>
              <a:r>
                <a:rPr lang="zh-CN" altLang="en-US" sz="2000" b="1">
                  <a:solidFill>
                    <a:srgbClr val="002060"/>
                  </a:solidFill>
                  <a:latin typeface="微软雅黑" pitchFamily="34" charset="-122"/>
                  <a:ea typeface="微软雅黑" pitchFamily="34" charset="-122"/>
                </a:rPr>
                <a:t>封  面</a:t>
              </a:r>
              <a:endParaRPr lang="en-US" altLang="zh-CN" sz="2000" b="1">
                <a:solidFill>
                  <a:srgbClr val="002060"/>
                </a:solidFill>
                <a:latin typeface="微软雅黑" pitchFamily="34" charset="-122"/>
                <a:ea typeface="微软雅黑" pitchFamily="34" charset="-122"/>
              </a:endParaRPr>
            </a:p>
          </p:txBody>
        </p:sp>
        <p:sp>
          <p:nvSpPr>
            <p:cNvPr id="16" name="五边形 15"/>
            <p:cNvSpPr/>
            <p:nvPr/>
          </p:nvSpPr>
          <p:spPr>
            <a:xfrm>
              <a:off x="5224534" y="1203537"/>
              <a:ext cx="977924" cy="287381"/>
            </a:xfrm>
            <a:prstGeom prst="homePlate">
              <a:avLst>
                <a:gd name="adj" fmla="val 38524"/>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up)">
                                      <p:cBhvr>
                                        <p:cTn id="7" dur="500"/>
                                        <p:tgtEl>
                                          <p:spTgt spid="17"/>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8"/>
                                        </p:tgtEl>
                                        <p:attrNameLst>
                                          <p:attrName>style.visibility</p:attrName>
                                        </p:attrNameLst>
                                      </p:cBhvr>
                                      <p:to>
                                        <p:strVal val="visible"/>
                                      </p:to>
                                    </p:set>
                                    <p:animEffect transition="in" filter="fade">
                                      <p:cBhvr>
                                        <p:cTn id="18" dur="500"/>
                                        <p:tgtEl>
                                          <p:spTgt spid="10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wipe(right)">
                                      <p:cBhvr>
                                        <p:cTn id="23" dur="500"/>
                                        <p:tgtEl>
                                          <p:spTgt spid="51"/>
                                        </p:tgtEl>
                                      </p:cBhvr>
                                    </p:animEffect>
                                  </p:childTnLst>
                                </p:cTn>
                              </p:par>
                              <p:par>
                                <p:cTn id="24" presetID="22" presetClass="entr" presetSubtype="2"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right)">
                                      <p:cBhvr>
                                        <p:cTn id="26" dur="500"/>
                                        <p:tgtEl>
                                          <p:spTgt spid="49"/>
                                        </p:tgtEl>
                                      </p:cBhvr>
                                    </p:animEffect>
                                  </p:childTnLst>
                                </p:cTn>
                              </p:par>
                              <p:par>
                                <p:cTn id="27" presetID="22" presetClass="entr" presetSubtype="2" fill="hold" grpId="0" nodeType="withEffect">
                                  <p:stCondLst>
                                    <p:cond delay="0"/>
                                  </p:stCondLst>
                                  <p:childTnLst>
                                    <p:set>
                                      <p:cBhvr>
                                        <p:cTn id="28" dur="1" fill="hold">
                                          <p:stCondLst>
                                            <p:cond delay="0"/>
                                          </p:stCondLst>
                                        </p:cTn>
                                        <p:tgtEl>
                                          <p:spTgt spid="113"/>
                                        </p:tgtEl>
                                        <p:attrNameLst>
                                          <p:attrName>style.visibility</p:attrName>
                                        </p:attrNameLst>
                                      </p:cBhvr>
                                      <p:to>
                                        <p:strVal val="visible"/>
                                      </p:to>
                                    </p:set>
                                    <p:animEffect transition="in" filter="wipe(right)">
                                      <p:cBhvr>
                                        <p:cTn id="29" dur="500"/>
                                        <p:tgtEl>
                                          <p:spTgt spid="113"/>
                                        </p:tgtEl>
                                      </p:cBhvr>
                                    </p:animEffect>
                                  </p:childTnLst>
                                </p:cTn>
                              </p:par>
                              <p:par>
                                <p:cTn id="30" presetID="22" presetClass="entr" presetSubtype="2" fill="hold" nodeType="withEffect">
                                  <p:stCondLst>
                                    <p:cond delay="0"/>
                                  </p:stCondLst>
                                  <p:childTnLst>
                                    <p:set>
                                      <p:cBhvr>
                                        <p:cTn id="31" dur="1" fill="hold">
                                          <p:stCondLst>
                                            <p:cond delay="0"/>
                                          </p:stCondLst>
                                        </p:cTn>
                                        <p:tgtEl>
                                          <p:spTgt spid="76848"/>
                                        </p:tgtEl>
                                        <p:attrNameLst>
                                          <p:attrName>style.visibility</p:attrName>
                                        </p:attrNameLst>
                                      </p:cBhvr>
                                      <p:to>
                                        <p:strVal val="visible"/>
                                      </p:to>
                                    </p:set>
                                    <p:animEffect transition="in" filter="wipe(right)">
                                      <p:cBhvr>
                                        <p:cTn id="32" dur="500"/>
                                        <p:tgtEl>
                                          <p:spTgt spid="76848"/>
                                        </p:tgtEl>
                                      </p:cBhvr>
                                    </p:animEffect>
                                  </p:childTnLst>
                                </p:cTn>
                              </p:par>
                              <p:par>
                                <p:cTn id="33" presetID="22" presetClass="entr" presetSubtype="2" fill="hold" nodeType="withEffect">
                                  <p:stCondLst>
                                    <p:cond delay="0"/>
                                  </p:stCondLst>
                                  <p:childTnLst>
                                    <p:set>
                                      <p:cBhvr>
                                        <p:cTn id="34" dur="1" fill="hold">
                                          <p:stCondLst>
                                            <p:cond delay="0"/>
                                          </p:stCondLst>
                                        </p:cTn>
                                        <p:tgtEl>
                                          <p:spTgt spid="76838"/>
                                        </p:tgtEl>
                                        <p:attrNameLst>
                                          <p:attrName>style.visibility</p:attrName>
                                        </p:attrNameLst>
                                      </p:cBhvr>
                                      <p:to>
                                        <p:strVal val="visible"/>
                                      </p:to>
                                    </p:set>
                                    <p:animEffect transition="in" filter="wipe(right)">
                                      <p:cBhvr>
                                        <p:cTn id="35" dur="500"/>
                                        <p:tgtEl>
                                          <p:spTgt spid="76838"/>
                                        </p:tgtEl>
                                      </p:cBhvr>
                                    </p:animEffect>
                                  </p:childTnLst>
                                </p:cTn>
                              </p:par>
                              <p:par>
                                <p:cTn id="36" presetID="22" presetClass="entr" presetSubtype="2" fill="hold" nodeType="withEffect">
                                  <p:stCondLst>
                                    <p:cond delay="0"/>
                                  </p:stCondLst>
                                  <p:childTnLst>
                                    <p:set>
                                      <p:cBhvr>
                                        <p:cTn id="37" dur="1" fill="hold">
                                          <p:stCondLst>
                                            <p:cond delay="0"/>
                                          </p:stCondLst>
                                        </p:cTn>
                                        <p:tgtEl>
                                          <p:spTgt spid="76836"/>
                                        </p:tgtEl>
                                        <p:attrNameLst>
                                          <p:attrName>style.visibility</p:attrName>
                                        </p:attrNameLst>
                                      </p:cBhvr>
                                      <p:to>
                                        <p:strVal val="visible"/>
                                      </p:to>
                                    </p:set>
                                    <p:animEffect transition="in" filter="wipe(right)">
                                      <p:cBhvr>
                                        <p:cTn id="38" dur="500"/>
                                        <p:tgtEl>
                                          <p:spTgt spid="76836"/>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right)">
                                      <p:cBhvr>
                                        <p:cTn id="43" dur="500"/>
                                        <p:tgtEl>
                                          <p:spTgt spid="52"/>
                                        </p:tgtEl>
                                      </p:cBhvr>
                                    </p:animEffect>
                                  </p:childTnLst>
                                </p:cTn>
                              </p:par>
                              <p:par>
                                <p:cTn id="44" presetID="22" presetClass="entr" presetSubtype="2" fill="hold" nodeType="withEffect">
                                  <p:stCondLst>
                                    <p:cond delay="0"/>
                                  </p:stCondLst>
                                  <p:childTnLst>
                                    <p:set>
                                      <p:cBhvr>
                                        <p:cTn id="45" dur="1" fill="hold">
                                          <p:stCondLst>
                                            <p:cond delay="0"/>
                                          </p:stCondLst>
                                        </p:cTn>
                                        <p:tgtEl>
                                          <p:spTgt spid="76815"/>
                                        </p:tgtEl>
                                        <p:attrNameLst>
                                          <p:attrName>style.visibility</p:attrName>
                                        </p:attrNameLst>
                                      </p:cBhvr>
                                      <p:to>
                                        <p:strVal val="visible"/>
                                      </p:to>
                                    </p:set>
                                    <p:animEffect transition="in" filter="wipe(right)">
                                      <p:cBhvr>
                                        <p:cTn id="46" dur="500"/>
                                        <p:tgtEl>
                                          <p:spTgt spid="76815"/>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animEffect transition="in" filter="wipe(right)">
                                      <p:cBhvr>
                                        <p:cTn id="49" dur="500"/>
                                        <p:tgtEl>
                                          <p:spTgt spid="59"/>
                                        </p:tgtEl>
                                      </p:cBhvr>
                                    </p:animEffect>
                                  </p:childTnLst>
                                </p:cTn>
                              </p:par>
                              <p:par>
                                <p:cTn id="50" presetID="22" presetClass="entr" presetSubtype="2" fill="hold" nodeType="withEffect">
                                  <p:stCondLst>
                                    <p:cond delay="0"/>
                                  </p:stCondLst>
                                  <p:childTnLst>
                                    <p:set>
                                      <p:cBhvr>
                                        <p:cTn id="51" dur="1" fill="hold">
                                          <p:stCondLst>
                                            <p:cond delay="0"/>
                                          </p:stCondLst>
                                        </p:cTn>
                                        <p:tgtEl>
                                          <p:spTgt spid="76809"/>
                                        </p:tgtEl>
                                        <p:attrNameLst>
                                          <p:attrName>style.visibility</p:attrName>
                                        </p:attrNameLst>
                                      </p:cBhvr>
                                      <p:to>
                                        <p:strVal val="visible"/>
                                      </p:to>
                                    </p:set>
                                    <p:animEffect transition="in" filter="wipe(right)">
                                      <p:cBhvr>
                                        <p:cTn id="52" dur="500"/>
                                        <p:tgtEl>
                                          <p:spTgt spid="76809"/>
                                        </p:tgtEl>
                                      </p:cBhvr>
                                    </p:animEffect>
                                  </p:childTnLst>
                                </p:cTn>
                              </p:par>
                              <p:par>
                                <p:cTn id="53" presetID="22" presetClass="entr" presetSubtype="2" fill="hold" nodeType="withEffect">
                                  <p:stCondLst>
                                    <p:cond delay="0"/>
                                  </p:stCondLst>
                                  <p:childTnLst>
                                    <p:set>
                                      <p:cBhvr>
                                        <p:cTn id="54" dur="1" fill="hold">
                                          <p:stCondLst>
                                            <p:cond delay="0"/>
                                          </p:stCondLst>
                                        </p:cTn>
                                        <p:tgtEl>
                                          <p:spTgt spid="76811"/>
                                        </p:tgtEl>
                                        <p:attrNameLst>
                                          <p:attrName>style.visibility</p:attrName>
                                        </p:attrNameLst>
                                      </p:cBhvr>
                                      <p:to>
                                        <p:strVal val="visible"/>
                                      </p:to>
                                    </p:set>
                                    <p:animEffect transition="in" filter="wipe(right)">
                                      <p:cBhvr>
                                        <p:cTn id="55" dur="500"/>
                                        <p:tgtEl>
                                          <p:spTgt spid="76811"/>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wipe(right)">
                                      <p:cBhvr>
                                        <p:cTn id="58" dur="500"/>
                                        <p:tgtEl>
                                          <p:spTgt spid="4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Effect transition="in" filter="wipe(right)">
                                      <p:cBhvr>
                                        <p:cTn id="61" dur="500"/>
                                        <p:tgtEl>
                                          <p:spTgt spid="60"/>
                                        </p:tgtEl>
                                      </p:cBhvr>
                                    </p:animEffect>
                                  </p:childTnLst>
                                </p:cTn>
                              </p:par>
                              <p:par>
                                <p:cTn id="62" presetID="22" presetClass="entr" presetSubtype="2" fill="hold" nodeType="withEffect">
                                  <p:stCondLst>
                                    <p:cond delay="0"/>
                                  </p:stCondLst>
                                  <p:childTnLst>
                                    <p:set>
                                      <p:cBhvr>
                                        <p:cTn id="63" dur="1" fill="hold">
                                          <p:stCondLst>
                                            <p:cond delay="0"/>
                                          </p:stCondLst>
                                        </p:cTn>
                                        <p:tgtEl>
                                          <p:spTgt spid="76813"/>
                                        </p:tgtEl>
                                        <p:attrNameLst>
                                          <p:attrName>style.visibility</p:attrName>
                                        </p:attrNameLst>
                                      </p:cBhvr>
                                      <p:to>
                                        <p:strVal val="visible"/>
                                      </p:to>
                                    </p:set>
                                    <p:animEffect transition="in" filter="wipe(right)">
                                      <p:cBhvr>
                                        <p:cTn id="64" dur="500"/>
                                        <p:tgtEl>
                                          <p:spTgt spid="76813"/>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right)">
                                      <p:cBhvr>
                                        <p:cTn id="67" dur="500"/>
                                        <p:tgtEl>
                                          <p:spTgt spid="48"/>
                                        </p:tgtEl>
                                      </p:cBhvr>
                                    </p:animEffect>
                                  </p:childTnLst>
                                </p:cTn>
                              </p:par>
                              <p:par>
                                <p:cTn id="68" presetID="22" presetClass="entr" presetSubtype="2" fill="hold" nodeType="withEffect">
                                  <p:stCondLst>
                                    <p:cond delay="0"/>
                                  </p:stCondLst>
                                  <p:childTnLst>
                                    <p:set>
                                      <p:cBhvr>
                                        <p:cTn id="69" dur="1" fill="hold">
                                          <p:stCondLst>
                                            <p:cond delay="0"/>
                                          </p:stCondLst>
                                        </p:cTn>
                                        <p:tgtEl>
                                          <p:spTgt spid="76832"/>
                                        </p:tgtEl>
                                        <p:attrNameLst>
                                          <p:attrName>style.visibility</p:attrName>
                                        </p:attrNameLst>
                                      </p:cBhvr>
                                      <p:to>
                                        <p:strVal val="visible"/>
                                      </p:to>
                                    </p:set>
                                    <p:animEffect transition="in" filter="wipe(right)">
                                      <p:cBhvr>
                                        <p:cTn id="70" dur="500"/>
                                        <p:tgtEl>
                                          <p:spTgt spid="76832"/>
                                        </p:tgtEl>
                                      </p:cBhvr>
                                    </p:animEffect>
                                  </p:childTnLst>
                                </p:cTn>
                              </p:par>
                              <p:par>
                                <p:cTn id="71" presetID="22" presetClass="entr" presetSubtype="2" fill="hold" grpId="0" nodeType="withEffect">
                                  <p:stCondLst>
                                    <p:cond delay="0"/>
                                  </p:stCondLst>
                                  <p:childTnLst>
                                    <p:set>
                                      <p:cBhvr>
                                        <p:cTn id="72" dur="1" fill="hold">
                                          <p:stCondLst>
                                            <p:cond delay="0"/>
                                          </p:stCondLst>
                                        </p:cTn>
                                        <p:tgtEl>
                                          <p:spTgt spid="47"/>
                                        </p:tgtEl>
                                        <p:attrNameLst>
                                          <p:attrName>style.visibility</p:attrName>
                                        </p:attrNameLst>
                                      </p:cBhvr>
                                      <p:to>
                                        <p:strVal val="visible"/>
                                      </p:to>
                                    </p:set>
                                    <p:animEffect transition="in" filter="wipe(right)">
                                      <p:cBhvr>
                                        <p:cTn id="73" dur="500"/>
                                        <p:tgtEl>
                                          <p:spTgt spid="47"/>
                                        </p:tgtEl>
                                      </p:cBhvr>
                                    </p:animEffect>
                                  </p:childTnLst>
                                </p:cTn>
                              </p:par>
                              <p:par>
                                <p:cTn id="74" presetID="22" presetClass="entr" presetSubtype="2" fill="hold" nodeType="withEffect">
                                  <p:stCondLst>
                                    <p:cond delay="0"/>
                                  </p:stCondLst>
                                  <p:childTnLst>
                                    <p:set>
                                      <p:cBhvr>
                                        <p:cTn id="75" dur="1" fill="hold">
                                          <p:stCondLst>
                                            <p:cond delay="0"/>
                                          </p:stCondLst>
                                        </p:cTn>
                                        <p:tgtEl>
                                          <p:spTgt spid="76834"/>
                                        </p:tgtEl>
                                        <p:attrNameLst>
                                          <p:attrName>style.visibility</p:attrName>
                                        </p:attrNameLst>
                                      </p:cBhvr>
                                      <p:to>
                                        <p:strVal val="visible"/>
                                      </p:to>
                                    </p:set>
                                    <p:animEffect transition="in" filter="wipe(right)">
                                      <p:cBhvr>
                                        <p:cTn id="76" dur="500"/>
                                        <p:tgtEl>
                                          <p:spTgt spid="76834"/>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2" fill="hold" grpId="0" nodeType="clickEffect">
                                  <p:stCondLst>
                                    <p:cond delay="0"/>
                                  </p:stCondLst>
                                  <p:childTnLst>
                                    <p:set>
                                      <p:cBhvr>
                                        <p:cTn id="80" dur="1" fill="hold">
                                          <p:stCondLst>
                                            <p:cond delay="0"/>
                                          </p:stCondLst>
                                        </p:cTn>
                                        <p:tgtEl>
                                          <p:spTgt spid="53"/>
                                        </p:tgtEl>
                                        <p:attrNameLst>
                                          <p:attrName>style.visibility</p:attrName>
                                        </p:attrNameLst>
                                      </p:cBhvr>
                                      <p:to>
                                        <p:strVal val="visible"/>
                                      </p:to>
                                    </p:set>
                                    <p:animEffect transition="in" filter="wipe(right)">
                                      <p:cBhvr>
                                        <p:cTn id="81" dur="500"/>
                                        <p:tgtEl>
                                          <p:spTgt spid="53"/>
                                        </p:tgtEl>
                                      </p:cBhvr>
                                    </p:animEffect>
                                  </p:childTnLst>
                                </p:cTn>
                              </p:par>
                              <p:par>
                                <p:cTn id="82" presetID="22" presetClass="entr" presetSubtype="2" fill="hold" nodeType="withEffect">
                                  <p:stCondLst>
                                    <p:cond delay="0"/>
                                  </p:stCondLst>
                                  <p:childTnLst>
                                    <p:set>
                                      <p:cBhvr>
                                        <p:cTn id="83" dur="1" fill="hold">
                                          <p:stCondLst>
                                            <p:cond delay="0"/>
                                          </p:stCondLst>
                                        </p:cTn>
                                        <p:tgtEl>
                                          <p:spTgt spid="76807"/>
                                        </p:tgtEl>
                                        <p:attrNameLst>
                                          <p:attrName>style.visibility</p:attrName>
                                        </p:attrNameLst>
                                      </p:cBhvr>
                                      <p:to>
                                        <p:strVal val="visible"/>
                                      </p:to>
                                    </p:set>
                                    <p:animEffect transition="in" filter="wipe(right)">
                                      <p:cBhvr>
                                        <p:cTn id="84" dur="500"/>
                                        <p:tgtEl>
                                          <p:spTgt spid="76807"/>
                                        </p:tgtEl>
                                      </p:cBhvr>
                                    </p:animEffect>
                                  </p:childTnLst>
                                </p:cTn>
                              </p:par>
                              <p:par>
                                <p:cTn id="85" presetID="22" presetClass="entr" presetSubtype="2" fill="hold" grpId="0" nodeType="with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wipe(right)">
                                      <p:cBhvr>
                                        <p:cTn id="87" dur="500"/>
                                        <p:tgtEl>
                                          <p:spTgt spid="42"/>
                                        </p:tgtEl>
                                      </p:cBhvr>
                                    </p:animEffect>
                                  </p:childTnLst>
                                </p:cTn>
                              </p:par>
                              <p:par>
                                <p:cTn id="88" presetID="22" presetClass="entr" presetSubtype="2" fill="hold" nodeType="withEffect">
                                  <p:stCondLst>
                                    <p:cond delay="0"/>
                                  </p:stCondLst>
                                  <p:childTnLst>
                                    <p:set>
                                      <p:cBhvr>
                                        <p:cTn id="89" dur="1" fill="hold">
                                          <p:stCondLst>
                                            <p:cond delay="0"/>
                                          </p:stCondLst>
                                        </p:cTn>
                                        <p:tgtEl>
                                          <p:spTgt spid="63"/>
                                        </p:tgtEl>
                                        <p:attrNameLst>
                                          <p:attrName>style.visibility</p:attrName>
                                        </p:attrNameLst>
                                      </p:cBhvr>
                                      <p:to>
                                        <p:strVal val="visible"/>
                                      </p:to>
                                    </p:set>
                                    <p:animEffect transition="in" filter="wipe(right)">
                                      <p:cBhvr>
                                        <p:cTn id="90" dur="500"/>
                                        <p:tgtEl>
                                          <p:spTgt spid="63"/>
                                        </p:tgtEl>
                                      </p:cBhvr>
                                    </p:animEffect>
                                  </p:childTnLst>
                                </p:cTn>
                              </p:par>
                              <p:par>
                                <p:cTn id="91" presetID="22" presetClass="entr" presetSubtype="2" fill="hold" grpId="0" nodeType="withEffect">
                                  <p:stCondLst>
                                    <p:cond delay="0"/>
                                  </p:stCondLst>
                                  <p:childTnLst>
                                    <p:set>
                                      <p:cBhvr>
                                        <p:cTn id="92" dur="1" fill="hold">
                                          <p:stCondLst>
                                            <p:cond delay="0"/>
                                          </p:stCondLst>
                                        </p:cTn>
                                        <p:tgtEl>
                                          <p:spTgt spid="46"/>
                                        </p:tgtEl>
                                        <p:attrNameLst>
                                          <p:attrName>style.visibility</p:attrName>
                                        </p:attrNameLst>
                                      </p:cBhvr>
                                      <p:to>
                                        <p:strVal val="visible"/>
                                      </p:to>
                                    </p:set>
                                    <p:animEffect transition="in" filter="wipe(right)">
                                      <p:cBhvr>
                                        <p:cTn id="93" dur="500"/>
                                        <p:tgtEl>
                                          <p:spTgt spid="46"/>
                                        </p:tgtEl>
                                      </p:cBhvr>
                                    </p:animEffect>
                                  </p:childTnLst>
                                </p:cTn>
                              </p:par>
                              <p:par>
                                <p:cTn id="94" presetID="22" presetClass="entr" presetSubtype="2" fill="hold" nodeType="withEffect">
                                  <p:stCondLst>
                                    <p:cond delay="0"/>
                                  </p:stCondLst>
                                  <p:childTnLst>
                                    <p:set>
                                      <p:cBhvr>
                                        <p:cTn id="95" dur="1" fill="hold">
                                          <p:stCondLst>
                                            <p:cond delay="0"/>
                                          </p:stCondLst>
                                        </p:cTn>
                                        <p:tgtEl>
                                          <p:spTgt spid="76840"/>
                                        </p:tgtEl>
                                        <p:attrNameLst>
                                          <p:attrName>style.visibility</p:attrName>
                                        </p:attrNameLst>
                                      </p:cBhvr>
                                      <p:to>
                                        <p:strVal val="visible"/>
                                      </p:to>
                                    </p:set>
                                    <p:animEffect transition="in" filter="wipe(right)">
                                      <p:cBhvr>
                                        <p:cTn id="96" dur="500"/>
                                        <p:tgtEl>
                                          <p:spTgt spid="76840"/>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45"/>
                                        </p:tgtEl>
                                        <p:attrNameLst>
                                          <p:attrName>style.visibility</p:attrName>
                                        </p:attrNameLst>
                                      </p:cBhvr>
                                      <p:to>
                                        <p:strVal val="visible"/>
                                      </p:to>
                                    </p:set>
                                    <p:animEffect transition="in" filter="wipe(right)">
                                      <p:cBhvr>
                                        <p:cTn id="99" dur="500"/>
                                        <p:tgtEl>
                                          <p:spTgt spid="45"/>
                                        </p:tgtEl>
                                      </p:cBhvr>
                                    </p:animEffect>
                                  </p:childTnLst>
                                </p:cTn>
                              </p:par>
                              <p:par>
                                <p:cTn id="100" presetID="22" presetClass="entr" presetSubtype="2" fill="hold" nodeType="withEffect">
                                  <p:stCondLst>
                                    <p:cond delay="0"/>
                                  </p:stCondLst>
                                  <p:childTnLst>
                                    <p:set>
                                      <p:cBhvr>
                                        <p:cTn id="101" dur="1" fill="hold">
                                          <p:stCondLst>
                                            <p:cond delay="0"/>
                                          </p:stCondLst>
                                        </p:cTn>
                                        <p:tgtEl>
                                          <p:spTgt spid="76842"/>
                                        </p:tgtEl>
                                        <p:attrNameLst>
                                          <p:attrName>style.visibility</p:attrName>
                                        </p:attrNameLst>
                                      </p:cBhvr>
                                      <p:to>
                                        <p:strVal val="visible"/>
                                      </p:to>
                                    </p:set>
                                    <p:animEffect transition="in" filter="wipe(right)">
                                      <p:cBhvr>
                                        <p:cTn id="102" dur="500"/>
                                        <p:tgtEl>
                                          <p:spTgt spid="76842"/>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4"/>
                                        </p:tgtEl>
                                        <p:attrNameLst>
                                          <p:attrName>style.visibility</p:attrName>
                                        </p:attrNameLst>
                                      </p:cBhvr>
                                      <p:to>
                                        <p:strVal val="visible"/>
                                      </p:to>
                                    </p:set>
                                    <p:animEffect transition="in" filter="wipe(right)">
                                      <p:cBhvr>
                                        <p:cTn id="105" dur="500"/>
                                        <p:tgtEl>
                                          <p:spTgt spid="4"/>
                                        </p:tgtEl>
                                      </p:cBhvr>
                                    </p:animEffect>
                                  </p:childTnLst>
                                </p:cTn>
                              </p:par>
                              <p:par>
                                <p:cTn id="106" presetID="22" presetClass="entr" presetSubtype="2" fill="hold" grpId="0" nodeType="withEffect">
                                  <p:stCondLst>
                                    <p:cond delay="0"/>
                                  </p:stCondLst>
                                  <p:childTnLst>
                                    <p:set>
                                      <p:cBhvr>
                                        <p:cTn id="107" dur="1" fill="hold">
                                          <p:stCondLst>
                                            <p:cond delay="0"/>
                                          </p:stCondLst>
                                        </p:cTn>
                                        <p:tgtEl>
                                          <p:spTgt spid="35"/>
                                        </p:tgtEl>
                                        <p:attrNameLst>
                                          <p:attrName>style.visibility</p:attrName>
                                        </p:attrNameLst>
                                      </p:cBhvr>
                                      <p:to>
                                        <p:strVal val="visible"/>
                                      </p:to>
                                    </p:set>
                                    <p:animEffect transition="in" filter="wipe(right)">
                                      <p:cBhvr>
                                        <p:cTn id="108" dur="500"/>
                                        <p:tgtEl>
                                          <p:spTgt spid="35"/>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36"/>
                                        </p:tgtEl>
                                        <p:attrNameLst>
                                          <p:attrName>style.visibility</p:attrName>
                                        </p:attrNameLst>
                                      </p:cBhvr>
                                      <p:to>
                                        <p:strVal val="visible"/>
                                      </p:to>
                                    </p:set>
                                    <p:animEffect transition="in" filter="wipe(right)">
                                      <p:cBhvr>
                                        <p:cTn id="111" dur="500"/>
                                        <p:tgtEl>
                                          <p:spTgt spid="36"/>
                                        </p:tgtEl>
                                      </p:cBhvr>
                                    </p:animEffect>
                                  </p:childTnLst>
                                </p:cTn>
                              </p:par>
                              <p:par>
                                <p:cTn id="112" presetID="22" presetClass="entr" presetSubtype="2" fill="hold" grpId="0" nodeType="with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wipe(right)">
                                      <p:cBhvr>
                                        <p:cTn id="114" dur="500"/>
                                        <p:tgtEl>
                                          <p:spTgt spid="37"/>
                                        </p:tgtEl>
                                      </p:cBhvr>
                                    </p:animEffect>
                                  </p:childTnLst>
                                </p:cTn>
                              </p:par>
                              <p:par>
                                <p:cTn id="115" presetID="22" presetClass="entr" presetSubtype="2" fill="hold" grpId="0" nodeType="withEffect">
                                  <p:stCondLst>
                                    <p:cond delay="0"/>
                                  </p:stCondLst>
                                  <p:childTnLst>
                                    <p:set>
                                      <p:cBhvr>
                                        <p:cTn id="116" dur="1" fill="hold">
                                          <p:stCondLst>
                                            <p:cond delay="0"/>
                                          </p:stCondLst>
                                        </p:cTn>
                                        <p:tgtEl>
                                          <p:spTgt spid="38"/>
                                        </p:tgtEl>
                                        <p:attrNameLst>
                                          <p:attrName>style.visibility</p:attrName>
                                        </p:attrNameLst>
                                      </p:cBhvr>
                                      <p:to>
                                        <p:strVal val="visible"/>
                                      </p:to>
                                    </p:set>
                                    <p:animEffect transition="in" filter="wipe(right)">
                                      <p:cBhvr>
                                        <p:cTn id="117" dur="500"/>
                                        <p:tgtEl>
                                          <p:spTgt spid="38"/>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39"/>
                                        </p:tgtEl>
                                        <p:attrNameLst>
                                          <p:attrName>style.visibility</p:attrName>
                                        </p:attrNameLst>
                                      </p:cBhvr>
                                      <p:to>
                                        <p:strVal val="visible"/>
                                      </p:to>
                                    </p:set>
                                    <p:animEffect transition="in" filter="wipe(right)">
                                      <p:cBhvr>
                                        <p:cTn id="120" dur="500"/>
                                        <p:tgtEl>
                                          <p:spTgt spid="39"/>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Effect transition="in" filter="wipe(right)">
                                      <p:cBhvr>
                                        <p:cTn id="123" dur="500"/>
                                        <p:tgtEl>
                                          <p:spTgt spid="40"/>
                                        </p:tgtEl>
                                      </p:cBhvr>
                                    </p:animEffect>
                                  </p:childTnLst>
                                </p:cTn>
                              </p:par>
                              <p:par>
                                <p:cTn id="124" presetID="22" presetClass="entr" presetSubtype="2"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wipe(right)">
                                      <p:cBhvr>
                                        <p:cTn id="126" dur="500"/>
                                        <p:tgtEl>
                                          <p:spTgt spid="41"/>
                                        </p:tgtEl>
                                      </p:cBhvr>
                                    </p:animEffect>
                                  </p:childTnLst>
                                </p:cTn>
                              </p:par>
                              <p:par>
                                <p:cTn id="127" presetID="22" presetClass="entr" presetSubtype="2" fill="hold" nodeType="withEffect">
                                  <p:stCondLst>
                                    <p:cond delay="0"/>
                                  </p:stCondLst>
                                  <p:childTnLst>
                                    <p:set>
                                      <p:cBhvr>
                                        <p:cTn id="128" dur="1" fill="hold">
                                          <p:stCondLst>
                                            <p:cond delay="0"/>
                                          </p:stCondLst>
                                        </p:cTn>
                                        <p:tgtEl>
                                          <p:spTgt spid="9"/>
                                        </p:tgtEl>
                                        <p:attrNameLst>
                                          <p:attrName>style.visibility</p:attrName>
                                        </p:attrNameLst>
                                      </p:cBhvr>
                                      <p:to>
                                        <p:strVal val="visible"/>
                                      </p:to>
                                    </p:set>
                                    <p:animEffect transition="in" filter="wipe(right)">
                                      <p:cBhvr>
                                        <p:cTn id="129" dur="500"/>
                                        <p:tgtEl>
                                          <p:spTgt spid="9"/>
                                        </p:tgtEl>
                                      </p:cBhvr>
                                    </p:animEffect>
                                  </p:childTnLst>
                                </p:cTn>
                              </p:par>
                              <p:par>
                                <p:cTn id="130" presetID="22" presetClass="entr" presetSubtype="2" fill="hold" nodeType="withEffect">
                                  <p:stCondLst>
                                    <p:cond delay="0"/>
                                  </p:stCondLst>
                                  <p:childTnLst>
                                    <p:set>
                                      <p:cBhvr>
                                        <p:cTn id="131" dur="1" fill="hold">
                                          <p:stCondLst>
                                            <p:cond delay="0"/>
                                          </p:stCondLst>
                                        </p:cTn>
                                        <p:tgtEl>
                                          <p:spTgt spid="11"/>
                                        </p:tgtEl>
                                        <p:attrNameLst>
                                          <p:attrName>style.visibility</p:attrName>
                                        </p:attrNameLst>
                                      </p:cBhvr>
                                      <p:to>
                                        <p:strVal val="visible"/>
                                      </p:to>
                                    </p:set>
                                    <p:animEffect transition="in" filter="wipe(right)">
                                      <p:cBhvr>
                                        <p:cTn id="132" dur="500"/>
                                        <p:tgtEl>
                                          <p:spTgt spid="11"/>
                                        </p:tgtEl>
                                      </p:cBhvr>
                                    </p:animEffect>
                                  </p:childTnLst>
                                </p:cTn>
                              </p:par>
                              <p:par>
                                <p:cTn id="133" presetID="22" presetClass="entr" presetSubtype="2" fill="hold" nodeType="withEffect">
                                  <p:stCondLst>
                                    <p:cond delay="0"/>
                                  </p:stCondLst>
                                  <p:childTnLst>
                                    <p:set>
                                      <p:cBhvr>
                                        <p:cTn id="134" dur="1" fill="hold">
                                          <p:stCondLst>
                                            <p:cond delay="0"/>
                                          </p:stCondLst>
                                        </p:cTn>
                                        <p:tgtEl>
                                          <p:spTgt spid="54"/>
                                        </p:tgtEl>
                                        <p:attrNameLst>
                                          <p:attrName>style.visibility</p:attrName>
                                        </p:attrNameLst>
                                      </p:cBhvr>
                                      <p:to>
                                        <p:strVal val="visible"/>
                                      </p:to>
                                    </p:set>
                                    <p:animEffect transition="in" filter="wipe(right)">
                                      <p:cBhvr>
                                        <p:cTn id="135" dur="500"/>
                                        <p:tgtEl>
                                          <p:spTgt spid="54"/>
                                        </p:tgtEl>
                                      </p:cBhvr>
                                    </p:animEffect>
                                  </p:childTnLst>
                                </p:cTn>
                              </p:par>
                              <p:par>
                                <p:cTn id="136" presetID="22" presetClass="entr" presetSubtype="2"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wipe(right)">
                                      <p:cBhvr>
                                        <p:cTn id="138" dur="500"/>
                                        <p:tgtEl>
                                          <p:spTgt spid="56"/>
                                        </p:tgtEl>
                                      </p:cBhvr>
                                    </p:animEffect>
                                  </p:childTnLst>
                                </p:cTn>
                              </p:par>
                              <p:par>
                                <p:cTn id="139" presetID="22" presetClass="entr" presetSubtype="2" fill="hold" nodeType="withEffect">
                                  <p:stCondLst>
                                    <p:cond delay="0"/>
                                  </p:stCondLst>
                                  <p:childTnLst>
                                    <p:set>
                                      <p:cBhvr>
                                        <p:cTn id="140" dur="1" fill="hold">
                                          <p:stCondLst>
                                            <p:cond delay="0"/>
                                          </p:stCondLst>
                                        </p:cTn>
                                        <p:tgtEl>
                                          <p:spTgt spid="76824"/>
                                        </p:tgtEl>
                                        <p:attrNameLst>
                                          <p:attrName>style.visibility</p:attrName>
                                        </p:attrNameLst>
                                      </p:cBhvr>
                                      <p:to>
                                        <p:strVal val="visible"/>
                                      </p:to>
                                    </p:set>
                                    <p:animEffect transition="in" filter="wipe(right)">
                                      <p:cBhvr>
                                        <p:cTn id="141" dur="500"/>
                                        <p:tgtEl>
                                          <p:spTgt spid="76824"/>
                                        </p:tgtEl>
                                      </p:cBhvr>
                                    </p:animEffect>
                                  </p:childTnLst>
                                </p:cTn>
                              </p:par>
                              <p:par>
                                <p:cTn id="142" presetID="22" presetClass="entr" presetSubtype="2" fill="hold" nodeType="withEffect">
                                  <p:stCondLst>
                                    <p:cond delay="0"/>
                                  </p:stCondLst>
                                  <p:childTnLst>
                                    <p:set>
                                      <p:cBhvr>
                                        <p:cTn id="143" dur="1" fill="hold">
                                          <p:stCondLst>
                                            <p:cond delay="0"/>
                                          </p:stCondLst>
                                        </p:cTn>
                                        <p:tgtEl>
                                          <p:spTgt spid="76826"/>
                                        </p:tgtEl>
                                        <p:attrNameLst>
                                          <p:attrName>style.visibility</p:attrName>
                                        </p:attrNameLst>
                                      </p:cBhvr>
                                      <p:to>
                                        <p:strVal val="visible"/>
                                      </p:to>
                                    </p:set>
                                    <p:animEffect transition="in" filter="wipe(right)">
                                      <p:cBhvr>
                                        <p:cTn id="144" dur="500"/>
                                        <p:tgtEl>
                                          <p:spTgt spid="76826"/>
                                        </p:tgtEl>
                                      </p:cBhvr>
                                    </p:animEffect>
                                  </p:childTnLst>
                                </p:cTn>
                              </p:par>
                              <p:par>
                                <p:cTn id="145" presetID="22" presetClass="entr" presetSubtype="2" fill="hold" nodeType="withEffect">
                                  <p:stCondLst>
                                    <p:cond delay="0"/>
                                  </p:stCondLst>
                                  <p:childTnLst>
                                    <p:set>
                                      <p:cBhvr>
                                        <p:cTn id="146" dur="1" fill="hold">
                                          <p:stCondLst>
                                            <p:cond delay="0"/>
                                          </p:stCondLst>
                                        </p:cTn>
                                        <p:tgtEl>
                                          <p:spTgt spid="76828"/>
                                        </p:tgtEl>
                                        <p:attrNameLst>
                                          <p:attrName>style.visibility</p:attrName>
                                        </p:attrNameLst>
                                      </p:cBhvr>
                                      <p:to>
                                        <p:strVal val="visible"/>
                                      </p:to>
                                    </p:set>
                                    <p:animEffect transition="in" filter="wipe(right)">
                                      <p:cBhvr>
                                        <p:cTn id="147" dur="500"/>
                                        <p:tgtEl>
                                          <p:spTgt spid="76828"/>
                                        </p:tgtEl>
                                      </p:cBhvr>
                                    </p:animEffect>
                                  </p:childTnLst>
                                </p:cTn>
                              </p:par>
                              <p:par>
                                <p:cTn id="148" presetID="22" presetClass="entr" presetSubtype="2" fill="hold" nodeType="withEffect">
                                  <p:stCondLst>
                                    <p:cond delay="0"/>
                                  </p:stCondLst>
                                  <p:childTnLst>
                                    <p:set>
                                      <p:cBhvr>
                                        <p:cTn id="149" dur="1" fill="hold">
                                          <p:stCondLst>
                                            <p:cond delay="0"/>
                                          </p:stCondLst>
                                        </p:cTn>
                                        <p:tgtEl>
                                          <p:spTgt spid="76830"/>
                                        </p:tgtEl>
                                        <p:attrNameLst>
                                          <p:attrName>style.visibility</p:attrName>
                                        </p:attrNameLst>
                                      </p:cBhvr>
                                      <p:to>
                                        <p:strVal val="visible"/>
                                      </p:to>
                                    </p:set>
                                    <p:animEffect transition="in" filter="wipe(right)">
                                      <p:cBhvr>
                                        <p:cTn id="150" dur="500"/>
                                        <p:tgtEl>
                                          <p:spTgt spid="76830"/>
                                        </p:tgtEl>
                                      </p:cBhvr>
                                    </p:animEffec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2" presetClass="entr" presetSubtype="8" fill="hold" nodeType="clickEffect">
                                  <p:stCondLst>
                                    <p:cond delay="0"/>
                                  </p:stCondLst>
                                  <p:childTnLst>
                                    <p:set>
                                      <p:cBhvr>
                                        <p:cTn id="154" dur="1" fill="hold">
                                          <p:stCondLst>
                                            <p:cond delay="0"/>
                                          </p:stCondLst>
                                        </p:cTn>
                                        <p:tgtEl>
                                          <p:spTgt spid="30"/>
                                        </p:tgtEl>
                                        <p:attrNameLst>
                                          <p:attrName>style.visibility</p:attrName>
                                        </p:attrNameLst>
                                      </p:cBhvr>
                                      <p:to>
                                        <p:strVal val="visible"/>
                                      </p:to>
                                    </p:set>
                                    <p:animEffect transition="in" filter="wipe(left)">
                                      <p:cBhvr>
                                        <p:cTn id="155" dur="500"/>
                                        <p:tgtEl>
                                          <p:spTgt spid="30"/>
                                        </p:tgtEl>
                                      </p:cBhvr>
                                    </p:animEffect>
                                  </p:childTnLst>
                                </p:cTn>
                              </p:par>
                            </p:childTnLst>
                          </p:cTn>
                        </p:par>
                        <p:par>
                          <p:cTn id="156" fill="hold" nodeType="afterGroup">
                            <p:stCondLst>
                              <p:cond delay="500"/>
                            </p:stCondLst>
                            <p:childTnLst>
                              <p:par>
                                <p:cTn id="157" presetID="22" presetClass="entr" presetSubtype="1" fill="hold" grpId="0" nodeType="afterEffect">
                                  <p:stCondLst>
                                    <p:cond delay="0"/>
                                  </p:stCondLst>
                                  <p:childTnLst>
                                    <p:set>
                                      <p:cBhvr>
                                        <p:cTn id="158" dur="1" fill="hold">
                                          <p:stCondLst>
                                            <p:cond delay="0"/>
                                          </p:stCondLst>
                                        </p:cTn>
                                        <p:tgtEl>
                                          <p:spTgt spid="83000"/>
                                        </p:tgtEl>
                                        <p:attrNameLst>
                                          <p:attrName>style.visibility</p:attrName>
                                        </p:attrNameLst>
                                      </p:cBhvr>
                                      <p:to>
                                        <p:strVal val="visible"/>
                                      </p:to>
                                    </p:set>
                                    <p:animEffect transition="in" filter="wipe(up)">
                                      <p:cBhvr>
                                        <p:cTn id="159" dur="500"/>
                                        <p:tgtEl>
                                          <p:spTgt spid="83000"/>
                                        </p:tgtEl>
                                      </p:cBhvr>
                                    </p:animEffect>
                                  </p:childTnLst>
                                </p:cTn>
                              </p:par>
                              <p:par>
                                <p:cTn id="160" presetID="22" presetClass="entr" presetSubtype="1" fill="hold" grpId="0" nodeType="withEffect">
                                  <p:stCondLst>
                                    <p:cond delay="0"/>
                                  </p:stCondLst>
                                  <p:childTnLst>
                                    <p:set>
                                      <p:cBhvr>
                                        <p:cTn id="161" dur="1" fill="hold">
                                          <p:stCondLst>
                                            <p:cond delay="0"/>
                                          </p:stCondLst>
                                        </p:cTn>
                                        <p:tgtEl>
                                          <p:spTgt spid="124"/>
                                        </p:tgtEl>
                                        <p:attrNameLst>
                                          <p:attrName>style.visibility</p:attrName>
                                        </p:attrNameLst>
                                      </p:cBhvr>
                                      <p:to>
                                        <p:strVal val="visible"/>
                                      </p:to>
                                    </p:set>
                                    <p:animEffect transition="in" filter="wipe(up)">
                                      <p:cBhvr>
                                        <p:cTn id="162" dur="500"/>
                                        <p:tgtEl>
                                          <p:spTgt spid="124"/>
                                        </p:tgtEl>
                                      </p:cBhvr>
                                    </p:animEffect>
                                  </p:childTnLst>
                                </p:cTn>
                              </p:par>
                              <p:par>
                                <p:cTn id="163" presetID="22" presetClass="entr" presetSubtype="1" fill="hold" grpId="0" nodeType="withEffect">
                                  <p:stCondLst>
                                    <p:cond delay="0"/>
                                  </p:stCondLst>
                                  <p:childTnLst>
                                    <p:set>
                                      <p:cBhvr>
                                        <p:cTn id="164" dur="1" fill="hold">
                                          <p:stCondLst>
                                            <p:cond delay="0"/>
                                          </p:stCondLst>
                                        </p:cTn>
                                        <p:tgtEl>
                                          <p:spTgt spid="125"/>
                                        </p:tgtEl>
                                        <p:attrNameLst>
                                          <p:attrName>style.visibility</p:attrName>
                                        </p:attrNameLst>
                                      </p:cBhvr>
                                      <p:to>
                                        <p:strVal val="visible"/>
                                      </p:to>
                                    </p:set>
                                    <p:animEffect transition="in" filter="wipe(up)">
                                      <p:cBhvr>
                                        <p:cTn id="165" dur="500"/>
                                        <p:tgtEl>
                                          <p:spTgt spid="125"/>
                                        </p:tgtEl>
                                      </p:cBhvr>
                                    </p:animEffect>
                                  </p:childTnLst>
                                </p:cTn>
                              </p:par>
                            </p:childTnLst>
                          </p:cTn>
                        </p:par>
                        <p:par>
                          <p:cTn id="166" fill="hold" nodeType="afterGroup">
                            <p:stCondLst>
                              <p:cond delay="1000"/>
                            </p:stCondLst>
                            <p:childTnLst>
                              <p:par>
                                <p:cTn id="167" presetID="22" presetClass="entr" presetSubtype="1" fill="hold" grpId="0" nodeType="afterEffect">
                                  <p:stCondLst>
                                    <p:cond delay="0"/>
                                  </p:stCondLst>
                                  <p:childTnLst>
                                    <p:set>
                                      <p:cBhvr>
                                        <p:cTn id="168" dur="1" fill="hold">
                                          <p:stCondLst>
                                            <p:cond delay="0"/>
                                          </p:stCondLst>
                                        </p:cTn>
                                        <p:tgtEl>
                                          <p:spTgt spid="83003"/>
                                        </p:tgtEl>
                                        <p:attrNameLst>
                                          <p:attrName>style.visibility</p:attrName>
                                        </p:attrNameLst>
                                      </p:cBhvr>
                                      <p:to>
                                        <p:strVal val="visible"/>
                                      </p:to>
                                    </p:set>
                                    <p:animEffect transition="in" filter="wipe(up)">
                                      <p:cBhvr>
                                        <p:cTn id="169" dur="500"/>
                                        <p:tgtEl>
                                          <p:spTgt spid="83003"/>
                                        </p:tgtEl>
                                      </p:cBhvr>
                                    </p:animEffect>
                                  </p:childTnLst>
                                </p:cTn>
                              </p:par>
                              <p:par>
                                <p:cTn id="170" presetID="22" presetClass="entr" presetSubtype="1" fill="hold" grpId="0" nodeType="withEffect">
                                  <p:stCondLst>
                                    <p:cond delay="0"/>
                                  </p:stCondLst>
                                  <p:childTnLst>
                                    <p:set>
                                      <p:cBhvr>
                                        <p:cTn id="171" dur="1" fill="hold">
                                          <p:stCondLst>
                                            <p:cond delay="0"/>
                                          </p:stCondLst>
                                        </p:cTn>
                                        <p:tgtEl>
                                          <p:spTgt spid="127"/>
                                        </p:tgtEl>
                                        <p:attrNameLst>
                                          <p:attrName>style.visibility</p:attrName>
                                        </p:attrNameLst>
                                      </p:cBhvr>
                                      <p:to>
                                        <p:strVal val="visible"/>
                                      </p:to>
                                    </p:set>
                                    <p:animEffect transition="in" filter="wipe(up)">
                                      <p:cBhvr>
                                        <p:cTn id="172" dur="500"/>
                                        <p:tgtEl>
                                          <p:spTgt spid="127"/>
                                        </p:tgtEl>
                                      </p:cBhvr>
                                    </p:animEffect>
                                  </p:childTnLst>
                                </p:cTn>
                              </p:par>
                              <p:par>
                                <p:cTn id="173" presetID="22" presetClass="entr" presetSubtype="1" fill="hold" grpId="0" nodeType="withEffect">
                                  <p:stCondLst>
                                    <p:cond delay="0"/>
                                  </p:stCondLst>
                                  <p:childTnLst>
                                    <p:set>
                                      <p:cBhvr>
                                        <p:cTn id="174" dur="1" fill="hold">
                                          <p:stCondLst>
                                            <p:cond delay="0"/>
                                          </p:stCondLst>
                                        </p:cTn>
                                        <p:tgtEl>
                                          <p:spTgt spid="128"/>
                                        </p:tgtEl>
                                        <p:attrNameLst>
                                          <p:attrName>style.visibility</p:attrName>
                                        </p:attrNameLst>
                                      </p:cBhvr>
                                      <p:to>
                                        <p:strVal val="visible"/>
                                      </p:to>
                                    </p:set>
                                    <p:animEffect transition="in" filter="wipe(up)">
                                      <p:cBhvr>
                                        <p:cTn id="175" dur="500"/>
                                        <p:tgtEl>
                                          <p:spTgt spid="128"/>
                                        </p:tgtEl>
                                      </p:cBhvr>
                                    </p:animEffect>
                                  </p:childTnLst>
                                </p:cTn>
                              </p:par>
                            </p:childTnLst>
                          </p:cTn>
                        </p:par>
                        <p:par>
                          <p:cTn id="176" fill="hold" nodeType="afterGroup">
                            <p:stCondLst>
                              <p:cond delay="1500"/>
                            </p:stCondLst>
                            <p:childTnLst>
                              <p:par>
                                <p:cTn id="177" presetID="22" presetClass="entr" presetSubtype="1" fill="hold" grpId="0" nodeType="afterEffect">
                                  <p:stCondLst>
                                    <p:cond delay="0"/>
                                  </p:stCondLst>
                                  <p:childTnLst>
                                    <p:set>
                                      <p:cBhvr>
                                        <p:cTn id="178" dur="1" fill="hold">
                                          <p:stCondLst>
                                            <p:cond delay="0"/>
                                          </p:stCondLst>
                                        </p:cTn>
                                        <p:tgtEl>
                                          <p:spTgt spid="83006"/>
                                        </p:tgtEl>
                                        <p:attrNameLst>
                                          <p:attrName>style.visibility</p:attrName>
                                        </p:attrNameLst>
                                      </p:cBhvr>
                                      <p:to>
                                        <p:strVal val="visible"/>
                                      </p:to>
                                    </p:set>
                                    <p:animEffect transition="in" filter="wipe(up)">
                                      <p:cBhvr>
                                        <p:cTn id="179" dur="500"/>
                                        <p:tgtEl>
                                          <p:spTgt spid="83006"/>
                                        </p:tgtEl>
                                      </p:cBhvr>
                                    </p:animEffect>
                                  </p:childTnLst>
                                </p:cTn>
                              </p:par>
                              <p:par>
                                <p:cTn id="180" presetID="22" presetClass="entr" presetSubtype="1" fill="hold" grpId="0" nodeType="withEffect">
                                  <p:stCondLst>
                                    <p:cond delay="0"/>
                                  </p:stCondLst>
                                  <p:childTnLst>
                                    <p:set>
                                      <p:cBhvr>
                                        <p:cTn id="181" dur="1" fill="hold">
                                          <p:stCondLst>
                                            <p:cond delay="0"/>
                                          </p:stCondLst>
                                        </p:cTn>
                                        <p:tgtEl>
                                          <p:spTgt spid="130"/>
                                        </p:tgtEl>
                                        <p:attrNameLst>
                                          <p:attrName>style.visibility</p:attrName>
                                        </p:attrNameLst>
                                      </p:cBhvr>
                                      <p:to>
                                        <p:strVal val="visible"/>
                                      </p:to>
                                    </p:set>
                                    <p:animEffect transition="in" filter="wipe(up)">
                                      <p:cBhvr>
                                        <p:cTn id="182"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5" grpId="0" animBg="1"/>
      <p:bldP spid="46" grpId="0" animBg="1"/>
      <p:bldP spid="47" grpId="0" animBg="1"/>
      <p:bldP spid="48" grpId="0" animBg="1"/>
      <p:bldP spid="49" grpId="0" animBg="1"/>
      <p:bldP spid="50" grpId="0" animBg="1"/>
      <p:bldP spid="51" grpId="0" animBg="1"/>
      <p:bldP spid="52" grpId="0" animBg="1"/>
      <p:bldP spid="53" grpId="0" animBg="1"/>
      <p:bldP spid="59" grpId="0" animBg="1"/>
      <p:bldP spid="60" grpId="0" animBg="1"/>
      <p:bldP spid="108" grpId="0" animBg="1"/>
      <p:bldP spid="113" grpId="0" animBg="1"/>
      <p:bldP spid="83000" grpId="0"/>
      <p:bldP spid="124" grpId="0" animBg="1"/>
      <p:bldP spid="125" grpId="0" animBg="1"/>
      <p:bldP spid="83003" grpId="0"/>
      <p:bldP spid="127" grpId="0" animBg="1"/>
      <p:bldP spid="128" grpId="0" animBg="1"/>
      <p:bldP spid="83006" grpId="0"/>
      <p:bldP spid="13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8294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05BD617-BA51-4FAF-8EDE-761CF7513741}" type="slidenum">
              <a:rPr lang="zh-CN" altLang="en-US" sz="1200">
                <a:solidFill>
                  <a:srgbClr val="000000"/>
                </a:solidFill>
                <a:latin typeface="微软雅黑" pitchFamily="34" charset="-122"/>
                <a:ea typeface="微软雅黑" pitchFamily="34" charset="-122"/>
              </a:rPr>
              <a:pPr>
                <a:spcBef>
                  <a:spcPct val="0"/>
                </a:spcBef>
                <a:buFontTx/>
                <a:buNone/>
              </a:pPr>
              <a:t>31</a:t>
            </a:fld>
            <a:endParaRPr lang="zh-CN" altLang="en-US" sz="1200">
              <a:solidFill>
                <a:srgbClr val="000000"/>
              </a:solidFill>
              <a:latin typeface="微软雅黑" pitchFamily="34" charset="-122"/>
              <a:ea typeface="微软雅黑" pitchFamily="34" charset="-122"/>
            </a:endParaRPr>
          </a:p>
        </p:txBody>
      </p:sp>
      <p:sp>
        <p:nvSpPr>
          <p:cNvPr id="8294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2" name="矩形 1"/>
          <p:cNvSpPr/>
          <p:nvPr/>
        </p:nvSpPr>
        <p:spPr>
          <a:xfrm>
            <a:off x="2339975" y="1435100"/>
            <a:ext cx="4464050" cy="914400"/>
          </a:xfrm>
          <a:prstGeom prst="rect">
            <a:avLst/>
          </a:prstGeom>
          <a:solidFill>
            <a:schemeClr val="bg1"/>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600" b="1" dirty="0">
                <a:solidFill>
                  <a:srgbClr val="002060"/>
                </a:solidFill>
                <a:latin typeface="微软雅黑" panose="020B0503020204020204" pitchFamily="34" charset="-122"/>
                <a:ea typeface="微软雅黑" panose="020B0503020204020204" pitchFamily="34" charset="-122"/>
              </a:rPr>
              <a:t>报表格式及录入方式</a:t>
            </a:r>
          </a:p>
        </p:txBody>
      </p:sp>
      <p:grpSp>
        <p:nvGrpSpPr>
          <p:cNvPr id="70" name="组合 69"/>
          <p:cNvGrpSpPr>
            <a:grpSpLocks/>
          </p:cNvGrpSpPr>
          <p:nvPr/>
        </p:nvGrpSpPr>
        <p:grpSpPr bwMode="auto">
          <a:xfrm>
            <a:off x="3529013" y="3468688"/>
            <a:ext cx="2089150" cy="2087562"/>
            <a:chOff x="3364007" y="3224716"/>
            <a:chExt cx="2415987" cy="2415988"/>
          </a:xfrm>
        </p:grpSpPr>
        <p:grpSp>
          <p:nvGrpSpPr>
            <p:cNvPr id="82956" name="组合 70"/>
            <p:cNvGrpSpPr>
              <a:grpSpLocks/>
            </p:cNvGrpSpPr>
            <p:nvPr/>
          </p:nvGrpSpPr>
          <p:grpSpPr bwMode="auto">
            <a:xfrm>
              <a:off x="3364007" y="3224716"/>
              <a:ext cx="2415987" cy="2415988"/>
              <a:chOff x="3364007" y="2959125"/>
              <a:chExt cx="2415987" cy="2415988"/>
            </a:xfrm>
          </p:grpSpPr>
          <p:sp>
            <p:nvSpPr>
              <p:cNvPr id="73" name="椭圆 72"/>
              <p:cNvSpPr/>
              <p:nvPr/>
            </p:nvSpPr>
            <p:spPr>
              <a:xfrm>
                <a:off x="3364007" y="2959125"/>
                <a:ext cx="2415987" cy="2415988"/>
              </a:xfrm>
              <a:prstGeom prst="ellipse">
                <a:avLst/>
              </a:prstGeom>
              <a:solidFill>
                <a:schemeClr val="bg1"/>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2959" name="文本框 73"/>
              <p:cNvSpPr txBox="1">
                <a:spLocks noChangeArrowheads="1"/>
              </p:cNvSpPr>
              <p:nvPr/>
            </p:nvSpPr>
            <p:spPr bwMode="auto">
              <a:xfrm>
                <a:off x="3691154" y="3537282"/>
                <a:ext cx="553998" cy="12596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2400" b="1">
                    <a:solidFill>
                      <a:srgbClr val="002060"/>
                    </a:solidFill>
                    <a:latin typeface="微软雅黑" pitchFamily="34" charset="-122"/>
                    <a:ea typeface="微软雅黑" pitchFamily="34" charset="-122"/>
                  </a:rPr>
                  <a:t>浮动表</a:t>
                </a:r>
              </a:p>
            </p:txBody>
          </p:sp>
          <p:sp>
            <p:nvSpPr>
              <p:cNvPr id="82960" name="文本框 74"/>
              <p:cNvSpPr txBox="1">
                <a:spLocks noChangeArrowheads="1"/>
              </p:cNvSpPr>
              <p:nvPr/>
            </p:nvSpPr>
            <p:spPr bwMode="auto">
              <a:xfrm>
                <a:off x="4895853" y="3422370"/>
                <a:ext cx="553998" cy="14894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a:spcBef>
                    <a:spcPct val="0"/>
                  </a:spcBef>
                  <a:buFontTx/>
                  <a:buNone/>
                </a:pPr>
                <a:r>
                  <a:rPr lang="zh-CN" altLang="en-US" sz="2400" b="1">
                    <a:solidFill>
                      <a:srgbClr val="002060"/>
                    </a:solidFill>
                    <a:latin typeface="微软雅黑" pitchFamily="34" charset="-122"/>
                    <a:ea typeface="微软雅黑" pitchFamily="34" charset="-122"/>
                  </a:rPr>
                  <a:t>固定表</a:t>
                </a:r>
              </a:p>
            </p:txBody>
          </p:sp>
        </p:grpSp>
        <p:cxnSp>
          <p:nvCxnSpPr>
            <p:cNvPr id="72" name="直接连接符 71"/>
            <p:cNvCxnSpPr>
              <a:stCxn id="73" idx="0"/>
              <a:endCxn id="73" idx="4"/>
            </p:cNvCxnSpPr>
            <p:nvPr/>
          </p:nvCxnSpPr>
          <p:spPr>
            <a:xfrm>
              <a:off x="4572000" y="3224716"/>
              <a:ext cx="0" cy="2415988"/>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cxnSp>
        <p:nvCxnSpPr>
          <p:cNvPr id="76" name="直接连接符 75"/>
          <p:cNvCxnSpPr>
            <a:stCxn id="2" idx="2"/>
            <a:endCxn id="73" idx="0"/>
          </p:cNvCxnSpPr>
          <p:nvPr/>
        </p:nvCxnSpPr>
        <p:spPr>
          <a:xfrm>
            <a:off x="4572000" y="2349500"/>
            <a:ext cx="1588" cy="1119188"/>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79" name="Rectangle 3"/>
          <p:cNvSpPr txBox="1">
            <a:spLocks noChangeArrowheads="1"/>
          </p:cNvSpPr>
          <p:nvPr/>
        </p:nvSpPr>
        <p:spPr bwMode="auto">
          <a:xfrm>
            <a:off x="107950" y="2613025"/>
            <a:ext cx="3203575" cy="3787775"/>
          </a:xfrm>
          <a:prstGeom prst="rect">
            <a:avLst/>
          </a:prstGeom>
          <a:solidFill>
            <a:schemeClr val="bg1"/>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lstStyle>
            <a:defPPr>
              <a:defRPr lang="zh-CN"/>
            </a:defPPr>
            <a:lvl1pPr algn="ctr">
              <a:defRPr>
                <a:solidFill>
                  <a:schemeClr val="lt1"/>
                </a:solidFill>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1168400" indent="-1168400" algn="l">
              <a:spcBef>
                <a:spcPct val="20000"/>
              </a:spcBef>
              <a:buClr>
                <a:schemeClr val="hlink"/>
              </a:buClr>
              <a:buSzPct val="120000"/>
              <a:defRPr/>
            </a:pPr>
            <a:r>
              <a:rPr lang="zh-CN" altLang="en-US" sz="2400" b="1" dirty="0">
                <a:solidFill>
                  <a:srgbClr val="002060"/>
                </a:solidFill>
                <a:latin typeface="微软雅黑" panose="020B0503020204020204" pitchFamily="34" charset="-122"/>
                <a:ea typeface="微软雅黑" panose="020B0503020204020204" pitchFamily="34" charset="-122"/>
              </a:rPr>
              <a:t>浮动表：数据行次可变动</a:t>
            </a:r>
            <a:endParaRPr lang="en-US" altLang="zh-CN" sz="2400" b="1" dirty="0">
              <a:solidFill>
                <a:srgbClr val="002060"/>
              </a:solidFill>
              <a:latin typeface="微软雅黑" panose="020B0503020204020204" pitchFamily="34" charset="-122"/>
              <a:ea typeface="微软雅黑" panose="020B0503020204020204" pitchFamily="34" charset="-122"/>
            </a:endParaRPr>
          </a:p>
          <a:p>
            <a:pPr marL="342900" indent="-342900" algn="l">
              <a:spcBef>
                <a:spcPct val="20000"/>
              </a:spcBef>
              <a:buClr>
                <a:srgbClr val="002060"/>
              </a:buClr>
              <a:buSzPct val="120000"/>
              <a:buFont typeface="Wingdings" panose="05000000000000000000" pitchFamily="2" charset="2"/>
              <a:buChar char="Ø"/>
              <a:defRPr/>
            </a:pPr>
            <a:r>
              <a:rPr lang="zh-CN" altLang="en-US" sz="2400" kern="0" dirty="0" smtClean="0">
                <a:solidFill>
                  <a:srgbClr val="002060"/>
                </a:solidFill>
                <a:latin typeface="微软雅黑" panose="020B0503020204020204" pitchFamily="34" charset="-122"/>
                <a:ea typeface="微软雅黑" panose="020B0503020204020204" pitchFamily="34" charset="-122"/>
              </a:rPr>
              <a:t>按</a:t>
            </a:r>
            <a:r>
              <a:rPr lang="zh-CN" altLang="en-US" sz="2400" kern="0" dirty="0">
                <a:solidFill>
                  <a:srgbClr val="002060"/>
                </a:solidFill>
                <a:latin typeface="微软雅黑" panose="020B0503020204020204" pitchFamily="34" charset="-122"/>
                <a:ea typeface="微软雅黑" panose="020B0503020204020204" pitchFamily="34" charset="-122"/>
              </a:rPr>
              <a:t>支出功能分类科目逐一录入数据，如财决</a:t>
            </a:r>
            <a:r>
              <a:rPr lang="en-US" altLang="zh-CN" sz="2400" kern="0" dirty="0">
                <a:solidFill>
                  <a:srgbClr val="002060"/>
                </a:solidFill>
                <a:latin typeface="微软雅黑" panose="020B0503020204020204" pitchFamily="34" charset="-122"/>
                <a:ea typeface="微软雅黑" panose="020B0503020204020204" pitchFamily="34" charset="-122"/>
              </a:rPr>
              <a:t>02</a:t>
            </a:r>
            <a:r>
              <a:rPr lang="zh-CN" altLang="en-US" sz="2400" kern="0" dirty="0">
                <a:solidFill>
                  <a:srgbClr val="002060"/>
                </a:solidFill>
                <a:latin typeface="微软雅黑" panose="020B0503020204020204" pitchFamily="34" charset="-122"/>
                <a:ea typeface="微软雅黑" panose="020B0503020204020204" pitchFamily="34" charset="-122"/>
              </a:rPr>
              <a:t>至</a:t>
            </a:r>
            <a:r>
              <a:rPr lang="en-US" altLang="zh-CN" sz="2400" kern="0" dirty="0">
                <a:solidFill>
                  <a:srgbClr val="002060"/>
                </a:solidFill>
                <a:latin typeface="微软雅黑" panose="020B0503020204020204" pitchFamily="34" charset="-122"/>
                <a:ea typeface="微软雅黑" panose="020B0503020204020204" pitchFamily="34" charset="-122"/>
              </a:rPr>
              <a:t>11</a:t>
            </a:r>
            <a:r>
              <a:rPr lang="zh-CN" altLang="en-US" sz="2400" kern="0" dirty="0">
                <a:solidFill>
                  <a:srgbClr val="002060"/>
                </a:solidFill>
                <a:latin typeface="微软雅黑" panose="020B0503020204020204" pitchFamily="34" charset="-122"/>
                <a:ea typeface="微软雅黑" panose="020B0503020204020204" pitchFamily="34" charset="-122"/>
              </a:rPr>
              <a:t>表，财决附</a:t>
            </a:r>
            <a:r>
              <a:rPr lang="en-US" altLang="zh-CN" sz="2400" kern="0" dirty="0">
                <a:solidFill>
                  <a:srgbClr val="002060"/>
                </a:solidFill>
                <a:latin typeface="微软雅黑" panose="020B0503020204020204" pitchFamily="34" charset="-122"/>
                <a:ea typeface="微软雅黑" panose="020B0503020204020204" pitchFamily="34" charset="-122"/>
              </a:rPr>
              <a:t>03</a:t>
            </a:r>
            <a:r>
              <a:rPr lang="zh-CN" altLang="en-US" sz="2400" kern="0" dirty="0">
                <a:solidFill>
                  <a:srgbClr val="002060"/>
                </a:solidFill>
                <a:latin typeface="微软雅黑" panose="020B0503020204020204" pitchFamily="34" charset="-122"/>
                <a:ea typeface="微软雅黑" panose="020B0503020204020204" pitchFamily="34" charset="-122"/>
              </a:rPr>
              <a:t>表。</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marL="342900" indent="-342900" algn="l">
              <a:spcBef>
                <a:spcPct val="20000"/>
              </a:spcBef>
              <a:buClr>
                <a:srgbClr val="002060"/>
              </a:buClr>
              <a:buSzPct val="120000"/>
              <a:buFont typeface="Wingdings" panose="05000000000000000000" pitchFamily="2" charset="2"/>
              <a:buChar char="Ø"/>
              <a:defRPr/>
            </a:pPr>
            <a:r>
              <a:rPr lang="zh-CN" altLang="en-US" sz="2400" kern="0" dirty="0" smtClean="0">
                <a:solidFill>
                  <a:srgbClr val="002060"/>
                </a:solidFill>
                <a:latin typeface="微软雅黑" panose="020B0503020204020204" pitchFamily="34" charset="-122"/>
                <a:ea typeface="微软雅黑" panose="020B0503020204020204" pitchFamily="34" charset="-122"/>
              </a:rPr>
              <a:t>按</a:t>
            </a:r>
            <a:r>
              <a:rPr lang="zh-CN" altLang="en-US" sz="2400" kern="0" dirty="0">
                <a:solidFill>
                  <a:srgbClr val="002060"/>
                </a:solidFill>
                <a:latin typeface="微软雅黑" panose="020B0503020204020204" pitchFamily="34" charset="-122"/>
                <a:ea typeface="微软雅黑" panose="020B0503020204020204" pitchFamily="34" charset="-122"/>
              </a:rPr>
              <a:t>非税收入分类科目逐一录入数据，如财决附</a:t>
            </a:r>
            <a:r>
              <a:rPr lang="en-US" altLang="zh-CN" sz="2400" kern="0" dirty="0">
                <a:solidFill>
                  <a:srgbClr val="002060"/>
                </a:solidFill>
                <a:latin typeface="微软雅黑" panose="020B0503020204020204" pitchFamily="34" charset="-122"/>
                <a:ea typeface="微软雅黑" panose="020B0503020204020204" pitchFamily="34" charset="-122"/>
              </a:rPr>
              <a:t>05</a:t>
            </a:r>
            <a:r>
              <a:rPr lang="zh-CN" altLang="en-US" sz="2400" kern="0" dirty="0">
                <a:solidFill>
                  <a:srgbClr val="002060"/>
                </a:solidFill>
                <a:latin typeface="微软雅黑" panose="020B0503020204020204" pitchFamily="34" charset="-122"/>
                <a:ea typeface="微软雅黑" panose="020B0503020204020204" pitchFamily="34" charset="-122"/>
              </a:rPr>
              <a:t>表。</a:t>
            </a:r>
            <a:endParaRPr lang="en-US" altLang="zh-CN" sz="2400" kern="0" dirty="0">
              <a:solidFill>
                <a:srgbClr val="002060"/>
              </a:solidFill>
              <a:latin typeface="微软雅黑" panose="020B0503020204020204" pitchFamily="34" charset="-122"/>
              <a:ea typeface="微软雅黑" panose="020B0503020204020204" pitchFamily="34" charset="-122"/>
            </a:endParaRPr>
          </a:p>
        </p:txBody>
      </p:sp>
      <p:sp>
        <p:nvSpPr>
          <p:cNvPr id="15" name="Rectangle 3"/>
          <p:cNvSpPr txBox="1">
            <a:spLocks noChangeArrowheads="1"/>
          </p:cNvSpPr>
          <p:nvPr/>
        </p:nvSpPr>
        <p:spPr bwMode="auto">
          <a:xfrm>
            <a:off x="5867400" y="2613025"/>
            <a:ext cx="3205163" cy="3787775"/>
          </a:xfrm>
          <a:prstGeom prst="rect">
            <a:avLst/>
          </a:prstGeom>
          <a:solidFill>
            <a:schemeClr val="bg1"/>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lstStyle>
            <a:defPPr>
              <a:defRPr lang="zh-CN"/>
            </a:defPPr>
            <a:lvl1pPr>
              <a:lnSpc>
                <a:spcPct val="150000"/>
              </a:lnSpc>
              <a:spcBef>
                <a:spcPct val="20000"/>
              </a:spcBef>
              <a:buClr>
                <a:schemeClr val="hlink"/>
              </a:buClr>
              <a:buSzPct val="120000"/>
              <a:defRPr sz="2000" b="1">
                <a:solidFill>
                  <a:srgbClr val="002060"/>
                </a:solidFill>
                <a:latin typeface="微软雅黑" panose="020B0503020204020204" pitchFamily="34" charset="-122"/>
                <a:ea typeface="微软雅黑" panose="020B0503020204020204" pitchFamily="34" charset="-122"/>
              </a:defRPr>
            </a:lvl1pPr>
          </a:lstStyle>
          <a:p>
            <a:pPr marL="1255713" indent="-1255713">
              <a:lnSpc>
                <a:spcPct val="100000"/>
              </a:lnSpc>
              <a:defRPr/>
            </a:pPr>
            <a:r>
              <a:rPr lang="zh-CN" altLang="en-US" sz="2400" dirty="0"/>
              <a:t>固定表：数据行列均固定</a:t>
            </a:r>
            <a:endParaRPr lang="en-US" altLang="zh-CN" sz="2400" dirty="0"/>
          </a:p>
          <a:p>
            <a:pPr indent="358775">
              <a:defRPr/>
            </a:pPr>
            <a:r>
              <a:rPr lang="zh-CN" altLang="en-US" sz="2400" b="0" kern="0" dirty="0"/>
              <a:t>在固定的单元格内录入数据，如财决</a:t>
            </a:r>
            <a:r>
              <a:rPr lang="en-US" altLang="zh-CN" sz="2400" b="0" kern="0" dirty="0"/>
              <a:t>01</a:t>
            </a:r>
            <a:r>
              <a:rPr lang="zh-CN" altLang="en-US" sz="2400" b="0" kern="0" dirty="0"/>
              <a:t>、</a:t>
            </a:r>
            <a:r>
              <a:rPr lang="en-US" altLang="zh-CN" sz="2400" b="0" kern="0" dirty="0"/>
              <a:t>12</a:t>
            </a:r>
            <a:r>
              <a:rPr lang="zh-CN" altLang="en-US" sz="2400" b="0" kern="0" dirty="0"/>
              <a:t>表，财决附</a:t>
            </a:r>
            <a:r>
              <a:rPr lang="en-US" altLang="zh-CN" sz="2400" b="0" kern="0" dirty="0"/>
              <a:t>01</a:t>
            </a:r>
            <a:r>
              <a:rPr lang="zh-CN" altLang="en-US" sz="2400" b="0" kern="0" dirty="0"/>
              <a:t>、</a:t>
            </a:r>
            <a:r>
              <a:rPr lang="en-US" altLang="zh-CN" sz="2400" b="0" kern="0" dirty="0"/>
              <a:t>02</a:t>
            </a:r>
            <a:r>
              <a:rPr lang="zh-CN" altLang="en-US" sz="2400" b="0" kern="0" dirty="0"/>
              <a:t>、</a:t>
            </a:r>
            <a:r>
              <a:rPr lang="en-US" altLang="zh-CN" sz="2400" b="0" kern="0" dirty="0"/>
              <a:t>04</a:t>
            </a:r>
            <a:r>
              <a:rPr lang="zh-CN" altLang="en-US" sz="2400" b="0" kern="0" dirty="0"/>
              <a:t>表等</a:t>
            </a:r>
            <a:r>
              <a:rPr lang="zh-CN" altLang="en-US" sz="2400" b="0" kern="0" dirty="0" smtClean="0"/>
              <a:t>。</a:t>
            </a:r>
            <a:endParaRPr lang="zh-CN" altLang="en-US" sz="2400" b="0" kern="0" dirty="0"/>
          </a:p>
        </p:txBody>
      </p:sp>
      <p:cxnSp>
        <p:nvCxnSpPr>
          <p:cNvPr id="16" name="直接连接符 15"/>
          <p:cNvCxnSpPr>
            <a:stCxn id="79" idx="3"/>
            <a:endCxn id="73" idx="2"/>
          </p:cNvCxnSpPr>
          <p:nvPr/>
        </p:nvCxnSpPr>
        <p:spPr>
          <a:xfrm>
            <a:off x="3311525" y="4506913"/>
            <a:ext cx="217488" cy="63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a:stCxn id="15" idx="1"/>
            <a:endCxn id="73" idx="6"/>
          </p:cNvCxnSpPr>
          <p:nvPr/>
        </p:nvCxnSpPr>
        <p:spPr>
          <a:xfrm flipH="1">
            <a:off x="5618163" y="4506913"/>
            <a:ext cx="249237" cy="63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nodeType="withEffect">
                                  <p:stCondLst>
                                    <p:cond delay="0"/>
                                  </p:stCondLst>
                                  <p:childTnLst>
                                    <p:set>
                                      <p:cBhvr>
                                        <p:cTn id="9" dur="1" fill="hold">
                                          <p:stCondLst>
                                            <p:cond delay="0"/>
                                          </p:stCondLst>
                                        </p:cTn>
                                        <p:tgtEl>
                                          <p:spTgt spid="76"/>
                                        </p:tgtEl>
                                        <p:attrNameLst>
                                          <p:attrName>style.visibility</p:attrName>
                                        </p:attrNameLst>
                                      </p:cBhvr>
                                      <p:to>
                                        <p:strVal val="visible"/>
                                      </p:to>
                                    </p:set>
                                    <p:animEffect transition="in" filter="wipe(up)">
                                      <p:cBhvr>
                                        <p:cTn id="10" dur="500"/>
                                        <p:tgtEl>
                                          <p:spTgt spid="76"/>
                                        </p:tgtEl>
                                      </p:cBhvr>
                                    </p:animEffect>
                                  </p:childTnLst>
                                </p:cTn>
                              </p:par>
                            </p:childTnLst>
                          </p:cTn>
                        </p:par>
                        <p:par>
                          <p:cTn id="11" fill="hold" nodeType="afterGroup">
                            <p:stCondLst>
                              <p:cond delay="500"/>
                            </p:stCondLst>
                            <p:childTnLst>
                              <p:par>
                                <p:cTn id="12" presetID="53" presetClass="entr" presetSubtype="16" fill="hold" nodeType="afterEffect">
                                  <p:stCondLst>
                                    <p:cond delay="0"/>
                                  </p:stCondLst>
                                  <p:childTnLst>
                                    <p:set>
                                      <p:cBhvr>
                                        <p:cTn id="13" dur="1" fill="hold">
                                          <p:stCondLst>
                                            <p:cond delay="0"/>
                                          </p:stCondLst>
                                        </p:cTn>
                                        <p:tgtEl>
                                          <p:spTgt spid="70"/>
                                        </p:tgtEl>
                                        <p:attrNameLst>
                                          <p:attrName>style.visibility</p:attrName>
                                        </p:attrNameLst>
                                      </p:cBhvr>
                                      <p:to>
                                        <p:strVal val="visible"/>
                                      </p:to>
                                    </p:set>
                                    <p:anim calcmode="lin" valueType="num">
                                      <p:cBhvr>
                                        <p:cTn id="14" dur="500" fill="hold"/>
                                        <p:tgtEl>
                                          <p:spTgt spid="70"/>
                                        </p:tgtEl>
                                        <p:attrNameLst>
                                          <p:attrName>ppt_w</p:attrName>
                                        </p:attrNameLst>
                                      </p:cBhvr>
                                      <p:tavLst>
                                        <p:tav tm="0">
                                          <p:val>
                                            <p:fltVal val="0"/>
                                          </p:val>
                                        </p:tav>
                                        <p:tav tm="100000">
                                          <p:val>
                                            <p:strVal val="#ppt_w"/>
                                          </p:val>
                                        </p:tav>
                                      </p:tavLst>
                                    </p:anim>
                                    <p:anim calcmode="lin" valueType="num">
                                      <p:cBhvr>
                                        <p:cTn id="15" dur="500" fill="hold"/>
                                        <p:tgtEl>
                                          <p:spTgt spid="70"/>
                                        </p:tgtEl>
                                        <p:attrNameLst>
                                          <p:attrName>ppt_h</p:attrName>
                                        </p:attrNameLst>
                                      </p:cBhvr>
                                      <p:tavLst>
                                        <p:tav tm="0">
                                          <p:val>
                                            <p:fltVal val="0"/>
                                          </p:val>
                                        </p:tav>
                                        <p:tav tm="100000">
                                          <p:val>
                                            <p:strVal val="#ppt_h"/>
                                          </p:val>
                                        </p:tav>
                                      </p:tavLst>
                                    </p:anim>
                                    <p:animEffect transition="in" filter="fade">
                                      <p:cBhvr>
                                        <p:cTn id="16" dur="500"/>
                                        <p:tgtEl>
                                          <p:spTgt spid="70"/>
                                        </p:tgtEl>
                                      </p:cBhvr>
                                    </p:animEffect>
                                  </p:childTnLst>
                                </p:cTn>
                              </p:par>
                            </p:childTnLst>
                          </p:cTn>
                        </p:par>
                        <p:par>
                          <p:cTn id="17" fill="hold" nodeType="afterGroup">
                            <p:stCondLst>
                              <p:cond delay="1000"/>
                            </p:stCondLst>
                            <p:childTnLst>
                              <p:par>
                                <p:cTn id="18" presetID="22" presetClass="entr" presetSubtype="2"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50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79"/>
                                        </p:tgtEl>
                                        <p:attrNameLst>
                                          <p:attrName>style.visibility</p:attrName>
                                        </p:attrNameLst>
                                      </p:cBhvr>
                                      <p:to>
                                        <p:strVal val="visible"/>
                                      </p:to>
                                    </p:set>
                                    <p:animEffect transition="in" filter="wipe(right)">
                                      <p:cBhvr>
                                        <p:cTn id="23" dur="500"/>
                                        <p:tgtEl>
                                          <p:spTgt spid="79"/>
                                        </p:tgtEl>
                                      </p:cBhvr>
                                    </p:animEffect>
                                  </p:childTnLst>
                                </p:cTn>
                              </p:par>
                            </p:childTnLst>
                          </p:cTn>
                        </p:par>
                        <p:par>
                          <p:cTn id="24" fill="hold" nodeType="afterGroup">
                            <p:stCondLst>
                              <p:cond delay="1500"/>
                            </p:stCondLst>
                            <p:childTnLst>
                              <p:par>
                                <p:cTn id="25" presetID="22" presetClass="entr" presetSubtype="8"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left)">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9" grpId="0" animBg="1"/>
      <p:bldP spid="1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4"/>
          <p:cNvGrpSpPr>
            <a:grpSpLocks/>
          </p:cNvGrpSpPr>
          <p:nvPr/>
        </p:nvGrpSpPr>
        <p:grpSpPr bwMode="auto">
          <a:xfrm>
            <a:off x="23813" y="1347788"/>
            <a:ext cx="9109075" cy="5365750"/>
            <a:chOff x="24479" y="1348553"/>
            <a:chExt cx="9108000" cy="5364875"/>
          </a:xfrm>
        </p:grpSpPr>
        <p:pic>
          <p:nvPicPr>
            <p:cNvPr id="7" name="图片 6"/>
            <p:cNvPicPr>
              <a:picLocks noChangeAspect="1"/>
            </p:cNvPicPr>
            <p:nvPr/>
          </p:nvPicPr>
          <p:blipFill>
            <a:blip r:embed="rId3" cstate="print">
              <a:duotone>
                <a:schemeClr val="accent1">
                  <a:shade val="45000"/>
                  <a:satMod val="135000"/>
                </a:schemeClr>
                <a:prstClr val="white"/>
              </a:duotone>
            </a:blip>
            <a:stretch>
              <a:fillRect/>
            </a:stretch>
          </p:blipFill>
          <p:spPr>
            <a:xfrm>
              <a:off x="24479" y="1348553"/>
              <a:ext cx="9108000" cy="5364875"/>
            </a:xfrm>
            <a:prstGeom prst="rect">
              <a:avLst/>
            </a:prstGeom>
            <a:noFill/>
            <a:ln>
              <a:noFill/>
            </a:ln>
            <a:effectLst>
              <a:softEdge rad="114300"/>
            </a:effectLst>
          </p:spPr>
        </p:pic>
        <p:sp>
          <p:nvSpPr>
            <p:cNvPr id="6" name="矩形 5"/>
            <p:cNvSpPr/>
            <p:nvPr/>
          </p:nvSpPr>
          <p:spPr>
            <a:xfrm>
              <a:off x="2364178" y="4711916"/>
              <a:ext cx="1873029" cy="215865"/>
            </a:xfrm>
            <a:prstGeom prst="rect">
              <a:avLst/>
            </a:prstGeom>
            <a:solidFill>
              <a:srgbClr val="FF0000">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3" name="组合 2"/>
          <p:cNvGrpSpPr>
            <a:grpSpLocks/>
          </p:cNvGrpSpPr>
          <p:nvPr/>
        </p:nvGrpSpPr>
        <p:grpSpPr bwMode="auto">
          <a:xfrm>
            <a:off x="10333038" y="1384300"/>
            <a:ext cx="9012237" cy="4044950"/>
            <a:chOff x="41272" y="1384619"/>
            <a:chExt cx="9012017" cy="4043866"/>
          </a:xfrm>
        </p:grpSpPr>
        <p:grpSp>
          <p:nvGrpSpPr>
            <p:cNvPr id="10" name="组合 50"/>
            <p:cNvGrpSpPr>
              <a:grpSpLocks/>
            </p:cNvGrpSpPr>
            <p:nvPr/>
          </p:nvGrpSpPr>
          <p:grpSpPr bwMode="auto">
            <a:xfrm>
              <a:off x="41272" y="1384619"/>
              <a:ext cx="9012017" cy="4043866"/>
              <a:chOff x="-4129104" y="1190288"/>
              <a:chExt cx="9012017" cy="4043866"/>
            </a:xfrm>
          </p:grpSpPr>
          <p:sp>
            <p:nvSpPr>
              <p:cNvPr id="52" name="圆角矩形 51"/>
              <p:cNvSpPr/>
              <p:nvPr/>
            </p:nvSpPr>
            <p:spPr>
              <a:xfrm>
                <a:off x="23695" y="4918327"/>
                <a:ext cx="1098523" cy="315827"/>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53" name="圆角矩形标注 52"/>
              <p:cNvSpPr/>
              <p:nvPr/>
            </p:nvSpPr>
            <p:spPr>
              <a:xfrm>
                <a:off x="-4129104" y="1190288"/>
                <a:ext cx="9012017" cy="3464584"/>
              </a:xfrm>
              <a:prstGeom prst="wedgeRoundRectCallout">
                <a:avLst>
                  <a:gd name="adj1" fmla="val 1879"/>
                  <a:gd name="adj2" fmla="val 57673"/>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chemeClr val="hlink"/>
                  </a:buClr>
                  <a:buSzPct val="120000"/>
                  <a:defRPr/>
                </a:pPr>
                <a:r>
                  <a:rPr lang="zh-CN" altLang="en-US" sz="2400" b="1" kern="0" dirty="0">
                    <a:solidFill>
                      <a:srgbClr val="002060"/>
                    </a:solidFill>
                    <a:latin typeface="微软雅黑" panose="020B0503020204020204" pitchFamily="34" charset="-122"/>
                    <a:ea typeface="微软雅黑" panose="020B0503020204020204" pitchFamily="34" charset="-122"/>
                  </a:rPr>
                  <a:t>报表类型与机构情况</a:t>
                </a:r>
                <a:endParaRPr lang="en-US" altLang="zh-CN" sz="2400" b="1" kern="0" dirty="0">
                  <a:solidFill>
                    <a:srgbClr val="002060"/>
                  </a:solidFill>
                  <a:latin typeface="微软雅黑" panose="020B0503020204020204" pitchFamily="34" charset="-122"/>
                  <a:ea typeface="微软雅黑" panose="020B0503020204020204" pitchFamily="34" charset="-122"/>
                </a:endParaRPr>
              </a:p>
            </p:txBody>
          </p:sp>
        </p:grpSp>
        <p:graphicFrame>
          <p:nvGraphicFramePr>
            <p:cNvPr id="54" name="Group 3"/>
            <p:cNvGraphicFramePr>
              <a:graphicFrameLocks/>
            </p:cNvGraphicFramePr>
            <p:nvPr/>
          </p:nvGraphicFramePr>
          <p:xfrm>
            <a:off x="457200" y="1979404"/>
            <a:ext cx="8229600" cy="2773678"/>
          </p:xfrm>
          <a:graphic>
            <a:graphicData uri="http://schemas.openxmlformats.org/drawingml/2006/table">
              <a:tbl>
                <a:tblPr/>
                <a:tblGrid>
                  <a:gridCol w="2819469"/>
                  <a:gridCol w="2735330"/>
                  <a:gridCol w="2675002"/>
                </a:tblGrid>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dirty="0" smtClean="0">
                            <a:ln>
                              <a:noFill/>
                            </a:ln>
                            <a:solidFill>
                              <a:srgbClr val="002060"/>
                            </a:solidFill>
                            <a:effectLst/>
                            <a:latin typeface="微软雅黑" panose="020B0503020204020204" pitchFamily="34" charset="-122"/>
                            <a:ea typeface="微软雅黑" panose="020B0503020204020204" pitchFamily="34" charset="-122"/>
                          </a:rPr>
                          <a:t>编码</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dirty="0" smtClean="0">
                            <a:ln>
                              <a:noFill/>
                            </a:ln>
                            <a:solidFill>
                              <a:srgbClr val="002060"/>
                            </a:solidFill>
                            <a:effectLst/>
                            <a:latin typeface="微软雅黑" panose="020B0503020204020204" pitchFamily="34" charset="-122"/>
                            <a:ea typeface="微软雅黑" panose="020B0503020204020204" pitchFamily="34" charset="-122"/>
                          </a:rPr>
                          <a:t>独立编制机构</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独立核算机构</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0</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dirty="0" smtClean="0">
                            <a:ln>
                              <a:noFill/>
                            </a:ln>
                            <a:solidFill>
                              <a:srgbClr val="002060"/>
                            </a:solidFill>
                            <a:effectLst/>
                            <a:latin typeface="微软雅黑" panose="020B0503020204020204" pitchFamily="34" charset="-122"/>
                            <a:ea typeface="微软雅黑" panose="020B0503020204020204" pitchFamily="34" charset="-122"/>
                          </a:rPr>
                          <a:t>≥1</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1</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1</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0</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0</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2</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0</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zh-CN" altLang="en-US"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0</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3</a:t>
                        </a: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4</a:t>
                        </a: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5</a:t>
                        </a:r>
                        <a:r>
                          <a:rPr kumimoji="0" lang="zh-CN" altLang="en-US"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a:t>
                        </a: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8</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≥2</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≥2</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6</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≥2</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≥2</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r>
                <a:tr h="396346">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7</a:t>
                        </a:r>
                      </a:p>
                    </a:txBody>
                    <a:tcPr marL="91442" marR="91442" marT="45732" marB="45732"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smtClean="0">
                            <a:ln>
                              <a:noFill/>
                            </a:ln>
                            <a:solidFill>
                              <a:srgbClr val="002060"/>
                            </a:solidFill>
                            <a:effectLst/>
                            <a:latin typeface="微软雅黑" panose="020B0503020204020204" pitchFamily="34" charset="-122"/>
                            <a:ea typeface="微软雅黑" panose="020B0503020204020204" pitchFamily="34" charset="-122"/>
                          </a:rPr>
                          <a:t>≥1</a:t>
                        </a:r>
                      </a:p>
                    </a:txBody>
                    <a:tcPr marL="91442" marR="91442" marT="45732" marB="45732"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a:txBody>
                      <a:bodyPr/>
                      <a:lstStyle>
                        <a:lvl1pPr eaLnBrk="0" hangingPunct="0">
                          <a:spcBef>
                            <a:spcPct val="20000"/>
                          </a:spcBef>
                          <a:buClr>
                            <a:schemeClr val="hlink"/>
                          </a:buClr>
                          <a:buSzPct val="120000"/>
                          <a:defRPr sz="2800">
                            <a:solidFill>
                              <a:schemeClr val="tx1"/>
                            </a:solidFill>
                            <a:latin typeface="Tahoma" panose="020B0604030504040204" pitchFamily="34" charset="0"/>
                            <a:ea typeface="宋体" panose="02010600030101010101" pitchFamily="2" charset="-122"/>
                          </a:defRPr>
                        </a:lvl1pPr>
                        <a:lvl2pPr marL="742950" indent="-285750" eaLnBrk="0" hangingPunct="0">
                          <a:spcBef>
                            <a:spcPct val="20000"/>
                          </a:spcBef>
                          <a:buFont typeface="Tahoma" panose="020B0604030504040204" pitchFamily="34" charset="0"/>
                          <a:defRPr sz="2400">
                            <a:solidFill>
                              <a:schemeClr val="tx1"/>
                            </a:solidFill>
                            <a:latin typeface="Tahoma" panose="020B0604030504040204" pitchFamily="34" charset="0"/>
                            <a:ea typeface="宋体" panose="02010600030101010101" pitchFamily="2" charset="-122"/>
                          </a:defRPr>
                        </a:lvl2pPr>
                        <a:lvl3pPr marL="1143000" indent="-228600" eaLnBrk="0" hangingPunct="0">
                          <a:spcBef>
                            <a:spcPct val="20000"/>
                          </a:spcBef>
                          <a:buClr>
                            <a:schemeClr val="hlink"/>
                          </a:buClr>
                          <a:buSzPct val="120000"/>
                          <a:defRPr sz="2000">
                            <a:solidFill>
                              <a:schemeClr val="tx1"/>
                            </a:solidFill>
                            <a:latin typeface="Tahoma" panose="020B0604030504040204" pitchFamily="34" charset="0"/>
                            <a:ea typeface="宋体" panose="02010600030101010101" pitchFamily="2" charset="-122"/>
                          </a:defRPr>
                        </a:lvl3pPr>
                        <a:lvl4pPr marL="1600200" indent="-228600" eaLnBrk="0" hangingPunct="0">
                          <a:spcBef>
                            <a:spcPct val="20000"/>
                          </a:spcBef>
                          <a:buFont typeface="Tahoma" panose="020B0604030504040204" pitchFamily="34" charset="0"/>
                          <a:defRPr>
                            <a:solidFill>
                              <a:schemeClr val="tx1"/>
                            </a:solidFill>
                            <a:latin typeface="Tahoma" panose="020B0604030504040204" pitchFamily="34" charset="0"/>
                            <a:ea typeface="宋体" panose="02010600030101010101" pitchFamily="2" charset="-122"/>
                          </a:defRPr>
                        </a:lvl4pPr>
                        <a:lvl5pPr marL="2057400" indent="-228600" eaLnBrk="0" hangingPunct="0">
                          <a:spcBef>
                            <a:spcPct val="20000"/>
                          </a:spcBef>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hlink"/>
                          </a:buClr>
                          <a:buSzPct val="80000"/>
                          <a:buFont typeface="Wingdings" panose="05000000000000000000" pitchFamily="2" charset="2"/>
                          <a:defRPr>
                            <a:solidFill>
                              <a:schemeClr val="tx1"/>
                            </a:solidFill>
                            <a:latin typeface="Tahoma" panose="020B060403050404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
                            <a:schemeClr val="hlink"/>
                          </a:buClr>
                          <a:buSzPct val="120000"/>
                          <a:buFontTx/>
                          <a:buNone/>
                          <a:tabLst/>
                        </a:pPr>
                        <a:r>
                          <a:rPr kumimoji="0" lang="en-US" altLang="zh-CN" sz="2000" b="1" i="0" u="none" strike="noStrike" cap="none" normalizeH="0" baseline="0" dirty="0" smtClean="0">
                            <a:ln>
                              <a:noFill/>
                            </a:ln>
                            <a:solidFill>
                              <a:srgbClr val="EFEA04"/>
                            </a:solidFill>
                            <a:effectLst>
                              <a:outerShdw blurRad="38100" dist="38100" dir="2700000" algn="tl">
                                <a:srgbClr val="000000"/>
                              </a:outerShdw>
                            </a:effectLst>
                            <a:latin typeface="微软雅黑" panose="020B0503020204020204" pitchFamily="34" charset="-122"/>
                            <a:ea typeface="微软雅黑" panose="020B0503020204020204" pitchFamily="34" charset="-122"/>
                          </a:rPr>
                          <a:t>≥1</a:t>
                        </a:r>
                      </a:p>
                    </a:txBody>
                    <a:tcPr marL="91442" marR="91442" marT="45732" marB="45732"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r>
              </a:tbl>
            </a:graphicData>
          </a:graphic>
        </p:graphicFrame>
      </p:grpSp>
      <p:grpSp>
        <p:nvGrpSpPr>
          <p:cNvPr id="11" name="组合 55"/>
          <p:cNvGrpSpPr>
            <a:grpSpLocks/>
          </p:cNvGrpSpPr>
          <p:nvPr/>
        </p:nvGrpSpPr>
        <p:grpSpPr bwMode="auto">
          <a:xfrm>
            <a:off x="10260013" y="1409700"/>
            <a:ext cx="9012237" cy="4521200"/>
            <a:chOff x="-4129104" y="712352"/>
            <a:chExt cx="9012017" cy="4521802"/>
          </a:xfrm>
        </p:grpSpPr>
        <p:sp>
          <p:nvSpPr>
            <p:cNvPr id="58" name="圆角矩形 57"/>
            <p:cNvSpPr/>
            <p:nvPr/>
          </p:nvSpPr>
          <p:spPr>
            <a:xfrm>
              <a:off x="23695" y="4919787"/>
              <a:ext cx="1098523" cy="314367"/>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59" name="圆角矩形标注 58"/>
            <p:cNvSpPr/>
            <p:nvPr/>
          </p:nvSpPr>
          <p:spPr>
            <a:xfrm>
              <a:off x="-4129104" y="712352"/>
              <a:ext cx="9012017" cy="3643798"/>
            </a:xfrm>
            <a:prstGeom prst="wedgeRoundRectCallout">
              <a:avLst>
                <a:gd name="adj1" fmla="val 1512"/>
                <a:gd name="adj2" fmla="val 65536"/>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chemeClr val="hlink"/>
                </a:buClr>
                <a:buSzPct val="120000"/>
                <a:defRPr/>
              </a:pPr>
              <a:r>
                <a:rPr lang="zh-CN" altLang="en-US" sz="2400" b="1" dirty="0">
                  <a:solidFill>
                    <a:srgbClr val="002060"/>
                  </a:solidFill>
                  <a:latin typeface="微软雅黑" panose="020B0503020204020204" pitchFamily="34" charset="-122"/>
                  <a:ea typeface="微软雅黑" panose="020B0503020204020204" pitchFamily="34" charset="-122"/>
                </a:rPr>
                <a:t>新报因素</a:t>
              </a:r>
              <a:endParaRPr lang="en-US" altLang="zh-CN" sz="2400" b="1"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0”</a:t>
              </a:r>
              <a:r>
                <a:rPr lang="zh-CN" altLang="en-US" sz="2400" dirty="0">
                  <a:solidFill>
                    <a:srgbClr val="002060"/>
                  </a:solidFill>
                  <a:latin typeface="微软雅黑" panose="020B0503020204020204" pitchFamily="34" charset="-122"/>
                  <a:ea typeface="微软雅黑" panose="020B0503020204020204" pitchFamily="34" charset="-122"/>
                </a:rPr>
                <a:t>：连续上报。</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1”</a:t>
              </a:r>
              <a:r>
                <a:rPr lang="zh-CN" altLang="en-US" sz="2400" dirty="0">
                  <a:solidFill>
                    <a:srgbClr val="002060"/>
                  </a:solidFill>
                  <a:latin typeface="微软雅黑" panose="020B0503020204020204" pitchFamily="34" charset="-122"/>
                  <a:ea typeface="微软雅黑" panose="020B0503020204020204" pitchFamily="34" charset="-122"/>
                </a:rPr>
                <a:t>：新增单位。</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2”</a:t>
              </a:r>
              <a:r>
                <a:rPr lang="zh-CN" altLang="en-US" sz="2400" dirty="0">
                  <a:solidFill>
                    <a:srgbClr val="002060"/>
                  </a:solidFill>
                  <a:latin typeface="微软雅黑" panose="020B0503020204020204" pitchFamily="34" charset="-122"/>
                  <a:ea typeface="微软雅黑" panose="020B0503020204020204" pitchFamily="34" charset="-122"/>
                </a:rPr>
                <a:t>：上年应报未报。</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3”</a:t>
              </a:r>
              <a:r>
                <a:rPr lang="zh-CN" altLang="en-US" sz="2400" dirty="0">
                  <a:solidFill>
                    <a:srgbClr val="002060"/>
                  </a:solidFill>
                  <a:latin typeface="微软雅黑" panose="020B0503020204020204" pitchFamily="34" charset="-122"/>
                  <a:ea typeface="微软雅黑" panose="020B0503020204020204" pitchFamily="34" charset="-122"/>
                </a:rPr>
                <a:t>：报表类型改变。</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5”</a:t>
              </a:r>
              <a:r>
                <a:rPr lang="zh-CN" altLang="en-US" sz="2400" dirty="0">
                  <a:solidFill>
                    <a:srgbClr val="002060"/>
                  </a:solidFill>
                  <a:latin typeface="微软雅黑" panose="020B0503020204020204" pitchFamily="34" charset="-122"/>
                  <a:ea typeface="微软雅黑" panose="020B0503020204020204" pitchFamily="34" charset="-122"/>
                </a:rPr>
                <a:t>：纳入部门预算范围。</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6”</a:t>
              </a:r>
              <a:r>
                <a:rPr lang="zh-CN" altLang="en-US" sz="2400" dirty="0">
                  <a:solidFill>
                    <a:srgbClr val="002060"/>
                  </a:solidFill>
                  <a:latin typeface="微软雅黑" panose="020B0503020204020204" pitchFamily="34" charset="-122"/>
                  <a:ea typeface="微软雅黑" panose="020B0503020204020204" pitchFamily="34" charset="-122"/>
                </a:rPr>
                <a:t>：隶属关系改变。</a:t>
              </a:r>
              <a:endParaRPr lang="en-US" altLang="zh-CN" sz="24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400" dirty="0">
                  <a:solidFill>
                    <a:srgbClr val="002060"/>
                  </a:solidFill>
                  <a:latin typeface="微软雅黑" panose="020B0503020204020204" pitchFamily="34" charset="-122"/>
                  <a:ea typeface="微软雅黑" panose="020B0503020204020204" pitchFamily="34" charset="-122"/>
                </a:rPr>
                <a:t>“</a:t>
              </a:r>
              <a:r>
                <a:rPr lang="en-US" altLang="zh-CN" sz="2400" dirty="0">
                  <a:solidFill>
                    <a:srgbClr val="002060"/>
                  </a:solidFill>
                  <a:latin typeface="微软雅黑" panose="020B0503020204020204" pitchFamily="34" charset="-122"/>
                  <a:ea typeface="微软雅黑" panose="020B0503020204020204" pitchFamily="34" charset="-122"/>
                </a:rPr>
                <a:t>9”</a:t>
              </a:r>
              <a:r>
                <a:rPr lang="zh-CN" altLang="en-US" sz="2400" dirty="0">
                  <a:solidFill>
                    <a:srgbClr val="002060"/>
                  </a:solidFill>
                  <a:latin typeface="微软雅黑" panose="020B0503020204020204" pitchFamily="34" charset="-122"/>
                  <a:ea typeface="微软雅黑" panose="020B0503020204020204" pitchFamily="34" charset="-122"/>
                </a:rPr>
                <a:t>：其他。</a:t>
              </a:r>
              <a:endParaRPr lang="en-US" altLang="zh-CN" sz="240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endParaRPr lang="en-US" altLang="zh-CN" sz="2400" b="1" kern="0" dirty="0">
                <a:solidFill>
                  <a:srgbClr val="002060"/>
                </a:solidFill>
                <a:latin typeface="微软雅黑" panose="020B0503020204020204" pitchFamily="34" charset="-122"/>
                <a:ea typeface="微软雅黑" panose="020B0503020204020204" pitchFamily="34" charset="-122"/>
              </a:endParaRPr>
            </a:p>
          </p:txBody>
        </p:sp>
      </p:grpSp>
      <p:grpSp>
        <p:nvGrpSpPr>
          <p:cNvPr id="12" name="组合 59"/>
          <p:cNvGrpSpPr>
            <a:grpSpLocks/>
          </p:cNvGrpSpPr>
          <p:nvPr/>
        </p:nvGrpSpPr>
        <p:grpSpPr bwMode="auto">
          <a:xfrm>
            <a:off x="10188575" y="1814513"/>
            <a:ext cx="9012238" cy="4521200"/>
            <a:chOff x="-4129104" y="712352"/>
            <a:chExt cx="9012017" cy="4521802"/>
          </a:xfrm>
        </p:grpSpPr>
        <p:sp>
          <p:nvSpPr>
            <p:cNvPr id="61" name="圆角矩形 60"/>
            <p:cNvSpPr/>
            <p:nvPr/>
          </p:nvSpPr>
          <p:spPr>
            <a:xfrm>
              <a:off x="23694" y="4919787"/>
              <a:ext cx="1098523" cy="314367"/>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62" name="圆角矩形标注 61"/>
            <p:cNvSpPr/>
            <p:nvPr/>
          </p:nvSpPr>
          <p:spPr>
            <a:xfrm>
              <a:off x="-4129104" y="712352"/>
              <a:ext cx="9012017" cy="3643797"/>
            </a:xfrm>
            <a:prstGeom prst="wedgeRoundRectCallout">
              <a:avLst>
                <a:gd name="adj1" fmla="val 1512"/>
                <a:gd name="adj2" fmla="val 65536"/>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chemeClr val="hlink"/>
                </a:buClr>
                <a:buSzPct val="120000"/>
                <a:defRPr/>
              </a:pPr>
              <a:r>
                <a:rPr lang="zh-CN" altLang="en-US" sz="2400" b="1" dirty="0">
                  <a:solidFill>
                    <a:srgbClr val="002060"/>
                  </a:solidFill>
                  <a:latin typeface="微软雅黑" panose="020B0503020204020204" pitchFamily="34" charset="-122"/>
                  <a:ea typeface="微软雅黑" panose="020B0503020204020204" pitchFamily="34" charset="-122"/>
                </a:rPr>
                <a:t>上年代码</a:t>
              </a:r>
              <a:endParaRPr lang="en-US" altLang="zh-CN" sz="2400" b="1" dirty="0">
                <a:solidFill>
                  <a:srgbClr val="002060"/>
                </a:solidFill>
                <a:latin typeface="微软雅黑" panose="020B0503020204020204" pitchFamily="34" charset="-122"/>
                <a:ea typeface="微软雅黑" panose="020B0503020204020204" pitchFamily="34" charset="-122"/>
              </a:endParaRPr>
            </a:p>
            <a:p>
              <a:pPr marL="342900" indent="-342900">
                <a:spcBef>
                  <a:spcPct val="20000"/>
                </a:spcBef>
                <a:buClr>
                  <a:srgbClr val="002060"/>
                </a:buClr>
                <a:buSzPct val="120000"/>
                <a:buFont typeface="Wingdings" panose="05000000000000000000" pitchFamily="2" charset="2"/>
                <a:buChar char="Ø"/>
                <a:defRPr/>
              </a:pPr>
              <a:r>
                <a:rPr lang="zh-CN" altLang="en-US" sz="2800" dirty="0">
                  <a:solidFill>
                    <a:srgbClr val="002060"/>
                  </a:solidFill>
                  <a:latin typeface="微软雅黑" panose="020B0503020204020204" pitchFamily="34" charset="-122"/>
                  <a:ea typeface="微软雅黑" panose="020B0503020204020204" pitchFamily="34" charset="-122"/>
                </a:rPr>
                <a:t>“前提条件：非“新增单位”</a:t>
              </a:r>
              <a:endParaRPr lang="en-US" altLang="zh-CN" sz="2800" dirty="0">
                <a:solidFill>
                  <a:srgbClr val="002060"/>
                </a:solidFill>
                <a:latin typeface="微软雅黑" panose="020B0503020204020204" pitchFamily="34" charset="-122"/>
                <a:ea typeface="微软雅黑" panose="020B0503020204020204" pitchFamily="34" charset="-122"/>
              </a:endParaRPr>
            </a:p>
            <a:p>
              <a:pPr marL="342900" indent="-342900">
                <a:spcBef>
                  <a:spcPct val="20000"/>
                </a:spcBef>
                <a:buClr>
                  <a:srgbClr val="002060"/>
                </a:buClr>
                <a:buSzPct val="120000"/>
                <a:buFont typeface="Wingdings" panose="05000000000000000000" pitchFamily="2" charset="2"/>
                <a:buChar char="Ø"/>
                <a:defRPr/>
              </a:pPr>
              <a:r>
                <a:rPr lang="zh-CN" altLang="en-US" sz="2800" dirty="0">
                  <a:solidFill>
                    <a:srgbClr val="002060"/>
                  </a:solidFill>
                  <a:latin typeface="微软雅黑" panose="020B0503020204020204" pitchFamily="34" charset="-122"/>
                  <a:ea typeface="微软雅黑" panose="020B0503020204020204" pitchFamily="34" charset="-122"/>
                </a:rPr>
                <a:t>代码结构：</a:t>
              </a:r>
              <a:r>
                <a:rPr lang="en-US" altLang="zh-CN" sz="2800" dirty="0">
                  <a:solidFill>
                    <a:srgbClr val="002060"/>
                  </a:solidFill>
                  <a:latin typeface="微软雅黑" panose="020B0503020204020204" pitchFamily="34" charset="-122"/>
                  <a:ea typeface="微软雅黑" panose="020B0503020204020204" pitchFamily="34" charset="-122"/>
                </a:rPr>
                <a:t>10</a:t>
              </a:r>
              <a:r>
                <a:rPr lang="zh-CN" altLang="en-US" sz="2800" dirty="0">
                  <a:solidFill>
                    <a:srgbClr val="002060"/>
                  </a:solidFill>
                  <a:latin typeface="微软雅黑" panose="020B0503020204020204" pitchFamily="34" charset="-122"/>
                  <a:ea typeface="微软雅黑" panose="020B0503020204020204" pitchFamily="34" charset="-122"/>
                </a:rPr>
                <a:t>位码＝“</a:t>
              </a:r>
              <a:r>
                <a:rPr lang="en-US" altLang="zh-CN" sz="2800" dirty="0">
                  <a:solidFill>
                    <a:srgbClr val="002060"/>
                  </a:solidFill>
                  <a:latin typeface="微软雅黑" panose="020B0503020204020204" pitchFamily="34" charset="-122"/>
                  <a:ea typeface="微软雅黑" panose="020B0503020204020204" pitchFamily="34" charset="-122"/>
                </a:rPr>
                <a:t>9”</a:t>
              </a:r>
              <a:r>
                <a:rPr lang="zh-CN" altLang="en-US" sz="2800" dirty="0">
                  <a:solidFill>
                    <a:srgbClr val="002060"/>
                  </a:solidFill>
                  <a:latin typeface="微软雅黑" panose="020B0503020204020204" pitchFamily="34" charset="-122"/>
                  <a:ea typeface="微软雅黑" panose="020B0503020204020204" pitchFamily="34" charset="-122"/>
                </a:rPr>
                <a:t>＋“</a:t>
              </a:r>
              <a:r>
                <a:rPr lang="en-US" altLang="zh-CN" sz="2800" dirty="0">
                  <a:solidFill>
                    <a:srgbClr val="002060"/>
                  </a:solidFill>
                  <a:latin typeface="微软雅黑" panose="020B0503020204020204" pitchFamily="34" charset="-122"/>
                  <a:ea typeface="微软雅黑" panose="020B0503020204020204" pitchFamily="34" charset="-122"/>
                </a:rPr>
                <a:t>1</a:t>
              </a:r>
              <a:r>
                <a:rPr lang="zh-CN" altLang="en-US" sz="2800" dirty="0">
                  <a:solidFill>
                    <a:srgbClr val="002060"/>
                  </a:solidFill>
                  <a:latin typeface="微软雅黑" panose="020B0503020204020204" pitchFamily="34" charset="-122"/>
                  <a:ea typeface="微软雅黑" panose="020B0503020204020204" pitchFamily="34" charset="-122"/>
                </a:rPr>
                <a:t>”</a:t>
              </a:r>
            </a:p>
            <a:p>
              <a:pPr indent="363538">
                <a:spcBef>
                  <a:spcPct val="20000"/>
                </a:spcBef>
                <a:buClr>
                  <a:schemeClr val="hlink"/>
                </a:buClr>
                <a:buSzPct val="120000"/>
                <a:defRPr/>
              </a:pPr>
              <a:endParaRPr lang="en-US" altLang="zh-CN" sz="900" dirty="0">
                <a:solidFill>
                  <a:srgbClr val="002060"/>
                </a:solidFill>
                <a:latin typeface="微软雅黑" panose="020B0503020204020204" pitchFamily="34" charset="-122"/>
                <a:ea typeface="微软雅黑" panose="020B0503020204020204" pitchFamily="34" charset="-122"/>
              </a:endParaRPr>
            </a:p>
            <a:p>
              <a:pPr indent="363538">
                <a:spcBef>
                  <a:spcPct val="20000"/>
                </a:spcBef>
                <a:buClr>
                  <a:schemeClr val="hlink"/>
                </a:buClr>
                <a:buSzPct val="120000"/>
                <a:defRPr/>
              </a:pPr>
              <a:r>
                <a:rPr lang="zh-CN" altLang="en-US" sz="2800" b="1" dirty="0">
                  <a:solidFill>
                    <a:srgbClr val="002060"/>
                  </a:solidFill>
                  <a:latin typeface="微软雅黑" panose="020B0503020204020204" pitchFamily="34" charset="-122"/>
                  <a:ea typeface="微软雅黑" panose="020B0503020204020204" pitchFamily="34" charset="-122"/>
                </a:rPr>
                <a:t>组织机构代码</a:t>
              </a:r>
              <a:r>
                <a:rPr lang="en-US" altLang="zh-CN" sz="2000" b="1" dirty="0">
                  <a:solidFill>
                    <a:srgbClr val="002060"/>
                  </a:solidFill>
                  <a:latin typeface="微软雅黑" panose="020B0503020204020204" pitchFamily="34" charset="-122"/>
                  <a:ea typeface="微软雅黑" panose="020B0503020204020204" pitchFamily="34" charset="-122"/>
                </a:rPr>
                <a:t>(9</a:t>
              </a:r>
              <a:r>
                <a:rPr lang="zh-CN" altLang="en-US" sz="2000" b="1" dirty="0">
                  <a:solidFill>
                    <a:srgbClr val="002060"/>
                  </a:solidFill>
                  <a:latin typeface="微软雅黑" panose="020B0503020204020204" pitchFamily="34" charset="-122"/>
                  <a:ea typeface="微软雅黑" panose="020B0503020204020204" pitchFamily="34" charset="-122"/>
                </a:rPr>
                <a:t>位码</a:t>
              </a:r>
              <a:r>
                <a:rPr lang="en-US" altLang="zh-CN" sz="2000" b="1" dirty="0">
                  <a:solidFill>
                    <a:srgbClr val="002060"/>
                  </a:solidFill>
                  <a:latin typeface="微软雅黑" panose="020B0503020204020204" pitchFamily="34" charset="-122"/>
                  <a:ea typeface="微软雅黑" panose="020B0503020204020204" pitchFamily="34" charset="-122"/>
                </a:rPr>
                <a:t>)</a:t>
              </a:r>
              <a:r>
                <a:rPr lang="zh-CN" altLang="en-US" sz="2800" dirty="0">
                  <a:solidFill>
                    <a:srgbClr val="002060"/>
                  </a:solidFill>
                  <a:latin typeface="微软雅黑" panose="020B0503020204020204" pitchFamily="34" charset="-122"/>
                  <a:ea typeface="微软雅黑" panose="020B0503020204020204" pitchFamily="34" charset="-122"/>
                </a:rPr>
                <a:t>＋</a:t>
              </a:r>
              <a:r>
                <a:rPr lang="zh-CN" altLang="en-US" sz="2800" b="1" dirty="0">
                  <a:solidFill>
                    <a:srgbClr val="002060"/>
                  </a:solidFill>
                  <a:latin typeface="微软雅黑" panose="020B0503020204020204" pitchFamily="34" charset="-122"/>
                  <a:ea typeface="微软雅黑" panose="020B0503020204020204" pitchFamily="34" charset="-122"/>
                </a:rPr>
                <a:t>上年报表类型代码</a:t>
              </a:r>
              <a:r>
                <a:rPr lang="zh-CN" altLang="en-US" sz="2000" b="1" dirty="0">
                  <a:solidFill>
                    <a:srgbClr val="002060"/>
                  </a:solidFill>
                  <a:latin typeface="微软雅黑" panose="020B0503020204020204" pitchFamily="34" charset="-122"/>
                  <a:ea typeface="微软雅黑" panose="020B0503020204020204" pitchFamily="34" charset="-122"/>
                </a:rPr>
                <a:t>（</a:t>
              </a:r>
              <a:r>
                <a:rPr lang="en-US" altLang="zh-CN" sz="2000" b="1" dirty="0">
                  <a:solidFill>
                    <a:srgbClr val="002060"/>
                  </a:solidFill>
                  <a:latin typeface="微软雅黑" panose="020B0503020204020204" pitchFamily="34" charset="-122"/>
                  <a:ea typeface="微软雅黑" panose="020B0503020204020204" pitchFamily="34" charset="-122"/>
                </a:rPr>
                <a:t>1</a:t>
              </a:r>
              <a:r>
                <a:rPr lang="zh-CN" altLang="en-US" sz="2000" b="1" dirty="0">
                  <a:solidFill>
                    <a:srgbClr val="002060"/>
                  </a:solidFill>
                  <a:latin typeface="微软雅黑" panose="020B0503020204020204" pitchFamily="34" charset="-122"/>
                  <a:ea typeface="微软雅黑" panose="020B0503020204020204" pitchFamily="34" charset="-122"/>
                </a:rPr>
                <a:t>位码）</a:t>
              </a:r>
              <a:endParaRPr lang="zh-CN" altLang="en-US" b="1"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endParaRPr lang="en-US" altLang="zh-CN" sz="2400" b="1" kern="0" dirty="0">
                <a:solidFill>
                  <a:srgbClr val="002060"/>
                </a:solidFill>
                <a:latin typeface="微软雅黑" panose="020B0503020204020204" pitchFamily="34" charset="-122"/>
                <a:ea typeface="微软雅黑" panose="020B0503020204020204" pitchFamily="34" charset="-122"/>
              </a:endParaRPr>
            </a:p>
          </p:txBody>
        </p:sp>
      </p:grpSp>
      <p:grpSp>
        <p:nvGrpSpPr>
          <p:cNvPr id="13" name="组合 35"/>
          <p:cNvGrpSpPr>
            <a:grpSpLocks/>
          </p:cNvGrpSpPr>
          <p:nvPr/>
        </p:nvGrpSpPr>
        <p:grpSpPr bwMode="auto">
          <a:xfrm>
            <a:off x="10609263" y="1098551"/>
            <a:ext cx="9012237" cy="3887787"/>
            <a:chOff x="-4180142" y="1346713"/>
            <a:chExt cx="9012017" cy="3887441"/>
          </a:xfrm>
        </p:grpSpPr>
        <p:sp>
          <p:nvSpPr>
            <p:cNvPr id="47" name="圆角矩形标注 46"/>
            <p:cNvSpPr/>
            <p:nvPr/>
          </p:nvSpPr>
          <p:spPr>
            <a:xfrm>
              <a:off x="-4180142" y="1346713"/>
              <a:ext cx="9012017" cy="3308056"/>
            </a:xfrm>
            <a:prstGeom prst="wedgeRoundRectCallout">
              <a:avLst>
                <a:gd name="adj1" fmla="val 21149"/>
                <a:gd name="adj2" fmla="val 56013"/>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chemeClr val="hlink"/>
                </a:buClr>
                <a:buSzPct val="120000"/>
                <a:defRPr/>
              </a:pPr>
              <a:r>
                <a:rPr lang="zh-CN" altLang="en-US" sz="2400" b="1" kern="0" dirty="0">
                  <a:solidFill>
                    <a:srgbClr val="002060"/>
                  </a:solidFill>
                  <a:latin typeface="微软雅黑" panose="020B0503020204020204" pitchFamily="34" charset="-122"/>
                  <a:ea typeface="微软雅黑" panose="020B0503020204020204" pitchFamily="34" charset="-122"/>
                </a:rPr>
                <a:t>隶属关系</a:t>
              </a:r>
              <a:endParaRPr lang="en-US" altLang="zh-CN" sz="2400" b="1" kern="0" dirty="0">
                <a:solidFill>
                  <a:srgbClr val="002060"/>
                </a:solidFill>
                <a:latin typeface="微软雅黑" panose="020B0503020204020204" pitchFamily="34" charset="-122"/>
                <a:ea typeface="微软雅黑" panose="020B0503020204020204" pitchFamily="34" charset="-122"/>
              </a:endParaRPr>
            </a:p>
            <a:p>
              <a:pPr indent="357188">
                <a:spcBef>
                  <a:spcPct val="20000"/>
                </a:spcBef>
                <a:buClr>
                  <a:srgbClr val="002060"/>
                </a:buClr>
                <a:buSzPct val="120000"/>
                <a:defRPr/>
              </a:pPr>
              <a:r>
                <a:rPr lang="zh-CN" altLang="en-US" sz="2000" b="1" kern="0" dirty="0">
                  <a:solidFill>
                    <a:srgbClr val="FF0000"/>
                  </a:solidFill>
                  <a:latin typeface="微软雅黑" panose="020B0503020204020204" pitchFamily="34" charset="-122"/>
                  <a:ea typeface="微软雅黑" panose="020B0503020204020204" pitchFamily="34" charset="-122"/>
                </a:rPr>
                <a:t>地方</a:t>
              </a:r>
              <a:r>
                <a:rPr lang="zh-CN" altLang="en-US" sz="2000" b="1" kern="0" dirty="0" smtClean="0">
                  <a:solidFill>
                    <a:srgbClr val="FF0000"/>
                  </a:solidFill>
                  <a:latin typeface="微软雅黑" panose="020B0503020204020204" pitchFamily="34" charset="-122"/>
                  <a:ea typeface="微软雅黑" panose="020B0503020204020204" pitchFamily="34" charset="-122"/>
                </a:rPr>
                <a:t>单位：</a:t>
              </a:r>
              <a:r>
                <a:rPr lang="zh-CN" altLang="en-US" sz="2000" dirty="0">
                  <a:solidFill>
                    <a:srgbClr val="002060"/>
                  </a:solidFill>
                  <a:latin typeface="微软雅黑" panose="020B0503020204020204" pitchFamily="34" charset="-122"/>
                  <a:ea typeface="微软雅黑" panose="020B0503020204020204" pitchFamily="34" charset="-122"/>
                </a:rPr>
                <a:t>前六</a:t>
              </a:r>
              <a:r>
                <a:rPr lang="zh-CN" altLang="en-US" sz="2000" dirty="0" smtClean="0">
                  <a:solidFill>
                    <a:srgbClr val="002060"/>
                  </a:solidFill>
                  <a:latin typeface="微软雅黑" panose="020B0503020204020204" pitchFamily="34" charset="-122"/>
                  <a:ea typeface="微软雅黑" panose="020B0503020204020204" pitchFamily="34" charset="-122"/>
                </a:rPr>
                <a:t>个空格根据</a:t>
              </a:r>
              <a:r>
                <a:rPr lang="zh-CN" altLang="en-US" sz="2000" kern="0" dirty="0">
                  <a:solidFill>
                    <a:srgbClr val="002060"/>
                  </a:solidFill>
                  <a:latin typeface="微软雅黑" panose="020B0503020204020204" pitchFamily="34" charset="-122"/>
                  <a:ea typeface="微软雅黑" panose="020B0503020204020204" pitchFamily="34" charset="-122"/>
                </a:rPr>
                <a:t>国家标准</a:t>
              </a:r>
              <a:r>
                <a:rPr lang="en-US" altLang="zh-CN" sz="2000" kern="0" dirty="0" smtClean="0">
                  <a:solidFill>
                    <a:srgbClr val="002060"/>
                  </a:solidFill>
                  <a:latin typeface="微软雅黑" panose="020B0503020204020204" pitchFamily="34" charset="-122"/>
                  <a:ea typeface="微软雅黑" panose="020B0503020204020204" pitchFamily="34" charset="-122"/>
                </a:rPr>
                <a:t>《</a:t>
              </a:r>
              <a:r>
                <a:rPr lang="zh-CN" altLang="en-US" sz="2000" kern="0" dirty="0" smtClean="0">
                  <a:solidFill>
                    <a:srgbClr val="002060"/>
                  </a:solidFill>
                  <a:latin typeface="微软雅黑" panose="020B0503020204020204" pitchFamily="34" charset="-122"/>
                  <a:ea typeface="微软雅黑" panose="020B0503020204020204" pitchFamily="34" charset="-122"/>
                </a:rPr>
                <a:t>中华人民共和国行政区划代码</a:t>
              </a:r>
              <a:r>
                <a:rPr lang="en-US" altLang="zh-CN" sz="2000" kern="0" dirty="0" smtClean="0">
                  <a:solidFill>
                    <a:srgbClr val="002060"/>
                  </a:solidFill>
                  <a:latin typeface="微软雅黑" panose="020B0503020204020204" pitchFamily="34" charset="-122"/>
                  <a:ea typeface="微软雅黑" panose="020B0503020204020204" pitchFamily="34" charset="-122"/>
                </a:rPr>
                <a:t>》</a:t>
              </a:r>
              <a:r>
                <a:rPr lang="zh-CN" altLang="en-US" sz="2000" kern="0" dirty="0">
                  <a:solidFill>
                    <a:srgbClr val="002060"/>
                  </a:solidFill>
                  <a:latin typeface="微软雅黑" panose="020B0503020204020204" pitchFamily="34" charset="-122"/>
                  <a:ea typeface="微软雅黑" panose="020B0503020204020204" pitchFamily="34" charset="-122"/>
                </a:rPr>
                <a:t>（</a:t>
              </a:r>
              <a:r>
                <a:rPr lang="en-US" altLang="zh-CN" sz="2000" kern="0" dirty="0">
                  <a:solidFill>
                    <a:srgbClr val="002060"/>
                  </a:solidFill>
                  <a:latin typeface="微软雅黑" panose="020B0503020204020204" pitchFamily="34" charset="-122"/>
                  <a:ea typeface="微软雅黑" panose="020B0503020204020204" pitchFamily="34" charset="-122"/>
                </a:rPr>
                <a:t>GB/T </a:t>
              </a:r>
              <a:r>
                <a:rPr lang="en-US" altLang="zh-CN" sz="2000" kern="0" dirty="0" smtClean="0">
                  <a:solidFill>
                    <a:srgbClr val="002060"/>
                  </a:solidFill>
                  <a:latin typeface="微软雅黑" panose="020B0503020204020204" pitchFamily="34" charset="-122"/>
                  <a:ea typeface="微软雅黑" panose="020B0503020204020204" pitchFamily="34" charset="-122"/>
                </a:rPr>
                <a:t>2260</a:t>
              </a:r>
              <a:r>
                <a:rPr lang="zh-CN" altLang="en-US" sz="2000" kern="0" dirty="0" smtClean="0">
                  <a:solidFill>
                    <a:srgbClr val="002060"/>
                  </a:solidFill>
                  <a:latin typeface="微软雅黑" panose="020B0503020204020204" pitchFamily="34" charset="-122"/>
                  <a:ea typeface="微软雅黑" panose="020B0503020204020204" pitchFamily="34" charset="-122"/>
                </a:rPr>
                <a:t>－</a:t>
              </a:r>
              <a:r>
                <a:rPr lang="en-US" altLang="zh-CN" sz="2000" kern="0" dirty="0" smtClean="0">
                  <a:solidFill>
                    <a:srgbClr val="002060"/>
                  </a:solidFill>
                  <a:latin typeface="微软雅黑" panose="020B0503020204020204" pitchFamily="34" charset="-122"/>
                  <a:ea typeface="微软雅黑" panose="020B0503020204020204" pitchFamily="34" charset="-122"/>
                </a:rPr>
                <a:t>2007</a:t>
              </a:r>
              <a:r>
                <a:rPr lang="zh-CN" altLang="en-US" sz="2000" kern="0" dirty="0" smtClean="0">
                  <a:solidFill>
                    <a:srgbClr val="002060"/>
                  </a:solidFill>
                  <a:latin typeface="微软雅黑" panose="020B0503020204020204" pitchFamily="34" charset="-122"/>
                  <a:ea typeface="微软雅黑" panose="020B0503020204020204" pitchFamily="34" charset="-122"/>
                </a:rPr>
                <a:t>）编制</a:t>
              </a:r>
              <a:endParaRPr lang="en-US" altLang="zh-CN" sz="200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zh-CN" altLang="en-US" sz="2400" b="1" kern="0" dirty="0">
                  <a:solidFill>
                    <a:srgbClr val="002060"/>
                  </a:solidFill>
                  <a:latin typeface="微软雅黑" panose="020B0503020204020204" pitchFamily="34" charset="-122"/>
                  <a:ea typeface="微软雅黑" panose="020B0503020204020204" pitchFamily="34" charset="-122"/>
                </a:rPr>
                <a:t>部门标识代码</a:t>
              </a:r>
            </a:p>
            <a:p>
              <a:pPr indent="357188">
                <a:spcBef>
                  <a:spcPct val="20000"/>
                </a:spcBef>
                <a:buClr>
                  <a:schemeClr val="hlink"/>
                </a:buClr>
                <a:buSzPct val="120000"/>
                <a:defRPr/>
              </a:pPr>
              <a:r>
                <a:rPr lang="zh-CN" altLang="en-US" sz="2000" kern="0" dirty="0">
                  <a:solidFill>
                    <a:srgbClr val="002060"/>
                  </a:solidFill>
                  <a:latin typeface="微软雅黑" panose="020B0503020204020204" pitchFamily="34" charset="-122"/>
                  <a:ea typeface="微软雅黑" panose="020B0503020204020204" pitchFamily="34" charset="-122"/>
                </a:rPr>
                <a:t>国家标准</a:t>
              </a:r>
              <a:r>
                <a:rPr lang="en-US" altLang="zh-CN" sz="2000" kern="0" dirty="0">
                  <a:solidFill>
                    <a:srgbClr val="002060"/>
                  </a:solidFill>
                  <a:latin typeface="微软雅黑" panose="020B0503020204020204" pitchFamily="34" charset="-122"/>
                  <a:ea typeface="微软雅黑" panose="020B0503020204020204" pitchFamily="34" charset="-122"/>
                </a:rPr>
                <a:t>《</a:t>
              </a:r>
              <a:r>
                <a:rPr lang="zh-CN" altLang="en-US" sz="2000" kern="0" dirty="0">
                  <a:solidFill>
                    <a:srgbClr val="002060"/>
                  </a:solidFill>
                  <a:latin typeface="微软雅黑" panose="020B0503020204020204" pitchFamily="34" charset="-122"/>
                  <a:ea typeface="微软雅黑" panose="020B0503020204020204" pitchFamily="34" charset="-122"/>
                </a:rPr>
                <a:t>中央党政机关、人民团体及其他机构代码</a:t>
              </a:r>
              <a:r>
                <a:rPr lang="en-US" altLang="zh-CN" sz="2000" kern="0" dirty="0">
                  <a:solidFill>
                    <a:srgbClr val="002060"/>
                  </a:solidFill>
                  <a:latin typeface="微软雅黑" panose="020B0503020204020204" pitchFamily="34" charset="-122"/>
                  <a:ea typeface="微软雅黑" panose="020B0503020204020204" pitchFamily="34" charset="-122"/>
                </a:rPr>
                <a:t>》</a:t>
              </a:r>
              <a:r>
                <a:rPr lang="zh-CN" altLang="en-US" sz="2000" kern="0" dirty="0">
                  <a:solidFill>
                    <a:srgbClr val="002060"/>
                  </a:solidFill>
                  <a:latin typeface="微软雅黑" panose="020B0503020204020204" pitchFamily="34" charset="-122"/>
                  <a:ea typeface="微软雅黑" panose="020B0503020204020204" pitchFamily="34" charset="-122"/>
                </a:rPr>
                <a:t>（</a:t>
              </a:r>
              <a:r>
                <a:rPr lang="en-US" altLang="zh-CN" sz="2000" kern="0" dirty="0">
                  <a:solidFill>
                    <a:srgbClr val="002060"/>
                  </a:solidFill>
                  <a:latin typeface="微软雅黑" panose="020B0503020204020204" pitchFamily="34" charset="-122"/>
                  <a:ea typeface="微软雅黑" panose="020B0503020204020204" pitchFamily="34" charset="-122"/>
                </a:rPr>
                <a:t>GB/T 4657</a:t>
              </a:r>
              <a:r>
                <a:rPr lang="zh-CN" altLang="en-US" sz="2000" kern="0" dirty="0">
                  <a:solidFill>
                    <a:srgbClr val="002060"/>
                  </a:solidFill>
                  <a:latin typeface="微软雅黑" panose="020B0503020204020204" pitchFamily="34" charset="-122"/>
                  <a:ea typeface="微软雅黑" panose="020B0503020204020204" pitchFamily="34" charset="-122"/>
                </a:rPr>
                <a:t>－</a:t>
              </a:r>
              <a:r>
                <a:rPr lang="en-US" altLang="zh-CN" sz="2000" kern="0" dirty="0">
                  <a:solidFill>
                    <a:srgbClr val="002060"/>
                  </a:solidFill>
                  <a:latin typeface="微软雅黑" panose="020B0503020204020204" pitchFamily="34" charset="-122"/>
                  <a:ea typeface="微软雅黑" panose="020B0503020204020204" pitchFamily="34" charset="-122"/>
                </a:rPr>
                <a:t>2009</a:t>
              </a:r>
              <a:r>
                <a:rPr lang="zh-CN" altLang="en-US" sz="2000" kern="0" dirty="0">
                  <a:solidFill>
                    <a:srgbClr val="002060"/>
                  </a:solidFill>
                  <a:latin typeface="微软雅黑" panose="020B0503020204020204" pitchFamily="34" charset="-122"/>
                  <a:ea typeface="微软雅黑" panose="020B0503020204020204" pitchFamily="34" charset="-122"/>
                </a:rPr>
                <a:t>）</a:t>
              </a:r>
              <a:endParaRPr lang="en-US" altLang="zh-CN" sz="2000" kern="0" dirty="0">
                <a:solidFill>
                  <a:srgbClr val="002060"/>
                </a:solidFill>
                <a:latin typeface="微软雅黑" panose="020B0503020204020204" pitchFamily="34" charset="-122"/>
                <a:ea typeface="微软雅黑" panose="020B0503020204020204" pitchFamily="34" charset="-122"/>
              </a:endParaRPr>
            </a:p>
            <a:p>
              <a:pPr indent="357188">
                <a:spcBef>
                  <a:spcPct val="20000"/>
                </a:spcBef>
                <a:buClr>
                  <a:schemeClr val="hlink"/>
                </a:buClr>
                <a:buSzPct val="120000"/>
                <a:defRPr/>
              </a:pPr>
              <a:r>
                <a:rPr lang="zh-CN" altLang="en-US" sz="2000" kern="0" dirty="0">
                  <a:solidFill>
                    <a:srgbClr val="002060"/>
                  </a:solidFill>
                  <a:latin typeface="微软雅黑" panose="020B0503020204020204" pitchFamily="34" charset="-122"/>
                  <a:ea typeface="微软雅黑" panose="020B0503020204020204" pitchFamily="34" charset="-122"/>
                </a:rPr>
                <a:t>如人大部门“</a:t>
              </a:r>
              <a:r>
                <a:rPr lang="en-US" altLang="zh-CN" sz="2000" kern="0" dirty="0">
                  <a:solidFill>
                    <a:srgbClr val="002060"/>
                  </a:solidFill>
                  <a:latin typeface="微软雅黑" panose="020B0503020204020204" pitchFamily="34" charset="-122"/>
                  <a:ea typeface="微软雅黑" panose="020B0503020204020204" pitchFamily="34" charset="-122"/>
                </a:rPr>
                <a:t>101</a:t>
              </a:r>
              <a:r>
                <a:rPr lang="zh-CN" altLang="en-US" sz="2000" kern="0" dirty="0">
                  <a:solidFill>
                    <a:srgbClr val="002060"/>
                  </a:solidFill>
                  <a:latin typeface="微软雅黑" panose="020B0503020204020204" pitchFamily="34" charset="-122"/>
                  <a:ea typeface="微软雅黑" panose="020B0503020204020204" pitchFamily="34" charset="-122"/>
                </a:rPr>
                <a:t>”，财政部门“</a:t>
              </a:r>
              <a:r>
                <a:rPr lang="en-US" altLang="zh-CN" sz="2000" kern="0" dirty="0">
                  <a:solidFill>
                    <a:srgbClr val="002060"/>
                  </a:solidFill>
                  <a:latin typeface="微软雅黑" panose="020B0503020204020204" pitchFamily="34" charset="-122"/>
                  <a:ea typeface="微软雅黑" panose="020B0503020204020204" pitchFamily="34" charset="-122"/>
                </a:rPr>
                <a:t>318</a:t>
              </a:r>
              <a:r>
                <a:rPr lang="zh-CN" altLang="en-US" sz="2000" kern="0" dirty="0">
                  <a:solidFill>
                    <a:srgbClr val="002060"/>
                  </a:solidFill>
                  <a:latin typeface="微软雅黑" panose="020B0503020204020204" pitchFamily="34" charset="-122"/>
                  <a:ea typeface="微软雅黑" panose="020B0503020204020204" pitchFamily="34" charset="-122"/>
                </a:rPr>
                <a:t>”，等等</a:t>
              </a:r>
              <a:endParaRPr lang="en-US" altLang="zh-CN" sz="2000" kern="0" dirty="0">
                <a:solidFill>
                  <a:srgbClr val="002060"/>
                </a:solidFill>
                <a:latin typeface="微软雅黑" panose="020B0503020204020204" pitchFamily="34" charset="-122"/>
                <a:ea typeface="微软雅黑" panose="020B0503020204020204" pitchFamily="34" charset="-122"/>
              </a:endParaRPr>
            </a:p>
            <a:p>
              <a:pPr indent="357188">
                <a:spcBef>
                  <a:spcPct val="20000"/>
                </a:spcBef>
                <a:buClr>
                  <a:schemeClr val="hlink"/>
                </a:buClr>
                <a:buSzPct val="120000"/>
                <a:defRPr/>
              </a:pPr>
              <a:r>
                <a:rPr lang="zh-CN" altLang="en-US" sz="2000" kern="0" dirty="0">
                  <a:solidFill>
                    <a:srgbClr val="002060"/>
                  </a:solidFill>
                  <a:latin typeface="微软雅黑" panose="020B0503020204020204" pitchFamily="34" charset="-122"/>
                  <a:ea typeface="微软雅黑" panose="020B0503020204020204" pitchFamily="34" charset="-122"/>
                </a:rPr>
                <a:t>注意与部门预算代码的区别。</a:t>
              </a:r>
              <a:endParaRPr lang="zh-CN" altLang="en-US" sz="2000" dirty="0">
                <a:solidFill>
                  <a:srgbClr val="002060"/>
                </a:solidFill>
                <a:latin typeface="微软雅黑" panose="020B0503020204020204" pitchFamily="34" charset="-122"/>
                <a:ea typeface="微软雅黑" panose="020B0503020204020204" pitchFamily="34" charset="-122"/>
              </a:endParaRPr>
            </a:p>
          </p:txBody>
        </p:sp>
        <p:sp>
          <p:nvSpPr>
            <p:cNvPr id="37" name="圆角矩形 36"/>
            <p:cNvSpPr/>
            <p:nvPr/>
          </p:nvSpPr>
          <p:spPr>
            <a:xfrm>
              <a:off x="25042" y="4918269"/>
              <a:ext cx="4735397" cy="315885"/>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grpSp>
      <p:grpSp>
        <p:nvGrpSpPr>
          <p:cNvPr id="15" name="组合 15"/>
          <p:cNvGrpSpPr>
            <a:grpSpLocks/>
          </p:cNvGrpSpPr>
          <p:nvPr/>
        </p:nvGrpSpPr>
        <p:grpSpPr bwMode="auto">
          <a:xfrm>
            <a:off x="10466388" y="1386000"/>
            <a:ext cx="9010650" cy="5329238"/>
            <a:chOff x="10466388" y="1384300"/>
            <a:chExt cx="9010650" cy="5329128"/>
          </a:xfrm>
        </p:grpSpPr>
        <p:grpSp>
          <p:nvGrpSpPr>
            <p:cNvPr id="16" name="组合 47"/>
            <p:cNvGrpSpPr>
              <a:grpSpLocks/>
            </p:cNvGrpSpPr>
            <p:nvPr/>
          </p:nvGrpSpPr>
          <p:grpSpPr bwMode="auto">
            <a:xfrm>
              <a:off x="10466388" y="1384300"/>
              <a:ext cx="9010650" cy="3835400"/>
              <a:chOff x="-4129104" y="1399198"/>
              <a:chExt cx="9012017" cy="3834956"/>
            </a:xfrm>
          </p:grpSpPr>
          <p:sp>
            <p:nvSpPr>
              <p:cNvPr id="49" name="圆角矩形 48"/>
              <p:cNvSpPr/>
              <p:nvPr/>
            </p:nvSpPr>
            <p:spPr>
              <a:xfrm>
                <a:off x="24426" y="4918206"/>
                <a:ext cx="1876710" cy="315869"/>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50" name="圆角矩形标注 49"/>
              <p:cNvSpPr/>
              <p:nvPr/>
            </p:nvSpPr>
            <p:spPr>
              <a:xfrm>
                <a:off x="-4129104" y="1399198"/>
                <a:ext cx="9012017" cy="3255519"/>
              </a:xfrm>
              <a:prstGeom prst="wedgeRoundRectCallout">
                <a:avLst>
                  <a:gd name="adj1" fmla="val 5057"/>
                  <a:gd name="adj2" fmla="val 57991"/>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spcBef>
                    <a:spcPct val="20000"/>
                  </a:spcBef>
                  <a:buClr>
                    <a:schemeClr val="hlink"/>
                  </a:buClr>
                  <a:buSzPct val="120000"/>
                  <a:defRPr/>
                </a:pPr>
                <a:r>
                  <a:rPr lang="zh-CN" altLang="en-US" sz="2400" b="1" kern="0" dirty="0">
                    <a:solidFill>
                      <a:srgbClr val="002060"/>
                    </a:solidFill>
                    <a:latin typeface="微软雅黑" panose="020B0503020204020204" pitchFamily="34" charset="-122"/>
                    <a:ea typeface="微软雅黑" panose="020B0503020204020204" pitchFamily="34" charset="-122"/>
                  </a:rPr>
                  <a:t>国民经济行业分类</a:t>
                </a:r>
                <a:endParaRPr lang="en-US" altLang="zh-CN" sz="2400" b="1" kern="0" dirty="0">
                  <a:solidFill>
                    <a:srgbClr val="002060"/>
                  </a:solidFill>
                  <a:latin typeface="微软雅黑" panose="020B0503020204020204" pitchFamily="34" charset="-122"/>
                  <a:ea typeface="微软雅黑" panose="020B0503020204020204" pitchFamily="34" charset="-122"/>
                </a:endParaRPr>
              </a:p>
              <a:p>
                <a:pPr indent="357188">
                  <a:lnSpc>
                    <a:spcPts val="3000"/>
                  </a:lnSpc>
                  <a:defRPr/>
                </a:pPr>
                <a:r>
                  <a:rPr lang="zh-CN" altLang="en-US" sz="2100" dirty="0">
                    <a:solidFill>
                      <a:srgbClr val="002060"/>
                    </a:solidFill>
                    <a:latin typeface="微软雅黑" panose="020B0503020204020204" pitchFamily="34" charset="-122"/>
                    <a:ea typeface="微软雅黑" panose="020B0503020204020204" pitchFamily="34" charset="-122"/>
                  </a:rPr>
                  <a:t>国家标准</a:t>
                </a:r>
                <a:r>
                  <a:rPr lang="en-US" altLang="zh-CN" sz="2100" dirty="0">
                    <a:solidFill>
                      <a:srgbClr val="002060"/>
                    </a:solidFill>
                    <a:latin typeface="微软雅黑" panose="020B0503020204020204" pitchFamily="34" charset="-122"/>
                    <a:ea typeface="微软雅黑" panose="020B0503020204020204" pitchFamily="34" charset="-122"/>
                  </a:rPr>
                  <a:t>《</a:t>
                </a:r>
                <a:r>
                  <a:rPr lang="zh-CN" altLang="en-US" sz="2100" dirty="0">
                    <a:solidFill>
                      <a:srgbClr val="002060"/>
                    </a:solidFill>
                    <a:latin typeface="微软雅黑" panose="020B0503020204020204" pitchFamily="34" charset="-122"/>
                    <a:ea typeface="微软雅黑" panose="020B0503020204020204" pitchFamily="34" charset="-122"/>
                  </a:rPr>
                  <a:t>国民经济行业分类</a:t>
                </a:r>
                <a:r>
                  <a:rPr lang="en-US" altLang="zh-CN" sz="2100" dirty="0">
                    <a:solidFill>
                      <a:srgbClr val="002060"/>
                    </a:solidFill>
                    <a:latin typeface="微软雅黑" panose="020B0503020204020204" pitchFamily="34" charset="-122"/>
                    <a:ea typeface="微软雅黑" panose="020B0503020204020204" pitchFamily="34" charset="-122"/>
                  </a:rPr>
                  <a:t>》</a:t>
                </a:r>
                <a:r>
                  <a:rPr lang="zh-CN" altLang="en-US" sz="2100" dirty="0">
                    <a:solidFill>
                      <a:srgbClr val="002060"/>
                    </a:solidFill>
                    <a:latin typeface="微软雅黑" panose="020B0503020204020204" pitchFamily="34" charset="-122"/>
                    <a:ea typeface="微软雅黑" panose="020B0503020204020204" pitchFamily="34" charset="-122"/>
                  </a:rPr>
                  <a:t>（</a:t>
                </a:r>
                <a:r>
                  <a:rPr lang="en-US" altLang="zh-CN" sz="2100" dirty="0">
                    <a:solidFill>
                      <a:srgbClr val="002060"/>
                    </a:solidFill>
                    <a:latin typeface="微软雅黑" panose="020B0503020204020204" pitchFamily="34" charset="-122"/>
                    <a:ea typeface="微软雅黑" panose="020B0503020204020204" pitchFamily="34" charset="-122"/>
                  </a:rPr>
                  <a:t>GB/T 4754-2011</a:t>
                </a:r>
                <a:r>
                  <a:rPr lang="zh-CN" altLang="en-US" sz="2100" dirty="0">
                    <a:solidFill>
                      <a:srgbClr val="002060"/>
                    </a:solidFill>
                    <a:latin typeface="微软雅黑" panose="020B0503020204020204" pitchFamily="34" charset="-122"/>
                    <a:ea typeface="微软雅黑" panose="020B0503020204020204" pitchFamily="34" charset="-122"/>
                  </a:rPr>
                  <a:t>），代码结构分为门类（</a:t>
                </a:r>
                <a:r>
                  <a:rPr lang="en-US" altLang="zh-CN" sz="2100" dirty="0">
                    <a:solidFill>
                      <a:srgbClr val="002060"/>
                    </a:solidFill>
                    <a:latin typeface="微软雅黑" panose="020B0503020204020204" pitchFamily="34" charset="-122"/>
                    <a:ea typeface="微软雅黑" panose="020B0503020204020204" pitchFamily="34" charset="-122"/>
                  </a:rPr>
                  <a:t>1</a:t>
                </a:r>
                <a:r>
                  <a:rPr lang="zh-CN" altLang="en-US" sz="2100" dirty="0">
                    <a:solidFill>
                      <a:srgbClr val="002060"/>
                    </a:solidFill>
                    <a:latin typeface="微软雅黑" panose="020B0503020204020204" pitchFamily="34" charset="-122"/>
                    <a:ea typeface="微软雅黑" panose="020B0503020204020204" pitchFamily="34" charset="-122"/>
                  </a:rPr>
                  <a:t>位拉丁字母）、大类（</a:t>
                </a:r>
                <a:r>
                  <a:rPr lang="en-US" altLang="zh-CN" sz="2100" dirty="0">
                    <a:solidFill>
                      <a:srgbClr val="002060"/>
                    </a:solidFill>
                    <a:latin typeface="微软雅黑" panose="020B0503020204020204" pitchFamily="34" charset="-122"/>
                    <a:ea typeface="微软雅黑" panose="020B0503020204020204" pitchFamily="34" charset="-122"/>
                  </a:rPr>
                  <a:t>2</a:t>
                </a:r>
                <a:r>
                  <a:rPr lang="zh-CN" altLang="en-US" sz="2100" dirty="0">
                    <a:solidFill>
                      <a:srgbClr val="002060"/>
                    </a:solidFill>
                    <a:latin typeface="微软雅黑" panose="020B0503020204020204" pitchFamily="34" charset="-122"/>
                    <a:ea typeface="微软雅黑" panose="020B0503020204020204" pitchFamily="34" charset="-122"/>
                  </a:rPr>
                  <a:t>位数）、中类（</a:t>
                </a:r>
                <a:r>
                  <a:rPr lang="en-US" altLang="zh-CN" sz="2100" dirty="0">
                    <a:solidFill>
                      <a:srgbClr val="002060"/>
                    </a:solidFill>
                    <a:latin typeface="微软雅黑" panose="020B0503020204020204" pitchFamily="34" charset="-122"/>
                    <a:ea typeface="微软雅黑" panose="020B0503020204020204" pitchFamily="34" charset="-122"/>
                  </a:rPr>
                  <a:t>1</a:t>
                </a:r>
                <a:r>
                  <a:rPr lang="zh-CN" altLang="en-US" sz="2100" dirty="0">
                    <a:solidFill>
                      <a:srgbClr val="002060"/>
                    </a:solidFill>
                    <a:latin typeface="微软雅黑" panose="020B0503020204020204" pitchFamily="34" charset="-122"/>
                    <a:ea typeface="微软雅黑" panose="020B0503020204020204" pitchFamily="34" charset="-122"/>
                  </a:rPr>
                  <a:t>位数）、小类（</a:t>
                </a:r>
                <a:r>
                  <a:rPr lang="en-US" altLang="zh-CN" sz="2100" dirty="0">
                    <a:solidFill>
                      <a:srgbClr val="002060"/>
                    </a:solidFill>
                    <a:latin typeface="微软雅黑" panose="020B0503020204020204" pitchFamily="34" charset="-122"/>
                    <a:ea typeface="微软雅黑" panose="020B0503020204020204" pitchFamily="34" charset="-122"/>
                  </a:rPr>
                  <a:t>1</a:t>
                </a:r>
                <a:r>
                  <a:rPr lang="zh-CN" altLang="en-US" sz="2100" dirty="0">
                    <a:solidFill>
                      <a:srgbClr val="002060"/>
                    </a:solidFill>
                    <a:latin typeface="微软雅黑" panose="020B0503020204020204" pitchFamily="34" charset="-122"/>
                    <a:ea typeface="微软雅黑" panose="020B0503020204020204" pitchFamily="34" charset="-122"/>
                  </a:rPr>
                  <a:t>位数）。</a:t>
                </a:r>
                <a:endParaRPr lang="en-US" altLang="zh-CN" sz="2100" dirty="0">
                  <a:solidFill>
                    <a:srgbClr val="002060"/>
                  </a:solidFill>
                  <a:latin typeface="微软雅黑" panose="020B0503020204020204" pitchFamily="34" charset="-122"/>
                  <a:ea typeface="微软雅黑" panose="020B0503020204020204" pitchFamily="34" charset="-122"/>
                </a:endParaRPr>
              </a:p>
              <a:p>
                <a:pPr indent="357188">
                  <a:lnSpc>
                    <a:spcPts val="3000"/>
                  </a:lnSpc>
                  <a:defRPr/>
                </a:pPr>
                <a:r>
                  <a:rPr lang="zh-CN" altLang="en-US" sz="2100" dirty="0">
                    <a:solidFill>
                      <a:srgbClr val="002060"/>
                    </a:solidFill>
                    <a:latin typeface="微软雅黑" panose="020B0503020204020204" pitchFamily="34" charset="-122"/>
                    <a:ea typeface="微软雅黑" panose="020B0503020204020204" pitchFamily="34" charset="-122"/>
                  </a:rPr>
                  <a:t>部门决算编制要求：仅填列</a:t>
                </a:r>
                <a:r>
                  <a:rPr lang="zh-CN" altLang="en-US" sz="2100" b="1" dirty="0">
                    <a:solidFill>
                      <a:srgbClr val="002060"/>
                    </a:solidFill>
                    <a:latin typeface="微软雅黑" panose="020B0503020204020204" pitchFamily="34" charset="-122"/>
                    <a:ea typeface="微软雅黑" panose="020B0503020204020204" pitchFamily="34" charset="-122"/>
                  </a:rPr>
                  <a:t>门类和大类</a:t>
                </a:r>
                <a:r>
                  <a:rPr lang="zh-CN" altLang="en-US" sz="2100" dirty="0">
                    <a:solidFill>
                      <a:srgbClr val="002060"/>
                    </a:solidFill>
                    <a:latin typeface="微软雅黑" panose="020B0503020204020204" pitchFamily="34" charset="-122"/>
                    <a:ea typeface="微软雅黑" panose="020B0503020204020204" pitchFamily="34" charset="-122"/>
                  </a:rPr>
                  <a:t>。例如，中国共产党机关为</a:t>
                </a:r>
                <a:r>
                  <a:rPr lang="en-US" altLang="zh-CN" sz="2100" dirty="0">
                    <a:solidFill>
                      <a:srgbClr val="002060"/>
                    </a:solidFill>
                    <a:latin typeface="微软雅黑" panose="020B0503020204020204" pitchFamily="34" charset="-122"/>
                    <a:ea typeface="微软雅黑" panose="020B0503020204020204" pitchFamily="34" charset="-122"/>
                  </a:rPr>
                  <a:t>S90</a:t>
                </a:r>
                <a:r>
                  <a:rPr lang="zh-CN" altLang="en-US" sz="2100" dirty="0">
                    <a:solidFill>
                      <a:srgbClr val="002060"/>
                    </a:solidFill>
                    <a:latin typeface="微软雅黑" panose="020B0503020204020204" pitchFamily="34" charset="-122"/>
                    <a:ea typeface="微软雅黑" panose="020B0503020204020204" pitchFamily="34" charset="-122"/>
                  </a:rPr>
                  <a:t>，国家机构为</a:t>
                </a:r>
                <a:r>
                  <a:rPr lang="en-US" altLang="zh-CN" sz="2100" dirty="0">
                    <a:solidFill>
                      <a:srgbClr val="002060"/>
                    </a:solidFill>
                    <a:latin typeface="微软雅黑" panose="020B0503020204020204" pitchFamily="34" charset="-122"/>
                    <a:ea typeface="微软雅黑" panose="020B0503020204020204" pitchFamily="34" charset="-122"/>
                  </a:rPr>
                  <a:t>S91</a:t>
                </a:r>
                <a:r>
                  <a:rPr lang="zh-CN" altLang="en-US" sz="2100" dirty="0">
                    <a:solidFill>
                      <a:srgbClr val="002060"/>
                    </a:solidFill>
                    <a:latin typeface="微软雅黑" panose="020B0503020204020204" pitchFamily="34" charset="-122"/>
                    <a:ea typeface="微软雅黑" panose="020B0503020204020204" pitchFamily="34" charset="-122"/>
                  </a:rPr>
                  <a:t>（包括国家权力机构、国家行政机构、人民法院和人民检察院），人民政协、民主党派为</a:t>
                </a:r>
                <a:r>
                  <a:rPr lang="en-US" altLang="zh-CN" sz="2100" dirty="0">
                    <a:solidFill>
                      <a:srgbClr val="002060"/>
                    </a:solidFill>
                    <a:latin typeface="微软雅黑" panose="020B0503020204020204" pitchFamily="34" charset="-122"/>
                    <a:ea typeface="微软雅黑" panose="020B0503020204020204" pitchFamily="34" charset="-122"/>
                  </a:rPr>
                  <a:t>S92</a:t>
                </a:r>
                <a:r>
                  <a:rPr lang="zh-CN" altLang="en-US" sz="2100" dirty="0">
                    <a:solidFill>
                      <a:srgbClr val="002060"/>
                    </a:solidFill>
                    <a:latin typeface="微软雅黑" panose="020B0503020204020204" pitchFamily="34" charset="-122"/>
                    <a:ea typeface="微软雅黑" panose="020B0503020204020204" pitchFamily="34" charset="-122"/>
                  </a:rPr>
                  <a:t>。详见决算软件说明文档。</a:t>
                </a:r>
                <a:endParaRPr lang="en-US" altLang="zh-CN" sz="2100" dirty="0">
                  <a:solidFill>
                    <a:srgbClr val="002060"/>
                  </a:solidFill>
                  <a:latin typeface="微软雅黑" panose="020B0503020204020204" pitchFamily="34" charset="-122"/>
                  <a:ea typeface="微软雅黑" panose="020B0503020204020204" pitchFamily="34" charset="-122"/>
                </a:endParaRPr>
              </a:p>
              <a:p>
                <a:pPr indent="357188">
                  <a:lnSpc>
                    <a:spcPts val="3000"/>
                  </a:lnSpc>
                  <a:defRPr/>
                </a:pPr>
                <a:r>
                  <a:rPr lang="zh-CN" altLang="en-US" sz="2400" dirty="0">
                    <a:solidFill>
                      <a:srgbClr val="FF0000"/>
                    </a:solidFill>
                    <a:latin typeface="微软雅黑" panose="020B0503020204020204" pitchFamily="34" charset="-122"/>
                    <a:ea typeface="微软雅黑" panose="020B0503020204020204" pitchFamily="34" charset="-122"/>
                  </a:rPr>
                  <a:t>＊</a:t>
                </a:r>
                <a:r>
                  <a:rPr lang="zh-CN" altLang="en-US" sz="2100" dirty="0">
                    <a:solidFill>
                      <a:srgbClr val="FF0000"/>
                    </a:solidFill>
                    <a:latin typeface="微软雅黑" panose="020B0503020204020204" pitchFamily="34" charset="-122"/>
                    <a:ea typeface="微软雅黑" panose="020B0503020204020204" pitchFamily="34" charset="-122"/>
                  </a:rPr>
                  <a:t>服务业为主，其他行业（门类为</a:t>
                </a:r>
                <a:r>
                  <a:rPr lang="en-US" altLang="zh-CN" sz="2100" dirty="0">
                    <a:solidFill>
                      <a:srgbClr val="FF0000"/>
                    </a:solidFill>
                    <a:latin typeface="微软雅黑" panose="020B0503020204020204" pitchFamily="34" charset="-122"/>
                    <a:ea typeface="微软雅黑" panose="020B0503020204020204" pitchFamily="34" charset="-122"/>
                  </a:rPr>
                  <a:t>A—G</a:t>
                </a:r>
                <a:r>
                  <a:rPr lang="zh-CN" altLang="en-US" sz="2100" dirty="0">
                    <a:solidFill>
                      <a:srgbClr val="FF0000"/>
                    </a:solidFill>
                    <a:latin typeface="微软雅黑" panose="020B0503020204020204" pitchFamily="34" charset="-122"/>
                    <a:ea typeface="微软雅黑" panose="020B0503020204020204" pitchFamily="34" charset="-122"/>
                  </a:rPr>
                  <a:t>）需核实是否误填</a:t>
                </a:r>
                <a:endParaRPr lang="en-US" altLang="zh-CN" sz="2100" dirty="0">
                  <a:solidFill>
                    <a:srgbClr val="FF0000"/>
                  </a:solidFill>
                  <a:latin typeface="微软雅黑" panose="020B0503020204020204" pitchFamily="34" charset="-122"/>
                  <a:ea typeface="微软雅黑" panose="020B0503020204020204" pitchFamily="34" charset="-122"/>
                </a:endParaRPr>
              </a:p>
            </p:txBody>
          </p:sp>
        </p:grpSp>
        <p:sp>
          <p:nvSpPr>
            <p:cNvPr id="55" name="圆角矩形标注 54"/>
            <p:cNvSpPr/>
            <p:nvPr/>
          </p:nvSpPr>
          <p:spPr bwMode="auto">
            <a:xfrm>
              <a:off x="10466388" y="5254545"/>
              <a:ext cx="9010650" cy="1458883"/>
            </a:xfrm>
            <a:prstGeom prst="wedgeRoundRectCallout">
              <a:avLst>
                <a:gd name="adj1" fmla="val -4245"/>
                <a:gd name="adj2" fmla="val -62085"/>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lnSpc>
                  <a:spcPts val="2600"/>
                </a:lnSpc>
                <a:spcBef>
                  <a:spcPct val="20000"/>
                </a:spcBef>
                <a:buClr>
                  <a:schemeClr val="hlink"/>
                </a:buClr>
                <a:buSzPct val="120000"/>
                <a:defRPr/>
              </a:pPr>
              <a:r>
                <a:rPr lang="zh-CN" altLang="zh-CN" sz="1700" dirty="0">
                  <a:solidFill>
                    <a:srgbClr val="002060"/>
                  </a:solidFill>
                  <a:latin typeface="微软雅黑" panose="020B0503020204020204" pitchFamily="34" charset="-122"/>
                  <a:ea typeface="微软雅黑" panose="020B0503020204020204" pitchFamily="34" charset="-122"/>
                </a:rPr>
                <a:t>国民经济行业分类采用经济活动的同质性原则划分，即每一个行业类别按照同一种经济活动的性质划分，而不是依据编制、会计制度或部门管理等划分。当一个单位对外从事两种以上的经济活动时，占其单位增加值份额最大的一种活动称为主要活动。如果无法用增加值确定单位的主要活动，可依据销售收入、营业收入或从业人员确定主要活动。</a:t>
              </a:r>
              <a:endParaRPr lang="en-US" altLang="zh-CN" sz="1700" dirty="0">
                <a:solidFill>
                  <a:srgbClr val="002060"/>
                </a:solidFill>
                <a:latin typeface="微软雅黑" panose="020B0503020204020204" pitchFamily="34" charset="-122"/>
                <a:ea typeface="微软雅黑" panose="020B0503020204020204" pitchFamily="34" charset="-122"/>
              </a:endParaRPr>
            </a:p>
          </p:txBody>
        </p:sp>
      </p:grpSp>
      <p:grpSp>
        <p:nvGrpSpPr>
          <p:cNvPr id="17" name="组合 1"/>
          <p:cNvGrpSpPr>
            <a:grpSpLocks/>
          </p:cNvGrpSpPr>
          <p:nvPr/>
        </p:nvGrpSpPr>
        <p:grpSpPr bwMode="auto">
          <a:xfrm>
            <a:off x="-10485438" y="1419225"/>
            <a:ext cx="9297988" cy="4530725"/>
            <a:chOff x="97584" y="1419927"/>
            <a:chExt cx="9298952" cy="4529353"/>
          </a:xfrm>
        </p:grpSpPr>
        <p:grpSp>
          <p:nvGrpSpPr>
            <p:cNvPr id="18" name="组合 43"/>
            <p:cNvGrpSpPr>
              <a:grpSpLocks/>
            </p:cNvGrpSpPr>
            <p:nvPr/>
          </p:nvGrpSpPr>
          <p:grpSpPr bwMode="auto">
            <a:xfrm>
              <a:off x="97584" y="1419927"/>
              <a:ext cx="9176959" cy="4529353"/>
              <a:chOff x="87984" y="704801"/>
              <a:chExt cx="9176959" cy="4529353"/>
            </a:xfrm>
          </p:grpSpPr>
          <p:sp>
            <p:nvSpPr>
              <p:cNvPr id="45" name="圆角矩形 44"/>
              <p:cNvSpPr/>
              <p:nvPr/>
            </p:nvSpPr>
            <p:spPr>
              <a:xfrm>
                <a:off x="87984" y="4918338"/>
                <a:ext cx="1873444" cy="315816"/>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46" name="圆角矩形标注 45"/>
              <p:cNvSpPr/>
              <p:nvPr/>
            </p:nvSpPr>
            <p:spPr>
              <a:xfrm>
                <a:off x="200709" y="704801"/>
                <a:ext cx="9063976" cy="3959614"/>
              </a:xfrm>
              <a:prstGeom prst="wedgeRoundRectCallout">
                <a:avLst>
                  <a:gd name="adj1" fmla="val -43201"/>
                  <a:gd name="adj2" fmla="val 56632"/>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3200" dirty="0" smtClean="0">
                    <a:solidFill>
                      <a:srgbClr val="002060"/>
                    </a:solidFill>
                    <a:latin typeface="微软雅黑" panose="020B0503020204020204" pitchFamily="34" charset="-122"/>
                    <a:ea typeface="微软雅黑" panose="020B0503020204020204" pitchFamily="34" charset="-122"/>
                  </a:rPr>
                  <a:t>单位执行会计制度</a:t>
                </a:r>
                <a:r>
                  <a:rPr lang="zh-CN" altLang="en-US" sz="2800" b="1" kern="0" dirty="0" smtClean="0">
                    <a:solidFill>
                      <a:srgbClr val="002060"/>
                    </a:solidFill>
                    <a:latin typeface="微软雅黑" panose="020B0503020204020204" pitchFamily="34" charset="-122"/>
                    <a:ea typeface="微软雅黑" panose="020B0503020204020204" pitchFamily="34" charset="-122"/>
                  </a:rPr>
                  <a:t>（</a:t>
                </a:r>
                <a:r>
                  <a:rPr lang="zh-CN" altLang="en-US" sz="2800" b="1" kern="0" dirty="0">
                    <a:solidFill>
                      <a:srgbClr val="002060"/>
                    </a:solidFill>
                    <a:latin typeface="微软雅黑" panose="020B0503020204020204" pitchFamily="34" charset="-122"/>
                    <a:ea typeface="微软雅黑" panose="020B0503020204020204" pitchFamily="34" charset="-122"/>
                  </a:rPr>
                  <a:t>叠加汇总不填）</a:t>
                </a:r>
                <a:endParaRPr lang="en-US" altLang="zh-CN" sz="2800" b="1"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10  </a:t>
                </a:r>
                <a:r>
                  <a:rPr lang="zh-CN" altLang="en-US" sz="2400" kern="0" dirty="0">
                    <a:solidFill>
                      <a:srgbClr val="002060"/>
                    </a:solidFill>
                    <a:latin typeface="微软雅黑" panose="020B0503020204020204" pitchFamily="34" charset="-122"/>
                    <a:ea typeface="微软雅黑" panose="020B0503020204020204" pitchFamily="34" charset="-122"/>
                  </a:rPr>
                  <a:t>行政单位会计制度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20  </a:t>
                </a:r>
                <a:r>
                  <a:rPr lang="zh-CN" altLang="en-US" sz="2400" kern="0" dirty="0">
                    <a:solidFill>
                      <a:srgbClr val="002060"/>
                    </a:solidFill>
                    <a:latin typeface="微软雅黑" panose="020B0503020204020204" pitchFamily="34" charset="-122"/>
                    <a:ea typeface="微软雅黑" panose="020B0503020204020204" pitchFamily="34" charset="-122"/>
                  </a:rPr>
                  <a:t>事业单位会计制度</a:t>
                </a:r>
                <a:r>
                  <a:rPr lang="en-US" altLang="zh-CN" sz="2400" kern="0" dirty="0">
                    <a:solidFill>
                      <a:srgbClr val="002060"/>
                    </a:solidFill>
                    <a:latin typeface="微软雅黑" panose="020B0503020204020204" pitchFamily="34" charset="-122"/>
                    <a:ea typeface="微软雅黑" panose="020B0503020204020204" pitchFamily="34" charset="-122"/>
                  </a:rPr>
                  <a:t>  </a:t>
                </a: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21  </a:t>
                </a:r>
                <a:r>
                  <a:rPr lang="zh-CN" altLang="en-US" sz="2400" kern="0" dirty="0">
                    <a:solidFill>
                      <a:srgbClr val="002060"/>
                    </a:solidFill>
                    <a:latin typeface="微软雅黑" panose="020B0503020204020204" pitchFamily="34" charset="-122"/>
                    <a:ea typeface="微软雅黑" panose="020B0503020204020204" pitchFamily="34" charset="-122"/>
                  </a:rPr>
                  <a:t>科学事业单位会计制度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22  </a:t>
                </a:r>
                <a:r>
                  <a:rPr lang="zh-CN" altLang="en-US" sz="2400" kern="0" dirty="0">
                    <a:solidFill>
                      <a:srgbClr val="002060"/>
                    </a:solidFill>
                    <a:latin typeface="微软雅黑" panose="020B0503020204020204" pitchFamily="34" charset="-122"/>
                    <a:ea typeface="微软雅黑" panose="020B0503020204020204" pitchFamily="34" charset="-122"/>
                  </a:rPr>
                  <a:t>中小学校会计制度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23  </a:t>
                </a:r>
                <a:r>
                  <a:rPr lang="zh-CN" altLang="en-US" sz="2400" kern="0" dirty="0">
                    <a:solidFill>
                      <a:srgbClr val="002060"/>
                    </a:solidFill>
                    <a:latin typeface="微软雅黑" panose="020B0503020204020204" pitchFamily="34" charset="-122"/>
                    <a:ea typeface="微软雅黑" panose="020B0503020204020204" pitchFamily="34" charset="-122"/>
                  </a:rPr>
                  <a:t>高等学校会计制度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24  </a:t>
                </a:r>
                <a:r>
                  <a:rPr lang="zh-CN" altLang="en-US" sz="2400" kern="0" dirty="0">
                    <a:solidFill>
                      <a:srgbClr val="002060"/>
                    </a:solidFill>
                    <a:latin typeface="微软雅黑" panose="020B0503020204020204" pitchFamily="34" charset="-122"/>
                    <a:ea typeface="微软雅黑" panose="020B0503020204020204" pitchFamily="34" charset="-122"/>
                  </a:rPr>
                  <a:t>医院会计制度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  25  </a:t>
                </a:r>
                <a:r>
                  <a:rPr lang="zh-CN" altLang="en-US" sz="2400" kern="0" dirty="0">
                    <a:solidFill>
                      <a:srgbClr val="002060"/>
                    </a:solidFill>
                    <a:latin typeface="微软雅黑" panose="020B0503020204020204" pitchFamily="34" charset="-122"/>
                    <a:ea typeface="微软雅黑" panose="020B0503020204020204" pitchFamily="34" charset="-122"/>
                  </a:rPr>
                  <a:t>基层医疗卫生机构会计制度</a:t>
                </a:r>
              </a:p>
            </p:txBody>
          </p:sp>
        </p:grpSp>
        <p:sp>
          <p:nvSpPr>
            <p:cNvPr id="14" name="矩形 13"/>
            <p:cNvSpPr/>
            <p:nvPr/>
          </p:nvSpPr>
          <p:spPr>
            <a:xfrm>
              <a:off x="4824062" y="2191218"/>
              <a:ext cx="4572474" cy="2750305"/>
            </a:xfrm>
            <a:prstGeom prst="rect">
              <a:avLst/>
            </a:prstGeom>
          </p:spPr>
          <p:txBody>
            <a:bodyPr>
              <a:spAutoFit/>
            </a:bodyPr>
            <a:lstStyle/>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26  </a:t>
              </a:r>
              <a:r>
                <a:rPr lang="zh-CN" altLang="en-US" sz="2400" kern="0" dirty="0">
                  <a:solidFill>
                    <a:srgbClr val="002060"/>
                  </a:solidFill>
                  <a:latin typeface="微软雅黑" panose="020B0503020204020204" pitchFamily="34" charset="-122"/>
                  <a:ea typeface="微软雅黑" panose="020B0503020204020204" pitchFamily="34" charset="-122"/>
                </a:rPr>
                <a:t>测绘事业单位会计制度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27  </a:t>
              </a:r>
              <a:r>
                <a:rPr lang="zh-CN" altLang="en-US" sz="2400" kern="0" dirty="0">
                  <a:solidFill>
                    <a:srgbClr val="002060"/>
                  </a:solidFill>
                  <a:latin typeface="微软雅黑" panose="020B0503020204020204" pitchFamily="34" charset="-122"/>
                  <a:ea typeface="微软雅黑" panose="020B0503020204020204" pitchFamily="34" charset="-122"/>
                </a:rPr>
                <a:t>地质勘查单位会计制度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800" b="1" kern="0" dirty="0">
                  <a:solidFill>
                    <a:srgbClr val="002060"/>
                  </a:solidFill>
                  <a:latin typeface="微软雅黑" panose="020B0503020204020204" pitchFamily="34" charset="-122"/>
                  <a:ea typeface="微软雅黑" panose="020B0503020204020204" pitchFamily="34" charset="-122"/>
                </a:rPr>
                <a:t>28  </a:t>
              </a:r>
              <a:r>
                <a:rPr lang="zh-CN" altLang="en-US" sz="2800" b="1" kern="0" dirty="0">
                  <a:solidFill>
                    <a:srgbClr val="002060"/>
                  </a:solidFill>
                  <a:latin typeface="微软雅黑" panose="020B0503020204020204" pitchFamily="34" charset="-122"/>
                  <a:ea typeface="微软雅黑" panose="020B0503020204020204" pitchFamily="34" charset="-122"/>
                </a:rPr>
                <a:t>彩票机构会计制度</a:t>
              </a:r>
              <a:r>
                <a:rPr lang="zh-CN" altLang="en-US" sz="1600" b="1" kern="0" dirty="0">
                  <a:solidFill>
                    <a:srgbClr val="FF0000"/>
                  </a:solidFill>
                  <a:latin typeface="微软雅黑" panose="020B0503020204020204" pitchFamily="34" charset="-122"/>
                  <a:ea typeface="微软雅黑" panose="020B0503020204020204" pitchFamily="34" charset="-122"/>
                </a:rPr>
                <a:t>（新增）</a:t>
              </a:r>
              <a:endParaRPr lang="en-US" altLang="zh-CN" sz="2800" b="1" kern="0" dirty="0">
                <a:solidFill>
                  <a:srgbClr val="FF000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30  </a:t>
              </a:r>
              <a:r>
                <a:rPr lang="zh-CN" altLang="en-US" sz="2400" kern="0" dirty="0">
                  <a:solidFill>
                    <a:srgbClr val="002060"/>
                  </a:solidFill>
                  <a:latin typeface="微软雅黑" panose="020B0503020204020204" pitchFamily="34" charset="-122"/>
                  <a:ea typeface="微软雅黑" panose="020B0503020204020204" pitchFamily="34" charset="-122"/>
                </a:rPr>
                <a:t>民间非营利组织会计制度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40  </a:t>
              </a:r>
              <a:r>
                <a:rPr lang="zh-CN" altLang="en-US" sz="2400" kern="0" dirty="0">
                  <a:solidFill>
                    <a:srgbClr val="002060"/>
                  </a:solidFill>
                  <a:latin typeface="微软雅黑" panose="020B0503020204020204" pitchFamily="34" charset="-122"/>
                  <a:ea typeface="微软雅黑" panose="020B0503020204020204" pitchFamily="34" charset="-122"/>
                </a:rPr>
                <a:t>企业会计制度</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50  </a:t>
              </a:r>
              <a:r>
                <a:rPr lang="zh-CN" altLang="en-US" sz="2400" kern="0" dirty="0">
                  <a:solidFill>
                    <a:srgbClr val="002060"/>
                  </a:solidFill>
                  <a:latin typeface="微软雅黑" panose="020B0503020204020204" pitchFamily="34" charset="-122"/>
                  <a:ea typeface="微软雅黑" panose="020B0503020204020204" pitchFamily="34" charset="-122"/>
                </a:rPr>
                <a:t>其他</a:t>
              </a:r>
            </a:p>
          </p:txBody>
        </p:sp>
      </p:grpSp>
      <p:grpSp>
        <p:nvGrpSpPr>
          <p:cNvPr id="19" name="组合 9"/>
          <p:cNvGrpSpPr>
            <a:grpSpLocks/>
          </p:cNvGrpSpPr>
          <p:nvPr/>
        </p:nvGrpSpPr>
        <p:grpSpPr bwMode="auto">
          <a:xfrm>
            <a:off x="-10406063" y="1503363"/>
            <a:ext cx="8940800" cy="3703637"/>
            <a:chOff x="24479" y="1503749"/>
            <a:chExt cx="8940009" cy="3703323"/>
          </a:xfrm>
        </p:grpSpPr>
        <p:sp>
          <p:nvSpPr>
            <p:cNvPr id="29" name="圆角矩形 28"/>
            <p:cNvSpPr/>
            <p:nvPr/>
          </p:nvSpPr>
          <p:spPr>
            <a:xfrm>
              <a:off x="24479" y="4919759"/>
              <a:ext cx="1523865" cy="287313"/>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30" name="圆角矩形标注 29"/>
            <p:cNvSpPr/>
            <p:nvPr/>
          </p:nvSpPr>
          <p:spPr>
            <a:xfrm>
              <a:off x="180040" y="1503749"/>
              <a:ext cx="8784448" cy="2909640"/>
            </a:xfrm>
            <a:prstGeom prst="wedgeRoundRectCallout">
              <a:avLst>
                <a:gd name="adj1" fmla="val -43634"/>
                <a:gd name="adj2" fmla="val 66770"/>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nSpc>
                  <a:spcPct val="150000"/>
                </a:lnSpc>
                <a:defRPr/>
              </a:pPr>
              <a:r>
                <a:rPr lang="zh-CN" altLang="en-US" sz="2400" b="1" kern="0" dirty="0">
                  <a:solidFill>
                    <a:srgbClr val="002060"/>
                  </a:solidFill>
                  <a:latin typeface="微软雅黑" panose="020B0503020204020204" pitchFamily="34" charset="-122"/>
                  <a:ea typeface="微软雅黑" panose="020B0503020204020204" pitchFamily="34" charset="-122"/>
                </a:rPr>
                <a:t>财政预算代码排序要求：</a:t>
              </a:r>
              <a:endParaRPr lang="en-US" altLang="zh-CN" sz="2400" b="1" kern="0" dirty="0">
                <a:solidFill>
                  <a:srgbClr val="002060"/>
                </a:solidFill>
                <a:latin typeface="微软雅黑" panose="020B0503020204020204" pitchFamily="34" charset="-122"/>
                <a:ea typeface="微软雅黑" panose="020B0503020204020204" pitchFamily="34" charset="-122"/>
              </a:endParaRPr>
            </a:p>
            <a:p>
              <a:pPr indent="355600">
                <a:lnSpc>
                  <a:spcPct val="150000"/>
                </a:lnSpc>
                <a:defRPr/>
              </a:pPr>
              <a:r>
                <a:rPr lang="zh-CN" altLang="en-US" sz="2400" dirty="0">
                  <a:solidFill>
                    <a:srgbClr val="002060"/>
                  </a:solidFill>
                  <a:latin typeface="微软雅黑" panose="020B0503020204020204" pitchFamily="34" charset="-122"/>
                  <a:ea typeface="微软雅黑" panose="020B0503020204020204" pitchFamily="34" charset="-122"/>
                </a:rPr>
                <a:t> 一级预算单位汇总上报部门决算电子数据时，应通过</a:t>
              </a:r>
              <a:r>
                <a:rPr lang="zh-CN" altLang="en-US" sz="2400" b="1" dirty="0">
                  <a:solidFill>
                    <a:srgbClr val="002060"/>
                  </a:solidFill>
                  <a:latin typeface="微软雅黑" panose="020B0503020204020204" pitchFamily="34" charset="-122"/>
                  <a:ea typeface="微软雅黑" panose="020B0503020204020204" pitchFamily="34" charset="-122"/>
                </a:rPr>
                <a:t>“单位排序整理”</a:t>
              </a:r>
              <a:r>
                <a:rPr lang="zh-CN" altLang="en-US" sz="2400" dirty="0">
                  <a:solidFill>
                    <a:srgbClr val="002060"/>
                  </a:solidFill>
                  <a:latin typeface="微软雅黑" panose="020B0503020204020204" pitchFamily="34" charset="-122"/>
                  <a:ea typeface="微软雅黑" panose="020B0503020204020204" pitchFamily="34" charset="-122"/>
                </a:rPr>
                <a:t>功能对单位按财政预算代码进行排序。 </a:t>
              </a:r>
            </a:p>
            <a:p>
              <a:pPr>
                <a:lnSpc>
                  <a:spcPct val="150000"/>
                </a:lnSpc>
                <a:defRPr/>
              </a:pPr>
              <a:r>
                <a:rPr lang="zh-CN" altLang="en-US" sz="2400" dirty="0">
                  <a:solidFill>
                    <a:srgbClr val="002060"/>
                  </a:solidFill>
                  <a:latin typeface="微软雅黑" panose="020B0503020204020204" pitchFamily="34" charset="-122"/>
                  <a:ea typeface="微软雅黑" panose="020B0503020204020204" pitchFamily="34" charset="-122"/>
                </a:rPr>
                <a:t>  “</a:t>
              </a:r>
              <a:r>
                <a:rPr lang="zh-CN" altLang="en-US" sz="2400" b="1" dirty="0">
                  <a:solidFill>
                    <a:srgbClr val="002060"/>
                  </a:solidFill>
                  <a:latin typeface="微软雅黑" panose="020B0503020204020204" pitchFamily="34" charset="-122"/>
                  <a:ea typeface="微软雅黑" panose="020B0503020204020204" pitchFamily="34" charset="-122"/>
                </a:rPr>
                <a:t>树形结构次序优先</a:t>
              </a:r>
              <a:r>
                <a:rPr lang="zh-CN" altLang="en-US" sz="2400" dirty="0">
                  <a:solidFill>
                    <a:srgbClr val="002060"/>
                  </a:solidFill>
                  <a:latin typeface="微软雅黑" panose="020B0503020204020204" pitchFamily="34" charset="-122"/>
                  <a:ea typeface="微软雅黑" panose="020B0503020204020204" pitchFamily="34" charset="-122"/>
                </a:rPr>
                <a:t>”</a:t>
              </a:r>
              <a:endParaRPr lang="zh-CN" altLang="en-US" sz="2400" kern="0" dirty="0">
                <a:solidFill>
                  <a:srgbClr val="002060"/>
                </a:solidFill>
                <a:latin typeface="微软雅黑" panose="020B0503020204020204" pitchFamily="34" charset="-122"/>
                <a:ea typeface="微软雅黑" panose="020B0503020204020204" pitchFamily="34" charset="-122"/>
              </a:endParaRPr>
            </a:p>
          </p:txBody>
        </p:sp>
      </p:grpSp>
      <p:grpSp>
        <p:nvGrpSpPr>
          <p:cNvPr id="20" name="组合 10"/>
          <p:cNvGrpSpPr>
            <a:grpSpLocks/>
          </p:cNvGrpSpPr>
          <p:nvPr/>
        </p:nvGrpSpPr>
        <p:grpSpPr bwMode="auto">
          <a:xfrm>
            <a:off x="-9613900" y="1522413"/>
            <a:ext cx="8785225" cy="3462337"/>
            <a:chOff x="179512" y="1503750"/>
            <a:chExt cx="8784976" cy="3461168"/>
          </a:xfrm>
        </p:grpSpPr>
        <p:sp>
          <p:nvSpPr>
            <p:cNvPr id="26" name="圆角矩形 25"/>
            <p:cNvSpPr/>
            <p:nvPr/>
          </p:nvSpPr>
          <p:spPr>
            <a:xfrm>
              <a:off x="2228916" y="4677678"/>
              <a:ext cx="1800174" cy="287240"/>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27" name="圆角矩形标注 26"/>
            <p:cNvSpPr/>
            <p:nvPr/>
          </p:nvSpPr>
          <p:spPr>
            <a:xfrm>
              <a:off x="179512" y="1503750"/>
              <a:ext cx="8784976" cy="2586751"/>
            </a:xfrm>
            <a:prstGeom prst="wedgeRoundRectCallout">
              <a:avLst>
                <a:gd name="adj1" fmla="val -15300"/>
                <a:gd name="adj2" fmla="val 72228"/>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marL="342900" indent="-342900">
                <a:lnSpc>
                  <a:spcPct val="150000"/>
                </a:lnSpc>
                <a:buFont typeface="Wingdings" panose="05000000000000000000" pitchFamily="2" charset="2"/>
                <a:buChar char="Ø"/>
                <a:defRPr/>
              </a:pPr>
              <a:r>
                <a:rPr lang="zh-CN" altLang="zh-CN" sz="2400" kern="0" dirty="0">
                  <a:solidFill>
                    <a:srgbClr val="002060"/>
                  </a:solidFill>
                  <a:latin typeface="微软雅黑" panose="020B0503020204020204" pitchFamily="34" charset="-122"/>
                  <a:ea typeface="微软雅黑" panose="020B0503020204020204" pitchFamily="34" charset="-122"/>
                </a:rPr>
                <a:t>未取得社会信用代码的单位暂不填列</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pitchFamily="2" charset="2"/>
                <a:buChar char="Ø"/>
                <a:defRPr/>
              </a:pPr>
              <a:r>
                <a:rPr lang="en-US" altLang="zh-CN" sz="2400" kern="0" dirty="0">
                  <a:solidFill>
                    <a:srgbClr val="002060"/>
                  </a:solidFill>
                  <a:latin typeface="微软雅黑" panose="020B0503020204020204" pitchFamily="34" charset="-122"/>
                  <a:ea typeface="微软雅黑" panose="020B0503020204020204" pitchFamily="34" charset="-122"/>
                </a:rPr>
                <a:t>18</a:t>
              </a:r>
              <a:r>
                <a:rPr lang="zh-CN" altLang="zh-CN" sz="2400" kern="0" dirty="0">
                  <a:solidFill>
                    <a:srgbClr val="002060"/>
                  </a:solidFill>
                  <a:latin typeface="微软雅黑" panose="020B0503020204020204" pitchFamily="34" charset="-122"/>
                  <a:ea typeface="微软雅黑" panose="020B0503020204020204" pitchFamily="34" charset="-122"/>
                </a:rPr>
                <a:t>位阿拉伯数字或大写英文字母表示</a:t>
              </a:r>
              <a:r>
                <a:rPr lang="zh-CN" altLang="en-US" sz="2400" kern="0" dirty="0">
                  <a:solidFill>
                    <a:srgbClr val="002060"/>
                  </a:solidFill>
                  <a:latin typeface="微软雅黑" panose="020B0503020204020204" pitchFamily="34" charset="-122"/>
                  <a:ea typeface="微软雅黑" panose="020B0503020204020204" pitchFamily="34" charset="-122"/>
                </a:rPr>
                <a:t>：</a:t>
              </a:r>
              <a:r>
                <a:rPr lang="zh-CN" altLang="zh-CN" sz="2400" kern="0" dirty="0">
                  <a:solidFill>
                    <a:srgbClr val="002060"/>
                  </a:solidFill>
                  <a:latin typeface="微软雅黑" panose="020B0503020204020204" pitchFamily="34" charset="-122"/>
                  <a:ea typeface="微软雅黑" panose="020B0503020204020204" pitchFamily="34" charset="-122"/>
                </a:rPr>
                <a:t>登记管理部门代码</a:t>
              </a:r>
              <a:r>
                <a:rPr lang="en-US" altLang="zh-CN" sz="2400" kern="0" dirty="0">
                  <a:solidFill>
                    <a:srgbClr val="002060"/>
                  </a:solidFill>
                  <a:latin typeface="微软雅黑" panose="020B0503020204020204" pitchFamily="34" charset="-122"/>
                  <a:ea typeface="微软雅黑" panose="020B0503020204020204" pitchFamily="34" charset="-122"/>
                </a:rPr>
                <a:t>1</a:t>
              </a:r>
              <a:r>
                <a:rPr lang="zh-CN" altLang="zh-CN" sz="2400" kern="0" dirty="0">
                  <a:solidFill>
                    <a:srgbClr val="002060"/>
                  </a:solidFill>
                  <a:latin typeface="微软雅黑" panose="020B0503020204020204" pitchFamily="34" charset="-122"/>
                  <a:ea typeface="微软雅黑" panose="020B0503020204020204" pitchFamily="34" charset="-122"/>
                </a:rPr>
                <a:t>位</a:t>
              </a:r>
              <a:r>
                <a:rPr lang="en-US" altLang="zh-CN" sz="2400" kern="0" dirty="0">
                  <a:solidFill>
                    <a:srgbClr val="002060"/>
                  </a:solidFill>
                  <a:latin typeface="微软雅黑" panose="020B0503020204020204" pitchFamily="34" charset="-122"/>
                  <a:ea typeface="微软雅黑" panose="020B0503020204020204" pitchFamily="34" charset="-122"/>
                </a:rPr>
                <a:t>+</a:t>
              </a:r>
              <a:r>
                <a:rPr lang="zh-CN" altLang="zh-CN" sz="2400" kern="0" dirty="0">
                  <a:solidFill>
                    <a:srgbClr val="002060"/>
                  </a:solidFill>
                  <a:latin typeface="微软雅黑" panose="020B0503020204020204" pitchFamily="34" charset="-122"/>
                  <a:ea typeface="微软雅黑" panose="020B0503020204020204" pitchFamily="34" charset="-122"/>
                </a:rPr>
                <a:t>机构类别代码</a:t>
              </a:r>
              <a:r>
                <a:rPr lang="en-US" altLang="zh-CN" sz="2400" kern="0" dirty="0">
                  <a:solidFill>
                    <a:srgbClr val="002060"/>
                  </a:solidFill>
                  <a:latin typeface="微软雅黑" panose="020B0503020204020204" pitchFamily="34" charset="-122"/>
                  <a:ea typeface="微软雅黑" panose="020B0503020204020204" pitchFamily="34" charset="-122"/>
                </a:rPr>
                <a:t>1</a:t>
              </a:r>
              <a:r>
                <a:rPr lang="zh-CN" altLang="zh-CN" sz="2400" kern="0" dirty="0">
                  <a:solidFill>
                    <a:srgbClr val="002060"/>
                  </a:solidFill>
                  <a:latin typeface="微软雅黑" panose="020B0503020204020204" pitchFamily="34" charset="-122"/>
                  <a:ea typeface="微软雅黑" panose="020B0503020204020204" pitchFamily="34" charset="-122"/>
                </a:rPr>
                <a:t>位</a:t>
              </a:r>
              <a:r>
                <a:rPr lang="en-US" altLang="zh-CN" sz="2400" kern="0" dirty="0">
                  <a:solidFill>
                    <a:srgbClr val="002060"/>
                  </a:solidFill>
                  <a:latin typeface="微软雅黑" panose="020B0503020204020204" pitchFamily="34" charset="-122"/>
                  <a:ea typeface="微软雅黑" panose="020B0503020204020204" pitchFamily="34" charset="-122"/>
                </a:rPr>
                <a:t>+</a:t>
              </a:r>
              <a:r>
                <a:rPr lang="zh-CN" altLang="zh-CN" sz="2400" kern="0" dirty="0">
                  <a:solidFill>
                    <a:srgbClr val="002060"/>
                  </a:solidFill>
                  <a:latin typeface="微软雅黑" panose="020B0503020204020204" pitchFamily="34" charset="-122"/>
                  <a:ea typeface="微软雅黑" panose="020B0503020204020204" pitchFamily="34" charset="-122"/>
                </a:rPr>
                <a:t>登记管理机关行政区划码</a:t>
              </a:r>
              <a:r>
                <a:rPr lang="en-US" altLang="zh-CN" sz="2400" kern="0" dirty="0">
                  <a:solidFill>
                    <a:srgbClr val="002060"/>
                  </a:solidFill>
                  <a:latin typeface="微软雅黑" panose="020B0503020204020204" pitchFamily="34" charset="-122"/>
                  <a:ea typeface="微软雅黑" panose="020B0503020204020204" pitchFamily="34" charset="-122"/>
                </a:rPr>
                <a:t>6</a:t>
              </a:r>
              <a:r>
                <a:rPr lang="zh-CN" altLang="zh-CN" sz="2400" kern="0" dirty="0">
                  <a:solidFill>
                    <a:srgbClr val="002060"/>
                  </a:solidFill>
                  <a:latin typeface="微软雅黑" panose="020B0503020204020204" pitchFamily="34" charset="-122"/>
                  <a:ea typeface="微软雅黑" panose="020B0503020204020204" pitchFamily="34" charset="-122"/>
                </a:rPr>
                <a:t>位</a:t>
              </a:r>
              <a:r>
                <a:rPr lang="en-US" altLang="zh-CN" sz="2400" kern="0" dirty="0">
                  <a:solidFill>
                    <a:srgbClr val="002060"/>
                  </a:solidFill>
                  <a:latin typeface="微软雅黑" panose="020B0503020204020204" pitchFamily="34" charset="-122"/>
                  <a:ea typeface="微软雅黑" panose="020B0503020204020204" pitchFamily="34" charset="-122"/>
                </a:rPr>
                <a:t>+</a:t>
              </a:r>
              <a:r>
                <a:rPr lang="zh-CN" altLang="zh-CN" sz="2400" kern="0" dirty="0">
                  <a:solidFill>
                    <a:srgbClr val="002060"/>
                  </a:solidFill>
                  <a:latin typeface="微软雅黑" panose="020B0503020204020204" pitchFamily="34" charset="-122"/>
                  <a:ea typeface="微软雅黑" panose="020B0503020204020204" pitchFamily="34" charset="-122"/>
                </a:rPr>
                <a:t>主体标识码（即原组织机构代码）</a:t>
              </a:r>
              <a:r>
                <a:rPr lang="en-US" altLang="zh-CN" sz="2400" kern="0" dirty="0">
                  <a:solidFill>
                    <a:srgbClr val="002060"/>
                  </a:solidFill>
                  <a:latin typeface="微软雅黑" panose="020B0503020204020204" pitchFamily="34" charset="-122"/>
                  <a:ea typeface="微软雅黑" panose="020B0503020204020204" pitchFamily="34" charset="-122"/>
                </a:rPr>
                <a:t>9</a:t>
              </a:r>
              <a:r>
                <a:rPr lang="zh-CN" altLang="zh-CN" sz="2400" kern="0" dirty="0">
                  <a:solidFill>
                    <a:srgbClr val="002060"/>
                  </a:solidFill>
                  <a:latin typeface="微软雅黑" panose="020B0503020204020204" pitchFamily="34" charset="-122"/>
                  <a:ea typeface="微软雅黑" panose="020B0503020204020204" pitchFamily="34" charset="-122"/>
                </a:rPr>
                <a:t>位</a:t>
              </a:r>
              <a:r>
                <a:rPr lang="en-US" altLang="zh-CN" sz="2400" kern="0" dirty="0">
                  <a:solidFill>
                    <a:srgbClr val="002060"/>
                  </a:solidFill>
                  <a:latin typeface="微软雅黑" panose="020B0503020204020204" pitchFamily="34" charset="-122"/>
                  <a:ea typeface="微软雅黑" panose="020B0503020204020204" pitchFamily="34" charset="-122"/>
                </a:rPr>
                <a:t>+</a:t>
              </a:r>
              <a:r>
                <a:rPr lang="zh-CN" altLang="zh-CN" sz="2400" kern="0" dirty="0">
                  <a:solidFill>
                    <a:srgbClr val="002060"/>
                  </a:solidFill>
                  <a:latin typeface="微软雅黑" panose="020B0503020204020204" pitchFamily="34" charset="-122"/>
                  <a:ea typeface="微软雅黑" panose="020B0503020204020204" pitchFamily="34" charset="-122"/>
                </a:rPr>
                <a:t>校验码</a:t>
              </a:r>
              <a:r>
                <a:rPr lang="en-US" altLang="zh-CN" sz="2400" kern="0" dirty="0">
                  <a:solidFill>
                    <a:srgbClr val="002060"/>
                  </a:solidFill>
                  <a:latin typeface="微软雅黑" panose="020B0503020204020204" pitchFamily="34" charset="-122"/>
                  <a:ea typeface="微软雅黑" panose="020B0503020204020204" pitchFamily="34" charset="-122"/>
                </a:rPr>
                <a:t>1</a:t>
              </a:r>
              <a:r>
                <a:rPr lang="zh-CN" altLang="zh-CN" sz="2400" kern="0" dirty="0">
                  <a:solidFill>
                    <a:srgbClr val="002060"/>
                  </a:solidFill>
                  <a:latin typeface="微软雅黑" panose="020B0503020204020204" pitchFamily="34" charset="-122"/>
                  <a:ea typeface="微软雅黑" panose="020B0503020204020204" pitchFamily="34" charset="-122"/>
                </a:rPr>
                <a:t>位。</a:t>
              </a:r>
              <a:endParaRPr lang="zh-CN" altLang="en-US" sz="2400" kern="0" dirty="0">
                <a:solidFill>
                  <a:srgbClr val="002060"/>
                </a:solidFill>
                <a:latin typeface="微软雅黑" panose="020B0503020204020204" pitchFamily="34" charset="-122"/>
                <a:ea typeface="微软雅黑" panose="020B0503020204020204" pitchFamily="34" charset="-122"/>
              </a:endParaRPr>
            </a:p>
          </p:txBody>
        </p:sp>
      </p:grpSp>
      <p:grpSp>
        <p:nvGrpSpPr>
          <p:cNvPr id="21" name="组合 11"/>
          <p:cNvGrpSpPr>
            <a:grpSpLocks/>
          </p:cNvGrpSpPr>
          <p:nvPr/>
        </p:nvGrpSpPr>
        <p:grpSpPr bwMode="auto">
          <a:xfrm>
            <a:off x="-9380538" y="1341438"/>
            <a:ext cx="8915400" cy="3532187"/>
            <a:chOff x="48228" y="1503750"/>
            <a:chExt cx="8916260" cy="3533176"/>
          </a:xfrm>
        </p:grpSpPr>
        <p:sp>
          <p:nvSpPr>
            <p:cNvPr id="25" name="圆角矩形标注 24"/>
            <p:cNvSpPr/>
            <p:nvPr/>
          </p:nvSpPr>
          <p:spPr>
            <a:xfrm>
              <a:off x="180004" y="1503750"/>
              <a:ext cx="8784484" cy="2586761"/>
            </a:xfrm>
            <a:prstGeom prst="wedgeRoundRectCallout">
              <a:avLst>
                <a:gd name="adj1" fmla="val -42623"/>
                <a:gd name="adj2" fmla="val 71737"/>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nSpc>
                  <a:spcPct val="150000"/>
                </a:lnSpc>
                <a:defRPr/>
              </a:pPr>
              <a:r>
                <a:rPr lang="zh-CN" altLang="en-US" sz="2400" b="1" kern="0" dirty="0">
                  <a:solidFill>
                    <a:srgbClr val="002060"/>
                  </a:solidFill>
                  <a:latin typeface="微软雅黑" panose="020B0503020204020204" pitchFamily="34" charset="-122"/>
                  <a:ea typeface="微软雅黑" panose="020B0503020204020204" pitchFamily="34" charset="-122"/>
                </a:rPr>
                <a:t>临时代码编制规则：</a:t>
              </a:r>
              <a:endParaRPr lang="en-US" altLang="zh-CN" sz="2400" b="1" kern="0" dirty="0">
                <a:solidFill>
                  <a:srgbClr val="002060"/>
                </a:solidFill>
                <a:latin typeface="微软雅黑" panose="020B0503020204020204" pitchFamily="34" charset="-122"/>
                <a:ea typeface="微软雅黑" panose="020B0503020204020204" pitchFamily="34" charset="-122"/>
              </a:endParaRPr>
            </a:p>
            <a:p>
              <a:pPr indent="358775">
                <a:lnSpc>
                  <a:spcPct val="150000"/>
                </a:lnSpc>
                <a:spcBef>
                  <a:spcPct val="20000"/>
                </a:spcBef>
                <a:buClr>
                  <a:schemeClr val="hlink"/>
                </a:buClr>
                <a:buSzPct val="120000"/>
                <a:defRPr/>
              </a:pPr>
              <a:r>
                <a:rPr lang="zh-CN" altLang="en-US" sz="2400" kern="0" dirty="0">
                  <a:solidFill>
                    <a:srgbClr val="002060"/>
                  </a:solidFill>
                  <a:latin typeface="微软雅黑" panose="020B0503020204020204" pitchFamily="34" charset="-122"/>
                  <a:ea typeface="微软雅黑" panose="020B0503020204020204" pitchFamily="34" charset="-122"/>
                </a:rPr>
                <a:t>根据</a:t>
              </a:r>
              <a:r>
                <a:rPr lang="en-US" altLang="zh-CN" sz="2400" kern="0" dirty="0">
                  <a:solidFill>
                    <a:srgbClr val="002060"/>
                  </a:solidFill>
                  <a:latin typeface="微软雅黑" panose="020B0503020204020204" pitchFamily="34" charset="-122"/>
                  <a:ea typeface="微软雅黑" panose="020B0503020204020204" pitchFamily="34" charset="-122"/>
                </a:rPr>
                <a:t>《</a:t>
              </a:r>
              <a:r>
                <a:rPr lang="zh-CN" altLang="en-US" sz="2400" kern="0" dirty="0">
                  <a:solidFill>
                    <a:srgbClr val="002060"/>
                  </a:solidFill>
                  <a:latin typeface="微软雅黑" panose="020B0503020204020204" pitchFamily="34" charset="-122"/>
                  <a:ea typeface="微软雅黑" panose="020B0503020204020204" pitchFamily="34" charset="-122"/>
                </a:rPr>
                <a:t>自编企业、单位临时代码编制规则</a:t>
              </a:r>
              <a:r>
                <a:rPr lang="en-US" altLang="zh-CN" sz="2400" kern="0" dirty="0">
                  <a:solidFill>
                    <a:srgbClr val="002060"/>
                  </a:solidFill>
                  <a:latin typeface="微软雅黑" panose="020B0503020204020204" pitchFamily="34" charset="-122"/>
                  <a:ea typeface="微软雅黑" panose="020B0503020204020204" pitchFamily="34" charset="-122"/>
                </a:rPr>
                <a:t>》</a:t>
              </a:r>
              <a:endParaRPr lang="zh-CN" altLang="en-US" sz="2400" kern="0" dirty="0">
                <a:solidFill>
                  <a:srgbClr val="002060"/>
                </a:solidFill>
                <a:latin typeface="微软雅黑" panose="020B0503020204020204" pitchFamily="34" charset="-122"/>
                <a:ea typeface="微软雅黑" panose="020B0503020204020204" pitchFamily="34" charset="-122"/>
              </a:endParaRPr>
            </a:p>
            <a:p>
              <a:pPr>
                <a:lnSpc>
                  <a:spcPct val="150000"/>
                </a:lnSpc>
                <a:spcBef>
                  <a:spcPct val="20000"/>
                </a:spcBef>
                <a:buClr>
                  <a:schemeClr val="hlink"/>
                </a:buClr>
                <a:buSzPct val="120000"/>
                <a:defRPr/>
              </a:pPr>
              <a:r>
                <a:rPr lang="zh-CN" altLang="en-US" sz="2400" kern="0" dirty="0">
                  <a:solidFill>
                    <a:srgbClr val="002060"/>
                  </a:solidFill>
                  <a:latin typeface="微软雅黑" panose="020B0503020204020204" pitchFamily="34" charset="-122"/>
                  <a:ea typeface="微软雅黑" panose="020B0503020204020204" pitchFamily="34" charset="-122"/>
                </a:rPr>
                <a:t>  </a:t>
              </a:r>
              <a:r>
                <a:rPr lang="zh-CN" altLang="en-US" sz="2400" b="1" kern="0" dirty="0">
                  <a:solidFill>
                    <a:srgbClr val="002060"/>
                  </a:solidFill>
                  <a:latin typeface="微软雅黑" panose="020B0503020204020204" pitchFamily="34" charset="-122"/>
                  <a:ea typeface="微软雅黑" panose="020B0503020204020204" pitchFamily="34" charset="-122"/>
                </a:rPr>
                <a:t>地方</a:t>
              </a:r>
              <a:r>
                <a:rPr lang="zh-CN" altLang="en-US" sz="2400" b="1" kern="0" dirty="0" smtClean="0">
                  <a:solidFill>
                    <a:srgbClr val="002060"/>
                  </a:solidFill>
                  <a:latin typeface="微软雅黑" panose="020B0503020204020204" pitchFamily="34" charset="-122"/>
                  <a:ea typeface="微软雅黑" panose="020B0503020204020204" pitchFamily="34" charset="-122"/>
                </a:rPr>
                <a:t>单位：</a:t>
              </a:r>
              <a:r>
                <a:rPr lang="zh-CN" altLang="en-US" sz="2400" kern="0" dirty="0">
                  <a:solidFill>
                    <a:srgbClr val="002060"/>
                  </a:solidFill>
                  <a:latin typeface="微软雅黑" panose="020B0503020204020204" pitchFamily="34" charset="-122"/>
                  <a:ea typeface="微软雅黑" panose="020B0503020204020204" pitchFamily="34" charset="-122"/>
                </a:rPr>
                <a:t>地方单位：</a:t>
              </a:r>
              <a:r>
                <a:rPr lang="en-US" altLang="zh-CN" sz="2400" kern="0" dirty="0">
                  <a:solidFill>
                    <a:srgbClr val="002060"/>
                  </a:solidFill>
                  <a:latin typeface="微软雅黑" panose="020B0503020204020204" pitchFamily="34" charset="-122"/>
                  <a:ea typeface="微软雅黑" panose="020B0503020204020204" pitchFamily="34" charset="-122"/>
                </a:rPr>
                <a:t>2</a:t>
              </a:r>
              <a:r>
                <a:rPr lang="zh-CN" altLang="en-US" sz="2400" kern="0" dirty="0">
                  <a:solidFill>
                    <a:srgbClr val="002060"/>
                  </a:solidFill>
                  <a:latin typeface="微软雅黑" panose="020B0503020204020204" pitchFamily="34" charset="-122"/>
                  <a:ea typeface="微软雅黑" panose="020B0503020204020204" pitchFamily="34" charset="-122"/>
                </a:rPr>
                <a:t>位“字母码”</a:t>
              </a:r>
              <a:r>
                <a:rPr lang="en-US" altLang="zh-CN" sz="2400" kern="0" dirty="0">
                  <a:solidFill>
                    <a:srgbClr val="002060"/>
                  </a:solidFill>
                  <a:latin typeface="微软雅黑" panose="020B0503020204020204" pitchFamily="34" charset="-122"/>
                  <a:ea typeface="微软雅黑" panose="020B0503020204020204" pitchFamily="34" charset="-122"/>
                </a:rPr>
                <a:t>+6</a:t>
              </a:r>
              <a:r>
                <a:rPr lang="zh-CN" altLang="en-US" sz="2400" kern="0" dirty="0">
                  <a:solidFill>
                    <a:srgbClr val="002060"/>
                  </a:solidFill>
                  <a:latin typeface="微软雅黑" panose="020B0503020204020204" pitchFamily="34" charset="-122"/>
                  <a:ea typeface="微软雅黑" panose="020B0503020204020204" pitchFamily="34" charset="-122"/>
                </a:rPr>
                <a:t>位“各地自定码”</a:t>
              </a:r>
              <a:r>
                <a:rPr lang="en-US" altLang="zh-CN" sz="2400" kern="0" dirty="0">
                  <a:solidFill>
                    <a:srgbClr val="002060"/>
                  </a:solidFill>
                  <a:latin typeface="微软雅黑" panose="020B0503020204020204" pitchFamily="34" charset="-122"/>
                  <a:ea typeface="微软雅黑" panose="020B0503020204020204" pitchFamily="34" charset="-122"/>
                </a:rPr>
                <a:t>+ 1</a:t>
              </a:r>
              <a:r>
                <a:rPr lang="zh-CN" altLang="en-US" sz="2400" kern="0" dirty="0">
                  <a:solidFill>
                    <a:srgbClr val="002060"/>
                  </a:solidFill>
                  <a:latin typeface="微软雅黑" panose="020B0503020204020204" pitchFamily="34" charset="-122"/>
                  <a:ea typeface="微软雅黑" panose="020B0503020204020204" pitchFamily="34" charset="-122"/>
                </a:rPr>
                <a:t>位校验码</a:t>
              </a:r>
            </a:p>
            <a:p>
              <a:pPr algn="ctr">
                <a:lnSpc>
                  <a:spcPct val="150000"/>
                </a:lnSpc>
                <a:defRPr/>
              </a:pPr>
              <a:endParaRPr lang="zh-CN" altLang="en-US" sz="2400" dirty="0">
                <a:latin typeface="微软雅黑" panose="020B0503020204020204" pitchFamily="34" charset="-122"/>
                <a:ea typeface="微软雅黑" panose="020B0503020204020204" pitchFamily="34" charset="-122"/>
              </a:endParaRPr>
            </a:p>
          </p:txBody>
        </p:sp>
        <p:sp>
          <p:nvSpPr>
            <p:cNvPr id="24" name="圆角矩形 23"/>
            <p:cNvSpPr/>
            <p:nvPr/>
          </p:nvSpPr>
          <p:spPr>
            <a:xfrm>
              <a:off x="48228" y="4676463"/>
              <a:ext cx="1522560" cy="360463"/>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grpSp>
      <p:grpSp>
        <p:nvGrpSpPr>
          <p:cNvPr id="22" name="组合 37"/>
          <p:cNvGrpSpPr>
            <a:grpSpLocks/>
          </p:cNvGrpSpPr>
          <p:nvPr/>
        </p:nvGrpSpPr>
        <p:grpSpPr bwMode="auto">
          <a:xfrm>
            <a:off x="-10693400" y="1422000"/>
            <a:ext cx="8785225" cy="3784600"/>
            <a:chOff x="-2129282" y="1422072"/>
            <a:chExt cx="8784976" cy="3785000"/>
          </a:xfrm>
        </p:grpSpPr>
        <p:sp>
          <p:nvSpPr>
            <p:cNvPr id="39" name="圆角矩形 38"/>
            <p:cNvSpPr/>
            <p:nvPr/>
          </p:nvSpPr>
          <p:spPr>
            <a:xfrm>
              <a:off x="24894" y="4919705"/>
              <a:ext cx="1522370" cy="287367"/>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40" name="圆角矩形标注 39"/>
            <p:cNvSpPr/>
            <p:nvPr/>
          </p:nvSpPr>
          <p:spPr>
            <a:xfrm>
              <a:off x="-2129282" y="1422072"/>
              <a:ext cx="8784976" cy="2910196"/>
            </a:xfrm>
            <a:prstGeom prst="wedgeRoundRectCallout">
              <a:avLst>
                <a:gd name="adj1" fmla="val -19058"/>
                <a:gd name="adj2" fmla="val 68952"/>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nSpc>
                  <a:spcPct val="150000"/>
                </a:lnSpc>
                <a:buFont typeface="Wingdings" panose="05000000000000000000" pitchFamily="2" charset="2"/>
                <a:buChar char="Ø"/>
                <a:defRPr/>
              </a:pPr>
              <a:r>
                <a:rPr lang="zh-CN" altLang="en-US" sz="2400" dirty="0">
                  <a:solidFill>
                    <a:srgbClr val="002060"/>
                  </a:solidFill>
                  <a:latin typeface="微软雅黑" panose="020B0503020204020204" pitchFamily="34" charset="-122"/>
                  <a:ea typeface="微软雅黑" panose="020B0503020204020204" pitchFamily="34" charset="-122"/>
                </a:rPr>
                <a:t>按照预算管理权限和经费领拨关系确定</a:t>
              </a:r>
              <a:endParaRPr lang="en-US" altLang="zh-CN" sz="2400" dirty="0">
                <a:solidFill>
                  <a:srgbClr val="002060"/>
                </a:solidFill>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en-US" sz="2400" dirty="0">
                  <a:solidFill>
                    <a:srgbClr val="002060"/>
                  </a:solidFill>
                  <a:latin typeface="微软雅黑" panose="020B0503020204020204" pitchFamily="34" charset="-122"/>
                  <a:ea typeface="微软雅黑" panose="020B0503020204020204" pitchFamily="34" charset="-122"/>
                </a:rPr>
                <a:t>编码范围“</a:t>
              </a:r>
              <a:r>
                <a:rPr lang="en-US" altLang="zh-CN" sz="2400" dirty="0">
                  <a:solidFill>
                    <a:srgbClr val="002060"/>
                  </a:solidFill>
                  <a:latin typeface="微软雅黑" panose="020B0503020204020204" pitchFamily="34" charset="-122"/>
                  <a:ea typeface="微软雅黑" panose="020B0503020204020204" pitchFamily="34" charset="-122"/>
                </a:rPr>
                <a:t>0”</a:t>
              </a:r>
              <a:r>
                <a:rPr lang="zh-CN" altLang="en-US" sz="2400" dirty="0">
                  <a:solidFill>
                    <a:srgbClr val="002060"/>
                  </a:solidFill>
                  <a:latin typeface="微软雅黑" panose="020B0503020204020204" pitchFamily="34" charset="-122"/>
                  <a:ea typeface="微软雅黑" panose="020B0503020204020204" pitchFamily="34" charset="-122"/>
                </a:rPr>
                <a:t>至“</a:t>
              </a:r>
              <a:r>
                <a:rPr lang="en-US" altLang="zh-CN" sz="2400" dirty="0">
                  <a:solidFill>
                    <a:srgbClr val="002060"/>
                  </a:solidFill>
                  <a:latin typeface="微软雅黑" panose="020B0503020204020204" pitchFamily="34" charset="-122"/>
                  <a:ea typeface="微软雅黑" panose="020B0503020204020204" pitchFamily="34" charset="-122"/>
                </a:rPr>
                <a:t>7”</a:t>
              </a:r>
              <a:r>
                <a:rPr lang="zh-CN" altLang="en-US" sz="2400" dirty="0">
                  <a:solidFill>
                    <a:srgbClr val="002060"/>
                  </a:solidFill>
                  <a:latin typeface="微软雅黑" panose="020B0503020204020204" pitchFamily="34" charset="-122"/>
                  <a:ea typeface="微软雅黑" panose="020B0503020204020204" pitchFamily="34" charset="-122"/>
                </a:rPr>
                <a:t>，</a:t>
              </a:r>
              <a:r>
                <a:rPr lang="zh-CN" altLang="en-US" sz="2400" b="1" dirty="0">
                  <a:solidFill>
                    <a:srgbClr val="FF0000"/>
                  </a:solidFill>
                  <a:latin typeface="微软雅黑" panose="020B0503020204020204" pitchFamily="34" charset="-122"/>
                  <a:ea typeface="微软雅黑" panose="020B0503020204020204" pitchFamily="34" charset="-122"/>
                </a:rPr>
                <a:t>部门和单位不得填列“</a:t>
              </a:r>
              <a:r>
                <a:rPr lang="en-US" altLang="zh-CN" sz="2400" b="1" dirty="0">
                  <a:solidFill>
                    <a:srgbClr val="FF0000"/>
                  </a:solidFill>
                  <a:latin typeface="微软雅黑" panose="020B0503020204020204" pitchFamily="34" charset="-122"/>
                  <a:ea typeface="微软雅黑" panose="020B0503020204020204" pitchFamily="34" charset="-122"/>
                </a:rPr>
                <a:t>0”</a:t>
              </a:r>
              <a:endParaRPr lang="zh-CN" altLang="en-US" sz="2400" b="1" dirty="0">
                <a:solidFill>
                  <a:srgbClr val="FF0000"/>
                </a:solidFill>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en-US" sz="2400" dirty="0">
                  <a:solidFill>
                    <a:srgbClr val="002060"/>
                  </a:solidFill>
                  <a:latin typeface="微软雅黑" panose="020B0503020204020204" pitchFamily="34" charset="-122"/>
                  <a:ea typeface="微软雅黑" panose="020B0503020204020204" pitchFamily="34" charset="-122"/>
                </a:rPr>
                <a:t>一级预算单位填“</a:t>
              </a:r>
              <a:r>
                <a:rPr lang="en-US" altLang="zh-CN" sz="2400" dirty="0">
                  <a:solidFill>
                    <a:srgbClr val="002060"/>
                  </a:solidFill>
                  <a:latin typeface="微软雅黑" panose="020B0503020204020204" pitchFamily="34" charset="-122"/>
                  <a:ea typeface="微软雅黑" panose="020B0503020204020204" pitchFamily="34" charset="-122"/>
                </a:rPr>
                <a:t>1”</a:t>
              </a:r>
            </a:p>
            <a:p>
              <a:pPr>
                <a:lnSpc>
                  <a:spcPct val="150000"/>
                </a:lnSpc>
                <a:buFont typeface="Wingdings" panose="05000000000000000000" pitchFamily="2" charset="2"/>
                <a:buChar char="Ø"/>
                <a:defRPr/>
              </a:pPr>
              <a:r>
                <a:rPr lang="zh-CN" altLang="en-US" sz="2400" dirty="0">
                  <a:solidFill>
                    <a:srgbClr val="002060"/>
                  </a:solidFill>
                  <a:latin typeface="微软雅黑" panose="020B0503020204020204" pitchFamily="34" charset="-122"/>
                  <a:ea typeface="微软雅黑" panose="020B0503020204020204" pitchFamily="34" charset="-122"/>
                </a:rPr>
                <a:t>一级预算单位本级填“</a:t>
              </a:r>
              <a:r>
                <a:rPr lang="en-US" altLang="zh-CN" sz="2400" dirty="0">
                  <a:solidFill>
                    <a:srgbClr val="002060"/>
                  </a:solidFill>
                  <a:latin typeface="微软雅黑" panose="020B0503020204020204" pitchFamily="34" charset="-122"/>
                  <a:ea typeface="微软雅黑" panose="020B0503020204020204" pitchFamily="34" charset="-122"/>
                </a:rPr>
                <a:t>2”</a:t>
              </a:r>
              <a:r>
                <a:rPr lang="zh-CN" altLang="en-US" sz="2400" dirty="0">
                  <a:solidFill>
                    <a:srgbClr val="002060"/>
                  </a:solidFill>
                  <a:latin typeface="微软雅黑" panose="020B0503020204020204" pitchFamily="34" charset="-122"/>
                  <a:ea typeface="微软雅黑" panose="020B0503020204020204" pitchFamily="34" charset="-122"/>
                </a:rPr>
                <a:t>，二级汇总单位本级填“</a:t>
              </a:r>
              <a:r>
                <a:rPr lang="en-US" altLang="zh-CN" sz="2400" dirty="0">
                  <a:solidFill>
                    <a:srgbClr val="002060"/>
                  </a:solidFill>
                  <a:latin typeface="微软雅黑" panose="020B0503020204020204" pitchFamily="34" charset="-122"/>
                  <a:ea typeface="微软雅黑" panose="020B0503020204020204" pitchFamily="34" charset="-122"/>
                </a:rPr>
                <a:t>3”</a:t>
              </a:r>
              <a:r>
                <a:rPr lang="zh-CN" altLang="en-US" sz="2400" dirty="0">
                  <a:solidFill>
                    <a:srgbClr val="002060"/>
                  </a:solidFill>
                  <a:latin typeface="微软雅黑" panose="020B0503020204020204" pitchFamily="34" charset="-122"/>
                  <a:ea typeface="微软雅黑" panose="020B0503020204020204" pitchFamily="34" charset="-122"/>
                </a:rPr>
                <a:t>，以此类推</a:t>
              </a:r>
            </a:p>
          </p:txBody>
        </p:sp>
      </p:grpSp>
      <p:grpSp>
        <p:nvGrpSpPr>
          <p:cNvPr id="23" name="组合 40"/>
          <p:cNvGrpSpPr>
            <a:grpSpLocks/>
          </p:cNvGrpSpPr>
          <p:nvPr/>
        </p:nvGrpSpPr>
        <p:grpSpPr bwMode="auto">
          <a:xfrm>
            <a:off x="-10810875" y="1411200"/>
            <a:ext cx="8902700" cy="4268788"/>
            <a:chOff x="24479" y="937236"/>
            <a:chExt cx="8902671" cy="4269836"/>
          </a:xfrm>
        </p:grpSpPr>
        <p:sp>
          <p:nvSpPr>
            <p:cNvPr id="42" name="圆角矩形 41"/>
            <p:cNvSpPr/>
            <p:nvPr/>
          </p:nvSpPr>
          <p:spPr>
            <a:xfrm>
              <a:off x="24479" y="4919663"/>
              <a:ext cx="1522407" cy="287409"/>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43" name="圆角矩形标注 42"/>
            <p:cNvSpPr/>
            <p:nvPr/>
          </p:nvSpPr>
          <p:spPr>
            <a:xfrm>
              <a:off x="141954" y="937236"/>
              <a:ext cx="8785196" cy="2909014"/>
            </a:xfrm>
            <a:prstGeom prst="wedgeRoundRectCallout">
              <a:avLst>
                <a:gd name="adj1" fmla="val -44935"/>
                <a:gd name="adj2" fmla="val 85976"/>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3600" dirty="0">
                  <a:solidFill>
                    <a:srgbClr val="002060"/>
                  </a:solidFill>
                  <a:latin typeface="微软雅黑" panose="020B0503020204020204" pitchFamily="34" charset="-122"/>
                  <a:ea typeface="微软雅黑" panose="020B0503020204020204" pitchFamily="34" charset="-122"/>
                </a:rPr>
                <a:t>单位基本性质</a:t>
              </a:r>
              <a:r>
                <a:rPr lang="zh-CN" altLang="en-US" sz="2800" b="1" kern="0" dirty="0">
                  <a:solidFill>
                    <a:srgbClr val="002060"/>
                  </a:solidFill>
                  <a:latin typeface="微软雅黑" panose="020B0503020204020204" pitchFamily="34" charset="-122"/>
                  <a:ea typeface="微软雅黑" panose="020B0503020204020204" pitchFamily="34" charset="-122"/>
                </a:rPr>
                <a:t>（叠加汇总不填）</a:t>
              </a:r>
              <a:endParaRPr lang="en-US" altLang="zh-CN" sz="2800" b="1" kern="0" dirty="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10  </a:t>
              </a:r>
              <a:r>
                <a:rPr lang="zh-CN" altLang="en-US" sz="2400" kern="0" dirty="0">
                  <a:solidFill>
                    <a:srgbClr val="002060"/>
                  </a:solidFill>
                  <a:latin typeface="微软雅黑" panose="020B0503020204020204" pitchFamily="34" charset="-122"/>
                  <a:ea typeface="微软雅黑" panose="020B0503020204020204" pitchFamily="34" charset="-122"/>
                </a:rPr>
                <a:t>行政单位</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21  </a:t>
              </a:r>
              <a:r>
                <a:rPr lang="zh-CN" altLang="en-US" sz="2400" kern="0" dirty="0">
                  <a:solidFill>
                    <a:srgbClr val="002060"/>
                  </a:solidFill>
                  <a:latin typeface="微软雅黑" panose="020B0503020204020204" pitchFamily="34" charset="-122"/>
                  <a:ea typeface="微软雅黑" panose="020B0503020204020204" pitchFamily="34" charset="-122"/>
                </a:rPr>
                <a:t>参照公务员法管理事业单位</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22  </a:t>
              </a:r>
              <a:r>
                <a:rPr lang="zh-CN" altLang="en-US" sz="2400" kern="0" dirty="0">
                  <a:solidFill>
                    <a:srgbClr val="002060"/>
                  </a:solidFill>
                  <a:latin typeface="微软雅黑" panose="020B0503020204020204" pitchFamily="34" charset="-122"/>
                  <a:ea typeface="微软雅黑" panose="020B0503020204020204" pitchFamily="34" charset="-122"/>
                </a:rPr>
                <a:t>财政补助事业单位</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23  </a:t>
              </a:r>
              <a:r>
                <a:rPr lang="zh-CN" altLang="en-US" sz="2400" kern="0" dirty="0">
                  <a:solidFill>
                    <a:srgbClr val="002060"/>
                  </a:solidFill>
                  <a:latin typeface="微软雅黑" panose="020B0503020204020204" pitchFamily="34" charset="-122"/>
                  <a:ea typeface="微软雅黑" panose="020B0503020204020204" pitchFamily="34" charset="-122"/>
                </a:rPr>
                <a:t>经费自理事业单位</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en-US" altLang="zh-CN" sz="2400" kern="0" dirty="0">
                  <a:solidFill>
                    <a:srgbClr val="002060"/>
                  </a:solidFill>
                  <a:latin typeface="微软雅黑" panose="020B0503020204020204" pitchFamily="34" charset="-122"/>
                  <a:ea typeface="微软雅黑" panose="020B0503020204020204" pitchFamily="34" charset="-122"/>
                </a:rPr>
                <a:t>90  </a:t>
              </a:r>
              <a:r>
                <a:rPr lang="zh-CN" altLang="en-US" sz="2400" kern="0" dirty="0">
                  <a:solidFill>
                    <a:srgbClr val="002060"/>
                  </a:solidFill>
                  <a:latin typeface="微软雅黑" panose="020B0503020204020204" pitchFamily="34" charset="-122"/>
                  <a:ea typeface="微软雅黑" panose="020B0503020204020204" pitchFamily="34" charset="-122"/>
                </a:rPr>
                <a:t>其他单位</a:t>
              </a:r>
            </a:p>
          </p:txBody>
        </p:sp>
      </p:grpSp>
      <p:grpSp>
        <p:nvGrpSpPr>
          <p:cNvPr id="28" name="组合 31"/>
          <p:cNvGrpSpPr>
            <a:grpSpLocks/>
          </p:cNvGrpSpPr>
          <p:nvPr/>
        </p:nvGrpSpPr>
        <p:grpSpPr bwMode="auto">
          <a:xfrm>
            <a:off x="-10117138" y="3358800"/>
            <a:ext cx="8959850" cy="3294062"/>
            <a:chOff x="24480" y="1940207"/>
            <a:chExt cx="8961058" cy="3293947"/>
          </a:xfrm>
        </p:grpSpPr>
        <p:sp>
          <p:nvSpPr>
            <p:cNvPr id="34" name="圆角矩形 33"/>
            <p:cNvSpPr/>
            <p:nvPr/>
          </p:nvSpPr>
          <p:spPr>
            <a:xfrm>
              <a:off x="24480" y="4918253"/>
              <a:ext cx="1457521" cy="315901"/>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35" name="圆角矩形标注 34"/>
            <p:cNvSpPr/>
            <p:nvPr/>
          </p:nvSpPr>
          <p:spPr>
            <a:xfrm>
              <a:off x="200717" y="1940207"/>
              <a:ext cx="8784821" cy="2724055"/>
            </a:xfrm>
            <a:prstGeom prst="wedgeRoundRectCallout">
              <a:avLst>
                <a:gd name="adj1" fmla="val -43836"/>
                <a:gd name="adj2" fmla="val 59497"/>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2800" b="1" kern="0" dirty="0">
                  <a:solidFill>
                    <a:srgbClr val="002060"/>
                  </a:solidFill>
                  <a:latin typeface="微软雅黑" panose="020B0503020204020204" pitchFamily="34" charset="-122"/>
                  <a:ea typeface="微软雅黑" panose="020B0503020204020204" pitchFamily="34" charset="-122"/>
                </a:rPr>
                <a:t>五级财政</a:t>
              </a:r>
              <a:endParaRPr lang="en-US" altLang="zh-CN" sz="2800" b="1" kern="0" dirty="0">
                <a:solidFill>
                  <a:srgbClr val="002060"/>
                </a:solidFill>
                <a:latin typeface="微软雅黑" panose="020B0503020204020204" pitchFamily="34" charset="-122"/>
                <a:ea typeface="微软雅黑" panose="020B0503020204020204" pitchFamily="34" charset="-122"/>
              </a:endParaRPr>
            </a:p>
            <a:p>
              <a:pPr marL="457200" indent="-457200">
                <a:lnSpc>
                  <a:spcPct val="150000"/>
                </a:lnSpc>
                <a:spcBef>
                  <a:spcPct val="20000"/>
                </a:spcBef>
                <a:buClr>
                  <a:srgbClr val="002060"/>
                </a:buClr>
                <a:buSzPct val="120000"/>
                <a:buFont typeface="Wingdings" panose="05000000000000000000" pitchFamily="2" charset="2"/>
                <a:buChar char="Ø"/>
                <a:defRPr/>
              </a:pPr>
              <a:r>
                <a:rPr lang="zh-CN" altLang="zh-CN" sz="2800" dirty="0">
                  <a:solidFill>
                    <a:srgbClr val="002060"/>
                  </a:solidFill>
                  <a:latin typeface="微软雅黑" panose="020B0503020204020204" pitchFamily="34" charset="-122"/>
                  <a:ea typeface="微软雅黑" panose="020B0503020204020204" pitchFamily="34" charset="-122"/>
                </a:rPr>
                <a:t>按单位预算分级管理的级次选择填列</a:t>
              </a:r>
              <a:endParaRPr lang="en-US" altLang="zh-CN" sz="2800" dirty="0">
                <a:solidFill>
                  <a:srgbClr val="002060"/>
                </a:solidFill>
                <a:latin typeface="微软雅黑" panose="020B0503020204020204" pitchFamily="34" charset="-122"/>
                <a:ea typeface="微软雅黑" panose="020B0503020204020204" pitchFamily="34" charset="-122"/>
              </a:endParaRPr>
            </a:p>
            <a:p>
              <a:pPr marL="457200" indent="-457200">
                <a:lnSpc>
                  <a:spcPct val="150000"/>
                </a:lnSpc>
                <a:spcBef>
                  <a:spcPct val="20000"/>
                </a:spcBef>
                <a:buClr>
                  <a:srgbClr val="002060"/>
                </a:buClr>
                <a:buSzPct val="120000"/>
                <a:buFont typeface="Wingdings" panose="05000000000000000000" pitchFamily="2" charset="2"/>
                <a:buChar char="Ø"/>
                <a:defRPr/>
              </a:pPr>
              <a:r>
                <a:rPr lang="zh-CN" altLang="zh-CN" sz="2800" dirty="0">
                  <a:solidFill>
                    <a:srgbClr val="002060"/>
                  </a:solidFill>
                  <a:latin typeface="微软雅黑" panose="020B0503020204020204" pitchFamily="34" charset="-122"/>
                  <a:ea typeface="微软雅黑" panose="020B0503020204020204" pitchFamily="34" charset="-122"/>
                </a:rPr>
                <a:t>单位向非本级财政部门报送决算时，应按拨款财政部门的预算管理级次填列</a:t>
              </a:r>
              <a:endParaRPr lang="zh-CN" altLang="en-US" sz="2800" dirty="0">
                <a:solidFill>
                  <a:srgbClr val="002060"/>
                </a:solidFill>
                <a:latin typeface="微软雅黑" panose="020B0503020204020204" pitchFamily="34" charset="-122"/>
                <a:ea typeface="微软雅黑" panose="020B0503020204020204" pitchFamily="34" charset="-122"/>
              </a:endParaRPr>
            </a:p>
          </p:txBody>
        </p:sp>
      </p:grpSp>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 action="ppaction://noaction"/>
            </a:endParaRPr>
          </a:p>
        </p:txBody>
      </p:sp>
      <p:sp>
        <p:nvSpPr>
          <p:cNvPr id="85008"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en-US" altLang="zh-CN" sz="1200" dirty="0" smtClean="0">
                <a:solidFill>
                  <a:srgbClr val="000000"/>
                </a:solidFill>
                <a:latin typeface="微软雅黑" pitchFamily="34" charset="-122"/>
                <a:ea typeface="微软雅黑" pitchFamily="34" charset="-122"/>
              </a:rPr>
              <a:t>33</a:t>
            </a:r>
            <a:endParaRPr lang="zh-CN" altLang="en-US" sz="1200" dirty="0">
              <a:solidFill>
                <a:srgbClr val="000000"/>
              </a:solidFill>
              <a:latin typeface="微软雅黑" pitchFamily="34" charset="-122"/>
              <a:ea typeface="微软雅黑" pitchFamily="34" charset="-122"/>
            </a:endParaRPr>
          </a:p>
        </p:txBody>
      </p:sp>
      <p:sp>
        <p:nvSpPr>
          <p:cNvPr id="85009"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a:hlinkClick r:id="" action="ppaction://noaction"/>
          </p:cNvPr>
          <p:cNvSpPr/>
          <p:nvPr/>
        </p:nvSpPr>
        <p:spPr>
          <a:xfrm>
            <a:off x="4932363" y="692150"/>
            <a:ext cx="4200525" cy="668338"/>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b="1" spc="600" dirty="0">
                <a:solidFill>
                  <a:srgbClr val="FAFAFA"/>
                </a:solidFill>
                <a:latin typeface="微软雅黑" panose="020B0503020204020204" pitchFamily="34" charset="-122"/>
                <a:ea typeface="微软雅黑" panose="020B0503020204020204" pitchFamily="34" charset="-122"/>
              </a:rPr>
              <a:t>一、封面</a:t>
            </a:r>
          </a:p>
        </p:txBody>
      </p:sp>
      <p:grpSp>
        <p:nvGrpSpPr>
          <p:cNvPr id="31" name="组合 12"/>
          <p:cNvGrpSpPr>
            <a:grpSpLocks/>
          </p:cNvGrpSpPr>
          <p:nvPr/>
        </p:nvGrpSpPr>
        <p:grpSpPr bwMode="auto">
          <a:xfrm>
            <a:off x="2484438" y="-1463675"/>
            <a:ext cx="4895850" cy="1162050"/>
            <a:chOff x="2843808" y="2015690"/>
            <a:chExt cx="4896544" cy="1161862"/>
          </a:xfrm>
        </p:grpSpPr>
        <p:sp>
          <p:nvSpPr>
            <p:cNvPr id="8" name="圆角矩形 7"/>
            <p:cNvSpPr/>
            <p:nvPr/>
          </p:nvSpPr>
          <p:spPr>
            <a:xfrm>
              <a:off x="2843808" y="2204571"/>
              <a:ext cx="1224135" cy="32379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9" name="圆角矩形标注 8"/>
            <p:cNvSpPr/>
            <p:nvPr/>
          </p:nvSpPr>
          <p:spPr>
            <a:xfrm>
              <a:off x="5508011" y="2015690"/>
              <a:ext cx="2232341" cy="1161862"/>
            </a:xfrm>
            <a:prstGeom prst="wedgeRoundRectCallout">
              <a:avLst>
                <a:gd name="adj1" fmla="val -113620"/>
                <a:gd name="adj2" fmla="val -16130"/>
                <a:gd name="adj3" fmla="val 16667"/>
              </a:avLst>
            </a:prstGeom>
            <a:solidFill>
              <a:srgbClr val="33CCCC">
                <a:alpha val="6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400" dirty="0">
                  <a:solidFill>
                    <a:srgbClr val="002060"/>
                  </a:solidFill>
                  <a:latin typeface="微软雅黑" panose="020B0503020204020204" pitchFamily="34" charset="-122"/>
                  <a:ea typeface="微软雅黑" panose="020B0503020204020204" pitchFamily="34" charset="-122"/>
                </a:rPr>
                <a:t>填写全称或规范简称</a:t>
              </a:r>
            </a:p>
          </p:txBody>
        </p:sp>
      </p:grpSp>
    </p:spTree>
    <p:extLst>
      <p:ext uri="{BB962C8B-B14F-4D97-AF65-F5344CB8AC3E}">
        <p14:creationId xmlns="" xmlns:p14="http://schemas.microsoft.com/office/powerpoint/2010/main" val="313651605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path" presetSubtype="0" accel="50000" decel="50000" fill="hold" nodeType="clickEffect">
                                  <p:stCondLst>
                                    <p:cond delay="0"/>
                                  </p:stCondLst>
                                  <p:childTnLst>
                                    <p:animMotion origin="layout" path="M 0.04271 -0.00996 L 0.04045 0.51319 " pathEditMode="relative" rAng="0" ptsTypes="AA">
                                      <p:cBhvr>
                                        <p:cTn id="6" dur="500" fill="hold"/>
                                        <p:tgtEl>
                                          <p:spTgt spid="31"/>
                                        </p:tgtEl>
                                        <p:attrNameLst>
                                          <p:attrName>ppt_x</p:attrName>
                                          <p:attrName>ppt_y</p:attrName>
                                        </p:attrNameLst>
                                      </p:cBhvr>
                                      <p:rCtr x="-122" y="26157"/>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31"/>
                                        </p:tgtEl>
                                        <p:attrNameLst>
                                          <p:attrName>style.visibility</p:attrName>
                                        </p:attrNameLst>
                                      </p:cBhvr>
                                      <p:to>
                                        <p:strVal val="hidden"/>
                                      </p:to>
                                    </p:set>
                                  </p:childTnLst>
                                </p:cTn>
                              </p:par>
                            </p:childTnLst>
                          </p:cTn>
                        </p:par>
                        <p:par>
                          <p:cTn id="11" fill="hold" nodeType="afterGroup">
                            <p:stCondLst>
                              <p:cond delay="0"/>
                            </p:stCondLst>
                            <p:childTnLst>
                              <p:par>
                                <p:cTn id="12" presetID="63" presetClass="path" presetSubtype="0" accel="50000" decel="50000" fill="hold" nodeType="afterEffect">
                                  <p:stCondLst>
                                    <p:cond delay="0"/>
                                  </p:stCondLst>
                                  <p:childTnLst>
                                    <p:animMotion origin="layout" path="M -1.94444E-6 7.40741E-7 L 1.03056 0.01551 " pathEditMode="relative" rAng="0" ptsTypes="AA">
                                      <p:cBhvr>
                                        <p:cTn id="13" dur="500" fill="hold"/>
                                        <p:tgtEl>
                                          <p:spTgt spid="21"/>
                                        </p:tgtEl>
                                        <p:attrNameLst>
                                          <p:attrName>ppt_x</p:attrName>
                                          <p:attrName>ppt_y</p:attrName>
                                        </p:attrNameLst>
                                      </p:cBhvr>
                                      <p:rCtr x="51528" y="764"/>
                                    </p:animMotion>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xit" presetSubtype="0" fill="hold" nodeType="clickEffect">
                                  <p:stCondLst>
                                    <p:cond delay="0"/>
                                  </p:stCondLst>
                                  <p:childTnLst>
                                    <p:set>
                                      <p:cBhvr>
                                        <p:cTn id="17" dur="1" fill="hold">
                                          <p:stCondLst>
                                            <p:cond delay="0"/>
                                          </p:stCondLst>
                                        </p:cTn>
                                        <p:tgtEl>
                                          <p:spTgt spid="21"/>
                                        </p:tgtEl>
                                        <p:attrNameLst>
                                          <p:attrName>style.visibility</p:attrName>
                                        </p:attrNameLst>
                                      </p:cBhvr>
                                      <p:to>
                                        <p:strVal val="hidden"/>
                                      </p:to>
                                    </p:set>
                                  </p:childTnLst>
                                </p:cTn>
                              </p:par>
                            </p:childTnLst>
                          </p:cTn>
                        </p:par>
                        <p:par>
                          <p:cTn id="18" fill="hold" nodeType="afterGroup">
                            <p:stCondLst>
                              <p:cond delay="0"/>
                            </p:stCondLst>
                            <p:childTnLst>
                              <p:par>
                                <p:cTn id="19" presetID="63" presetClass="path" presetSubtype="0" accel="50000" decel="50000" fill="hold" nodeType="afterEffect">
                                  <p:stCondLst>
                                    <p:cond delay="0"/>
                                  </p:stCondLst>
                                  <p:childTnLst>
                                    <p:animMotion origin="layout" path="M -3.05556E-6 4.44444E-6 L 1.0632 -0.00579 " pathEditMode="relative" rAng="0" ptsTypes="AA">
                                      <p:cBhvr>
                                        <p:cTn id="20" dur="500" fill="hold"/>
                                        <p:tgtEl>
                                          <p:spTgt spid="20"/>
                                        </p:tgtEl>
                                        <p:attrNameLst>
                                          <p:attrName>ppt_x</p:attrName>
                                          <p:attrName>ppt_y</p:attrName>
                                        </p:attrNameLst>
                                      </p:cBhvr>
                                      <p:rCtr x="53160" y="-301"/>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20"/>
                                        </p:tgtEl>
                                        <p:attrNameLst>
                                          <p:attrName>style.visibility</p:attrName>
                                        </p:attrNameLst>
                                      </p:cBhvr>
                                      <p:to>
                                        <p:strVal val="hidden"/>
                                      </p:to>
                                    </p:set>
                                  </p:childTnLst>
                                </p:cTn>
                              </p:par>
                            </p:childTnLst>
                          </p:cTn>
                        </p:par>
                        <p:par>
                          <p:cTn id="25" fill="hold" nodeType="afterGroup">
                            <p:stCondLst>
                              <p:cond delay="0"/>
                            </p:stCondLst>
                            <p:childTnLst>
                              <p:par>
                                <p:cTn id="26" presetID="63" presetClass="path" presetSubtype="0" accel="50000" decel="50000" fill="hold" nodeType="afterEffect">
                                  <p:stCondLst>
                                    <p:cond delay="0"/>
                                  </p:stCondLst>
                                  <p:childTnLst>
                                    <p:animMotion origin="layout" path="M 1.94444E-6 -3.7037E-7 L 1.14132 0.00046 " pathEditMode="relative" rAng="0" ptsTypes="AA">
                                      <p:cBhvr>
                                        <p:cTn id="27" dur="500" fill="hold"/>
                                        <p:tgtEl>
                                          <p:spTgt spid="19"/>
                                        </p:tgtEl>
                                        <p:attrNameLst>
                                          <p:attrName>ppt_x</p:attrName>
                                          <p:attrName>ppt_y</p:attrName>
                                        </p:attrNameLst>
                                      </p:cBhvr>
                                      <p:rCtr x="57066" y="23"/>
                                    </p:animMotion>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xit" presetSubtype="0" fill="hold" nodeType="clickEffect">
                                  <p:stCondLst>
                                    <p:cond delay="0"/>
                                  </p:stCondLst>
                                  <p:childTnLst>
                                    <p:set>
                                      <p:cBhvr>
                                        <p:cTn id="31" dur="1" fill="hold">
                                          <p:stCondLst>
                                            <p:cond delay="0"/>
                                          </p:stCondLst>
                                        </p:cTn>
                                        <p:tgtEl>
                                          <p:spTgt spid="19"/>
                                        </p:tgtEl>
                                        <p:attrNameLst>
                                          <p:attrName>style.visibility</p:attrName>
                                        </p:attrNameLst>
                                      </p:cBhvr>
                                      <p:to>
                                        <p:strVal val="hidden"/>
                                      </p:to>
                                    </p:set>
                                  </p:childTnLst>
                                </p:cTn>
                              </p:par>
                            </p:childTnLst>
                          </p:cTn>
                        </p:par>
                        <p:par>
                          <p:cTn id="32" fill="hold" nodeType="afterGroup">
                            <p:stCondLst>
                              <p:cond delay="0"/>
                            </p:stCondLst>
                            <p:childTnLst>
                              <p:par>
                                <p:cTn id="33" presetID="63" presetClass="path" presetSubtype="0" accel="50000" decel="50000" fill="hold" nodeType="afterEffect">
                                  <p:stCondLst>
                                    <p:cond delay="0"/>
                                  </p:stCondLst>
                                  <p:childTnLst>
                                    <p:animMotion origin="layout" path="M 2.5E-6 -3.33333E-6 L 1.18906 -0.00439 " pathEditMode="relative" rAng="0" ptsTypes="AA">
                                      <p:cBhvr>
                                        <p:cTn id="34" dur="500" fill="hold"/>
                                        <p:tgtEl>
                                          <p:spTgt spid="22"/>
                                        </p:tgtEl>
                                        <p:attrNameLst>
                                          <p:attrName>ppt_x</p:attrName>
                                          <p:attrName>ppt_y</p:attrName>
                                        </p:attrNameLst>
                                      </p:cBhvr>
                                      <p:rCtr x="59462" y="-231"/>
                                    </p:animMotion>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nodeType="clickEffect">
                                  <p:stCondLst>
                                    <p:cond delay="0"/>
                                  </p:stCondLst>
                                  <p:childTnLst>
                                    <p:set>
                                      <p:cBhvr>
                                        <p:cTn id="38" dur="1" fill="hold">
                                          <p:stCondLst>
                                            <p:cond delay="0"/>
                                          </p:stCondLst>
                                        </p:cTn>
                                        <p:tgtEl>
                                          <p:spTgt spid="22"/>
                                        </p:tgtEl>
                                        <p:attrNameLst>
                                          <p:attrName>style.visibility</p:attrName>
                                        </p:attrNameLst>
                                      </p:cBhvr>
                                      <p:to>
                                        <p:strVal val="hidden"/>
                                      </p:to>
                                    </p:set>
                                  </p:childTnLst>
                                </p:cTn>
                              </p:par>
                            </p:childTnLst>
                          </p:cTn>
                        </p:par>
                        <p:par>
                          <p:cTn id="39" fill="hold" nodeType="afterGroup">
                            <p:stCondLst>
                              <p:cond delay="0"/>
                            </p:stCondLst>
                            <p:childTnLst>
                              <p:par>
                                <p:cTn id="40" presetID="63" presetClass="path" presetSubtype="0" accel="50000" decel="50000" fill="hold" nodeType="afterEffect">
                                  <p:stCondLst>
                                    <p:cond delay="0"/>
                                  </p:stCondLst>
                                  <p:childTnLst>
                                    <p:animMotion origin="layout" path="M -3.88889E-6 3.33333E-6 L 1.18976 0.00439 " pathEditMode="relative" rAng="0" ptsTypes="AA">
                                      <p:cBhvr>
                                        <p:cTn id="41" dur="500" fill="hold"/>
                                        <p:tgtEl>
                                          <p:spTgt spid="23"/>
                                        </p:tgtEl>
                                        <p:attrNameLst>
                                          <p:attrName>ppt_x</p:attrName>
                                          <p:attrName>ppt_y</p:attrName>
                                        </p:attrNameLst>
                                      </p:cBhvr>
                                      <p:rCtr x="59497" y="208"/>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xit" presetSubtype="0" fill="hold" nodeType="clickEffect">
                                  <p:stCondLst>
                                    <p:cond delay="0"/>
                                  </p:stCondLst>
                                  <p:childTnLst>
                                    <p:set>
                                      <p:cBhvr>
                                        <p:cTn id="45" dur="1" fill="hold">
                                          <p:stCondLst>
                                            <p:cond delay="0"/>
                                          </p:stCondLst>
                                        </p:cTn>
                                        <p:tgtEl>
                                          <p:spTgt spid="23"/>
                                        </p:tgtEl>
                                        <p:attrNameLst>
                                          <p:attrName>style.visibility</p:attrName>
                                        </p:attrNameLst>
                                      </p:cBhvr>
                                      <p:to>
                                        <p:strVal val="hidden"/>
                                      </p:to>
                                    </p:set>
                                  </p:childTnLst>
                                </p:cTn>
                              </p:par>
                            </p:childTnLst>
                          </p:cTn>
                        </p:par>
                        <p:par>
                          <p:cTn id="46" fill="hold" nodeType="afterGroup">
                            <p:stCondLst>
                              <p:cond delay="0"/>
                            </p:stCondLst>
                            <p:childTnLst>
                              <p:par>
                                <p:cTn id="47" presetID="63" presetClass="path" presetSubtype="0" accel="50000" decel="50000" fill="hold" nodeType="afterEffect">
                                  <p:stCondLst>
                                    <p:cond delay="0"/>
                                  </p:stCondLst>
                                  <p:childTnLst>
                                    <p:animMotion origin="layout" path="M 4.44444E-6 1.48148E-6 L 1.146 -0.00579 " pathEditMode="relative" rAng="0" ptsTypes="AA">
                                      <p:cBhvr>
                                        <p:cTn id="48" dur="500" fill="hold"/>
                                        <p:tgtEl>
                                          <p:spTgt spid="17"/>
                                        </p:tgtEl>
                                        <p:attrNameLst>
                                          <p:attrName>ppt_x</p:attrName>
                                          <p:attrName>ppt_y</p:attrName>
                                        </p:attrNameLst>
                                      </p:cBhvr>
                                      <p:rCtr x="57309" y="-301"/>
                                    </p:animMotion>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xit" presetSubtype="0" fill="hold" nodeType="clickEffect">
                                  <p:stCondLst>
                                    <p:cond delay="0"/>
                                  </p:stCondLst>
                                  <p:childTnLst>
                                    <p:set>
                                      <p:cBhvr>
                                        <p:cTn id="52" dur="1" fill="hold">
                                          <p:stCondLst>
                                            <p:cond delay="0"/>
                                          </p:stCondLst>
                                        </p:cTn>
                                        <p:tgtEl>
                                          <p:spTgt spid="17"/>
                                        </p:tgtEl>
                                        <p:attrNameLst>
                                          <p:attrName>style.visibility</p:attrName>
                                        </p:attrNameLst>
                                      </p:cBhvr>
                                      <p:to>
                                        <p:strVal val="hidden"/>
                                      </p:to>
                                    </p:set>
                                  </p:childTnLst>
                                </p:cTn>
                              </p:par>
                            </p:childTnLst>
                          </p:cTn>
                        </p:par>
                        <p:par>
                          <p:cTn id="53" fill="hold" nodeType="afterGroup">
                            <p:stCondLst>
                              <p:cond delay="0"/>
                            </p:stCondLst>
                            <p:childTnLst>
                              <p:par>
                                <p:cTn id="54" presetID="63" presetClass="path" presetSubtype="0" accel="50000" decel="50000" fill="hold" nodeType="afterEffect">
                                  <p:stCondLst>
                                    <p:cond delay="0"/>
                                  </p:stCondLst>
                                  <p:childTnLst>
                                    <p:animMotion origin="layout" path="M 3.05556E-6 3.7037E-7 L 1.11649 -0.00046 " pathEditMode="relative" rAng="0" ptsTypes="AA">
                                      <p:cBhvr>
                                        <p:cTn id="55" dur="500" fill="hold"/>
                                        <p:tgtEl>
                                          <p:spTgt spid="28"/>
                                        </p:tgtEl>
                                        <p:attrNameLst>
                                          <p:attrName>ppt_x</p:attrName>
                                          <p:attrName>ppt_y</p:attrName>
                                        </p:attrNameLst>
                                      </p:cBhvr>
                                      <p:rCtr x="55833" y="-23"/>
                                    </p:animMotion>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xit" presetSubtype="0" fill="hold" nodeType="clickEffect">
                                  <p:stCondLst>
                                    <p:cond delay="0"/>
                                  </p:stCondLst>
                                  <p:childTnLst>
                                    <p:set>
                                      <p:cBhvr>
                                        <p:cTn id="59" dur="1" fill="hold">
                                          <p:stCondLst>
                                            <p:cond delay="0"/>
                                          </p:stCondLst>
                                        </p:cTn>
                                        <p:tgtEl>
                                          <p:spTgt spid="28"/>
                                        </p:tgtEl>
                                        <p:attrNameLst>
                                          <p:attrName>style.visibility</p:attrName>
                                        </p:attrNameLst>
                                      </p:cBhvr>
                                      <p:to>
                                        <p:strVal val="hidden"/>
                                      </p:to>
                                    </p:set>
                                  </p:childTnLst>
                                </p:cTn>
                              </p:par>
                            </p:childTnLst>
                          </p:cTn>
                        </p:par>
                        <p:par>
                          <p:cTn id="60" fill="hold" nodeType="afterGroup">
                            <p:stCondLst>
                              <p:cond delay="0"/>
                            </p:stCondLst>
                            <p:childTnLst>
                              <p:par>
                                <p:cTn id="61" presetID="35" presetClass="path" presetSubtype="0" accel="50000" decel="50000" fill="hold" nodeType="afterEffect">
                                  <p:stCondLst>
                                    <p:cond delay="0"/>
                                  </p:stCondLst>
                                  <p:childTnLst>
                                    <p:animMotion origin="layout" path="M -1.38889E-6 0 L -1.15295 -0.00023 " pathEditMode="relative" rAng="0" ptsTypes="AA">
                                      <p:cBhvr>
                                        <p:cTn id="62" dur="500" fill="hold"/>
                                        <p:tgtEl>
                                          <p:spTgt spid="13"/>
                                        </p:tgtEl>
                                        <p:attrNameLst>
                                          <p:attrName>ppt_x</p:attrName>
                                          <p:attrName>ppt_y</p:attrName>
                                        </p:attrNameLst>
                                      </p:cBhvr>
                                      <p:rCtr x="-57656" y="-23"/>
                                    </p:animMotion>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nodeType="clickEffect">
                                  <p:stCondLst>
                                    <p:cond delay="0"/>
                                  </p:stCondLst>
                                  <p:childTnLst>
                                    <p:set>
                                      <p:cBhvr>
                                        <p:cTn id="66" dur="1" fill="hold">
                                          <p:stCondLst>
                                            <p:cond delay="0"/>
                                          </p:stCondLst>
                                        </p:cTn>
                                        <p:tgtEl>
                                          <p:spTgt spid="13"/>
                                        </p:tgtEl>
                                        <p:attrNameLst>
                                          <p:attrName>style.visibility</p:attrName>
                                        </p:attrNameLst>
                                      </p:cBhvr>
                                      <p:to>
                                        <p:strVal val="hidden"/>
                                      </p:to>
                                    </p:set>
                                  </p:childTnLst>
                                </p:cTn>
                              </p:par>
                              <p:par>
                                <p:cTn id="67" presetID="35" presetClass="path" presetSubtype="0" accel="50000" decel="50000" fill="hold" nodeType="withEffect">
                                  <p:stCondLst>
                                    <p:cond delay="0"/>
                                  </p:stCondLst>
                                  <p:childTnLst>
                                    <p:animMotion origin="layout" path="M 3.61111E-6 2.22222E-6 L -1.13733 -0.00672 " pathEditMode="relative" rAng="0" ptsTypes="AA">
                                      <p:cBhvr>
                                        <p:cTn id="68" dur="500" fill="hold"/>
                                        <p:tgtEl>
                                          <p:spTgt spid="15"/>
                                        </p:tgtEl>
                                        <p:attrNameLst>
                                          <p:attrName>ppt_x</p:attrName>
                                          <p:attrName>ppt_y</p:attrName>
                                        </p:attrNameLst>
                                      </p:cBhvr>
                                      <p:rCtr x="-56875" y="-347"/>
                                    </p:animMotion>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nodeType="clickEffect">
                                  <p:stCondLst>
                                    <p:cond delay="0"/>
                                  </p:stCondLst>
                                  <p:childTnLst>
                                    <p:set>
                                      <p:cBhvr>
                                        <p:cTn id="72" dur="1" fill="hold">
                                          <p:stCondLst>
                                            <p:cond delay="0"/>
                                          </p:stCondLst>
                                        </p:cTn>
                                        <p:tgtEl>
                                          <p:spTgt spid="15"/>
                                        </p:tgtEl>
                                        <p:attrNameLst>
                                          <p:attrName>style.visibility</p:attrName>
                                        </p:attrNameLst>
                                      </p:cBhvr>
                                      <p:to>
                                        <p:strVal val="hidden"/>
                                      </p:to>
                                    </p:set>
                                  </p:childTnLst>
                                </p:cTn>
                              </p:par>
                            </p:childTnLst>
                          </p:cTn>
                        </p:par>
                        <p:par>
                          <p:cTn id="73" fill="hold" nodeType="afterGroup">
                            <p:stCondLst>
                              <p:cond delay="0"/>
                            </p:stCondLst>
                            <p:childTnLst>
                              <p:par>
                                <p:cTn id="74" presetID="35" presetClass="path" presetSubtype="0" accel="50000" decel="50000" fill="hold" nodeType="afterEffect">
                                  <p:stCondLst>
                                    <p:cond delay="0"/>
                                  </p:stCondLst>
                                  <p:childTnLst>
                                    <p:animMotion origin="layout" path="M -3.05556E-6 7.40741E-7 L -1.12274 0.00324 " pathEditMode="relative" rAng="0" ptsTypes="AA">
                                      <p:cBhvr>
                                        <p:cTn id="75" dur="500" fill="hold"/>
                                        <p:tgtEl>
                                          <p:spTgt spid="3"/>
                                        </p:tgtEl>
                                        <p:attrNameLst>
                                          <p:attrName>ppt_x</p:attrName>
                                          <p:attrName>ppt_y</p:attrName>
                                        </p:attrNameLst>
                                      </p:cBhvr>
                                      <p:rCtr x="-56146" y="162"/>
                                    </p:animMotion>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xit" presetSubtype="0" fill="hold" nodeType="clickEffect">
                                  <p:stCondLst>
                                    <p:cond delay="0"/>
                                  </p:stCondLst>
                                  <p:childTnLst>
                                    <p:set>
                                      <p:cBhvr>
                                        <p:cTn id="79" dur="1" fill="hold">
                                          <p:stCondLst>
                                            <p:cond delay="0"/>
                                          </p:stCondLst>
                                        </p:cTn>
                                        <p:tgtEl>
                                          <p:spTgt spid="3"/>
                                        </p:tgtEl>
                                        <p:attrNameLst>
                                          <p:attrName>style.visibility</p:attrName>
                                        </p:attrNameLst>
                                      </p:cBhvr>
                                      <p:to>
                                        <p:strVal val="hidden"/>
                                      </p:to>
                                    </p:set>
                                  </p:childTnLst>
                                </p:cTn>
                              </p:par>
                            </p:childTnLst>
                          </p:cTn>
                        </p:par>
                        <p:par>
                          <p:cTn id="80" fill="hold" nodeType="afterGroup">
                            <p:stCondLst>
                              <p:cond delay="0"/>
                            </p:stCondLst>
                            <p:childTnLst>
                              <p:par>
                                <p:cTn id="81" presetID="35" presetClass="path" presetSubtype="0" accel="50000" decel="50000" fill="hold" nodeType="afterEffect">
                                  <p:stCondLst>
                                    <p:cond delay="0"/>
                                  </p:stCondLst>
                                  <p:childTnLst>
                                    <p:animMotion origin="layout" path="M 3.05556E-6 4.81481E-6 L -1.11476 -0.00371 " pathEditMode="relative" rAng="0" ptsTypes="AA">
                                      <p:cBhvr>
                                        <p:cTn id="82" dur="500" fill="hold"/>
                                        <p:tgtEl>
                                          <p:spTgt spid="11"/>
                                        </p:tgtEl>
                                        <p:attrNameLst>
                                          <p:attrName>ppt_x</p:attrName>
                                          <p:attrName>ppt_y</p:attrName>
                                        </p:attrNameLst>
                                      </p:cBhvr>
                                      <p:rCtr x="-55747" y="-185"/>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nodeType="clickEffect">
                                  <p:stCondLst>
                                    <p:cond delay="0"/>
                                  </p:stCondLst>
                                  <p:childTnLst>
                                    <p:set>
                                      <p:cBhvr>
                                        <p:cTn id="86" dur="1" fill="hold">
                                          <p:stCondLst>
                                            <p:cond delay="0"/>
                                          </p:stCondLst>
                                        </p:cTn>
                                        <p:tgtEl>
                                          <p:spTgt spid="11"/>
                                        </p:tgtEl>
                                        <p:attrNameLst>
                                          <p:attrName>style.visibility</p:attrName>
                                        </p:attrNameLst>
                                      </p:cBhvr>
                                      <p:to>
                                        <p:strVal val="hidden"/>
                                      </p:to>
                                    </p:set>
                                  </p:childTnLst>
                                </p:cTn>
                              </p:par>
                            </p:childTnLst>
                          </p:cTn>
                        </p:par>
                        <p:par>
                          <p:cTn id="87" fill="hold" nodeType="afterGroup">
                            <p:stCondLst>
                              <p:cond delay="0"/>
                            </p:stCondLst>
                            <p:childTnLst>
                              <p:par>
                                <p:cTn id="88" presetID="35" presetClass="path" presetSubtype="0" accel="50000" decel="50000" fill="hold" nodeType="afterEffect">
                                  <p:stCondLst>
                                    <p:cond delay="0"/>
                                  </p:stCondLst>
                                  <p:childTnLst>
                                    <p:animMotion origin="layout" path="M -4.44444E-6 -2.96296E-6 L -1.10694 0.0051 " pathEditMode="relative" rAng="0" ptsTypes="AA">
                                      <p:cBhvr>
                                        <p:cTn id="89" dur="500" fill="hold"/>
                                        <p:tgtEl>
                                          <p:spTgt spid="12"/>
                                        </p:tgtEl>
                                        <p:attrNameLst>
                                          <p:attrName>ppt_x</p:attrName>
                                          <p:attrName>ppt_y</p:attrName>
                                        </p:attrNameLst>
                                      </p:cBhvr>
                                      <p:rCtr x="-55347" y="25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8704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AD49BCD-2D18-40AF-B502-BBF997BB253A}" type="slidenum">
              <a:rPr lang="zh-CN" altLang="en-US" sz="1200">
                <a:solidFill>
                  <a:srgbClr val="000000"/>
                </a:solidFill>
                <a:latin typeface="微软雅黑" pitchFamily="34" charset="-122"/>
                <a:ea typeface="微软雅黑" pitchFamily="34" charset="-122"/>
              </a:rPr>
              <a:pPr>
                <a:spcBef>
                  <a:spcPct val="0"/>
                </a:spcBef>
                <a:buFontTx/>
                <a:buNone/>
              </a:pPr>
              <a:t>33</a:t>
            </a:fld>
            <a:endParaRPr lang="zh-CN" altLang="en-US" sz="1200">
              <a:solidFill>
                <a:srgbClr val="000000"/>
              </a:solidFill>
              <a:latin typeface="微软雅黑" pitchFamily="34" charset="-122"/>
              <a:ea typeface="微软雅黑" pitchFamily="34" charset="-122"/>
            </a:endParaRPr>
          </a:p>
        </p:txBody>
      </p:sp>
      <p:sp>
        <p:nvSpPr>
          <p:cNvPr id="8704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二、收入支出决算总表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p>
        </p:txBody>
      </p:sp>
      <p:pic>
        <p:nvPicPr>
          <p:cNvPr id="87046" name="Picture 11"/>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2771775" y="1492250"/>
            <a:ext cx="5632450" cy="5183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1" name="矩形 10"/>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graphicFrame>
        <p:nvGraphicFramePr>
          <p:cNvPr id="10" name="表格 9"/>
          <p:cNvGraphicFramePr>
            <a:graphicFrameLocks noGrp="1"/>
          </p:cNvGraphicFramePr>
          <p:nvPr/>
        </p:nvGraphicFramePr>
        <p:xfrm>
          <a:off x="9324975" y="685800"/>
          <a:ext cx="9088437" cy="6096000"/>
        </p:xfrm>
        <a:graphic>
          <a:graphicData uri="http://schemas.openxmlformats.org/drawingml/2006/table">
            <a:tbl>
              <a:tblPr>
                <a:tableStyleId>{5C22544A-7EE6-4342-B048-85BDC9FD1C3A}</a:tableStyleId>
              </a:tblPr>
              <a:tblGrid>
                <a:gridCol w="2375727"/>
                <a:gridCol w="376013"/>
                <a:gridCol w="581114"/>
                <a:gridCol w="705027"/>
                <a:gridCol w="546931"/>
                <a:gridCol w="2243268"/>
                <a:gridCol w="376013"/>
                <a:gridCol w="632386"/>
                <a:gridCol w="705027"/>
                <a:gridCol w="546931"/>
              </a:tblGrid>
              <a:tr h="112307">
                <a:tc gridSpan="10">
                  <a:txBody>
                    <a:bodyPr/>
                    <a:lstStyle/>
                    <a:p>
                      <a:pPr algn="ctr" fontAlgn="ctr"/>
                      <a:r>
                        <a:rPr lang="zh-CN" altLang="en-US" sz="1000" u="none" strike="noStrike">
                          <a:effectLst/>
                        </a:rPr>
                        <a:t>支     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8306">
                <a:tc>
                  <a:txBody>
                    <a:bodyPr/>
                    <a:lstStyle/>
                    <a:p>
                      <a:pPr algn="ctr" fontAlgn="ctr"/>
                      <a:r>
                        <a:rPr lang="zh-CN" altLang="en-US" sz="1000" u="none" strike="noStrike">
                          <a:effectLst/>
                        </a:rPr>
                        <a:t>项目（按功能分类）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行次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年初预算数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调整预算数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决算数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项目（按支出性质和经济分类）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行次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年初预算数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调整预算数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决算数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ctr" fontAlgn="ctr"/>
                      <a:r>
                        <a:rPr lang="zh-CN" altLang="en-US" sz="1000" u="none" strike="noStrike">
                          <a:effectLst/>
                        </a:rPr>
                        <a:t>栏    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栏    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一、一般公共服务支出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一、基本支出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二、外交支出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人员经费</a:t>
                      </a:r>
                      <a:endParaRPr lang="zh-CN" altLang="en-US" sz="1000" b="0" i="0" u="none" strike="noStrike">
                        <a:effectLst/>
                        <a:latin typeface="宋体" panose="02010600030101010101" pitchFamily="2" charset="-122"/>
                        <a:ea typeface="宋体" panose="02010600030101010101" pitchFamily="2" charset="-122"/>
                      </a:endParaRPr>
                    </a:p>
                  </a:txBody>
                  <a:tcPr marL="134771"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三、国防支出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日常公用经费</a:t>
                      </a:r>
                      <a:endParaRPr lang="zh-CN" altLang="en-US" sz="1000" b="0" i="0" u="none" strike="noStrike">
                        <a:effectLst/>
                        <a:latin typeface="宋体" panose="02010600030101010101" pitchFamily="2" charset="-122"/>
                        <a:ea typeface="宋体" panose="02010600030101010101" pitchFamily="2" charset="-122"/>
                      </a:endParaRPr>
                    </a:p>
                  </a:txBody>
                  <a:tcPr marL="134771"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四、公共安全支出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二、项目支出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五、教育支出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基本建设类项目</a:t>
                      </a:r>
                      <a:endParaRPr lang="zh-CN" altLang="en-US" sz="1000" b="0" i="0" u="none" strike="noStrike">
                        <a:effectLst/>
                        <a:latin typeface="宋体" panose="02010600030101010101" pitchFamily="2" charset="-122"/>
                        <a:ea typeface="宋体" panose="02010600030101010101" pitchFamily="2" charset="-122"/>
                      </a:endParaRPr>
                    </a:p>
                  </a:txBody>
                  <a:tcPr marL="134771"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六、科学技术支出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行政事业类项目</a:t>
                      </a:r>
                      <a:endParaRPr lang="zh-CN" altLang="en-US" sz="1000" b="0" i="0" u="none" strike="noStrike">
                        <a:effectLst/>
                        <a:latin typeface="宋体" panose="02010600030101010101" pitchFamily="2" charset="-122"/>
                        <a:ea typeface="宋体" panose="02010600030101010101" pitchFamily="2" charset="-122"/>
                      </a:endParaRPr>
                    </a:p>
                  </a:txBody>
                  <a:tcPr marL="134771"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七、文化体育与传媒支出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三、上缴上级支出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八、社会保障和就业支出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四、经营支出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67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九、医疗卫生与计划生育支出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五、对附属单位补助支出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十、节能环保支出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十一、城乡社区支出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支出经济分类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十二、农林水支出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基本支出和项目支出合计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十三、交通运输支出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工资福利支出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十四、资源勘探信息等支出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十五、商业服务业等支出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对个人和家庭的补助</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十六、金融支出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对企事业单位的补贴</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十七、援助其他地区支出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债务利息支出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十八、国土海洋气象等支出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基本建设支出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十九、住房保障支出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其他资本性支出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二十、粮油物资储备支出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其他支出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二十一、其他支出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80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二十二、债务还本支出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81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a:txBody>
                    <a:bodyPr/>
                    <a:lstStyle/>
                    <a:p>
                      <a:pPr algn="l" fontAlgn="ctr"/>
                      <a:r>
                        <a:rPr lang="zh-CN" altLang="en-US" sz="1000" u="none" strike="noStrike">
                          <a:effectLst/>
                        </a:rPr>
                        <a:t>二十三、债务付息支出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82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ctr" fontAlgn="ctr"/>
                      <a:r>
                        <a:rPr lang="zh-CN" altLang="en-US" sz="1000" u="none" strike="noStrike">
                          <a:effectLst/>
                        </a:rPr>
                        <a:t>本年支出合计</a:t>
                      </a:r>
                      <a:endParaRPr lang="zh-CN" altLang="en-US" sz="10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结余分配</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交纳所得税</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提取职工福利基金</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转入事业基金</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其他</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年末结转和结余</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基本支出结转</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项目支出结转和结余</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l" fontAlgn="ctr"/>
                      <a:r>
                        <a:rPr lang="zh-CN" altLang="en-US" sz="1000" u="none" strike="noStrike">
                          <a:effectLst/>
                        </a:rPr>
                        <a:t>                                经营结余</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6319">
                <a:tc gridSpan="6">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07">
                <a:tc gridSpan="6">
                  <a:txBody>
                    <a:bodyPr/>
                    <a:lstStyle/>
                    <a:p>
                      <a:pPr algn="ctr" fontAlgn="ctr"/>
                      <a:r>
                        <a:rPr lang="zh-CN" altLang="en-US" sz="1000" u="none" strike="noStrike">
                          <a:effectLst/>
                        </a:rPr>
                        <a:t>总计</a:t>
                      </a:r>
                      <a:endParaRPr lang="zh-CN" altLang="en-US" sz="10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95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18" name="表格 17"/>
          <p:cNvGraphicFramePr>
            <a:graphicFrameLocks noGrp="1"/>
          </p:cNvGraphicFramePr>
          <p:nvPr/>
        </p:nvGraphicFramePr>
        <p:xfrm>
          <a:off x="1982788" y="7078663"/>
          <a:ext cx="6692901" cy="6143632"/>
        </p:xfrm>
        <a:graphic>
          <a:graphicData uri="http://schemas.openxmlformats.org/drawingml/2006/table">
            <a:tbl>
              <a:tblPr>
                <a:tableStyleId>{5C22544A-7EE6-4342-B048-85BDC9FD1C3A}</a:tableStyleId>
              </a:tblPr>
              <a:tblGrid>
                <a:gridCol w="3145526"/>
                <a:gridCol w="443422"/>
                <a:gridCol w="1034651"/>
                <a:gridCol w="1034651"/>
                <a:gridCol w="1034651"/>
              </a:tblGrid>
              <a:tr h="213388">
                <a:tc gridSpan="5">
                  <a:txBody>
                    <a:bodyPr/>
                    <a:lstStyle/>
                    <a:p>
                      <a:pPr algn="ctr" fontAlgn="ctr"/>
                      <a:r>
                        <a:rPr lang="zh-CN" altLang="en-US" sz="1400" u="none" strike="noStrike" dirty="0">
                          <a:effectLst/>
                        </a:rPr>
                        <a:t>收     入</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8340">
                <a:tc>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行次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年初预算数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调整预算数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决算数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ctr" fontAlgn="ctr"/>
                      <a:r>
                        <a:rPr lang="zh-CN" altLang="en-US" sz="1400" u="none" strike="noStrike">
                          <a:effectLst/>
                        </a:rPr>
                        <a:t>栏    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一、财政拨款收入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　　其中：政府性基金预算财政拨款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二、上级补助收入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三、事业收入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四、经营收入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五、附属单位上缴收入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六、其他收入</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l"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8</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l"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9</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10</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11</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dirty="0">
                          <a:effectLst/>
                        </a:rPr>
                        <a:t>12</a:t>
                      </a:r>
                      <a:endParaRPr lang="en-US" altLang="zh-CN"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dirty="0">
                          <a:effectLst/>
                        </a:rPr>
                        <a:t>13</a:t>
                      </a:r>
                      <a:endParaRPr lang="en-US" altLang="zh-CN"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14</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15</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16</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17</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18</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19</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20</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dirty="0">
                          <a:effectLst/>
                        </a:rPr>
                        <a:t>21</a:t>
                      </a:r>
                      <a:endParaRPr lang="en-US" altLang="zh-CN"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dirty="0">
                          <a:effectLst/>
                        </a:rPr>
                        <a:t>22</a:t>
                      </a:r>
                      <a:endParaRPr lang="en-US" altLang="zh-CN"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400" u="none" strike="noStrike">
                          <a:effectLst/>
                        </a:rPr>
                        <a:t>23</a:t>
                      </a:r>
                      <a:endParaRPr lang="en-US" altLang="zh-CN"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a:effectLst/>
                        </a:rPr>
                        <a:t>　</a:t>
                      </a:r>
                      <a:endParaRPr lang="zh-CN" altLang="en-US" sz="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400" u="none" strike="noStrike" dirty="0">
                          <a:effectLst/>
                        </a:rPr>
                        <a:t>　</a:t>
                      </a:r>
                      <a:endParaRPr lang="zh-CN" altLang="en-US" sz="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ctr" fontAlgn="ctr"/>
                      <a:r>
                        <a:rPr lang="zh-CN" altLang="en-US" sz="1400" u="none" strike="noStrike" dirty="0">
                          <a:effectLst/>
                        </a:rPr>
                        <a:t>本年收入合计</a:t>
                      </a:r>
                      <a:endParaRPr lang="zh-CN" altLang="en-US" sz="1400" b="1"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dirty="0">
                          <a:effectLst/>
                        </a:rPr>
                        <a:t>         用事业基金弥补收支差额</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dirty="0">
                          <a:effectLst/>
                        </a:rPr>
                        <a:t>         年初结转和结余</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26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           基本支出结转</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           项目支出结转和结余</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l" fontAlgn="ctr"/>
                      <a:r>
                        <a:rPr lang="zh-CN" altLang="en-US" sz="1400" u="none" strike="noStrike">
                          <a:effectLst/>
                        </a:rPr>
                        <a:t>           经营结余</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29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l"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a:effectLst/>
                        </a:rPr>
                        <a:t>30</a:t>
                      </a:r>
                      <a:endParaRPr lang="en-US" altLang="zh-CN"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dirty="0">
                          <a:effectLst/>
                        </a:rPr>
                        <a:t>31</a:t>
                      </a:r>
                      <a:endParaRPr lang="en-US" altLang="zh-CN"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dirty="0">
                          <a:effectLst/>
                        </a:rPr>
                        <a:t>32</a:t>
                      </a:r>
                      <a:endParaRPr lang="en-US" altLang="zh-CN"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a:effectLst/>
                        </a:rPr>
                        <a:t>33</a:t>
                      </a:r>
                      <a:endParaRPr lang="en-US" altLang="zh-CN"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a:effectLst/>
                        </a:rPr>
                        <a:t>34</a:t>
                      </a:r>
                      <a:endParaRPr lang="en-US" altLang="zh-CN"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12322">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700" u="none" strike="noStrike">
                          <a:effectLst/>
                        </a:rPr>
                        <a:t>35</a:t>
                      </a:r>
                      <a:endParaRPr lang="en-US" altLang="zh-CN"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a:effectLst/>
                        </a:rPr>
                        <a:t>　</a:t>
                      </a: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700" u="none" strike="noStrike" dirty="0">
                          <a:effectLst/>
                        </a:rPr>
                        <a:t>　</a:t>
                      </a: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8">
                <a:tc>
                  <a:txBody>
                    <a:bodyPr/>
                    <a:lstStyle/>
                    <a:p>
                      <a:pPr algn="ctr" fontAlgn="ctr"/>
                      <a:r>
                        <a:rPr lang="zh-CN" altLang="en-US" sz="1400" u="none" strike="noStrike">
                          <a:effectLst/>
                        </a:rPr>
                        <a:t>总计</a:t>
                      </a:r>
                      <a:endParaRPr lang="zh-CN" altLang="en-US" sz="14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36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4" presetClass="path" presetSubtype="0" accel="50000" decel="50000" fill="hold" nodeType="clickEffect">
                                  <p:stCondLst>
                                    <p:cond delay="0"/>
                                  </p:stCondLst>
                                  <p:childTnLst>
                                    <p:animMotion origin="layout" path="M 0.02743 -0.92754 L 0.02743 -0.92754 " pathEditMode="relative" rAng="0" ptsTypes="AA">
                                      <p:cBhvr>
                                        <p:cTn id="6" dur="10" fill="hold"/>
                                        <p:tgtEl>
                                          <p:spTgt spid="18"/>
                                        </p:tgtEl>
                                        <p:attrNameLst>
                                          <p:attrName>ppt_x</p:attrName>
                                          <p:attrName>ppt_y</p:attrName>
                                        </p:attrNameLst>
                                      </p:cBhvr>
                                      <p:rCtr x="0" y="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18"/>
                                        </p:tgtEl>
                                        <p:attrNameLst>
                                          <p:attrName>style.visibility</p:attrName>
                                        </p:attrNameLst>
                                      </p:cBhvr>
                                      <p:to>
                                        <p:strVal val="hidden"/>
                                      </p:to>
                                    </p:set>
                                  </p:childTnLst>
                                </p:cTn>
                              </p:par>
                            </p:childTnLst>
                          </p:cTn>
                        </p:par>
                        <p:par>
                          <p:cTn id="11" fill="hold" nodeType="afterGroup">
                            <p:stCondLst>
                              <p:cond delay="0"/>
                            </p:stCondLst>
                            <p:childTnLst>
                              <p:par>
                                <p:cTn id="12" presetID="35" presetClass="path" presetSubtype="0" accel="50000" decel="50000" fill="hold" nodeType="afterEffect">
                                  <p:stCondLst>
                                    <p:cond delay="0"/>
                                  </p:stCondLst>
                                  <p:childTnLst>
                                    <p:animMotion origin="layout" path="M -1.01667 -0.00254 L -1.01667 -0.00254 " pathEditMode="relative" rAng="0" ptsTypes="AA">
                                      <p:cBhvr>
                                        <p:cTn id="13" dur="10" fill="hold"/>
                                        <p:tgtEl>
                                          <p:spTgt spid="10"/>
                                        </p:tgtEl>
                                        <p:attrNameLst>
                                          <p:attrName>ppt_x</p:attrName>
                                          <p:attrName>ppt_y</p:attrName>
                                        </p:attrNameLst>
                                      </p:cBhvr>
                                      <p:rCtr x="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8909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DEA26FC-1F81-4C73-9147-8CB227EAD30C}" type="slidenum">
              <a:rPr lang="zh-CN" altLang="en-US" sz="1200">
                <a:solidFill>
                  <a:srgbClr val="000000"/>
                </a:solidFill>
                <a:latin typeface="微软雅黑" pitchFamily="34" charset="-122"/>
                <a:ea typeface="微软雅黑" pitchFamily="34" charset="-122"/>
              </a:rPr>
              <a:pPr>
                <a:spcBef>
                  <a:spcPct val="0"/>
                </a:spcBef>
                <a:buFontTx/>
                <a:buNone/>
              </a:pPr>
              <a:t>34</a:t>
            </a:fld>
            <a:endParaRPr lang="zh-CN" altLang="en-US" sz="1200">
              <a:solidFill>
                <a:srgbClr val="000000"/>
              </a:solidFill>
              <a:latin typeface="微软雅黑" pitchFamily="34" charset="-122"/>
              <a:ea typeface="微软雅黑" pitchFamily="34" charset="-122"/>
            </a:endParaRPr>
          </a:p>
        </p:txBody>
      </p:sp>
      <p:sp>
        <p:nvSpPr>
          <p:cNvPr id="8909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二、收入支出决算总表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p>
        </p:txBody>
      </p:sp>
      <p:sp>
        <p:nvSpPr>
          <p:cNvPr id="8909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36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本表反映单位本年度的预、决算收支和年末结转结余情况。</a:t>
            </a:r>
          </a:p>
          <a:p>
            <a:pPr eaLnBrk="1" hangingPunct="1">
              <a:lnSpc>
                <a:spcPts val="36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年初预算数：填列经同级财政部门批复的年初预算数。</a:t>
            </a:r>
            <a:endParaRPr lang="en-US" altLang="zh-CN" sz="2400">
              <a:solidFill>
                <a:srgbClr val="002060"/>
              </a:solidFill>
              <a:latin typeface="微软雅黑" pitchFamily="34" charset="-122"/>
              <a:ea typeface="微软雅黑" pitchFamily="34" charset="-122"/>
            </a:endParaRPr>
          </a:p>
          <a:p>
            <a:pPr eaLnBrk="1" hangingPunct="1">
              <a:lnSpc>
                <a:spcPts val="36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调整预算数：填列经调整后的全年预算数，包括年初预算数和预算调增调减数。</a:t>
            </a:r>
            <a:endParaRPr lang="en-US" altLang="zh-CN" sz="2400">
              <a:solidFill>
                <a:srgbClr val="002060"/>
              </a:solidFill>
              <a:latin typeface="微软雅黑" pitchFamily="34" charset="-122"/>
              <a:ea typeface="微软雅黑" pitchFamily="34" charset="-122"/>
            </a:endParaRPr>
          </a:p>
          <a:p>
            <a:pPr eaLnBrk="1" hangingPunct="1">
              <a:lnSpc>
                <a:spcPts val="36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决算数：可自动生成。</a:t>
            </a:r>
            <a:endParaRPr lang="en-US" altLang="zh-CN" sz="2400">
              <a:solidFill>
                <a:srgbClr val="002060"/>
              </a:solidFill>
              <a:latin typeface="微软雅黑" pitchFamily="34" charset="-122"/>
              <a:ea typeface="微软雅黑" pitchFamily="34" charset="-122"/>
            </a:endParaRPr>
          </a:p>
          <a:p>
            <a:pPr eaLnBrk="1" hangingPunct="1">
              <a:lnSpc>
                <a:spcPts val="36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本年支出合计年初预算数、调整预算数包括使用本年收入、年初结转和结余以及用事业基金弥补收支差额等资金安排的支出。</a:t>
            </a:r>
            <a:endParaRPr lang="en-US" altLang="zh-CN" sz="2400">
              <a:solidFill>
                <a:srgbClr val="002060"/>
              </a:solidFill>
              <a:latin typeface="微软雅黑" pitchFamily="34" charset="-122"/>
              <a:ea typeface="微软雅黑" pitchFamily="34" charset="-122"/>
            </a:endParaRPr>
          </a:p>
        </p:txBody>
      </p:sp>
      <p:sp>
        <p:nvSpPr>
          <p:cNvPr id="12" name="矩形 11"/>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spd="slow">
    <p:blinds dir="vert"/>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911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0BDB585-38CC-4FBA-9CFC-B0D6EE454F5A}" type="slidenum">
              <a:rPr lang="zh-CN" altLang="en-US" sz="1200">
                <a:solidFill>
                  <a:srgbClr val="000000"/>
                </a:solidFill>
                <a:latin typeface="微软雅黑" pitchFamily="34" charset="-122"/>
                <a:ea typeface="微软雅黑" pitchFamily="34" charset="-122"/>
              </a:rPr>
              <a:pPr>
                <a:spcBef>
                  <a:spcPct val="0"/>
                </a:spcBef>
                <a:buFontTx/>
                <a:buNone/>
              </a:pPr>
              <a:t>35</a:t>
            </a:fld>
            <a:endParaRPr lang="zh-CN" altLang="en-US" sz="1200">
              <a:solidFill>
                <a:srgbClr val="000000"/>
              </a:solidFill>
              <a:latin typeface="微软雅黑" pitchFamily="34" charset="-122"/>
              <a:ea typeface="微软雅黑" pitchFamily="34" charset="-122"/>
            </a:endParaRPr>
          </a:p>
        </p:txBody>
      </p:sp>
      <p:sp>
        <p:nvSpPr>
          <p:cNvPr id="9114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二、收入支出决算总表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p>
        </p:txBody>
      </p:sp>
      <p:sp>
        <p:nvSpPr>
          <p:cNvPr id="16" name="Rectangle 3"/>
          <p:cNvSpPr txBox="1">
            <a:spLocks noChangeArrowheads="1"/>
          </p:cNvSpPr>
          <p:nvPr/>
        </p:nvSpPr>
        <p:spPr bwMode="auto">
          <a:xfrm>
            <a:off x="5878513" y="1844675"/>
            <a:ext cx="3157537" cy="4321175"/>
          </a:xfrm>
          <a:prstGeom prst="rect">
            <a:avLst/>
          </a:prstGeom>
          <a:noFill/>
          <a:ln w="9525">
            <a:noFill/>
            <a:miter lim="800000"/>
            <a:headEnd/>
            <a:tailEnd/>
          </a:ln>
          <a:effectLst/>
        </p:spPr>
        <p:txBody>
          <a:bodyPr/>
          <a:lstStyle>
            <a:defPPr>
              <a:defRPr lang="zh-CN"/>
            </a:defPPr>
            <a:lvl1pPr marL="457200" lvl="0" indent="-457200">
              <a:lnSpc>
                <a:spcPts val="2800"/>
              </a:lnSpc>
              <a:buFont typeface="+mj-lt"/>
              <a:buAutoNum type="arabicPeriod"/>
              <a:defRPr sz="2000" b="1">
                <a:solidFill>
                  <a:srgbClr val="002060"/>
                </a:solidFill>
                <a:latin typeface="微软雅黑" panose="020B0503020204020204" pitchFamily="34" charset="-122"/>
                <a:ea typeface="微软雅黑" panose="020B0503020204020204" pitchFamily="34" charset="-122"/>
              </a:defRPr>
            </a:lvl1pPr>
          </a:lstStyle>
          <a:p>
            <a:pPr>
              <a:lnSpc>
                <a:spcPct val="100000"/>
              </a:lnSpc>
              <a:buNone/>
              <a:defRPr/>
            </a:pPr>
            <a:r>
              <a:rPr lang="zh-CN" altLang="zh-CN" sz="2400" dirty="0" smtClean="0"/>
              <a:t>审核公式：</a:t>
            </a:r>
            <a:endParaRPr lang="en-US" altLang="zh-CN" sz="2400" dirty="0" smtClean="0"/>
          </a:p>
          <a:p>
            <a:pPr marL="0" indent="358775">
              <a:lnSpc>
                <a:spcPct val="200000"/>
              </a:lnSpc>
              <a:buFont typeface="+mj-lt"/>
              <a:buNone/>
              <a:defRPr/>
            </a:pPr>
            <a:r>
              <a:rPr lang="zh-CN" altLang="zh-CN" sz="2400" b="0" dirty="0" smtClean="0"/>
              <a:t>增加一般公共预算、政府性基金预算财政拨款调整预算数大于等于决算数的审核公式。</a:t>
            </a:r>
            <a:endParaRPr lang="en-US" altLang="zh-CN" sz="2400" b="0" dirty="0"/>
          </a:p>
          <a:p>
            <a:pPr>
              <a:lnSpc>
                <a:spcPct val="200000"/>
              </a:lnSpc>
              <a:defRPr/>
            </a:pPr>
            <a:endParaRPr lang="en-US" altLang="zh-CN" sz="2400" dirty="0"/>
          </a:p>
        </p:txBody>
      </p:sp>
      <p:sp>
        <p:nvSpPr>
          <p:cNvPr id="17" name="Rectangle 3"/>
          <p:cNvSpPr txBox="1">
            <a:spLocks noChangeArrowheads="1"/>
          </p:cNvSpPr>
          <p:nvPr/>
        </p:nvSpPr>
        <p:spPr bwMode="auto">
          <a:xfrm>
            <a:off x="1619250" y="1844675"/>
            <a:ext cx="4032250" cy="4321175"/>
          </a:xfrm>
          <a:prstGeom prst="rect">
            <a:avLst/>
          </a:prstGeom>
          <a:noFill/>
          <a:ln w="9525">
            <a:noFill/>
            <a:miter lim="800000"/>
            <a:headEnd/>
            <a:tailEnd/>
          </a:ln>
          <a:effectLst/>
        </p:spPr>
        <p:txBody>
          <a:bodyPr/>
          <a:lstStyle/>
          <a:p>
            <a:pPr marL="11113" indent="-11113">
              <a:lnSpc>
                <a:spcPts val="3000"/>
              </a:lnSpc>
              <a:defRPr/>
            </a:pPr>
            <a:r>
              <a:rPr lang="en-US" altLang="zh-CN" sz="2400" b="1" dirty="0" smtClean="0">
                <a:solidFill>
                  <a:srgbClr val="002060"/>
                </a:solidFill>
                <a:latin typeface="微软雅黑" panose="020B0503020204020204" pitchFamily="34" charset="-122"/>
                <a:ea typeface="微软雅黑" panose="020B0503020204020204" pitchFamily="34" charset="-122"/>
              </a:rPr>
              <a:t>    </a:t>
            </a:r>
            <a:r>
              <a:rPr lang="zh-CN" altLang="zh-CN" sz="2400" b="1" dirty="0" smtClean="0">
                <a:solidFill>
                  <a:srgbClr val="002060"/>
                </a:solidFill>
                <a:latin typeface="微软雅黑" panose="020B0503020204020204" pitchFamily="34" charset="-122"/>
                <a:ea typeface="微软雅黑" panose="020B0503020204020204" pitchFamily="34" charset="-122"/>
              </a:rPr>
              <a:t>进一步</a:t>
            </a:r>
            <a:r>
              <a:rPr lang="zh-CN" altLang="zh-CN" sz="2400" b="1" dirty="0">
                <a:solidFill>
                  <a:srgbClr val="002060"/>
                </a:solidFill>
                <a:latin typeface="微软雅黑" panose="020B0503020204020204" pitchFamily="34" charset="-122"/>
                <a:ea typeface="微软雅黑" panose="020B0503020204020204" pitchFamily="34" charset="-122"/>
              </a:rPr>
              <a:t>明确“调整预算数”确认标准和填报口径：</a:t>
            </a:r>
            <a:endParaRPr lang="zh-CN" altLang="zh-CN" sz="2400" dirty="0">
              <a:solidFill>
                <a:srgbClr val="002060"/>
              </a:solidFill>
              <a:latin typeface="微软雅黑" panose="020B0503020204020204" pitchFamily="34" charset="-122"/>
              <a:ea typeface="微软雅黑" panose="020B0503020204020204" pitchFamily="34" charset="-122"/>
            </a:endParaRPr>
          </a:p>
          <a:p>
            <a:pPr indent="358775">
              <a:lnSpc>
                <a:spcPts val="3000"/>
              </a:lnSpc>
              <a:defRPr/>
            </a:pPr>
            <a:r>
              <a:rPr lang="zh-CN" altLang="zh-CN" sz="2000" dirty="0">
                <a:solidFill>
                  <a:srgbClr val="002060"/>
                </a:solidFill>
                <a:latin typeface="微软雅黑" panose="020B0503020204020204" pitchFamily="34" charset="-122"/>
                <a:ea typeface="微软雅黑" panose="020B0503020204020204" pitchFamily="34" charset="-122"/>
              </a:rPr>
              <a:t>填列经调整后的全年预算数，包括年初预算数和预算调增调减数，即：</a:t>
            </a:r>
            <a:r>
              <a:rPr lang="zh-CN" altLang="zh-CN" sz="2000" b="1" dirty="0">
                <a:solidFill>
                  <a:srgbClr val="002060"/>
                </a:solidFill>
                <a:latin typeface="微软雅黑" panose="020B0503020204020204" pitchFamily="34" charset="-122"/>
                <a:ea typeface="微软雅黑" panose="020B0503020204020204" pitchFamily="34" charset="-122"/>
              </a:rPr>
              <a:t>调整预算数＝年初预算数＋预算调增数－预算调减数</a:t>
            </a:r>
            <a:r>
              <a:rPr lang="zh-CN" altLang="zh-CN" sz="2000" dirty="0">
                <a:solidFill>
                  <a:srgbClr val="002060"/>
                </a:solidFill>
                <a:latin typeface="微软雅黑" panose="020B0503020204020204" pitchFamily="34" charset="-122"/>
                <a:ea typeface="微软雅黑" panose="020B0503020204020204" pitchFamily="34" charset="-122"/>
              </a:rPr>
              <a:t>。</a:t>
            </a:r>
            <a:endParaRPr lang="en-US" altLang="zh-CN" sz="2000" dirty="0">
              <a:solidFill>
                <a:srgbClr val="002060"/>
              </a:solidFill>
              <a:latin typeface="微软雅黑" panose="020B0503020204020204" pitchFamily="34" charset="-122"/>
              <a:ea typeface="微软雅黑" panose="020B0503020204020204" pitchFamily="34" charset="-122"/>
            </a:endParaRPr>
          </a:p>
          <a:p>
            <a:pPr indent="358775">
              <a:lnSpc>
                <a:spcPts val="3000"/>
              </a:lnSpc>
              <a:defRPr/>
            </a:pPr>
            <a:r>
              <a:rPr lang="zh-CN" altLang="zh-CN" sz="2000" dirty="0">
                <a:solidFill>
                  <a:srgbClr val="002060"/>
                </a:solidFill>
                <a:latin typeface="微软雅黑" panose="020B0503020204020204" pitchFamily="34" charset="-122"/>
                <a:ea typeface="微软雅黑" panose="020B0503020204020204" pitchFamily="34" charset="-122"/>
              </a:rPr>
              <a:t>按照行政事业单位财务规则有关规定，各部门、各单位的调整预算数应当以预算调整情况是否已经完成预算调整程序进行确认；</a:t>
            </a:r>
            <a:r>
              <a:rPr lang="zh-CN" altLang="zh-CN" sz="2000" b="1" dirty="0">
                <a:solidFill>
                  <a:srgbClr val="002060"/>
                </a:solidFill>
                <a:latin typeface="微软雅黑" panose="020B0503020204020204" pitchFamily="34" charset="-122"/>
                <a:ea typeface="微软雅黑" panose="020B0503020204020204" pitchFamily="34" charset="-122"/>
              </a:rPr>
              <a:t>未完成预算调整程序的，调整预算数＝年初预算数</a:t>
            </a:r>
            <a:r>
              <a:rPr lang="zh-CN" altLang="zh-CN" sz="2000" dirty="0">
                <a:solidFill>
                  <a:srgbClr val="002060"/>
                </a:solidFill>
                <a:latin typeface="微软雅黑" panose="020B0503020204020204" pitchFamily="34" charset="-122"/>
                <a:ea typeface="微软雅黑" panose="020B0503020204020204" pitchFamily="34" charset="-122"/>
              </a:rPr>
              <a:t>。</a:t>
            </a:r>
            <a:endParaRPr lang="en-US" altLang="zh-CN" sz="2400" kern="0" dirty="0">
              <a:solidFill>
                <a:srgbClr val="002060"/>
              </a:solidFill>
              <a:latin typeface="微软雅黑" panose="020B0503020204020204" pitchFamily="34" charset="-122"/>
              <a:ea typeface="微软雅黑" panose="020B0503020204020204" pitchFamily="34" charset="-122"/>
            </a:endParaRPr>
          </a:p>
          <a:p>
            <a:pPr>
              <a:lnSpc>
                <a:spcPts val="3000"/>
              </a:lnSpc>
              <a:spcBef>
                <a:spcPct val="20000"/>
              </a:spcBef>
              <a:buClr>
                <a:schemeClr val="hlink"/>
              </a:buClr>
              <a:buSzPct val="120000"/>
              <a:defRPr/>
            </a:pPr>
            <a:endParaRPr lang="en-US" altLang="zh-CN" sz="2400" kern="0" dirty="0">
              <a:solidFill>
                <a:srgbClr val="002060"/>
              </a:solidFill>
              <a:latin typeface="微软雅黑" panose="020B0503020204020204" pitchFamily="34" charset="-122"/>
              <a:ea typeface="微软雅黑" panose="020B0503020204020204" pitchFamily="34" charset="-122"/>
            </a:endParaRPr>
          </a:p>
        </p:txBody>
      </p:sp>
      <p:cxnSp>
        <p:nvCxnSpPr>
          <p:cNvPr id="91144" name="直接连接符 10"/>
          <p:cNvCxnSpPr>
            <a:cxnSpLocks noChangeShapeType="1"/>
          </p:cNvCxnSpPr>
          <p:nvPr/>
        </p:nvCxnSpPr>
        <p:spPr bwMode="auto">
          <a:xfrm>
            <a:off x="5765800" y="1844675"/>
            <a:ext cx="0" cy="4464050"/>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sp>
        <p:nvSpPr>
          <p:cNvPr id="20" name="矩形 19"/>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21" name="矩形 20"/>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2" name="矩形 21"/>
          <p:cNvSpPr/>
          <p:nvPr/>
        </p:nvSpPr>
        <p:spPr>
          <a:xfrm>
            <a:off x="34925" y="4908550"/>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ppt_x"/>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931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CFD044A-E520-49EF-BBDB-CEBE4DDCFC20}" type="slidenum">
              <a:rPr lang="zh-CN" altLang="en-US" sz="1200">
                <a:solidFill>
                  <a:srgbClr val="000000"/>
                </a:solidFill>
                <a:latin typeface="微软雅黑" pitchFamily="34" charset="-122"/>
                <a:ea typeface="微软雅黑" pitchFamily="34" charset="-122"/>
              </a:rPr>
              <a:pPr>
                <a:spcBef>
                  <a:spcPct val="0"/>
                </a:spcBef>
                <a:buFontTx/>
                <a:buNone/>
              </a:pPr>
              <a:t>36</a:t>
            </a:fld>
            <a:endParaRPr lang="zh-CN" altLang="en-US" sz="1200">
              <a:solidFill>
                <a:srgbClr val="000000"/>
              </a:solidFill>
              <a:latin typeface="微软雅黑" pitchFamily="34" charset="-122"/>
              <a:ea typeface="微软雅黑" pitchFamily="34" charset="-122"/>
            </a:endParaRPr>
          </a:p>
        </p:txBody>
      </p:sp>
      <p:sp>
        <p:nvSpPr>
          <p:cNvPr id="9318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财政拨款收入支出决算总表（财决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93190" name="图片 2"/>
          <p:cNvPicPr>
            <a:picLocks noChangeAspect="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31938" y="1876425"/>
            <a:ext cx="7559675" cy="443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 name="矩形 16"/>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8" name="矩形 17"/>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同财决</a:t>
            </a:r>
            <a:r>
              <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66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4" name="表格 3"/>
          <p:cNvGraphicFramePr>
            <a:graphicFrameLocks noGrp="1"/>
          </p:cNvGraphicFramePr>
          <p:nvPr/>
        </p:nvGraphicFramePr>
        <p:xfrm>
          <a:off x="650875" y="7316788"/>
          <a:ext cx="8097839" cy="6081711"/>
        </p:xfrm>
        <a:graphic>
          <a:graphicData uri="http://schemas.openxmlformats.org/drawingml/2006/table">
            <a:tbl>
              <a:tblPr>
                <a:tableStyleId>{5C22544A-7EE6-4342-B048-85BDC9FD1C3A}</a:tableStyleId>
              </a:tblPr>
              <a:tblGrid>
                <a:gridCol w="3203849"/>
                <a:gridCol w="936104"/>
                <a:gridCol w="1656184"/>
                <a:gridCol w="1440160"/>
                <a:gridCol w="861542"/>
              </a:tblGrid>
              <a:tr h="274365">
                <a:tc gridSpan="5">
                  <a:txBody>
                    <a:bodyPr/>
                    <a:lstStyle/>
                    <a:p>
                      <a:pPr algn="ctr" fontAlgn="ctr"/>
                      <a:r>
                        <a:rPr lang="zh-CN" altLang="en-US" sz="1800" u="none" strike="noStrike" dirty="0">
                          <a:effectLst/>
                        </a:rPr>
                        <a:t>收     入</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502967">
                <a:tc>
                  <a:txBody>
                    <a:bodyPr/>
                    <a:lstStyle/>
                    <a:p>
                      <a:pPr algn="ctr" fontAlgn="ctr"/>
                      <a:r>
                        <a:rPr lang="zh-CN" altLang="en-US" sz="1800" u="none" strike="noStrike" dirty="0">
                          <a:effectLst/>
                        </a:rPr>
                        <a:t>项    目</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dirty="0">
                          <a:effectLst/>
                        </a:rPr>
                        <a:t>行次</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a:effectLst/>
                        </a:rPr>
                        <a:t>年初预算数</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a:effectLst/>
                        </a:rPr>
                        <a:t>调整预算数</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a:effectLst/>
                        </a:rPr>
                        <a:t>决算数</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74365">
                <a:tc>
                  <a:txBody>
                    <a:bodyPr/>
                    <a:lstStyle/>
                    <a:p>
                      <a:pPr algn="ctr" fontAlgn="ctr"/>
                      <a:r>
                        <a:rPr lang="zh-CN" altLang="en-US" sz="1800" u="none" strike="noStrike">
                          <a:effectLst/>
                        </a:rPr>
                        <a:t>栏    次</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dirty="0">
                          <a:effectLst/>
                        </a:rPr>
                        <a:t>　</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800" u="none" strike="noStrike">
                          <a:effectLst/>
                        </a:rPr>
                        <a:t>1</a:t>
                      </a:r>
                      <a:endParaRPr lang="en-US" altLang="zh-CN"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800" u="none" strike="noStrike">
                          <a:effectLst/>
                        </a:rPr>
                        <a:t>2</a:t>
                      </a:r>
                      <a:endParaRPr lang="en-US" altLang="zh-CN"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800" u="none" strike="noStrike">
                          <a:effectLst/>
                        </a:rPr>
                        <a:t>3</a:t>
                      </a:r>
                      <a:endParaRPr lang="en-US" altLang="zh-CN"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74365">
                <a:tc>
                  <a:txBody>
                    <a:bodyPr/>
                    <a:lstStyle/>
                    <a:p>
                      <a:pPr algn="l" fontAlgn="ctr"/>
                      <a:r>
                        <a:rPr lang="zh-CN" altLang="en-US" sz="1800" u="none" strike="noStrike">
                          <a:effectLst/>
                        </a:rPr>
                        <a:t>一、一般公共预算财政拨款</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800" u="none" strike="noStrike" dirty="0">
                          <a:effectLst/>
                        </a:rPr>
                        <a:t>1</a:t>
                      </a:r>
                      <a:endParaRPr lang="en-US" altLang="zh-CN"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dirty="0">
                          <a:effectLst/>
                        </a:rPr>
                        <a:t>　</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a:effectLst/>
                        </a:rPr>
                        <a:t>　</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800" u="none" strike="noStrike">
                          <a:effectLst/>
                        </a:rPr>
                        <a:t>　</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74365">
                <a:tc>
                  <a:txBody>
                    <a:bodyPr/>
                    <a:lstStyle/>
                    <a:p>
                      <a:pPr algn="l" fontAlgn="ctr"/>
                      <a:r>
                        <a:rPr lang="zh-CN" altLang="en-US" sz="1800" u="none" strike="noStrike">
                          <a:effectLst/>
                        </a:rPr>
                        <a:t>二、政府性基金预算财政拨款</a:t>
                      </a:r>
                      <a:endParaRPr lang="zh-CN" altLang="en-US"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800" u="none" strike="noStrike">
                          <a:effectLst/>
                        </a:rPr>
                        <a:t>2</a:t>
                      </a:r>
                      <a:endParaRPr lang="en-US" altLang="zh-CN" sz="18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dirty="0">
                          <a:effectLst/>
                        </a:rPr>
                        <a:t>　</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800" u="none" strike="noStrike" dirty="0">
                          <a:effectLst/>
                        </a:rPr>
                        <a:t>　</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800" u="none" strike="noStrike" dirty="0">
                          <a:effectLst/>
                        </a:rPr>
                        <a:t>　</a:t>
                      </a:r>
                      <a:endParaRPr lang="zh-CN" altLang="en-US" sz="18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4</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5</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6</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7</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8</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9</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10</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11</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12</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14</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15</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16</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17</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18</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19</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20</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21</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22</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a:effectLst/>
                        </a:rPr>
                        <a:t>23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ctr" fontAlgn="ctr"/>
                      <a:r>
                        <a:rPr lang="zh-CN" altLang="en-US" sz="1600" u="none" strike="noStrike" dirty="0">
                          <a:effectLst/>
                        </a:rPr>
                        <a:t>本年收入合计</a:t>
                      </a:r>
                      <a:endParaRPr lang="zh-CN" altLang="en-US" sz="1600" b="1"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a:effectLst/>
                        </a:rPr>
                        <a:t>24</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25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l" fontAlgn="ctr"/>
                      <a:r>
                        <a:rPr lang="zh-CN" altLang="en-US" sz="1600" u="none" strike="noStrike">
                          <a:effectLst/>
                        </a:rPr>
                        <a:t>年初财政拨款结转和结余</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26</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l" fontAlgn="ctr"/>
                      <a:r>
                        <a:rPr lang="zh-CN" altLang="en-US" sz="1600" u="none" strike="noStrike">
                          <a:effectLst/>
                        </a:rPr>
                        <a:t>一、一般公共预算财政拨款</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27</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l" fontAlgn="ctr"/>
                      <a:r>
                        <a:rPr lang="zh-CN" altLang="en-US" sz="1600" u="none" strike="noStrike">
                          <a:effectLst/>
                        </a:rPr>
                        <a:t>二、政府性基金预算财政拨款</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28</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37182">
                <a:tc>
                  <a:txBody>
                    <a:bodyPr/>
                    <a:lstStyle/>
                    <a:p>
                      <a:pPr marL="0" algn="r" defTabSz="914400" rtl="0" eaLnBrk="1" fontAlgn="ctr" latinLnBrk="0" hangingPunct="1"/>
                      <a:r>
                        <a:rPr lang="zh-CN" altLang="en-US" sz="900" u="none" strike="noStrike" kern="1200" dirty="0">
                          <a:solidFill>
                            <a:schemeClr val="dk1"/>
                          </a:solidFill>
                          <a:effectLst/>
                          <a:latin typeface="+mn-lt"/>
                          <a:ea typeface="+mn-ea"/>
                          <a:cs typeface="+mn-cs"/>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en-US" altLang="zh-CN" sz="900" u="none" strike="noStrike" kern="1200" dirty="0">
                          <a:solidFill>
                            <a:schemeClr val="dk1"/>
                          </a:solidFill>
                          <a:effectLst/>
                          <a:latin typeface="+mn-lt"/>
                          <a:ea typeface="+mn-ea"/>
                          <a:cs typeface="+mn-cs"/>
                        </a:rPr>
                        <a:t>29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zh-CN" altLang="en-US" sz="900" u="none" strike="noStrike" kern="1200" dirty="0">
                          <a:solidFill>
                            <a:schemeClr val="dk1"/>
                          </a:solidFill>
                          <a:effectLst/>
                          <a:latin typeface="+mn-lt"/>
                          <a:ea typeface="+mn-ea"/>
                          <a:cs typeface="+mn-cs"/>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zh-CN" altLang="en-US" sz="900" u="none" strike="noStrike" kern="1200" dirty="0">
                          <a:solidFill>
                            <a:schemeClr val="dk1"/>
                          </a:solidFill>
                          <a:effectLst/>
                          <a:latin typeface="+mn-lt"/>
                          <a:ea typeface="+mn-ea"/>
                          <a:cs typeface="+mn-cs"/>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r" defTabSz="914400" rtl="0" eaLnBrk="1" fontAlgn="ctr" latinLnBrk="0" hangingPunct="1"/>
                      <a:r>
                        <a:rPr lang="zh-CN" altLang="en-US" sz="900" u="none" strike="noStrike" kern="1200" dirty="0">
                          <a:solidFill>
                            <a:schemeClr val="dk1"/>
                          </a:solidFill>
                          <a:effectLst/>
                          <a:latin typeface="+mn-lt"/>
                          <a:ea typeface="+mn-ea"/>
                          <a:cs typeface="+mn-cs"/>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80">
                <a:tc>
                  <a:txBody>
                    <a:bodyPr/>
                    <a:lstStyle/>
                    <a:p>
                      <a:pPr algn="ctr" fontAlgn="ctr"/>
                      <a:r>
                        <a:rPr lang="zh-CN" altLang="en-US" sz="1600" u="none" strike="noStrike">
                          <a:effectLst/>
                        </a:rPr>
                        <a:t>总计</a:t>
                      </a:r>
                      <a:endParaRPr lang="zh-CN" altLang="en-US" sz="16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30</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表格 5"/>
          <p:cNvGraphicFramePr>
            <a:graphicFrameLocks noGrp="1"/>
          </p:cNvGraphicFramePr>
          <p:nvPr/>
        </p:nvGraphicFramePr>
        <p:xfrm>
          <a:off x="9467850" y="701675"/>
          <a:ext cx="9075735" cy="6084875"/>
        </p:xfrm>
        <a:graphic>
          <a:graphicData uri="http://schemas.openxmlformats.org/drawingml/2006/table">
            <a:tbl>
              <a:tblPr>
                <a:tableStyleId>{5C22544A-7EE6-4342-B048-85BDC9FD1C3A}</a:tableStyleId>
              </a:tblPr>
              <a:tblGrid>
                <a:gridCol w="1728941"/>
                <a:gridCol w="216046"/>
                <a:gridCol w="144031"/>
                <a:gridCol w="360077"/>
                <a:gridCol w="288061"/>
                <a:gridCol w="198093"/>
                <a:gridCol w="336872"/>
                <a:gridCol w="334395"/>
                <a:gridCol w="210870"/>
                <a:gridCol w="288061"/>
                <a:gridCol w="432092"/>
                <a:gridCol w="1368293"/>
                <a:gridCol w="288061"/>
                <a:gridCol w="194297"/>
                <a:gridCol w="336872"/>
                <a:gridCol w="334395"/>
                <a:gridCol w="336872"/>
                <a:gridCol w="336872"/>
                <a:gridCol w="334395"/>
                <a:gridCol w="336872"/>
                <a:gridCol w="336872"/>
                <a:gridCol w="334395"/>
              </a:tblGrid>
              <a:tr h="187189">
                <a:tc gridSpan="22">
                  <a:txBody>
                    <a:bodyPr/>
                    <a:lstStyle/>
                    <a:p>
                      <a:pPr algn="ctr" fontAlgn="ctr"/>
                      <a:r>
                        <a:rPr lang="zh-CN" altLang="en-US" sz="1000" u="none" strike="noStrike" dirty="0">
                          <a:effectLst/>
                        </a:rPr>
                        <a:t>支     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54290">
                <a:tc rowSpan="2">
                  <a:txBody>
                    <a:bodyPr/>
                    <a:lstStyle/>
                    <a:p>
                      <a:pPr algn="ctr" fontAlgn="ctr"/>
                      <a:r>
                        <a:rPr lang="zh-CN" altLang="en-US" sz="1000" u="none" strike="noStrike">
                          <a:effectLst/>
                        </a:rPr>
                        <a:t>项目（按功能分类）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行次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ctr" fontAlgn="ctr"/>
                      <a:r>
                        <a:rPr lang="zh-CN" altLang="en-US" sz="1000" u="none" strike="noStrike">
                          <a:effectLst/>
                        </a:rPr>
                        <a:t>年初预算数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000" u="none" strike="noStrike">
                          <a:effectLst/>
                        </a:rPr>
                        <a:t>调整预算数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000" u="none" strike="noStrike">
                          <a:effectLst/>
                        </a:rPr>
                        <a:t>决算数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000" u="none" strike="noStrike">
                          <a:effectLst/>
                        </a:rPr>
                        <a:t>项目（按支出性质及经济分类）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行次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ctr" fontAlgn="ctr"/>
                      <a:r>
                        <a:rPr lang="zh-CN" altLang="en-US" sz="1000" u="none" strike="noStrike">
                          <a:effectLst/>
                        </a:rPr>
                        <a:t>年初预算数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000" u="none" strike="noStrike">
                          <a:effectLst/>
                        </a:rPr>
                        <a:t>调整预算数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000" u="none" strike="noStrike">
                          <a:effectLst/>
                        </a:rPr>
                        <a:t>决算数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r>
              <a:tr h="925742">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一般公共预算财政拨款</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小计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一般公共预算财政拨款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一般公共预算财政拨款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一般公共预算财政拨款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一般公共预算财政拨款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一般公共预算财政拨款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政府性基金预算财政拨款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ctr" fontAlgn="ctr"/>
                      <a:r>
                        <a:rPr lang="zh-CN" altLang="en-US" sz="1000" u="none" strike="noStrike">
                          <a:effectLst/>
                        </a:rPr>
                        <a:t>栏    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栏    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20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21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dirty="0">
                          <a:effectLst/>
                        </a:rPr>
                        <a:t>一、一般公共服务支出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一、基本支出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二、外交支出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人员经费</a:t>
                      </a:r>
                      <a:endParaRPr lang="zh-CN" altLang="en-US" sz="1000" b="0" i="0" u="none" strike="noStrike">
                        <a:effectLst/>
                        <a:latin typeface="宋体" panose="02010600030101010101" pitchFamily="2" charset="-122"/>
                        <a:ea typeface="宋体" panose="02010600030101010101" pitchFamily="2" charset="-122"/>
                      </a:endParaRPr>
                    </a:p>
                  </a:txBody>
                  <a:tcPr marL="139992"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三、国防支出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日常公用经费</a:t>
                      </a:r>
                      <a:endParaRPr lang="zh-CN" altLang="en-US" sz="1000" b="0" i="0" u="none" strike="noStrike">
                        <a:effectLst/>
                        <a:latin typeface="宋体" panose="02010600030101010101" pitchFamily="2" charset="-122"/>
                        <a:ea typeface="宋体" panose="02010600030101010101" pitchFamily="2" charset="-122"/>
                      </a:endParaRPr>
                    </a:p>
                  </a:txBody>
                  <a:tcPr marL="139992"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四、公共安全支出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二、项目支出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五、教育支出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基本建设类项目</a:t>
                      </a:r>
                      <a:endParaRPr lang="zh-CN" altLang="en-US" sz="1000" b="0" i="0" u="none" strike="noStrike">
                        <a:effectLst/>
                        <a:latin typeface="宋体" panose="02010600030101010101" pitchFamily="2" charset="-122"/>
                        <a:ea typeface="宋体" panose="02010600030101010101" pitchFamily="2" charset="-122"/>
                      </a:endParaRPr>
                    </a:p>
                  </a:txBody>
                  <a:tcPr marL="139992"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六、科学技术支出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行政事业类项目</a:t>
                      </a:r>
                      <a:endParaRPr lang="zh-CN" altLang="en-US" sz="1000" b="0" i="0" u="none" strike="noStrike" dirty="0">
                        <a:effectLst/>
                        <a:latin typeface="宋体" panose="02010600030101010101" pitchFamily="2" charset="-122"/>
                        <a:ea typeface="宋体" panose="02010600030101010101" pitchFamily="2" charset="-122"/>
                      </a:endParaRPr>
                    </a:p>
                  </a:txBody>
                  <a:tcPr marL="139992"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七、文化体育与传媒支出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八、社会保障和就业支出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8954">
                <a:tc>
                  <a:txBody>
                    <a:bodyPr/>
                    <a:lstStyle/>
                    <a:p>
                      <a:pPr algn="l" fontAlgn="ctr"/>
                      <a:r>
                        <a:rPr lang="zh-CN" altLang="en-US" sz="1000" u="none" strike="noStrike">
                          <a:effectLst/>
                        </a:rPr>
                        <a:t>九、医疗卫生与计划生育支出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62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十、节能环保支出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十一、城乡社区支出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支出经济分类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十二、农林水支出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工资福利支出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十三、交通运输支出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十四、资源勘探信息等支出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对个人和家庭的补助</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十五、商业服务业等支出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对企事业单位的补贴</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十六、金融支出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债务利息支出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十七、援助其他地区支出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基本建设支出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十八、国土海洋气象等支出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其他资本性支出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十九、住房保障支出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其他支出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二十、粮油物资储备支出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二十一、其他支出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二十二、债务还本支出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a:txBody>
                    <a:bodyPr/>
                    <a:lstStyle/>
                    <a:p>
                      <a:pPr algn="l" fontAlgn="ctr"/>
                      <a:r>
                        <a:rPr lang="zh-CN" altLang="en-US" sz="1000" u="none" strike="noStrike">
                          <a:effectLst/>
                        </a:rPr>
                        <a:t>二十三、债务付息支出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76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ctr" fontAlgn="ctr"/>
                      <a:r>
                        <a:rPr lang="zh-CN" altLang="en-US" sz="1000" u="none" strike="noStrike">
                          <a:effectLst/>
                        </a:rPr>
                        <a:t>本年支出合计</a:t>
                      </a:r>
                      <a:endParaRPr lang="zh-CN" altLang="en-US" sz="10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77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78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l" fontAlgn="ctr"/>
                      <a:r>
                        <a:rPr lang="zh-CN" altLang="en-US" sz="1000" u="none" strike="noStrike">
                          <a:effectLst/>
                        </a:rPr>
                        <a:t>                                          年末财政拨款结转和结余</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79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l" fontAlgn="ctr"/>
                      <a:r>
                        <a:rPr lang="zh-CN" altLang="en-US" sz="1000" u="none" strike="noStrike">
                          <a:effectLst/>
                        </a:rPr>
                        <a:t>                                            基本支出结转</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l" fontAlgn="ctr"/>
                      <a:r>
                        <a:rPr lang="zh-CN" altLang="en-US" sz="1000" u="none" strike="noStrike">
                          <a:effectLst/>
                        </a:rPr>
                        <a:t>                                            项目支出结转和结余</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4290">
                <a:tc gridSpan="12">
                  <a:txBody>
                    <a:bodyPr/>
                    <a:lstStyle/>
                    <a:p>
                      <a:pPr algn="ctr" fontAlgn="ctr"/>
                      <a:r>
                        <a:rPr lang="zh-CN" altLang="en-US" sz="1000" u="none" strike="noStrike">
                          <a:effectLst/>
                        </a:rPr>
                        <a:t>总计</a:t>
                      </a:r>
                      <a:endParaRPr lang="zh-CN" altLang="en-US" sz="1000" b="1"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en-US" altLang="zh-CN" sz="1000" u="none" strike="noStrike">
                          <a:effectLst/>
                        </a:rPr>
                        <a:t>83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4" presetClass="path" presetSubtype="0" accel="50000" decel="50000" fill="hold" nodeType="clickEffect">
                                  <p:stCondLst>
                                    <p:cond delay="0"/>
                                  </p:stCondLst>
                                  <p:childTnLst>
                                    <p:animMotion origin="layout" path="M 0.00191 -0.96829 L 0.00191 -0.96829 " pathEditMode="relative" rAng="0" ptsTypes="AA">
                                      <p:cBhvr>
                                        <p:cTn id="6" dur="10" fill="hold"/>
                                        <p:tgtEl>
                                          <p:spTgt spid="4"/>
                                        </p:tgtEl>
                                        <p:attrNameLst>
                                          <p:attrName>ppt_x</p:attrName>
                                          <p:attrName>ppt_y</p:attrName>
                                        </p:attrNameLst>
                                      </p:cBhvr>
                                      <p:rCtr x="0" y="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4"/>
                                        </p:tgtEl>
                                        <p:attrNameLst>
                                          <p:attrName>style.visibility</p:attrName>
                                        </p:attrNameLst>
                                      </p:cBhvr>
                                      <p:to>
                                        <p:strVal val="hidden"/>
                                      </p:to>
                                    </p:set>
                                  </p:childTnLst>
                                </p:cTn>
                              </p:par>
                            </p:childTnLst>
                          </p:cTn>
                        </p:par>
                        <p:par>
                          <p:cTn id="11" fill="hold" nodeType="afterGroup">
                            <p:stCondLst>
                              <p:cond delay="0"/>
                            </p:stCondLst>
                            <p:childTnLst>
                              <p:par>
                                <p:cTn id="12" presetID="35" presetClass="path" presetSubtype="0" accel="50000" decel="50000" fill="hold" nodeType="afterEffect">
                                  <p:stCondLst>
                                    <p:cond delay="0"/>
                                  </p:stCondLst>
                                  <p:childTnLst>
                                    <p:animMotion origin="layout" path="M -1.0316 -0.0037 L -1.0316 -0.00393 " pathEditMode="relative" rAng="0" ptsTypes="AA">
                                      <p:cBhvr>
                                        <p:cTn id="13" dur="10" fill="hold"/>
                                        <p:tgtEl>
                                          <p:spTgt spid="6"/>
                                        </p:tgtEl>
                                        <p:attrNameLst>
                                          <p:attrName>ppt_x</p:attrName>
                                          <p:attrName>ppt_y</p:attrName>
                                        </p:attrNameLst>
                                      </p:cBhvr>
                                      <p:rCtr x="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952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C4BB272-DF63-47AA-B93C-5B2BD41EF1F2}" type="slidenum">
              <a:rPr lang="zh-CN" altLang="en-US" sz="1200">
                <a:solidFill>
                  <a:srgbClr val="000000"/>
                </a:solidFill>
                <a:latin typeface="微软雅黑" pitchFamily="34" charset="-122"/>
                <a:ea typeface="微软雅黑" pitchFamily="34" charset="-122"/>
              </a:rPr>
              <a:pPr>
                <a:spcBef>
                  <a:spcPct val="0"/>
                </a:spcBef>
                <a:buFontTx/>
                <a:buNone/>
              </a:pPr>
              <a:t>37</a:t>
            </a:fld>
            <a:endParaRPr lang="zh-CN" altLang="en-US" sz="1200">
              <a:solidFill>
                <a:srgbClr val="000000"/>
              </a:solidFill>
              <a:latin typeface="微软雅黑" pitchFamily="34" charset="-122"/>
              <a:ea typeface="微软雅黑" pitchFamily="34" charset="-122"/>
            </a:endParaRPr>
          </a:p>
        </p:txBody>
      </p:sp>
      <p:sp>
        <p:nvSpPr>
          <p:cNvPr id="9523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三、</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财政拨款收入支出决算总表（财决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9523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40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本表反映单位本年度财政拨款预、决算收支及年末结转和结余情况。</a:t>
            </a:r>
          </a:p>
          <a:p>
            <a:pPr eaLnBrk="1" hangingPunct="1">
              <a:lnSpc>
                <a:spcPts val="40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年初预算数</a:t>
            </a:r>
            <a:r>
              <a:rPr lang="en-US" altLang="en-US" sz="2400">
                <a:solidFill>
                  <a:srgbClr val="002060"/>
                </a:solidFill>
                <a:latin typeface="微软雅黑" pitchFamily="34" charset="-122"/>
                <a:ea typeface="微软雅黑" pitchFamily="34" charset="-122"/>
              </a:rPr>
              <a:t>:</a:t>
            </a:r>
            <a:r>
              <a:rPr lang="zh-CN" altLang="en-US" sz="2400">
                <a:solidFill>
                  <a:srgbClr val="002060"/>
                </a:solidFill>
                <a:latin typeface="微软雅黑" pitchFamily="34" charset="-122"/>
                <a:ea typeface="微软雅黑" pitchFamily="34" charset="-122"/>
              </a:rPr>
              <a:t>填列经同级财政部门批复的财政拨款年初预算数。</a:t>
            </a:r>
          </a:p>
          <a:p>
            <a:pPr eaLnBrk="1" hangingPunct="1">
              <a:lnSpc>
                <a:spcPts val="40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调整预算数</a:t>
            </a:r>
            <a:r>
              <a:rPr lang="en-US" altLang="en-US" sz="2400">
                <a:solidFill>
                  <a:srgbClr val="002060"/>
                </a:solidFill>
                <a:latin typeface="微软雅黑" pitchFamily="34" charset="-122"/>
                <a:ea typeface="微软雅黑" pitchFamily="34" charset="-122"/>
              </a:rPr>
              <a:t>:</a:t>
            </a:r>
            <a:r>
              <a:rPr lang="zh-CN" altLang="en-US" sz="2400">
                <a:solidFill>
                  <a:srgbClr val="002060"/>
                </a:solidFill>
                <a:latin typeface="微软雅黑" pitchFamily="34" charset="-122"/>
                <a:ea typeface="微软雅黑" pitchFamily="34" charset="-122"/>
              </a:rPr>
              <a:t>填列经调整后的全年预算数</a:t>
            </a:r>
            <a:r>
              <a:rPr lang="en-US" altLang="en-US" sz="2400">
                <a:solidFill>
                  <a:srgbClr val="002060"/>
                </a:solidFill>
                <a:latin typeface="微软雅黑" pitchFamily="34" charset="-122"/>
                <a:ea typeface="微软雅黑" pitchFamily="34" charset="-122"/>
              </a:rPr>
              <a:t>,</a:t>
            </a:r>
            <a:r>
              <a:rPr lang="zh-CN" altLang="en-US" sz="2400">
                <a:solidFill>
                  <a:srgbClr val="002060"/>
                </a:solidFill>
                <a:latin typeface="微软雅黑" pitchFamily="34" charset="-122"/>
                <a:ea typeface="微软雅黑" pitchFamily="34" charset="-122"/>
              </a:rPr>
              <a:t>包括年初预算数和预算调增调减数。</a:t>
            </a:r>
          </a:p>
          <a:p>
            <a:pPr eaLnBrk="1" hangingPunct="1">
              <a:lnSpc>
                <a:spcPts val="40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决算数据：可自动生成。</a:t>
            </a:r>
          </a:p>
          <a:p>
            <a:pPr eaLnBrk="1" hangingPunct="1">
              <a:lnSpc>
                <a:spcPts val="4000"/>
              </a:lnSpc>
              <a:buClr>
                <a:srgbClr val="002060"/>
              </a:buClr>
              <a:buFont typeface="Wingdings" pitchFamily="2" charset="2"/>
              <a:buChar char="Ø"/>
            </a:pPr>
            <a:r>
              <a:rPr lang="zh-CN" altLang="en-US" sz="2400">
                <a:solidFill>
                  <a:srgbClr val="002060"/>
                </a:solidFill>
                <a:latin typeface="微软雅黑" pitchFamily="34" charset="-122"/>
                <a:ea typeface="微软雅黑" pitchFamily="34" charset="-122"/>
              </a:rPr>
              <a:t>本年支出合计年初预算数、调整预算数包括使用本年收入及年初结转和结余安排的支出。</a:t>
            </a:r>
            <a:endParaRPr lang="en-US" altLang="zh-CN" sz="2400">
              <a:solidFill>
                <a:srgbClr val="002060"/>
              </a:solidFill>
              <a:latin typeface="微软雅黑" pitchFamily="34" charset="-122"/>
              <a:ea typeface="微软雅黑" pitchFamily="34" charset="-122"/>
            </a:endParaRP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矩形 11"/>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同财决</a:t>
            </a:r>
            <a:r>
              <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01</a:t>
            </a: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66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972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4A2F4D5-95FF-488C-9001-BF7081316E00}" type="slidenum">
              <a:rPr lang="zh-CN" altLang="en-US" sz="1200">
                <a:solidFill>
                  <a:srgbClr val="000000"/>
                </a:solidFill>
                <a:latin typeface="微软雅黑" pitchFamily="34" charset="-122"/>
                <a:ea typeface="微软雅黑" pitchFamily="34" charset="-122"/>
              </a:rPr>
              <a:pPr>
                <a:spcBef>
                  <a:spcPct val="0"/>
                </a:spcBef>
                <a:buFontTx/>
                <a:buNone/>
              </a:pPr>
              <a:t>38</a:t>
            </a:fld>
            <a:endParaRPr lang="zh-CN" altLang="en-US" sz="1200">
              <a:solidFill>
                <a:srgbClr val="000000"/>
              </a:solidFill>
              <a:latin typeface="微软雅黑" pitchFamily="34" charset="-122"/>
              <a:ea typeface="微软雅黑" pitchFamily="34" charset="-122"/>
            </a:endParaRPr>
          </a:p>
        </p:txBody>
      </p:sp>
      <p:sp>
        <p:nvSpPr>
          <p:cNvPr id="9728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97286" name="Picture 11"/>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47813" y="1903413"/>
            <a:ext cx="7559675" cy="439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9" name="矩形 18"/>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20" name="矩形 19"/>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1" name="矩形 20"/>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spd="slow">
    <p:blinds dir="vert"/>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993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43361CB2-D9D1-45AA-A3CD-CC743DE3FA74}" type="slidenum">
              <a:rPr lang="zh-CN" altLang="en-US" sz="1200">
                <a:solidFill>
                  <a:srgbClr val="000000"/>
                </a:solidFill>
                <a:latin typeface="微软雅黑" pitchFamily="34" charset="-122"/>
                <a:ea typeface="微软雅黑" pitchFamily="34" charset="-122"/>
              </a:rPr>
              <a:pPr>
                <a:spcBef>
                  <a:spcPct val="0"/>
                </a:spcBef>
                <a:buFontTx/>
                <a:buNone/>
              </a:pPr>
              <a:t>39</a:t>
            </a:fld>
            <a:endParaRPr lang="zh-CN" altLang="en-US" sz="1200">
              <a:solidFill>
                <a:srgbClr val="000000"/>
              </a:solidFill>
              <a:latin typeface="微软雅黑" pitchFamily="34" charset="-122"/>
              <a:ea typeface="微软雅黑" pitchFamily="34" charset="-122"/>
            </a:endParaRPr>
          </a:p>
        </p:txBody>
      </p:sp>
      <p:sp>
        <p:nvSpPr>
          <p:cNvPr id="9933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9933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sz="2800" dirty="0">
                <a:solidFill>
                  <a:srgbClr val="002060"/>
                </a:solidFill>
                <a:latin typeface="微软雅黑" pitchFamily="34" charset="-122"/>
                <a:ea typeface="微软雅黑" pitchFamily="34" charset="-122"/>
              </a:rPr>
              <a:t>本表反映单位本年度收入、支出、结转和结余及结余分配等情况。</a:t>
            </a:r>
            <a:endParaRPr lang="en-US" altLang="zh-CN" sz="2800" dirty="0">
              <a:solidFill>
                <a:srgbClr val="002060"/>
              </a:solidFill>
              <a:latin typeface="微软雅黑" pitchFamily="34" charset="-122"/>
              <a:ea typeface="微软雅黑" pitchFamily="34" charset="-122"/>
            </a:endParaRPr>
          </a:p>
          <a:p>
            <a:pPr eaLnBrk="1" hangingPunct="1">
              <a:lnSpc>
                <a:spcPct val="150000"/>
              </a:lnSpc>
              <a:buFontTx/>
              <a:buNone/>
            </a:pPr>
            <a:r>
              <a:rPr lang="zh-CN" altLang="en-US" sz="2800" dirty="0">
                <a:solidFill>
                  <a:srgbClr val="002060"/>
                </a:solidFill>
                <a:latin typeface="微软雅黑" pitchFamily="34" charset="-122"/>
                <a:ea typeface="微软雅黑" pitchFamily="34" charset="-122"/>
              </a:rPr>
              <a:t>根据单位收入支出总账、明细账的发生数，按支出功能分类科目分“类”、“款”、“项”分析填列。</a:t>
            </a:r>
            <a:endParaRPr lang="en-US" altLang="zh-CN" sz="2800" dirty="0">
              <a:solidFill>
                <a:srgbClr val="002060"/>
              </a:solidFill>
              <a:latin typeface="微软雅黑" pitchFamily="34" charset="-122"/>
              <a:ea typeface="微软雅黑" pitchFamily="34" charset="-122"/>
            </a:endParaRPr>
          </a:p>
        </p:txBody>
      </p:sp>
      <p:sp>
        <p:nvSpPr>
          <p:cNvPr id="11" name="矩形 10"/>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矩形 12"/>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6250" cy="493712"/>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第一部分 部门决算编报体系</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2969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14B0C53-CADF-4365-907B-2D39B2F388C6}" type="slidenum">
              <a:rPr lang="zh-CN" altLang="en-US" sz="1200">
                <a:latin typeface="微软雅黑" pitchFamily="34" charset="-122"/>
                <a:ea typeface="微软雅黑" pitchFamily="34" charset="-122"/>
              </a:rPr>
              <a:pPr>
                <a:spcBef>
                  <a:spcPct val="0"/>
                </a:spcBef>
                <a:buFontTx/>
                <a:buNone/>
              </a:pPr>
              <a:t>4</a:t>
            </a:fld>
            <a:endParaRPr lang="zh-CN" altLang="en-US" sz="1200">
              <a:latin typeface="微软雅黑" pitchFamily="34" charset="-122"/>
              <a:ea typeface="微软雅黑" pitchFamily="34" charset="-122"/>
            </a:endParaRPr>
          </a:p>
        </p:txBody>
      </p:sp>
      <p:sp>
        <p:nvSpPr>
          <p:cNvPr id="8" name="Freeform 40"/>
          <p:cNvSpPr>
            <a:spLocks/>
          </p:cNvSpPr>
          <p:nvPr/>
        </p:nvSpPr>
        <p:spPr bwMode="gray">
          <a:xfrm>
            <a:off x="6482206" y="1407965"/>
            <a:ext cx="2520000" cy="796899"/>
          </a:xfrm>
          <a:custGeom>
            <a:avLst/>
            <a:gdLst/>
            <a:ahLst/>
            <a:cxnLst>
              <a:cxn ang="0">
                <a:pos x="748" y="113"/>
              </a:cxn>
              <a:cxn ang="0">
                <a:pos x="726" y="113"/>
              </a:cxn>
              <a:cxn ang="0">
                <a:pos x="703" y="91"/>
              </a:cxn>
              <a:cxn ang="0">
                <a:pos x="703" y="23"/>
              </a:cxn>
              <a:cxn ang="0">
                <a:pos x="680" y="0"/>
              </a:cxn>
              <a:cxn ang="0">
                <a:pos x="90" y="0"/>
              </a:cxn>
              <a:cxn ang="0">
                <a:pos x="68" y="23"/>
              </a:cxn>
              <a:cxn ang="0">
                <a:pos x="68" y="91"/>
              </a:cxn>
              <a:cxn ang="0">
                <a:pos x="45" y="113"/>
              </a:cxn>
              <a:cxn ang="0">
                <a:pos x="22" y="113"/>
              </a:cxn>
              <a:cxn ang="0">
                <a:pos x="0" y="136"/>
              </a:cxn>
              <a:cxn ang="0">
                <a:pos x="0" y="159"/>
              </a:cxn>
              <a:cxn ang="0">
                <a:pos x="771" y="159"/>
              </a:cxn>
              <a:cxn ang="0">
                <a:pos x="771" y="136"/>
              </a:cxn>
              <a:cxn ang="0">
                <a:pos x="748" y="113"/>
              </a:cxn>
            </a:cxnLst>
            <a:rect l="0" t="0" r="r" b="b"/>
            <a:pathLst>
              <a:path w="771" h="159">
                <a:moveTo>
                  <a:pt x="748" y="113"/>
                </a:moveTo>
                <a:cubicBezTo>
                  <a:pt x="726" y="113"/>
                  <a:pt x="726" y="113"/>
                  <a:pt x="726" y="113"/>
                </a:cubicBezTo>
                <a:cubicBezTo>
                  <a:pt x="713" y="113"/>
                  <a:pt x="703" y="103"/>
                  <a:pt x="703" y="91"/>
                </a:cubicBezTo>
                <a:cubicBezTo>
                  <a:pt x="703" y="23"/>
                  <a:pt x="703" y="23"/>
                  <a:pt x="703" y="23"/>
                </a:cubicBezTo>
                <a:cubicBezTo>
                  <a:pt x="703" y="10"/>
                  <a:pt x="693" y="0"/>
                  <a:pt x="680" y="0"/>
                </a:cubicBezTo>
                <a:cubicBezTo>
                  <a:pt x="90" y="0"/>
                  <a:pt x="90" y="0"/>
                  <a:pt x="90" y="0"/>
                </a:cubicBezTo>
                <a:cubicBezTo>
                  <a:pt x="78" y="0"/>
                  <a:pt x="68" y="10"/>
                  <a:pt x="68" y="23"/>
                </a:cubicBezTo>
                <a:cubicBezTo>
                  <a:pt x="68" y="91"/>
                  <a:pt x="68" y="91"/>
                  <a:pt x="68" y="91"/>
                </a:cubicBezTo>
                <a:cubicBezTo>
                  <a:pt x="68" y="103"/>
                  <a:pt x="58" y="113"/>
                  <a:pt x="45" y="113"/>
                </a:cubicBezTo>
                <a:cubicBezTo>
                  <a:pt x="22" y="113"/>
                  <a:pt x="22" y="113"/>
                  <a:pt x="22"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8"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9" name="Freeform 39"/>
          <p:cNvSpPr>
            <a:spLocks/>
          </p:cNvSpPr>
          <p:nvPr/>
        </p:nvSpPr>
        <p:spPr bwMode="gray">
          <a:xfrm>
            <a:off x="4381402" y="1407965"/>
            <a:ext cx="2520000" cy="796899"/>
          </a:xfrm>
          <a:custGeom>
            <a:avLst/>
            <a:gdLst/>
            <a:ahLst/>
            <a:cxnLst>
              <a:cxn ang="0">
                <a:pos x="749" y="113"/>
              </a:cxn>
              <a:cxn ang="0">
                <a:pos x="726" y="113"/>
              </a:cxn>
              <a:cxn ang="0">
                <a:pos x="704" y="91"/>
              </a:cxn>
              <a:cxn ang="0">
                <a:pos x="704" y="23"/>
              </a:cxn>
              <a:cxn ang="0">
                <a:pos x="681" y="0"/>
              </a:cxn>
              <a:cxn ang="0">
                <a:pos x="91" y="0"/>
              </a:cxn>
              <a:cxn ang="0">
                <a:pos x="69" y="23"/>
              </a:cxn>
              <a:cxn ang="0">
                <a:pos x="69"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4" y="0"/>
                  <a:pt x="681" y="0"/>
                </a:cubicBezTo>
                <a:cubicBezTo>
                  <a:pt x="91" y="0"/>
                  <a:pt x="91" y="0"/>
                  <a:pt x="91" y="0"/>
                </a:cubicBezTo>
                <a:cubicBezTo>
                  <a:pt x="79" y="0"/>
                  <a:pt x="69" y="10"/>
                  <a:pt x="69" y="23"/>
                </a:cubicBezTo>
                <a:cubicBezTo>
                  <a:pt x="69" y="91"/>
                  <a:pt x="69" y="91"/>
                  <a:pt x="69" y="91"/>
                </a:cubicBezTo>
                <a:cubicBezTo>
                  <a:pt x="69" y="103"/>
                  <a:pt x="58" y="113"/>
                  <a:pt x="46" y="113"/>
                </a:cubicBezTo>
                <a:cubicBezTo>
                  <a:pt x="23" y="113"/>
                  <a:pt x="23" y="113"/>
                  <a:pt x="23" y="113"/>
                </a:cubicBezTo>
                <a:cubicBezTo>
                  <a:pt x="11" y="113"/>
                  <a:pt x="0" y="123"/>
                  <a:pt x="0" y="136"/>
                </a:cubicBezTo>
                <a:cubicBezTo>
                  <a:pt x="0" y="159"/>
                  <a:pt x="0" y="159"/>
                  <a:pt x="0" y="159"/>
                </a:cubicBezTo>
                <a:cubicBezTo>
                  <a:pt x="772" y="159"/>
                  <a:pt x="772" y="159"/>
                  <a:pt x="772" y="159"/>
                </a:cubicBezTo>
                <a:cubicBezTo>
                  <a:pt x="772" y="136"/>
                  <a:pt x="772" y="136"/>
                  <a:pt x="772" y="136"/>
                </a:cubicBezTo>
                <a:cubicBezTo>
                  <a:pt x="772" y="123"/>
                  <a:pt x="762"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0" name="Freeform 37"/>
          <p:cNvSpPr>
            <a:spLocks/>
          </p:cNvSpPr>
          <p:nvPr/>
        </p:nvSpPr>
        <p:spPr bwMode="gray">
          <a:xfrm>
            <a:off x="179792" y="1407965"/>
            <a:ext cx="2520000" cy="796899"/>
          </a:xfrm>
          <a:custGeom>
            <a:avLst/>
            <a:gdLst/>
            <a:ahLst/>
            <a:cxnLst>
              <a:cxn ang="0">
                <a:pos x="749" y="113"/>
              </a:cxn>
              <a:cxn ang="0">
                <a:pos x="726" y="113"/>
              </a:cxn>
              <a:cxn ang="0">
                <a:pos x="703" y="91"/>
              </a:cxn>
              <a:cxn ang="0">
                <a:pos x="703" y="23"/>
              </a:cxn>
              <a:cxn ang="0">
                <a:pos x="681" y="0"/>
              </a:cxn>
              <a:cxn ang="0">
                <a:pos x="91" y="0"/>
              </a:cxn>
              <a:cxn ang="0">
                <a:pos x="68" y="23"/>
              </a:cxn>
              <a:cxn ang="0">
                <a:pos x="68" y="91"/>
              </a:cxn>
              <a:cxn ang="0">
                <a:pos x="45" y="113"/>
              </a:cxn>
              <a:cxn ang="0">
                <a:pos x="23" y="113"/>
              </a:cxn>
              <a:cxn ang="0">
                <a:pos x="0" y="136"/>
              </a:cxn>
              <a:cxn ang="0">
                <a:pos x="0" y="159"/>
              </a:cxn>
              <a:cxn ang="0">
                <a:pos x="771" y="159"/>
              </a:cxn>
              <a:cxn ang="0">
                <a:pos x="771" y="136"/>
              </a:cxn>
              <a:cxn ang="0">
                <a:pos x="749" y="113"/>
              </a:cxn>
            </a:cxnLst>
            <a:rect l="0" t="0" r="r" b="b"/>
            <a:pathLst>
              <a:path w="771" h="159">
                <a:moveTo>
                  <a:pt x="749" y="113"/>
                </a:moveTo>
                <a:cubicBezTo>
                  <a:pt x="726" y="113"/>
                  <a:pt x="726" y="113"/>
                  <a:pt x="726" y="113"/>
                </a:cubicBezTo>
                <a:cubicBezTo>
                  <a:pt x="713" y="113"/>
                  <a:pt x="703" y="103"/>
                  <a:pt x="703" y="91"/>
                </a:cubicBezTo>
                <a:cubicBezTo>
                  <a:pt x="703" y="23"/>
                  <a:pt x="703" y="23"/>
                  <a:pt x="703" y="23"/>
                </a:cubicBezTo>
                <a:cubicBezTo>
                  <a:pt x="703" y="10"/>
                  <a:pt x="693" y="0"/>
                  <a:pt x="681" y="0"/>
                </a:cubicBezTo>
                <a:cubicBezTo>
                  <a:pt x="91" y="0"/>
                  <a:pt x="91" y="0"/>
                  <a:pt x="91" y="0"/>
                </a:cubicBezTo>
                <a:cubicBezTo>
                  <a:pt x="78" y="0"/>
                  <a:pt x="68" y="10"/>
                  <a:pt x="68" y="23"/>
                </a:cubicBezTo>
                <a:cubicBezTo>
                  <a:pt x="68" y="91"/>
                  <a:pt x="68" y="91"/>
                  <a:pt x="68" y="91"/>
                </a:cubicBezTo>
                <a:cubicBezTo>
                  <a:pt x="68" y="103"/>
                  <a:pt x="58" y="113"/>
                  <a:pt x="45" y="113"/>
                </a:cubicBezTo>
                <a:cubicBezTo>
                  <a:pt x="23" y="113"/>
                  <a:pt x="23" y="113"/>
                  <a:pt x="23"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9" y="113"/>
                </a:cubicBezTo>
                <a:close/>
              </a:path>
            </a:pathLst>
          </a:custGeom>
          <a:gradFill rotWithShape="1">
            <a:gsLst>
              <a:gs pos="0">
                <a:srgbClr val="126AA0">
                  <a:gamma/>
                  <a:tint val="60784"/>
                  <a:invGamma/>
                </a:srgbClr>
              </a:gs>
              <a:gs pos="64000">
                <a:srgbClr val="126AA0"/>
              </a:gs>
            </a:gsLst>
            <a:lin ang="5400000" scaled="1"/>
          </a:gradFill>
          <a:ln w="12700" cmpd="sng">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1" name="Freeform 38"/>
          <p:cNvSpPr>
            <a:spLocks/>
          </p:cNvSpPr>
          <p:nvPr/>
        </p:nvSpPr>
        <p:spPr bwMode="gray">
          <a:xfrm>
            <a:off x="2280597" y="1407965"/>
            <a:ext cx="2520000" cy="796899"/>
          </a:xfrm>
          <a:custGeom>
            <a:avLst/>
            <a:gdLst/>
            <a:ahLst/>
            <a:cxnLst>
              <a:cxn ang="0">
                <a:pos x="749" y="113"/>
              </a:cxn>
              <a:cxn ang="0">
                <a:pos x="726" y="113"/>
              </a:cxn>
              <a:cxn ang="0">
                <a:pos x="704" y="91"/>
              </a:cxn>
              <a:cxn ang="0">
                <a:pos x="704" y="23"/>
              </a:cxn>
              <a:cxn ang="0">
                <a:pos x="681" y="0"/>
              </a:cxn>
              <a:cxn ang="0">
                <a:pos x="91" y="0"/>
              </a:cxn>
              <a:cxn ang="0">
                <a:pos x="68" y="23"/>
              </a:cxn>
              <a:cxn ang="0">
                <a:pos x="68"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3" y="0"/>
                  <a:pt x="681" y="0"/>
                </a:cubicBezTo>
                <a:cubicBezTo>
                  <a:pt x="91" y="0"/>
                  <a:pt x="91" y="0"/>
                  <a:pt x="91" y="0"/>
                </a:cubicBezTo>
                <a:cubicBezTo>
                  <a:pt x="78" y="0"/>
                  <a:pt x="68" y="10"/>
                  <a:pt x="68" y="23"/>
                </a:cubicBezTo>
                <a:cubicBezTo>
                  <a:pt x="68" y="91"/>
                  <a:pt x="68" y="91"/>
                  <a:pt x="68" y="91"/>
                </a:cubicBezTo>
                <a:cubicBezTo>
                  <a:pt x="68" y="103"/>
                  <a:pt x="58" y="113"/>
                  <a:pt x="46" y="113"/>
                </a:cubicBezTo>
                <a:cubicBezTo>
                  <a:pt x="23" y="113"/>
                  <a:pt x="23" y="113"/>
                  <a:pt x="23" y="113"/>
                </a:cubicBezTo>
                <a:cubicBezTo>
                  <a:pt x="10" y="113"/>
                  <a:pt x="0" y="123"/>
                  <a:pt x="0" y="136"/>
                </a:cubicBezTo>
                <a:cubicBezTo>
                  <a:pt x="0" y="159"/>
                  <a:pt x="0" y="159"/>
                  <a:pt x="0" y="159"/>
                </a:cubicBezTo>
                <a:cubicBezTo>
                  <a:pt x="772" y="159"/>
                  <a:pt x="772" y="159"/>
                  <a:pt x="772" y="159"/>
                </a:cubicBezTo>
                <a:cubicBezTo>
                  <a:pt x="772" y="136"/>
                  <a:pt x="772" y="136"/>
                  <a:pt x="772" y="136"/>
                </a:cubicBezTo>
                <a:cubicBezTo>
                  <a:pt x="772"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3" name="AutoShape 31" descr="© INSCALE GmbH, 26.05.2010&#10;http://www.presentationload.com/"/>
          <p:cNvSpPr>
            <a:spLocks noChangeArrowheads="1"/>
          </p:cNvSpPr>
          <p:nvPr/>
        </p:nvSpPr>
        <p:spPr bwMode="gray">
          <a:xfrm>
            <a:off x="153988" y="1914525"/>
            <a:ext cx="8856662" cy="4610100"/>
          </a:xfrm>
          <a:prstGeom prst="roundRect">
            <a:avLst>
              <a:gd name="adj" fmla="val 1838"/>
            </a:avLst>
          </a:prstGeom>
          <a:solidFill>
            <a:schemeClr val="accent1"/>
          </a:solidFill>
          <a:ln w="9525">
            <a:noFill/>
            <a:round/>
            <a:headEnd/>
            <a:tailEnd/>
          </a:ln>
        </p:spPr>
        <p:txBody>
          <a:bodyPr/>
          <a:lstStyle/>
          <a:p>
            <a:pPr>
              <a:defRPr/>
            </a:pPr>
            <a:endParaRPr lang="de-DE" noProof="1">
              <a:solidFill>
                <a:srgbClr val="000000"/>
              </a:solidFill>
              <a:ea typeface="+mn-ea"/>
            </a:endParaRPr>
          </a:p>
        </p:txBody>
      </p:sp>
      <p:sp>
        <p:nvSpPr>
          <p:cNvPr id="14" name="Rectangle 5" descr="© INSCALE GmbH, 26.05.2010&#10;http://www.presentationload.com/"/>
          <p:cNvSpPr>
            <a:spLocks noChangeArrowheads="1"/>
          </p:cNvSpPr>
          <p:nvPr/>
        </p:nvSpPr>
        <p:spPr bwMode="gray">
          <a:xfrm>
            <a:off x="498475" y="2203450"/>
            <a:ext cx="8197850" cy="3454400"/>
          </a:xfrm>
          <a:prstGeom prst="rect">
            <a:avLst/>
          </a:prstGeom>
          <a:noFill/>
          <a:ln w="12700">
            <a:noFill/>
            <a:miter lim="800000"/>
            <a:headEnd/>
            <a:tailEnd/>
          </a:ln>
          <a:effectLst/>
        </p:spPr>
        <p:txBody>
          <a:bodyPr lIns="108000" tIns="108000" rIns="144000" bIns="72000"/>
          <a:lstStyle/>
          <a:p>
            <a:pPr marL="190500" indent="-190500">
              <a:lnSpc>
                <a:spcPct val="95000"/>
              </a:lnSpc>
              <a:spcAft>
                <a:spcPct val="40000"/>
              </a:spcAft>
              <a:buClr>
                <a:srgbClr val="FFFFFF"/>
              </a:buClr>
              <a:buFont typeface="Wingdings" pitchFamily="2" charset="2"/>
              <a:buChar char="§"/>
              <a:defRPr/>
            </a:pPr>
            <a:endParaRPr lang="de-DE" noProof="1">
              <a:solidFill>
                <a:srgbClr val="FFFFFF"/>
              </a:solidFill>
              <a:ea typeface="+mn-ea"/>
            </a:endParaRPr>
          </a:p>
        </p:txBody>
      </p:sp>
      <p:sp>
        <p:nvSpPr>
          <p:cNvPr id="2" name="矩形 1"/>
          <p:cNvSpPr/>
          <p:nvPr/>
        </p:nvSpPr>
        <p:spPr>
          <a:xfrm>
            <a:off x="449778" y="1407965"/>
            <a:ext cx="1980029" cy="523220"/>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800" b="1" kern="0" dirty="0">
                <a:solidFill>
                  <a:schemeClr val="bg1"/>
                </a:solidFill>
                <a:latin typeface="微软雅黑" panose="020B0503020204020204" pitchFamily="34" charset="-122"/>
                <a:ea typeface="微软雅黑" panose="020B0503020204020204" pitchFamily="34" charset="-122"/>
              </a:rPr>
              <a:t>基础数据表</a:t>
            </a:r>
            <a:endParaRPr lang="zh-CN" altLang="en-US" sz="2800" b="1" dirty="0">
              <a:solidFill>
                <a:schemeClr val="bg1"/>
              </a:solidFill>
              <a:latin typeface="微软雅黑" pitchFamily="34" charset="-122"/>
              <a:ea typeface="微软雅黑" pitchFamily="34" charset="-122"/>
            </a:endParaRPr>
          </a:p>
        </p:txBody>
      </p:sp>
      <p:sp>
        <p:nvSpPr>
          <p:cNvPr id="18" name="矩形 17"/>
          <p:cNvSpPr/>
          <p:nvPr/>
        </p:nvSpPr>
        <p:spPr>
          <a:xfrm>
            <a:off x="560388" y="2636838"/>
            <a:ext cx="8135937" cy="34559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457200">
              <a:lnSpc>
                <a:spcPct val="120000"/>
              </a:lnSpc>
              <a:defRPr/>
            </a:pPr>
            <a:r>
              <a:rPr lang="zh-CN" altLang="en-US" sz="3200" kern="0" dirty="0">
                <a:solidFill>
                  <a:schemeClr val="bg1"/>
                </a:solidFill>
                <a:latin typeface="微软雅黑" panose="020B0503020204020204" pitchFamily="34" charset="-122"/>
                <a:ea typeface="微软雅黑" panose="020B0503020204020204" pitchFamily="34" charset="-122"/>
              </a:rPr>
              <a:t>反映部门收支预算执行结果、资产负债、人员机构、资产配置使用以及事业发展成效等信息。</a:t>
            </a:r>
            <a:endParaRPr lang="en-US" altLang="zh-CN" sz="3200" kern="0" dirty="0">
              <a:solidFill>
                <a:schemeClr val="bg1"/>
              </a:solidFill>
              <a:latin typeface="微软雅黑" panose="020B0503020204020204" pitchFamily="34" charset="-122"/>
              <a:ea typeface="微软雅黑" panose="020B0503020204020204" pitchFamily="34" charset="-122"/>
            </a:endParaRPr>
          </a:p>
          <a:p>
            <a:pPr indent="457200">
              <a:lnSpc>
                <a:spcPct val="120000"/>
              </a:lnSpc>
              <a:defRPr/>
            </a:pPr>
            <a:r>
              <a:rPr lang="en-US" altLang="zh-CN" sz="3200" kern="0" dirty="0">
                <a:solidFill>
                  <a:schemeClr val="bg1"/>
                </a:solidFill>
                <a:latin typeface="微软雅黑" panose="020B0503020204020204" pitchFamily="34" charset="-122"/>
                <a:ea typeface="微软雅黑" panose="020B0503020204020204" pitchFamily="34" charset="-122"/>
              </a:rPr>
              <a:t>2016</a:t>
            </a:r>
            <a:r>
              <a:rPr lang="zh-CN" altLang="en-US" sz="3200" kern="0" dirty="0">
                <a:solidFill>
                  <a:schemeClr val="bg1"/>
                </a:solidFill>
                <a:latin typeface="微软雅黑" panose="020B0503020204020204" pitchFamily="34" charset="-122"/>
                <a:ea typeface="微软雅黑" panose="020B0503020204020204" pitchFamily="34" charset="-122"/>
              </a:rPr>
              <a:t>年基础数据表：</a:t>
            </a:r>
            <a:endParaRPr lang="en-US" altLang="zh-CN" sz="3200" kern="0" dirty="0">
              <a:solidFill>
                <a:schemeClr val="bg1"/>
              </a:solidFill>
              <a:latin typeface="微软雅黑" panose="020B0503020204020204" pitchFamily="34" charset="-122"/>
              <a:ea typeface="微软雅黑" panose="020B0503020204020204" pitchFamily="34" charset="-122"/>
            </a:endParaRPr>
          </a:p>
          <a:p>
            <a:pPr indent="457200">
              <a:lnSpc>
                <a:spcPct val="120000"/>
              </a:lnSpc>
              <a:spcBef>
                <a:spcPct val="20000"/>
              </a:spcBef>
              <a:buClr>
                <a:schemeClr val="bg1"/>
              </a:buClr>
              <a:buSzPct val="120000"/>
              <a:buFont typeface="Wingdings" pitchFamily="2" charset="2"/>
              <a:buChar char="Ø"/>
              <a:defRPr/>
            </a:pPr>
            <a:r>
              <a:rPr lang="zh-CN" altLang="en-US" sz="3200" dirty="0">
                <a:solidFill>
                  <a:schemeClr val="bg1"/>
                </a:solidFill>
                <a:latin typeface="微软雅黑" panose="020B0503020204020204" pitchFamily="34" charset="-122"/>
                <a:ea typeface="微软雅黑" panose="020B0503020204020204" pitchFamily="34" charset="-122"/>
              </a:rPr>
              <a:t>封面、主表（</a:t>
            </a:r>
            <a:r>
              <a:rPr lang="en-US" altLang="zh-CN" sz="3200" dirty="0">
                <a:solidFill>
                  <a:schemeClr val="bg1"/>
                </a:solidFill>
                <a:latin typeface="微软雅黑" panose="020B0503020204020204" pitchFamily="34" charset="-122"/>
                <a:ea typeface="微软雅黑" panose="020B0503020204020204" pitchFamily="34" charset="-122"/>
              </a:rPr>
              <a:t>21</a:t>
            </a:r>
            <a:r>
              <a:rPr lang="zh-CN" altLang="en-US" sz="3200" dirty="0">
                <a:solidFill>
                  <a:schemeClr val="bg1"/>
                </a:solidFill>
                <a:latin typeface="微软雅黑" panose="020B0503020204020204" pitchFamily="34" charset="-122"/>
                <a:ea typeface="微软雅黑" panose="020B0503020204020204" pitchFamily="34" charset="-122"/>
              </a:rPr>
              <a:t>）、附表（</a:t>
            </a:r>
            <a:r>
              <a:rPr lang="en-US" altLang="zh-CN" sz="3200" dirty="0">
                <a:solidFill>
                  <a:schemeClr val="bg1"/>
                </a:solidFill>
                <a:latin typeface="微软雅黑" panose="020B0503020204020204" pitchFamily="34" charset="-122"/>
                <a:ea typeface="微软雅黑" panose="020B0503020204020204" pitchFamily="34" charset="-122"/>
              </a:rPr>
              <a:t>5</a:t>
            </a:r>
            <a:r>
              <a:rPr lang="zh-CN" altLang="en-US" sz="3200" dirty="0">
                <a:solidFill>
                  <a:schemeClr val="bg1"/>
                </a:solidFill>
                <a:latin typeface="微软雅黑" panose="020B0503020204020204" pitchFamily="34" charset="-122"/>
                <a:ea typeface="微软雅黑" panose="020B0503020204020204" pitchFamily="34" charset="-122"/>
              </a:rPr>
              <a:t>）。</a:t>
            </a:r>
          </a:p>
          <a:p>
            <a:pPr indent="457200">
              <a:lnSpc>
                <a:spcPct val="120000"/>
              </a:lnSpc>
              <a:defRPr/>
            </a:pPr>
            <a:endParaRPr lang="zh-CN" altLang="en-US" sz="3200" dirty="0">
              <a:solidFill>
                <a:schemeClr val="bg1"/>
              </a:solidFill>
              <a:latin typeface="微软雅黑" panose="020B0503020204020204" pitchFamily="34" charset="-122"/>
              <a:ea typeface="微软雅黑" panose="020B0503020204020204" pitchFamily="34" charset="-122"/>
            </a:endParaRPr>
          </a:p>
        </p:txBody>
      </p:sp>
      <p:sp>
        <p:nvSpPr>
          <p:cNvPr id="19" name="矩形 18"/>
          <p:cNvSpPr/>
          <p:nvPr/>
        </p:nvSpPr>
        <p:spPr>
          <a:xfrm>
            <a:off x="2832711" y="1469520"/>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填报说明</a:t>
            </a:r>
          </a:p>
        </p:txBody>
      </p:sp>
      <p:sp>
        <p:nvSpPr>
          <p:cNvPr id="20" name="矩形 19"/>
          <p:cNvSpPr/>
          <p:nvPr/>
        </p:nvSpPr>
        <p:spPr>
          <a:xfrm>
            <a:off x="6880431" y="1452860"/>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分析评价表</a:t>
            </a:r>
          </a:p>
        </p:txBody>
      </p:sp>
      <p:sp>
        <p:nvSpPr>
          <p:cNvPr id="21" name="矩形 20"/>
          <p:cNvSpPr/>
          <p:nvPr/>
        </p:nvSpPr>
        <p:spPr>
          <a:xfrm>
            <a:off x="4933516" y="1416985"/>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分析报告</a:t>
            </a:r>
          </a:p>
        </p:txBody>
      </p:sp>
      <p:sp>
        <p:nvSpPr>
          <p:cNvPr id="29727" name="文本框 3"/>
          <p:cNvSpPr txBox="1">
            <a:spLocks noChangeArrowheads="1"/>
          </p:cNvSpPr>
          <p:nvPr/>
        </p:nvSpPr>
        <p:spPr bwMode="auto">
          <a:xfrm>
            <a:off x="395288" y="817563"/>
            <a:ext cx="16208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编报体系</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0137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B67E816-844B-4691-93AB-286A24D0F5BA}" type="slidenum">
              <a:rPr lang="zh-CN" altLang="en-US" sz="1200">
                <a:solidFill>
                  <a:srgbClr val="000000"/>
                </a:solidFill>
                <a:latin typeface="微软雅黑" pitchFamily="34" charset="-122"/>
                <a:ea typeface="微软雅黑" pitchFamily="34" charset="-122"/>
              </a:rPr>
              <a:pPr>
                <a:spcBef>
                  <a:spcPct val="0"/>
                </a:spcBef>
                <a:buFontTx/>
                <a:buNone/>
              </a:pPr>
              <a:t>40</a:t>
            </a:fld>
            <a:endParaRPr lang="zh-CN" altLang="en-US" sz="1200">
              <a:solidFill>
                <a:srgbClr val="000000"/>
              </a:solidFill>
              <a:latin typeface="微软雅黑" pitchFamily="34" charset="-122"/>
              <a:ea typeface="微软雅黑" pitchFamily="34" charset="-122"/>
            </a:endParaRPr>
          </a:p>
        </p:txBody>
      </p:sp>
      <p:sp>
        <p:nvSpPr>
          <p:cNvPr id="10138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四、</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02</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0548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buFont typeface="Wingdings" panose="05000000000000000000" pitchFamily="2" charset="2"/>
              <a:buChar char="Ø"/>
              <a:defRPr/>
            </a:pPr>
            <a:r>
              <a:rPr lang="zh-CN" altLang="zh-CN" sz="3600" b="1" dirty="0" smtClean="0">
                <a:latin typeface="微软雅黑" panose="020B0503020204020204" pitchFamily="34" charset="-122"/>
                <a:ea typeface="微软雅黑" panose="020B0503020204020204" pitchFamily="34" charset="-122"/>
              </a:rPr>
              <a:t>报表格式</a:t>
            </a:r>
            <a:endParaRPr lang="zh-CN" altLang="zh-CN" sz="3600" dirty="0" smtClean="0">
              <a:latin typeface="微软雅黑" panose="020B0503020204020204" pitchFamily="34" charset="-122"/>
              <a:ea typeface="微软雅黑" panose="020B0503020204020204" pitchFamily="34" charset="-122"/>
            </a:endParaRPr>
          </a:p>
          <a:p>
            <a:pPr marL="0" indent="719138">
              <a:lnSpc>
                <a:spcPct val="150000"/>
              </a:lnSpc>
              <a:buFont typeface="Arial" panose="020B0604020202020204" pitchFamily="34" charset="0"/>
              <a:buNone/>
              <a:defRPr/>
            </a:pPr>
            <a:r>
              <a:rPr lang="zh-CN" altLang="zh-CN" sz="3600" dirty="0" smtClean="0">
                <a:latin typeface="微软雅黑" panose="020B0503020204020204" pitchFamily="34" charset="-122"/>
                <a:ea typeface="微软雅黑" panose="020B0503020204020204" pitchFamily="34" charset="-122"/>
              </a:rPr>
              <a:t>删除其中项“基本建设资金结转和结余”。</a:t>
            </a:r>
            <a:endParaRPr lang="zh-CN" altLang="en-US" sz="3600" dirty="0" smtClean="0">
              <a:solidFill>
                <a:srgbClr val="002060"/>
              </a:solidFill>
              <a:latin typeface="微软雅黑" panose="020B0503020204020204" pitchFamily="34" charset="-122"/>
              <a:ea typeface="微软雅黑" panose="020B0503020204020204" pitchFamily="34" charset="-122"/>
            </a:endParaRPr>
          </a:p>
        </p:txBody>
      </p:sp>
      <p:sp>
        <p:nvSpPr>
          <p:cNvPr id="11" name="矩形 10"/>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矩形 12"/>
          <p:cNvSpPr/>
          <p:nvPr/>
        </p:nvSpPr>
        <p:spPr>
          <a:xfrm>
            <a:off x="34925" y="4908550"/>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0342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B7063D0-C982-4624-A928-667B74277F00}" type="slidenum">
              <a:rPr lang="zh-CN" altLang="en-US" sz="1200">
                <a:solidFill>
                  <a:srgbClr val="000000"/>
                </a:solidFill>
                <a:latin typeface="微软雅黑" pitchFamily="34" charset="-122"/>
                <a:ea typeface="微软雅黑" pitchFamily="34" charset="-122"/>
              </a:rPr>
              <a:pPr>
                <a:spcBef>
                  <a:spcPct val="0"/>
                </a:spcBef>
                <a:buFontTx/>
                <a:buNone/>
              </a:pPr>
              <a:t>41</a:t>
            </a:fld>
            <a:endParaRPr lang="zh-CN" altLang="en-US" sz="1200">
              <a:solidFill>
                <a:srgbClr val="000000"/>
              </a:solidFill>
              <a:latin typeface="微软雅黑" pitchFamily="34" charset="-122"/>
              <a:ea typeface="微软雅黑" pitchFamily="34" charset="-122"/>
            </a:endParaRPr>
          </a:p>
        </p:txBody>
      </p:sp>
      <p:sp>
        <p:nvSpPr>
          <p:cNvPr id="10342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103430"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47813" y="2028825"/>
            <a:ext cx="7559675" cy="3811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23" name="矩形 2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24" name="矩形 2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5" name="矩形 2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6" name="矩形 2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nvGrpSpPr>
          <p:cNvPr id="12" name="组合 11"/>
          <p:cNvGrpSpPr>
            <a:grpSpLocks/>
          </p:cNvGrpSpPr>
          <p:nvPr/>
        </p:nvGrpSpPr>
        <p:grpSpPr bwMode="auto">
          <a:xfrm>
            <a:off x="-10648824" y="375604"/>
            <a:ext cx="6624736" cy="3587932"/>
            <a:chOff x="-2917421" y="2189022"/>
            <a:chExt cx="7873179" cy="3587808"/>
          </a:xfrm>
        </p:grpSpPr>
        <p:sp>
          <p:nvSpPr>
            <p:cNvPr id="13" name="圆角矩形 12"/>
            <p:cNvSpPr/>
            <p:nvPr/>
          </p:nvSpPr>
          <p:spPr>
            <a:xfrm>
              <a:off x="195637" y="4536612"/>
              <a:ext cx="823532" cy="1240218"/>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4" name="圆角矩形标注 13"/>
            <p:cNvSpPr/>
            <p:nvPr/>
          </p:nvSpPr>
          <p:spPr>
            <a:xfrm>
              <a:off x="-2917421" y="2189022"/>
              <a:ext cx="7873179" cy="2051352"/>
            </a:xfrm>
            <a:prstGeom prst="wedgeRoundRectCallout">
              <a:avLst>
                <a:gd name="adj1" fmla="val -5666"/>
                <a:gd name="adj2" fmla="val 64940"/>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2800" b="1" kern="0" dirty="0">
                  <a:solidFill>
                    <a:srgbClr val="002060"/>
                  </a:solidFill>
                  <a:latin typeface="微软雅黑" panose="020B0503020204020204" pitchFamily="34" charset="-122"/>
                  <a:ea typeface="微软雅黑" panose="020B0503020204020204" pitchFamily="34" charset="-122"/>
                </a:rPr>
                <a:t>财政拨款收入</a:t>
              </a:r>
              <a:r>
                <a:rPr lang="zh-CN" altLang="en-US" sz="2800" b="1" kern="0" dirty="0" smtClean="0">
                  <a:solidFill>
                    <a:srgbClr val="002060"/>
                  </a:solidFill>
                  <a:latin typeface="微软雅黑" panose="020B0503020204020204" pitchFamily="34" charset="-122"/>
                  <a:ea typeface="微软雅黑" panose="020B0503020204020204" pitchFamily="34" charset="-122"/>
                </a:rPr>
                <a:t>：</a:t>
              </a:r>
              <a:endParaRPr lang="en-US" altLang="zh-CN" sz="2800" b="1" kern="0" dirty="0" smtClean="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zh-CN" altLang="en-US" sz="2800" kern="0" dirty="0" smtClean="0">
                  <a:solidFill>
                    <a:srgbClr val="002060"/>
                  </a:solidFill>
                  <a:latin typeface="微软雅黑" panose="020B0503020204020204" pitchFamily="34" charset="-122"/>
                  <a:ea typeface="微软雅黑" panose="020B0503020204020204" pitchFamily="34" charset="-122"/>
                </a:rPr>
                <a:t>填</a:t>
              </a:r>
              <a:r>
                <a:rPr lang="zh-CN" altLang="en-US" sz="2800" kern="0" dirty="0">
                  <a:solidFill>
                    <a:srgbClr val="002060"/>
                  </a:solidFill>
                  <a:latin typeface="微软雅黑" panose="020B0503020204020204" pitchFamily="34" charset="-122"/>
                  <a:ea typeface="微软雅黑" panose="020B0503020204020204" pitchFamily="34" charset="-122"/>
                </a:rPr>
                <a:t>列单位本年度从本级财政部门取得的财政拨款，包括一般公共预算财政拨款和政府性基金预算财政拨款。</a:t>
              </a:r>
            </a:p>
          </p:txBody>
        </p:sp>
      </p:grpSp>
      <p:grpSp>
        <p:nvGrpSpPr>
          <p:cNvPr id="16" name="组合 47"/>
          <p:cNvGrpSpPr>
            <a:grpSpLocks/>
          </p:cNvGrpSpPr>
          <p:nvPr/>
        </p:nvGrpSpPr>
        <p:grpSpPr bwMode="auto">
          <a:xfrm>
            <a:off x="9968519" y="238496"/>
            <a:ext cx="7495020" cy="3631163"/>
            <a:chOff x="-4627048" y="1136293"/>
            <a:chExt cx="7496157" cy="3630668"/>
          </a:xfrm>
        </p:grpSpPr>
        <p:sp>
          <p:nvSpPr>
            <p:cNvPr id="18" name="圆角矩形 17"/>
            <p:cNvSpPr/>
            <p:nvPr/>
          </p:nvSpPr>
          <p:spPr>
            <a:xfrm>
              <a:off x="2146812" y="3534382"/>
              <a:ext cx="722297" cy="1232579"/>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9" name="圆角矩形标注 18"/>
            <p:cNvSpPr/>
            <p:nvPr/>
          </p:nvSpPr>
          <p:spPr>
            <a:xfrm>
              <a:off x="-4627048" y="1136293"/>
              <a:ext cx="7026980" cy="2293203"/>
            </a:xfrm>
            <a:prstGeom prst="wedgeRoundRectCallout">
              <a:avLst>
                <a:gd name="adj1" fmla="val 43668"/>
                <a:gd name="adj2" fmla="val 63307"/>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7188">
                <a:lnSpc>
                  <a:spcPts val="3000"/>
                </a:lnSpc>
                <a:defRPr/>
              </a:pPr>
              <a:r>
                <a:rPr lang="zh-CN" altLang="en-US" sz="3200" b="1" dirty="0" smtClean="0">
                  <a:solidFill>
                    <a:srgbClr val="002060"/>
                  </a:solidFill>
                  <a:latin typeface="微软雅黑" panose="020B0503020204020204" pitchFamily="34" charset="-122"/>
                  <a:ea typeface="微软雅黑" panose="020B0503020204020204" pitchFamily="34" charset="-122"/>
                </a:rPr>
                <a:t>其他</a:t>
              </a:r>
              <a:r>
                <a:rPr lang="zh-CN" altLang="en-US" sz="3200" b="1" dirty="0">
                  <a:solidFill>
                    <a:srgbClr val="002060"/>
                  </a:solidFill>
                  <a:latin typeface="微软雅黑" panose="020B0503020204020204" pitchFamily="34" charset="-122"/>
                  <a:ea typeface="微软雅黑" panose="020B0503020204020204" pitchFamily="34" charset="-122"/>
                </a:rPr>
                <a:t>收入</a:t>
              </a:r>
              <a:r>
                <a:rPr lang="zh-CN" altLang="en-US" sz="3200" b="1" dirty="0" smtClean="0">
                  <a:solidFill>
                    <a:srgbClr val="002060"/>
                  </a:solidFill>
                  <a:latin typeface="微软雅黑" panose="020B0503020204020204" pitchFamily="34" charset="-122"/>
                  <a:ea typeface="微软雅黑" panose="020B0503020204020204" pitchFamily="34" charset="-122"/>
                </a:rPr>
                <a:t>：</a:t>
              </a:r>
              <a:endParaRPr lang="en-US" altLang="zh-CN" sz="3200" b="1" dirty="0" smtClean="0">
                <a:solidFill>
                  <a:srgbClr val="002060"/>
                </a:solidFill>
                <a:latin typeface="微软雅黑" panose="020B0503020204020204" pitchFamily="34" charset="-122"/>
                <a:ea typeface="微软雅黑" panose="020B0503020204020204" pitchFamily="34" charset="-122"/>
              </a:endParaRPr>
            </a:p>
            <a:p>
              <a:pPr indent="357188">
                <a:lnSpc>
                  <a:spcPts val="3000"/>
                </a:lnSpc>
                <a:defRPr/>
              </a:pPr>
              <a:r>
                <a:rPr lang="zh-CN" altLang="en-US" sz="2800" dirty="0" smtClean="0">
                  <a:solidFill>
                    <a:srgbClr val="002060"/>
                  </a:solidFill>
                  <a:latin typeface="微软雅黑" panose="020B0503020204020204" pitchFamily="34" charset="-122"/>
                  <a:ea typeface="微软雅黑" panose="020B0503020204020204" pitchFamily="34" charset="-122"/>
                </a:rPr>
                <a:t>从</a:t>
              </a:r>
              <a:r>
                <a:rPr lang="zh-CN" altLang="en-US" sz="2800" dirty="0">
                  <a:solidFill>
                    <a:srgbClr val="002060"/>
                  </a:solidFill>
                  <a:latin typeface="微软雅黑" panose="020B0503020204020204" pitchFamily="34" charset="-122"/>
                  <a:ea typeface="微软雅黑" panose="020B0503020204020204" pitchFamily="34" charset="-122"/>
                </a:rPr>
                <a:t>本级财政部门以外的同级单位取得的经费、从非本级财政部门取得的经费，以及行政单位收到的财政专户管理资金填列在本项内。</a:t>
              </a: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7.40741E-7 L 1.34393 -0.00069 " pathEditMode="relative" rAng="0" ptsTypes="AA">
                                      <p:cBhvr>
                                        <p:cTn id="6" dur="500" fill="hold"/>
                                        <p:tgtEl>
                                          <p:spTgt spid="12"/>
                                        </p:tgtEl>
                                        <p:attrNameLst>
                                          <p:attrName>ppt_x</p:attrName>
                                          <p:attrName>ppt_y</p:attrName>
                                        </p:attrNameLst>
                                      </p:cBhvr>
                                      <p:rCtr x="67188" y="-46"/>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5" presetClass="path" presetSubtype="0" accel="50000" decel="50000" fill="hold" nodeType="clickEffect">
                                  <p:stCondLst>
                                    <p:cond delay="0"/>
                                  </p:stCondLst>
                                  <p:childTnLst>
                                    <p:animMotion origin="layout" path="M 2.22222E-6 -7.40741E-7 L -0.92136 0.0125 " pathEditMode="relative" rAng="0" ptsTypes="AA">
                                      <p:cBhvr>
                                        <p:cTn id="14" dur="500" fill="hold"/>
                                        <p:tgtEl>
                                          <p:spTgt spid="16"/>
                                        </p:tgtEl>
                                        <p:attrNameLst>
                                          <p:attrName>ppt_x</p:attrName>
                                          <p:attrName>ppt_y</p:attrName>
                                        </p:attrNameLst>
                                      </p:cBhvr>
                                      <p:rCtr x="-46076" y="6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0547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E585D35-799B-47F2-8AA1-94CC422992A4}" type="slidenum">
              <a:rPr lang="zh-CN" altLang="en-US" sz="1200">
                <a:solidFill>
                  <a:srgbClr val="000000"/>
                </a:solidFill>
                <a:latin typeface="微软雅黑" pitchFamily="34" charset="-122"/>
                <a:ea typeface="微软雅黑" pitchFamily="34" charset="-122"/>
              </a:rPr>
              <a:pPr>
                <a:spcBef>
                  <a:spcPct val="0"/>
                </a:spcBef>
                <a:buFontTx/>
                <a:buNone/>
              </a:pPr>
              <a:t>42</a:t>
            </a:fld>
            <a:endParaRPr lang="zh-CN" altLang="en-US" sz="1200">
              <a:solidFill>
                <a:srgbClr val="000000"/>
              </a:solidFill>
              <a:latin typeface="微软雅黑" pitchFamily="34" charset="-122"/>
              <a:ea typeface="微软雅黑" pitchFamily="34" charset="-122"/>
            </a:endParaRPr>
          </a:p>
        </p:txBody>
      </p:sp>
      <p:sp>
        <p:nvSpPr>
          <p:cNvPr id="10547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05478" name="Rectangle 3"/>
          <p:cNvSpPr txBox="1">
            <a:spLocks noChangeArrowheads="1"/>
          </p:cNvSpPr>
          <p:nvPr/>
        </p:nvSpPr>
        <p:spPr bwMode="auto">
          <a:xfrm>
            <a:off x="1547813" y="2852266"/>
            <a:ext cx="7491412" cy="2520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ctr" eaLnBrk="1" hangingPunct="1">
              <a:lnSpc>
                <a:spcPct val="150000"/>
              </a:lnSpc>
              <a:buFontTx/>
              <a:buNone/>
            </a:pPr>
            <a:r>
              <a:rPr lang="zh-CN" altLang="en-US" sz="2800" dirty="0">
                <a:solidFill>
                  <a:srgbClr val="002060"/>
                </a:solidFill>
                <a:latin typeface="微软雅黑" pitchFamily="34" charset="-122"/>
                <a:ea typeface="微软雅黑" pitchFamily="34" charset="-122"/>
              </a:rPr>
              <a:t>本表反映单位本年度取得的全部收入情况。根据单位收入总账、明细账的发生数，按支出功能分类科目分</a:t>
            </a:r>
            <a:r>
              <a:rPr lang="zh-CN" altLang="en-US" sz="2800" b="1" dirty="0">
                <a:solidFill>
                  <a:srgbClr val="002060"/>
                </a:solidFill>
                <a:latin typeface="微软雅黑" pitchFamily="34" charset="-122"/>
                <a:ea typeface="微软雅黑" pitchFamily="34" charset="-122"/>
              </a:rPr>
              <a:t>“类”、“款”、“项”</a:t>
            </a:r>
            <a:r>
              <a:rPr lang="zh-CN" altLang="en-US" sz="2800" dirty="0">
                <a:solidFill>
                  <a:srgbClr val="002060"/>
                </a:solidFill>
                <a:latin typeface="微软雅黑" pitchFamily="34" charset="-122"/>
                <a:ea typeface="微软雅黑" pitchFamily="34" charset="-122"/>
              </a:rPr>
              <a:t>填列</a:t>
            </a:r>
            <a:r>
              <a:rPr lang="zh-CN" altLang="en-US" sz="2800" dirty="0" smtClean="0">
                <a:solidFill>
                  <a:srgbClr val="002060"/>
                </a:solidFill>
                <a:latin typeface="微软雅黑" pitchFamily="34" charset="-122"/>
                <a:ea typeface="微软雅黑" pitchFamily="34" charset="-122"/>
              </a:rPr>
              <a:t>。</a:t>
            </a:r>
            <a:endParaRPr lang="en-US" altLang="zh-CN" sz="2800" dirty="0">
              <a:solidFill>
                <a:srgbClr val="002060"/>
              </a:solidFill>
              <a:latin typeface="微软雅黑" pitchFamily="34" charset="-122"/>
              <a:ea typeface="微软雅黑" pitchFamily="34" charset="-122"/>
            </a:endParaRPr>
          </a:p>
        </p:txBody>
      </p:sp>
      <p:sp>
        <p:nvSpPr>
          <p:cNvPr id="14" name="矩形 13"/>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5" name="矩形 14"/>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0752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5672DDE-EEB9-4660-801C-1F19C46C725E}" type="slidenum">
              <a:rPr lang="zh-CN" altLang="en-US" sz="1200">
                <a:solidFill>
                  <a:srgbClr val="000000"/>
                </a:solidFill>
                <a:latin typeface="微软雅黑" pitchFamily="34" charset="-122"/>
                <a:ea typeface="微软雅黑" pitchFamily="34" charset="-122"/>
              </a:rPr>
              <a:pPr>
                <a:spcBef>
                  <a:spcPct val="0"/>
                </a:spcBef>
                <a:buFontTx/>
                <a:buNone/>
              </a:pPr>
              <a:t>43</a:t>
            </a:fld>
            <a:endParaRPr lang="zh-CN" altLang="en-US" sz="1200">
              <a:solidFill>
                <a:srgbClr val="000000"/>
              </a:solidFill>
              <a:latin typeface="微软雅黑" pitchFamily="34" charset="-122"/>
              <a:ea typeface="微软雅黑" pitchFamily="34" charset="-122"/>
            </a:endParaRPr>
          </a:p>
        </p:txBody>
      </p:sp>
      <p:sp>
        <p:nvSpPr>
          <p:cNvPr id="10752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五、</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收入决算表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03</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0752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endParaRPr lang="en-US" altLang="zh-CN" sz="2800" dirty="0">
              <a:solidFill>
                <a:srgbClr val="00206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2800" dirty="0">
                <a:solidFill>
                  <a:srgbClr val="002060"/>
                </a:solidFill>
                <a:latin typeface="微软雅黑" pitchFamily="34" charset="-122"/>
                <a:ea typeface="微软雅黑" pitchFamily="34" charset="-122"/>
              </a:rPr>
              <a:t>根据单位基建账并入会计“大账”后相关数据填报</a:t>
            </a:r>
            <a:endParaRPr lang="en-US" altLang="zh-CN" sz="2800" dirty="0">
              <a:solidFill>
                <a:srgbClr val="00206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2800" dirty="0">
                <a:solidFill>
                  <a:srgbClr val="002060"/>
                </a:solidFill>
                <a:latin typeface="微软雅黑" pitchFamily="34" charset="-122"/>
                <a:ea typeface="微软雅黑" pitchFamily="34" charset="-122"/>
              </a:rPr>
              <a:t>填报“其他收入”的单位，应对收入具体构成情况予以说明（格式见填报说明）</a:t>
            </a:r>
            <a:endParaRPr lang="en-US" altLang="zh-CN" sz="2800" dirty="0">
              <a:solidFill>
                <a:srgbClr val="002060"/>
              </a:solidFill>
              <a:latin typeface="微软雅黑" pitchFamily="34" charset="-122"/>
              <a:ea typeface="微软雅黑" pitchFamily="34" charset="-122"/>
            </a:endParaRPr>
          </a:p>
        </p:txBody>
      </p:sp>
      <p:sp>
        <p:nvSpPr>
          <p:cNvPr id="11" name="矩形 10"/>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矩形 12"/>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 action="ppaction://noaction"/>
            </a:endParaRPr>
          </a:p>
        </p:txBody>
      </p:sp>
      <p:sp>
        <p:nvSpPr>
          <p:cNvPr id="10957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en-US" altLang="zh-CN" sz="1200" dirty="0" smtClean="0">
                <a:solidFill>
                  <a:srgbClr val="000000"/>
                </a:solidFill>
                <a:latin typeface="微软雅黑" pitchFamily="34" charset="-122"/>
                <a:ea typeface="微软雅黑" pitchFamily="34" charset="-122"/>
              </a:rPr>
              <a:t>45</a:t>
            </a:r>
            <a:endParaRPr lang="zh-CN" altLang="en-US" sz="1200" dirty="0">
              <a:solidFill>
                <a:srgbClr val="000000"/>
              </a:solidFill>
              <a:latin typeface="微软雅黑" pitchFamily="34" charset="-122"/>
              <a:ea typeface="微软雅黑" pitchFamily="34" charset="-122"/>
            </a:endParaRPr>
          </a:p>
        </p:txBody>
      </p:sp>
      <p:sp>
        <p:nvSpPr>
          <p:cNvPr id="10957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109578"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1547813" y="2035175"/>
            <a:ext cx="7523162" cy="3625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grpSp>
        <p:nvGrpSpPr>
          <p:cNvPr id="2" name="组合 11"/>
          <p:cNvGrpSpPr>
            <a:grpSpLocks/>
          </p:cNvGrpSpPr>
          <p:nvPr/>
        </p:nvGrpSpPr>
        <p:grpSpPr bwMode="auto">
          <a:xfrm>
            <a:off x="-10549680" y="735096"/>
            <a:ext cx="6624736" cy="2822453"/>
            <a:chOff x="-2917421" y="2297588"/>
            <a:chExt cx="7873179" cy="2822355"/>
          </a:xfrm>
        </p:grpSpPr>
        <p:sp>
          <p:nvSpPr>
            <p:cNvPr id="17" name="圆角矩形 16"/>
            <p:cNvSpPr/>
            <p:nvPr/>
          </p:nvSpPr>
          <p:spPr>
            <a:xfrm>
              <a:off x="334543" y="4389067"/>
              <a:ext cx="1112516" cy="730876"/>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8" name="圆角矩形标注 17"/>
            <p:cNvSpPr/>
            <p:nvPr/>
          </p:nvSpPr>
          <p:spPr>
            <a:xfrm>
              <a:off x="-2917421" y="2297588"/>
              <a:ext cx="7873179" cy="1792636"/>
            </a:xfrm>
            <a:prstGeom prst="wedgeRoundRectCallout">
              <a:avLst>
                <a:gd name="adj1" fmla="val -5666"/>
                <a:gd name="adj2" fmla="val 64940"/>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3200" b="1" kern="0" dirty="0">
                  <a:solidFill>
                    <a:srgbClr val="002060"/>
                  </a:solidFill>
                  <a:latin typeface="微软雅黑" panose="020B0503020204020204" pitchFamily="34" charset="-122"/>
                  <a:ea typeface="微软雅黑" panose="020B0503020204020204" pitchFamily="34" charset="-122"/>
                </a:rPr>
                <a:t>基本支出</a:t>
              </a:r>
              <a:r>
                <a:rPr lang="zh-CN" altLang="en-US" sz="3200" b="1" kern="0" dirty="0" smtClean="0">
                  <a:solidFill>
                    <a:srgbClr val="002060"/>
                  </a:solidFill>
                  <a:latin typeface="微软雅黑" panose="020B0503020204020204" pitchFamily="34" charset="-122"/>
                  <a:ea typeface="微软雅黑" panose="020B0503020204020204" pitchFamily="34" charset="-122"/>
                </a:rPr>
                <a:t>：</a:t>
              </a:r>
              <a:endParaRPr lang="en-US" altLang="zh-CN" sz="3200" b="1" kern="0" dirty="0" smtClean="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zh-CN" altLang="en-US" sz="2800" kern="0" dirty="0" smtClean="0">
                  <a:solidFill>
                    <a:srgbClr val="002060"/>
                  </a:solidFill>
                  <a:latin typeface="微软雅黑" panose="020B0503020204020204" pitchFamily="34" charset="-122"/>
                  <a:ea typeface="微软雅黑" panose="020B0503020204020204" pitchFamily="34" charset="-122"/>
                </a:rPr>
                <a:t>填</a:t>
              </a:r>
              <a:r>
                <a:rPr lang="zh-CN" altLang="en-US" sz="2800" kern="0" dirty="0">
                  <a:solidFill>
                    <a:srgbClr val="002060"/>
                  </a:solidFill>
                  <a:latin typeface="微软雅黑" panose="020B0503020204020204" pitchFamily="34" charset="-122"/>
                  <a:ea typeface="微软雅黑" panose="020B0503020204020204" pitchFamily="34" charset="-122"/>
                </a:rPr>
                <a:t>列单位为保障机构正常运转、完成日常工作任务而发生的各项支出。</a:t>
              </a:r>
            </a:p>
          </p:txBody>
        </p:sp>
      </p:grpSp>
      <p:grpSp>
        <p:nvGrpSpPr>
          <p:cNvPr id="3" name="组合 47"/>
          <p:cNvGrpSpPr>
            <a:grpSpLocks/>
          </p:cNvGrpSpPr>
          <p:nvPr/>
        </p:nvGrpSpPr>
        <p:grpSpPr bwMode="auto">
          <a:xfrm>
            <a:off x="10976631" y="209184"/>
            <a:ext cx="6124761" cy="3265536"/>
            <a:chOff x="-4627048" y="1136293"/>
            <a:chExt cx="6125690" cy="3265091"/>
          </a:xfrm>
        </p:grpSpPr>
        <p:sp>
          <p:nvSpPr>
            <p:cNvPr id="20" name="圆角矩形 19"/>
            <p:cNvSpPr/>
            <p:nvPr/>
          </p:nvSpPr>
          <p:spPr>
            <a:xfrm>
              <a:off x="-1791365" y="3649322"/>
              <a:ext cx="974296" cy="752062"/>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21" name="圆角矩形标注 20"/>
            <p:cNvSpPr/>
            <p:nvPr/>
          </p:nvSpPr>
          <p:spPr>
            <a:xfrm>
              <a:off x="-4627048" y="1136293"/>
              <a:ext cx="6125690" cy="2293203"/>
            </a:xfrm>
            <a:prstGeom prst="wedgeRoundRectCallout">
              <a:avLst>
                <a:gd name="adj1" fmla="val 7464"/>
                <a:gd name="adj2" fmla="val 56330"/>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7188">
                <a:lnSpc>
                  <a:spcPts val="3400"/>
                </a:lnSpc>
                <a:defRPr/>
              </a:pPr>
              <a:r>
                <a:rPr lang="zh-CN" altLang="en-US" sz="3200" b="1" dirty="0">
                  <a:solidFill>
                    <a:srgbClr val="002060"/>
                  </a:solidFill>
                  <a:latin typeface="微软雅黑" panose="020B0503020204020204" pitchFamily="34" charset="-122"/>
                  <a:ea typeface="微软雅黑" panose="020B0503020204020204" pitchFamily="34" charset="-122"/>
                </a:rPr>
                <a:t>项目支出</a:t>
              </a:r>
              <a:r>
                <a:rPr lang="zh-CN" altLang="en-US" sz="3200" b="1" dirty="0" smtClean="0">
                  <a:solidFill>
                    <a:srgbClr val="002060"/>
                  </a:solidFill>
                  <a:latin typeface="微软雅黑" panose="020B0503020204020204" pitchFamily="34" charset="-122"/>
                  <a:ea typeface="微软雅黑" panose="020B0503020204020204" pitchFamily="34" charset="-122"/>
                </a:rPr>
                <a:t>：</a:t>
              </a:r>
              <a:endParaRPr lang="en-US" altLang="zh-CN" sz="3200" b="1" dirty="0" smtClean="0">
                <a:solidFill>
                  <a:srgbClr val="002060"/>
                </a:solidFill>
                <a:latin typeface="微软雅黑" panose="020B0503020204020204" pitchFamily="34" charset="-122"/>
                <a:ea typeface="微软雅黑" panose="020B0503020204020204" pitchFamily="34" charset="-122"/>
              </a:endParaRPr>
            </a:p>
            <a:p>
              <a:pPr indent="357188">
                <a:lnSpc>
                  <a:spcPts val="3400"/>
                </a:lnSpc>
                <a:defRPr/>
              </a:pPr>
              <a:r>
                <a:rPr lang="zh-CN" altLang="en-US" sz="3200" dirty="0" smtClean="0">
                  <a:solidFill>
                    <a:srgbClr val="002060"/>
                  </a:solidFill>
                  <a:latin typeface="微软雅黑" panose="020B0503020204020204" pitchFamily="34" charset="-122"/>
                  <a:ea typeface="微软雅黑" panose="020B0503020204020204" pitchFamily="34" charset="-122"/>
                </a:rPr>
                <a:t>填</a:t>
              </a:r>
              <a:r>
                <a:rPr lang="zh-CN" altLang="en-US" sz="3200" dirty="0">
                  <a:solidFill>
                    <a:srgbClr val="002060"/>
                  </a:solidFill>
                  <a:latin typeface="微软雅黑" panose="020B0503020204020204" pitchFamily="34" charset="-122"/>
                  <a:ea typeface="微软雅黑" panose="020B0503020204020204" pitchFamily="34" charset="-122"/>
                </a:rPr>
                <a:t>列单位为完成特定的行政工作任务或事业发展目标，在基本支出之外发生的各项支出。</a:t>
              </a:r>
            </a:p>
          </p:txBody>
        </p:sp>
      </p:grpSp>
    </p:spTree>
    <p:extLst>
      <p:ext uri="{BB962C8B-B14F-4D97-AF65-F5344CB8AC3E}">
        <p14:creationId xmlns="" xmlns:p14="http://schemas.microsoft.com/office/powerpoint/2010/main" val="2628353334"/>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2.77778E-6 -7.40741E-7 L 1.34393 -0.00069 " pathEditMode="relative" rAng="0" ptsTypes="AA">
                                      <p:cBhvr>
                                        <p:cTn id="6" dur="500" fill="hold"/>
                                        <p:tgtEl>
                                          <p:spTgt spid="2"/>
                                        </p:tgtEl>
                                        <p:attrNameLst>
                                          <p:attrName>ppt_x</p:attrName>
                                          <p:attrName>ppt_y</p:attrName>
                                        </p:attrNameLst>
                                      </p:cBhvr>
                                      <p:rCtr x="67188" y="-46"/>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5" presetClass="path" presetSubtype="0" accel="50000" decel="50000" fill="hold" nodeType="clickEffect">
                                  <p:stCondLst>
                                    <p:cond delay="0"/>
                                  </p:stCondLst>
                                  <p:childTnLst>
                                    <p:animMotion origin="layout" path="M 2.22222E-6 -7.40741E-7 L -0.92136 0.0125 " pathEditMode="relative" rAng="0" ptsTypes="AA">
                                      <p:cBhvr>
                                        <p:cTn id="14" dur="500" fill="hold"/>
                                        <p:tgtEl>
                                          <p:spTgt spid="3"/>
                                        </p:tgtEl>
                                        <p:attrNameLst>
                                          <p:attrName>ppt_x</p:attrName>
                                          <p:attrName>ppt_y</p:attrName>
                                        </p:attrNameLst>
                                      </p:cBhvr>
                                      <p:rCtr x="-46076" y="6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1161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F2AE4EA-BDA0-4708-A086-75D714D67F06}" type="slidenum">
              <a:rPr lang="zh-CN" altLang="en-US" sz="1200">
                <a:solidFill>
                  <a:srgbClr val="000000"/>
                </a:solidFill>
                <a:latin typeface="微软雅黑" pitchFamily="34" charset="-122"/>
                <a:ea typeface="微软雅黑" pitchFamily="34" charset="-122"/>
              </a:rPr>
              <a:pPr>
                <a:spcBef>
                  <a:spcPct val="0"/>
                </a:spcBef>
                <a:buFontTx/>
                <a:buNone/>
              </a:pPr>
              <a:t>45</a:t>
            </a:fld>
            <a:endParaRPr lang="zh-CN" altLang="en-US" sz="1200">
              <a:solidFill>
                <a:srgbClr val="000000"/>
              </a:solidFill>
              <a:latin typeface="微软雅黑" pitchFamily="34" charset="-122"/>
              <a:ea typeface="微软雅黑" pitchFamily="34" charset="-122"/>
            </a:endParaRPr>
          </a:p>
        </p:txBody>
      </p:sp>
      <p:sp>
        <p:nvSpPr>
          <p:cNvPr id="11162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3" name="Rectangle 3"/>
          <p:cNvSpPr txBox="1">
            <a:spLocks noChangeArrowheads="1"/>
          </p:cNvSpPr>
          <p:nvPr/>
        </p:nvSpPr>
        <p:spPr bwMode="auto">
          <a:xfrm>
            <a:off x="1547813" y="1988840"/>
            <a:ext cx="7491412" cy="2376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539750" eaLnBrk="1" hangingPunct="1">
              <a:lnSpc>
                <a:spcPts val="4000"/>
              </a:lnSpc>
              <a:buFontTx/>
              <a:buNone/>
              <a:defRPr/>
            </a:pPr>
            <a:r>
              <a:rPr lang="zh-CN" altLang="en-US" sz="2800" dirty="0" smtClean="0">
                <a:solidFill>
                  <a:srgbClr val="002060"/>
                </a:solidFill>
                <a:latin typeface="微软雅黑" panose="020B0503020204020204" pitchFamily="34" charset="-122"/>
                <a:ea typeface="微软雅黑" panose="020B0503020204020204" pitchFamily="34" charset="-122"/>
              </a:rPr>
              <a:t>本</a:t>
            </a:r>
            <a:r>
              <a:rPr lang="zh-CN" altLang="en-US" sz="2800" dirty="0">
                <a:solidFill>
                  <a:srgbClr val="002060"/>
                </a:solidFill>
                <a:latin typeface="微软雅黑" panose="020B0503020204020204" pitchFamily="34" charset="-122"/>
                <a:ea typeface="微软雅黑" panose="020B0503020204020204" pitchFamily="34" charset="-122"/>
              </a:rPr>
              <a:t>表反映单位本年度全部支出情况。根据单位支出总账、明细账的实际发生数，按支出功能分类科目分“类”、“款”、“项”分析填</a:t>
            </a:r>
            <a:r>
              <a:rPr lang="zh-CN" altLang="en-US" sz="2800" dirty="0" smtClean="0">
                <a:solidFill>
                  <a:srgbClr val="002060"/>
                </a:solidFill>
                <a:latin typeface="微软雅黑" panose="020B0503020204020204" pitchFamily="34" charset="-122"/>
                <a:ea typeface="微软雅黑" panose="020B0503020204020204" pitchFamily="34" charset="-122"/>
              </a:rPr>
              <a:t>列。</a:t>
            </a:r>
            <a:endParaRPr lang="en-US" altLang="zh-CN" sz="2800" dirty="0" smtClean="0">
              <a:solidFill>
                <a:srgbClr val="002060"/>
              </a:solidFill>
              <a:latin typeface="微软雅黑" panose="020B0503020204020204" pitchFamily="34" charset="-122"/>
              <a:ea typeface="微软雅黑" panose="020B0503020204020204" pitchFamily="34" charset="-122"/>
            </a:endParaRPr>
          </a:p>
        </p:txBody>
      </p:sp>
      <p:sp>
        <p:nvSpPr>
          <p:cNvPr id="11" name="矩形 10"/>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1366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1BEEAA9-7DB2-45F8-A81B-35A1440C1D38}" type="slidenum">
              <a:rPr lang="zh-CN" altLang="en-US" sz="1200">
                <a:solidFill>
                  <a:srgbClr val="000000"/>
                </a:solidFill>
                <a:latin typeface="微软雅黑" pitchFamily="34" charset="-122"/>
                <a:ea typeface="微软雅黑" pitchFamily="34" charset="-122"/>
              </a:rPr>
              <a:pPr>
                <a:spcBef>
                  <a:spcPct val="0"/>
                </a:spcBef>
                <a:buFontTx/>
                <a:buNone/>
              </a:pPr>
              <a:t>46</a:t>
            </a:fld>
            <a:endParaRPr lang="zh-CN" altLang="en-US" sz="1200">
              <a:solidFill>
                <a:srgbClr val="000000"/>
              </a:solidFill>
              <a:latin typeface="微软雅黑" pitchFamily="34" charset="-122"/>
              <a:ea typeface="微软雅黑" pitchFamily="34" charset="-122"/>
            </a:endParaRPr>
          </a:p>
        </p:txBody>
      </p:sp>
      <p:sp>
        <p:nvSpPr>
          <p:cNvPr id="11366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六、</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04</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367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800" dirty="0">
                <a:solidFill>
                  <a:srgbClr val="002060"/>
                </a:solidFill>
                <a:latin typeface="微软雅黑" pitchFamily="34" charset="-122"/>
                <a:ea typeface="微软雅黑" pitchFamily="34" charset="-122"/>
              </a:rPr>
              <a:t>基本建设支出根据单位基建账并入会计“大账”后相关数据填报。</a:t>
            </a:r>
            <a:endParaRPr lang="en-US" altLang="zh-CN" sz="2800" dirty="0">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2800" dirty="0">
                <a:solidFill>
                  <a:srgbClr val="002060"/>
                </a:solidFill>
                <a:latin typeface="微软雅黑" pitchFamily="34" charset="-122"/>
                <a:ea typeface="微软雅黑" pitchFamily="34" charset="-122"/>
              </a:rPr>
              <a:t>主管部门在汇总决算时，应使用调整表对“上缴上级支出”、“对附属单位补助支出”与收入表中“附属单位上缴收入”、“上级补助收入”进行冲抵。</a:t>
            </a:r>
            <a:endParaRPr lang="en-US" altLang="zh-CN" sz="2800" dirty="0">
              <a:solidFill>
                <a:srgbClr val="002060"/>
              </a:solidFill>
              <a:latin typeface="微软雅黑" pitchFamily="34" charset="-122"/>
              <a:ea typeface="微软雅黑" pitchFamily="34" charset="-122"/>
            </a:endParaRPr>
          </a:p>
        </p:txBody>
      </p:sp>
      <p:sp>
        <p:nvSpPr>
          <p:cNvPr id="11" name="矩形 10"/>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矩形 12"/>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en-US" altLang="zh-CN"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1571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879E705-B362-4374-98DC-413567417E55}" type="slidenum">
              <a:rPr lang="zh-CN" altLang="en-US" sz="1200">
                <a:solidFill>
                  <a:srgbClr val="000000"/>
                </a:solidFill>
                <a:latin typeface="微软雅黑" pitchFamily="34" charset="-122"/>
                <a:ea typeface="微软雅黑" pitchFamily="34" charset="-122"/>
              </a:rPr>
              <a:pPr>
                <a:spcBef>
                  <a:spcPct val="0"/>
                </a:spcBef>
                <a:buFontTx/>
                <a:buNone/>
              </a:pPr>
              <a:t>47</a:t>
            </a:fld>
            <a:endParaRPr lang="zh-CN" altLang="en-US" sz="1200">
              <a:solidFill>
                <a:srgbClr val="000000"/>
              </a:solidFill>
              <a:latin typeface="微软雅黑" pitchFamily="34" charset="-122"/>
              <a:ea typeface="微软雅黑" pitchFamily="34" charset="-122"/>
            </a:endParaRPr>
          </a:p>
        </p:txBody>
      </p:sp>
      <p:sp>
        <p:nvSpPr>
          <p:cNvPr id="11571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七、</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extLst>
              <p:ext uri="{D42A27DB-BD31-4B8C-83A1-F6EECF244321}">
                <p14:modId xmlns="" xmlns:p14="http://schemas.microsoft.com/office/powerpoint/2010/main" val="1075780861"/>
              </p:ext>
            </p:extLst>
          </p:nvPr>
        </p:nvGraphicFramePr>
        <p:xfrm>
          <a:off x="1460500" y="1712913"/>
          <a:ext cx="7667617" cy="4367268"/>
        </p:xfrm>
        <a:graphic>
          <a:graphicData uri="http://schemas.openxmlformats.org/drawingml/2006/table">
            <a:tbl>
              <a:tblPr>
                <a:tableStyleId>{5C22544A-7EE6-4342-B048-85BDC9FD1C3A}</a:tableStyleId>
              </a:tblPr>
              <a:tblGrid>
                <a:gridCol w="159739"/>
                <a:gridCol w="122895"/>
                <a:gridCol w="93282"/>
                <a:gridCol w="79945"/>
                <a:gridCol w="173228"/>
                <a:gridCol w="282636"/>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tblGrid>
              <a:tr h="304792">
                <a:tc gridSpan="45">
                  <a:txBody>
                    <a:bodyPr/>
                    <a:lstStyle/>
                    <a:p>
                      <a:pPr algn="ctr" fontAlgn="ctr"/>
                      <a:r>
                        <a:rPr lang="zh-CN" altLang="en-US" sz="2000" u="none" strike="noStrike" dirty="0">
                          <a:effectLst/>
                        </a:rPr>
                        <a:t>支出决算明细表</a:t>
                      </a:r>
                      <a:endParaRPr lang="zh-CN" altLang="en-US" sz="20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0008">
                <a:tc gridSpan="2">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ct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T w="12700" cmpd="sng">
                      <a:noFill/>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gridSpan="6">
                  <a:txBody>
                    <a:bodyPr/>
                    <a:lstStyle/>
                    <a:p>
                      <a:pPr algn="r" fontAlgn="ctr"/>
                      <a:r>
                        <a:rPr lang="zh-CN" altLang="en-US" sz="1000" u="none" strike="noStrike" dirty="0">
                          <a:effectLst/>
                        </a:rPr>
                        <a:t>财决</a:t>
                      </a:r>
                      <a:r>
                        <a:rPr lang="en-US" altLang="zh-CN" sz="1000" u="none" strike="noStrike" dirty="0">
                          <a:effectLst/>
                        </a:rPr>
                        <a:t>05</a:t>
                      </a:r>
                      <a:r>
                        <a:rPr lang="zh-CN" altLang="en-US" sz="1000" u="none" strike="noStrike" dirty="0">
                          <a:effectLst/>
                        </a:rPr>
                        <a:t>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T w="12700" cmpd="sng">
                      <a:noFill/>
                    </a:lnT>
                    <a:solidFill>
                      <a:schemeClr val="bg1"/>
                    </a:solidFill>
                  </a:tcPr>
                </a:tc>
                <a:tc hMerge="1">
                  <a:txBody>
                    <a:bodyPr/>
                    <a:lstStyle/>
                    <a:p>
                      <a:pPr algn="r"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l"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l"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tc>
              </a:tr>
              <a:tr h="160008">
                <a:tc gridSpan="5">
                  <a:txBody>
                    <a:bodyPr/>
                    <a:lstStyle/>
                    <a:p>
                      <a:pPr algn="l" fontAlgn="ctr"/>
                      <a:r>
                        <a:rPr lang="zh-CN" altLang="en-US" sz="1000" u="none" strike="noStrike" dirty="0">
                          <a:effectLst/>
                        </a:rPr>
                        <a:t>编制单位：</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T w="12700" cmpd="sng">
                      <a:noFill/>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gridSpan="6">
                  <a:txBody>
                    <a:bodyPr/>
                    <a:lstStyle/>
                    <a:p>
                      <a:pPr algn="r" fontAlgn="ctr"/>
                      <a:r>
                        <a:rPr lang="zh-CN" altLang="en-US" sz="1000" u="none" strike="noStrike" dirty="0">
                          <a:effectLst/>
                        </a:rPr>
                        <a:t>金额单位：元</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B w="12700" cap="flat" cmpd="sng" algn="ctr">
                      <a:solidFill>
                        <a:schemeClr val="tx1"/>
                      </a:solidFill>
                      <a:prstDash val="solid"/>
                      <a:round/>
                      <a:headEnd type="none" w="med" len="med"/>
                      <a:tailEnd type="none" w="med" len="med"/>
                    </a:lnB>
                    <a:solidFill>
                      <a:schemeClr val="bg1"/>
                    </a:solidFill>
                  </a:tcPr>
                </a:tc>
                <a:tc hMerge="1">
                  <a:txBody>
                    <a:bodyPr/>
                    <a:lstStyle/>
                    <a:p>
                      <a:pPr algn="r"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7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l" fontAlgn="ct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tc>
                <a:tc hMerge="1">
                  <a:txBody>
                    <a:bodyPr/>
                    <a:lstStyle/>
                    <a:p>
                      <a:pPr algn="l" fontAlgn="ct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700" b="0" i="0" u="none" strike="noStrike" dirty="0">
                        <a:effectLst/>
                        <a:latin typeface="宋体" panose="02010600030101010101" pitchFamily="2" charset="-122"/>
                        <a:ea typeface="宋体" panose="02010600030101010101" pitchFamily="2" charset="-122"/>
                      </a:endParaRPr>
                    </a:p>
                  </a:txBody>
                  <a:tcPr marL="0" marR="0" marT="0" marB="0" anchor="ctr"/>
                </a:tc>
              </a:tr>
              <a:tr h="280862">
                <a:tc gridSpan="6">
                  <a:txBody>
                    <a:bodyPr/>
                    <a:lstStyle/>
                    <a:p>
                      <a:pPr algn="ctr" fontAlgn="ctr"/>
                      <a:r>
                        <a:rPr lang="zh-CN" altLang="en-US" sz="1000" u="none" strike="noStrike" dirty="0">
                          <a:effectLst/>
                        </a:rPr>
                        <a:t>项    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900" u="none" strike="noStrike">
                          <a:effectLst/>
                        </a:rPr>
                        <a:t>合计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000" u="none" strike="noStrike" dirty="0">
                          <a:effectLst/>
                        </a:rPr>
                        <a:t>工资福利支出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000" u="none" strike="noStrike" dirty="0">
                          <a:effectLst/>
                        </a:rPr>
                        <a:t>商品和服务支出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920192">
                <a:tc gridSpan="5">
                  <a:txBody>
                    <a:bodyPr/>
                    <a:lstStyle/>
                    <a:p>
                      <a:pPr algn="ctr" fontAlgn="ctr"/>
                      <a:r>
                        <a:rPr lang="zh-CN" altLang="en-US" sz="900" u="none" strike="noStrike" dirty="0">
                          <a:effectLst/>
                        </a:rPr>
                        <a:t>支出功能分类科目编码</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ct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900" u="none" strike="noStrike" dirty="0">
                          <a:effectLst/>
                        </a:rPr>
                        <a:t>科目名称</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900" u="none" strike="noStrike">
                          <a:effectLst/>
                        </a:rPr>
                        <a:t>小计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基本工资</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津贴补贴</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奖金</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其他社会保障缴费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900" u="none" strike="noStrike" dirty="0">
                          <a:effectLst/>
                        </a:rPr>
                        <a:t>伙食补助费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绩效工资</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机关事业单位基本养老保险缴费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900" u="none" strike="noStrike" dirty="0">
                          <a:effectLst/>
                        </a:rPr>
                        <a:t>职业年金缴费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900" u="none" strike="noStrike">
                          <a:effectLst/>
                        </a:rPr>
                        <a:t>其他工资福利支出</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小计</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办公费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印刷费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咨询费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手续费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水费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电费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邮电费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取暖费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物业管理费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差旅费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因公出国（境）费用</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维修（护）费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租赁费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会议费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培训费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公务接待费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专用材料费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被装购置费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专用燃料费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劳务费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委托业务费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工会经费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福利费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公务用车运行维护费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其他交通费用</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税金及附加费用</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其他商品和服务支出</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0647">
                <a:tc rowSpan="2">
                  <a:txBody>
                    <a:bodyPr/>
                    <a:lstStyle/>
                    <a:p>
                      <a:pPr algn="ctr" fontAlgn="ctr"/>
                      <a:r>
                        <a:rPr lang="zh-CN" altLang="en-US" sz="1000" u="none" strike="noStrike" dirty="0">
                          <a:effectLst/>
                        </a:rPr>
                        <a:t>类</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gridSpan="2">
                  <a:txBody>
                    <a:bodyPr/>
                    <a:lstStyle/>
                    <a:p>
                      <a:pPr algn="ctr" fontAlgn="ctr"/>
                      <a:r>
                        <a:rPr lang="zh-CN" altLang="en-US" sz="1000" u="none" strike="noStrike" dirty="0">
                          <a:effectLst/>
                        </a:rPr>
                        <a:t>款</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pPr algn="ctr" fontAlgn="ctr"/>
                      <a:endParaRPr lang="zh-CN" altLang="en-US" sz="105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gridSpan="2">
                  <a:txBody>
                    <a:bodyPr/>
                    <a:lstStyle/>
                    <a:p>
                      <a:pPr algn="ctr" fontAlgn="ctr"/>
                      <a:r>
                        <a:rPr lang="zh-CN" altLang="en-US" sz="1000" u="none" strike="noStrike" dirty="0">
                          <a:effectLst/>
                        </a:rPr>
                        <a:t>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pPr algn="ctr"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000" u="none" strike="noStrike">
                          <a:effectLst/>
                        </a:rPr>
                        <a:t>栏次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21</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38</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10647">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gridSpan="2" vMerge="1">
                  <a:txBody>
                    <a:bodyPr/>
                    <a:lstStyle/>
                    <a:p>
                      <a:endParaRPr lang="zh-CN" altLang="en-US"/>
                    </a:p>
                  </a:txBody>
                  <a:tcPr/>
                </a:tc>
                <a:tc hMerge="1" vMerge="1">
                  <a:txBody>
                    <a:bodyPr/>
                    <a:lstStyle/>
                    <a:p>
                      <a:pPr algn="ctr"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000" u="none" strike="noStrike">
                          <a:effectLst/>
                        </a:rPr>
                        <a:t>合计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ctr"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5">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0008">
                <a:tc gridSpan="13">
                  <a:txBody>
                    <a:bodyPr/>
                    <a:lstStyle/>
                    <a:p>
                      <a:pPr algn="l" fontAlgn="ctr"/>
                      <a:r>
                        <a:rPr lang="zh-CN" altLang="en-US" sz="1000" u="none" strike="noStrike" dirty="0">
                          <a:effectLst/>
                        </a:rPr>
                        <a:t>注：本表为自动生成表。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tcPr>
                </a:tc>
                <a:tc hMerge="1">
                  <a:txBody>
                    <a:bodyPr/>
                    <a:lstStyle/>
                    <a:p>
                      <a:pPr algn="l" fontAlgn="ctr"/>
                      <a:endParaRPr lang="zh-CN" altLang="en-US" sz="105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tcPr>
                </a:tc>
                <a:tc hMerge="1">
                  <a:txBody>
                    <a:bodyPr/>
                    <a:lstStyle/>
                    <a:p>
                      <a:pPr algn="l" fontAlgn="ctr"/>
                      <a:endParaRPr lang="zh-CN" altLang="en-US" sz="105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tcPr>
                </a:tc>
                <a:tc hMerge="1">
                  <a:txBody>
                    <a:bodyPr/>
                    <a:lstStyle/>
                    <a:p>
                      <a:pPr algn="l" fontAlgn="ctr"/>
                      <a:endParaRPr lang="zh-CN" altLang="en-US" sz="105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tcPr>
                </a:tc>
                <a:tc hMerge="1">
                  <a:txBody>
                    <a:bodyPr/>
                    <a:lstStyle/>
                    <a:p>
                      <a:pPr algn="l" fontAlgn="ctr"/>
                      <a:endParaRPr lang="zh-CN" altLang="en-US" sz="105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ct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c>
                  <a:txBody>
                    <a:bodyPr/>
                    <a:lstStyle/>
                    <a:p>
                      <a:pPr algn="l"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T w="12700" cap="flat" cmpd="sng" algn="ctr">
                      <a:solidFill>
                        <a:schemeClr val="tx1"/>
                      </a:solidFill>
                      <a:prstDash val="solid"/>
                      <a:round/>
                      <a:headEnd type="none" w="med" len="med"/>
                      <a:tailEnd type="none" w="med" len="med"/>
                    </a:lnT>
                    <a:solidFill>
                      <a:schemeClr val="bg1"/>
                    </a:solidFill>
                  </a:tcPr>
                </a:tc>
              </a:tr>
            </a:tbl>
          </a:graphicData>
        </a:graphic>
      </p:graphicFrame>
      <p:graphicFrame>
        <p:nvGraphicFramePr>
          <p:cNvPr id="4" name="表格 3"/>
          <p:cNvGraphicFramePr>
            <a:graphicFrameLocks noGrp="1"/>
          </p:cNvGraphicFramePr>
          <p:nvPr/>
        </p:nvGraphicFramePr>
        <p:xfrm>
          <a:off x="10334625" y="1703388"/>
          <a:ext cx="7558091" cy="4254499"/>
        </p:xfrm>
        <a:graphic>
          <a:graphicData uri="http://schemas.openxmlformats.org/drawingml/2006/table">
            <a:tbl>
              <a:tblPr>
                <a:tableStyleId>{5C22544A-7EE6-4342-B048-85BDC9FD1C3A}</a:tableStyleId>
              </a:tblPr>
              <a:tblGrid>
                <a:gridCol w="213379"/>
                <a:gridCol w="216021"/>
                <a:gridCol w="216021"/>
                <a:gridCol w="288028"/>
                <a:gridCol w="25400"/>
                <a:gridCol w="118614"/>
                <a:gridCol w="144014"/>
                <a:gridCol w="432042"/>
                <a:gridCol w="360035"/>
                <a:gridCol w="432042"/>
                <a:gridCol w="504049"/>
                <a:gridCol w="198346"/>
                <a:gridCol w="220505"/>
                <a:gridCol w="220505"/>
                <a:gridCol w="80714"/>
                <a:gridCol w="139791"/>
                <a:gridCol w="220505"/>
                <a:gridCol w="220505"/>
                <a:gridCol w="139269"/>
                <a:gridCol w="81236"/>
                <a:gridCol w="220505"/>
                <a:gridCol w="220505"/>
                <a:gridCol w="220505"/>
                <a:gridCol w="121333"/>
                <a:gridCol w="99172"/>
                <a:gridCol w="220505"/>
                <a:gridCol w="220505"/>
                <a:gridCol w="220505"/>
                <a:gridCol w="220505"/>
                <a:gridCol w="220505"/>
                <a:gridCol w="220505"/>
                <a:gridCol w="220505"/>
                <a:gridCol w="220505"/>
                <a:gridCol w="220505"/>
                <a:gridCol w="220505"/>
              </a:tblGrid>
              <a:tr h="365882">
                <a:tc gridSpan="35">
                  <a:txBody>
                    <a:bodyPr/>
                    <a:lstStyle/>
                    <a:p>
                      <a:pPr algn="ctr" fontAlgn="ctr"/>
                      <a:r>
                        <a:rPr lang="zh-CN" altLang="en-US" sz="2400" u="none" strike="noStrike" dirty="0">
                          <a:effectLst/>
                        </a:rPr>
                        <a:t>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69720">
                <a:tc gridSpan="4">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5">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10">
                  <a:txBody>
                    <a:bodyPr/>
                    <a:lstStyle/>
                    <a:p>
                      <a:pPr algn="r" fontAlgn="ctr"/>
                      <a:r>
                        <a:rPr lang="zh-CN" altLang="en-US" sz="1000" u="none" strike="noStrike" dirty="0">
                          <a:effectLst/>
                        </a:rPr>
                        <a:t>财决</a:t>
                      </a:r>
                      <a:r>
                        <a:rPr lang="en-US" altLang="zh-CN" sz="1000" u="none" strike="noStrike" dirty="0">
                          <a:effectLst/>
                        </a:rPr>
                        <a:t>05</a:t>
                      </a:r>
                      <a:r>
                        <a:rPr lang="zh-CN" altLang="en-US" sz="1000" u="none" strike="noStrike" dirty="0">
                          <a:effectLst/>
                        </a:rPr>
                        <a:t>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tc>
              </a:tr>
              <a:tr h="216096">
                <a:tc gridSpan="6">
                  <a:txBody>
                    <a:bodyPr/>
                    <a:lstStyle/>
                    <a:p>
                      <a:pPr algn="l" fontAlgn="ctr"/>
                      <a:r>
                        <a:rPr lang="zh-CN" altLang="en-US" sz="1000" u="none" strike="noStrike">
                          <a:effectLst/>
                        </a:rPr>
                        <a:t>编制单位：</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5">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4">
                  <a:txBody>
                    <a:bodyPr/>
                    <a:lstStyle/>
                    <a:p>
                      <a:pPr algn="r" fontAlgn="ctr"/>
                      <a:r>
                        <a:rPr lang="zh-CN" altLang="en-US" sz="1000" u="none" strike="noStrike" dirty="0">
                          <a:effectLst/>
                        </a:rPr>
                        <a:t>金额单位：元</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endParaRPr lang="zh-CN" altLang="en-US"/>
                    </a:p>
                  </a:txBody>
                  <a:tcP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tc>
              </a:tr>
              <a:tr h="360160">
                <a:tc gridSpan="7">
                  <a:txBody>
                    <a:bodyPr/>
                    <a:lstStyle/>
                    <a:p>
                      <a:pPr algn="ctr" fontAlgn="ctr"/>
                      <a:r>
                        <a:rPr lang="zh-CN" altLang="en-US" sz="1000" u="none" strike="noStrike" dirty="0">
                          <a:effectLst/>
                        </a:rPr>
                        <a:t>项    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4">
                  <a:txBody>
                    <a:bodyPr/>
                    <a:lstStyle/>
                    <a:p>
                      <a:pPr algn="ctr" fontAlgn="ctr"/>
                      <a:r>
                        <a:rPr lang="zh-CN" altLang="en-US" sz="1000" u="none" strike="noStrike" dirty="0">
                          <a:effectLst/>
                        </a:rPr>
                        <a:t>其他资本性支出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000" u="none" strike="noStrike" dirty="0">
                          <a:effectLst/>
                        </a:rPr>
                        <a:t>对企事业单位的补贴</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000" u="none" strike="noStrike">
                          <a:effectLst/>
                        </a:rPr>
                        <a:t>债务利息支出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000" u="none" strike="noStrike" dirty="0">
                          <a:effectLst/>
                        </a:rPr>
                        <a:t>其他支出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92971">
                <a:tc gridSpan="3">
                  <a:txBody>
                    <a:bodyPr/>
                    <a:lstStyle/>
                    <a:p>
                      <a:pPr algn="ctr" fontAlgn="ctr"/>
                      <a:r>
                        <a:rPr lang="zh-CN" altLang="en-US" sz="1000" u="none" strike="noStrike">
                          <a:effectLst/>
                        </a:rPr>
                        <a:t>支出功能分类科目编码</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000" u="none" strike="noStrike" dirty="0">
                          <a:effectLst/>
                        </a:rPr>
                        <a:t>科目名称</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物资储备</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土地补偿</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安置补助</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地上附着物和青苗补偿</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dirty="0">
                          <a:effectLst/>
                        </a:rPr>
                        <a:t>拆迁补偿</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dirty="0">
                          <a:effectLst/>
                        </a:rPr>
                        <a:t>公务用车购置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dirty="0">
                          <a:effectLst/>
                        </a:rPr>
                        <a:t>其他交通工具购置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dirty="0">
                          <a:effectLst/>
                        </a:rPr>
                        <a:t>  产权参股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dirty="0">
                          <a:effectLst/>
                        </a:rPr>
                        <a:t>其他资本性支出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dirty="0">
                          <a:effectLst/>
                        </a:rPr>
                        <a:t>小计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dirty="0">
                          <a:effectLst/>
                        </a:rPr>
                        <a:t>企业政策性补贴</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dirty="0">
                          <a:effectLst/>
                        </a:rPr>
                        <a:t>事业单位补贴</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dirty="0">
                          <a:effectLst/>
                        </a:rPr>
                        <a:t>财政贴息</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其他对企事业单位的补贴</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小计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国内债务付息</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国外债务付息</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小计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赠与</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贷款转贷</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其他支出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7482">
                <a:tc rowSpan="2">
                  <a:txBody>
                    <a:bodyPr/>
                    <a:lstStyle/>
                    <a:p>
                      <a:pPr algn="ctr" fontAlgn="ctr"/>
                      <a:r>
                        <a:rPr lang="zh-CN" altLang="en-US" sz="1000" u="none" strike="noStrike" dirty="0">
                          <a:effectLst/>
                        </a:rPr>
                        <a:t>类</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4">
                  <a:txBody>
                    <a:bodyPr/>
                    <a:lstStyle/>
                    <a:p>
                      <a:pPr algn="ctr" fontAlgn="ctr"/>
                      <a:r>
                        <a:rPr lang="zh-CN" altLang="en-US" sz="1000" u="none" strike="noStrike">
                          <a:effectLst/>
                        </a:rPr>
                        <a:t>栏次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000" u="none" strike="noStrike" dirty="0">
                          <a:effectLst/>
                        </a:rPr>
                        <a:t>75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76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77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78</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gridSpan="2">
                  <a:txBody>
                    <a:bodyPr/>
                    <a:lstStyle/>
                    <a:p>
                      <a:pPr algn="ctr" fontAlgn="ctr"/>
                      <a:r>
                        <a:rPr lang="en-US" altLang="zh-CN" sz="1000" u="none" strike="noStrike" dirty="0">
                          <a:effectLst/>
                        </a:rPr>
                        <a:t>79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000" u="none" strike="noStrike">
                          <a:effectLst/>
                        </a:rPr>
                        <a:t>80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000" u="none" strike="noStrike">
                          <a:effectLst/>
                        </a:rPr>
                        <a:t>81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000" u="none" strike="noStrike" dirty="0">
                          <a:effectLst/>
                        </a:rPr>
                        <a:t>82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000" u="none" strike="noStrike">
                          <a:effectLst/>
                        </a:rPr>
                        <a:t>83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000" u="none" strike="noStrike">
                          <a:effectLst/>
                        </a:rPr>
                        <a:t>84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gridSpan="2">
                  <a:txBody>
                    <a:bodyPr/>
                    <a:lstStyle/>
                    <a:p>
                      <a:pPr algn="ctr" fontAlgn="ctr"/>
                      <a:r>
                        <a:rPr lang="en-US" altLang="zh-CN" sz="1000" u="none" strike="noStrike" dirty="0">
                          <a:effectLst/>
                        </a:rPr>
                        <a:t>85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000" u="none" strike="noStrike">
                          <a:effectLst/>
                        </a:rPr>
                        <a:t>86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000" u="none" strike="noStrike">
                          <a:effectLst/>
                        </a:rPr>
                        <a:t>87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88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89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90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91</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92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93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94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95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1748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4">
                  <a:txBody>
                    <a:bodyPr/>
                    <a:lstStyle/>
                    <a:p>
                      <a:pPr algn="ctr" fontAlgn="ctr"/>
                      <a:r>
                        <a:rPr lang="zh-CN" altLang="en-US" sz="1000" u="none" strike="noStrike">
                          <a:effectLst/>
                        </a:rPr>
                        <a:t>合计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451">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10133013" y="1884363"/>
          <a:ext cx="7688254" cy="4343406"/>
        </p:xfrm>
        <a:graphic>
          <a:graphicData uri="http://schemas.openxmlformats.org/drawingml/2006/table">
            <a:tbl>
              <a:tblPr>
                <a:tableStyleId>{5C22544A-7EE6-4342-B048-85BDC9FD1C3A}</a:tableStyleId>
              </a:tblPr>
              <a:tblGrid>
                <a:gridCol w="274219"/>
                <a:gridCol w="192968"/>
                <a:gridCol w="192968"/>
                <a:gridCol w="274219"/>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gridCol w="192968"/>
              </a:tblGrid>
              <a:tr h="304795">
                <a:tc gridSpan="39">
                  <a:txBody>
                    <a:bodyPr/>
                    <a:lstStyle/>
                    <a:p>
                      <a:pPr algn="ctr" fontAlgn="ctr"/>
                      <a:r>
                        <a:rPr lang="zh-CN" altLang="en-US" sz="2000" u="none" strike="noStrike" dirty="0">
                          <a:effectLst/>
                        </a:rPr>
                        <a:t>支出决算明细表（续</a:t>
                      </a:r>
                      <a:r>
                        <a:rPr lang="en-US" altLang="zh-CN" sz="2000" u="none" strike="noStrike" dirty="0">
                          <a:effectLst/>
                        </a:rPr>
                        <a:t>1</a:t>
                      </a:r>
                      <a:r>
                        <a:rPr lang="zh-CN" altLang="en-US" sz="2000" u="none" strike="noStrike" dirty="0">
                          <a:effectLst/>
                        </a:rPr>
                        <a:t>）</a:t>
                      </a:r>
                      <a:endParaRPr lang="zh-CN" altLang="en-US" sz="20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37158">
                <a:tc>
                  <a:txBody>
                    <a:bodyPr/>
                    <a:lstStyle/>
                    <a:p>
                      <a:pPr algn="ct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lnB w="12700" cmpd="sng">
                      <a:noFill/>
                    </a:lnB>
                    <a:solidFill>
                      <a:schemeClr val="bg1"/>
                    </a:solidFill>
                  </a:tcPr>
                </a:tc>
                <a:tc>
                  <a:txBody>
                    <a:bodyPr/>
                    <a:lstStyle/>
                    <a:p>
                      <a:pPr algn="ct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T w="12700" cmpd="sng">
                      <a:noFill/>
                    </a:lnT>
                    <a:lnB w="12700" cmpd="sng">
                      <a:noFill/>
                    </a:lnB>
                    <a:solidFill>
                      <a:schemeClr val="bg1"/>
                    </a:solidFill>
                  </a:tcPr>
                </a:tc>
                <a:tc>
                  <a:txBody>
                    <a:bodyPr/>
                    <a:lstStyle/>
                    <a:p>
                      <a:pPr algn="ct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R w="12700" cmpd="sng">
                      <a:noFill/>
                    </a:lnR>
                    <a:lnT w="12700" cmpd="sng">
                      <a:noFill/>
                    </a:lnT>
                    <a:lnB w="12700" cmpd="sng">
                      <a:noFill/>
                    </a:lnB>
                    <a:solidFill>
                      <a:schemeClr val="bg1"/>
                    </a:solidFill>
                  </a:tcPr>
                </a:tc>
                <a:tc>
                  <a:txBody>
                    <a:bodyPr/>
                    <a:lstStyle/>
                    <a:p>
                      <a:pPr algn="ct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900" u="none" strike="noStrike" dirty="0">
                          <a:effectLst/>
                        </a:rPr>
                        <a:t>财决</a:t>
                      </a:r>
                      <a:r>
                        <a:rPr lang="en-US" altLang="zh-CN" sz="900" u="none" strike="noStrike" dirty="0">
                          <a:effectLst/>
                        </a:rPr>
                        <a:t>05</a:t>
                      </a:r>
                      <a:r>
                        <a:rPr lang="zh-CN" altLang="en-US" sz="900" u="none" strike="noStrike" dirty="0">
                          <a:effectLst/>
                        </a:rPr>
                        <a:t>表</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4780">
                <a:tc gridSpan="7">
                  <a:txBody>
                    <a:bodyPr/>
                    <a:lstStyle/>
                    <a:p>
                      <a:pPr algn="l" fontAlgn="ctr"/>
                      <a:r>
                        <a:rPr lang="zh-CN" altLang="en-US" sz="900" u="none" strike="noStrike">
                          <a:effectLst/>
                        </a:rPr>
                        <a:t>编制单位：</a:t>
                      </a:r>
                      <a:endParaRPr lang="zh-CN" altLang="en-US" sz="9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900" u="none" strike="noStrike" dirty="0">
                          <a:effectLst/>
                        </a:rPr>
                        <a:t>金额单位：元</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29560">
                <a:tc gridSpan="4">
                  <a:txBody>
                    <a:bodyPr/>
                    <a:lstStyle/>
                    <a:p>
                      <a:pPr algn="ctr" fontAlgn="ctr"/>
                      <a:r>
                        <a:rPr lang="zh-CN" altLang="en-US" sz="900" u="none" strike="noStrike" dirty="0">
                          <a:effectLst/>
                        </a:rPr>
                        <a:t>项    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900" u="none" strike="noStrike" dirty="0">
                          <a:effectLst/>
                        </a:rPr>
                        <a:t>对个人和家庭的补助</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900" u="none" strike="noStrike">
                          <a:effectLst/>
                        </a:rPr>
                        <a:t>基本建设支出</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900" u="none" strike="noStrike" dirty="0">
                          <a:effectLst/>
                        </a:rPr>
                        <a:t>其他资本性支出</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924084">
                <a:tc gridSpan="3">
                  <a:txBody>
                    <a:bodyPr/>
                    <a:lstStyle/>
                    <a:p>
                      <a:pPr algn="ctr" fontAlgn="ctr"/>
                      <a:r>
                        <a:rPr lang="zh-CN" altLang="en-US" sz="900" u="none" strike="noStrike">
                          <a:effectLst/>
                        </a:rPr>
                        <a:t>支出功能分类科目编码</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900" u="none" strike="noStrike">
                          <a:effectLst/>
                        </a:rPr>
                        <a:t>科目名称</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小计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离休费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退休费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退职（役）费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抚恤金</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生活补助</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救济费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医疗费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助学金</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奖励金</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生产补贴</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住房公积金</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提租补贴</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购房补贴</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采暖补贴</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900" u="none" strike="noStrike" dirty="0">
                          <a:effectLst/>
                        </a:rPr>
                        <a:t>物业服务补贴</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900" u="none" strike="noStrike">
                          <a:effectLst/>
                        </a:rPr>
                        <a:t>其他对个人和家庭的补助支出</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小计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房屋建筑物购建</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办公设备购置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专用设备购置</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基础设施建设</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大型修缮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信息网络及软件购置更新</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物资储备</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公务用车购置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其他交通工具购置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其他基本建设支出</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小计</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房屋建筑物购建</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办公设备购置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专用设备购置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基础设施建设</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大型修缮</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信息网络及软件购置更新</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7171">
                <a:tc rowSpan="2">
                  <a:txBody>
                    <a:bodyPr/>
                    <a:lstStyle/>
                    <a:p>
                      <a:pPr algn="ctr" fontAlgn="ctr"/>
                      <a:r>
                        <a:rPr lang="zh-CN" altLang="en-US" sz="900" u="none" strike="noStrike">
                          <a:effectLst/>
                        </a:rPr>
                        <a:t>类</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900" u="none" strike="noStrike">
                          <a:effectLst/>
                        </a:rPr>
                        <a:t>款</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900" u="none" strike="noStrike">
                          <a:effectLst/>
                        </a:rPr>
                        <a:t>项</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栏次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900" u="none" strike="noStrike" dirty="0">
                          <a:effectLst/>
                        </a:rPr>
                        <a:t>40</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41</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42</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44</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45</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46</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47</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48</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49</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50</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51</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52</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54</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55</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56</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57</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58</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59</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60</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61</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62</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63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64</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65</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66</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67</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68</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69</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70</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71</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72</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a:effectLst/>
                        </a:rPr>
                        <a:t>73</a:t>
                      </a:r>
                      <a:endParaRPr lang="en-US" altLang="zh-CN"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900" u="none" strike="noStrike" dirty="0">
                          <a:effectLst/>
                        </a:rPr>
                        <a:t>74</a:t>
                      </a:r>
                      <a:endParaRPr lang="en-US" altLang="zh-CN"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4717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900" u="none" strike="noStrike">
                          <a:effectLst/>
                        </a:rPr>
                        <a:t>合计</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4780">
                <a:tc gridSpan="3">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a:effectLst/>
                        </a:rPr>
                        <a:t>　</a:t>
                      </a:r>
                      <a:endParaRPr lang="zh-CN" altLang="en-US" sz="9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900" u="none" strike="noStrike" dirty="0">
                          <a:effectLst/>
                        </a:rPr>
                        <a:t>　</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pSp>
        <p:nvGrpSpPr>
          <p:cNvPr id="17" name="组合 16"/>
          <p:cNvGrpSpPr>
            <a:grpSpLocks/>
          </p:cNvGrpSpPr>
          <p:nvPr/>
        </p:nvGrpSpPr>
        <p:grpSpPr bwMode="auto">
          <a:xfrm>
            <a:off x="-10045624" y="2564904"/>
            <a:ext cx="7272808" cy="3881827"/>
            <a:chOff x="-2933546" y="924474"/>
            <a:chExt cx="8643383" cy="3881699"/>
          </a:xfrm>
        </p:grpSpPr>
        <p:sp>
          <p:nvSpPr>
            <p:cNvPr id="18" name="圆角矩形 17"/>
            <p:cNvSpPr/>
            <p:nvPr/>
          </p:nvSpPr>
          <p:spPr>
            <a:xfrm>
              <a:off x="1633333" y="924474"/>
              <a:ext cx="2652920" cy="285764"/>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9" name="圆角矩形标注 18"/>
            <p:cNvSpPr/>
            <p:nvPr/>
          </p:nvSpPr>
          <p:spPr>
            <a:xfrm>
              <a:off x="-2933546" y="1683498"/>
              <a:ext cx="8643383" cy="3122675"/>
            </a:xfrm>
            <a:prstGeom prst="wedgeRoundRectCallout">
              <a:avLst>
                <a:gd name="adj1" fmla="val 17199"/>
                <a:gd name="adj2" fmla="val -61864"/>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5600">
                <a:spcBef>
                  <a:spcPct val="20000"/>
                </a:spcBef>
                <a:buClr>
                  <a:schemeClr val="hlink"/>
                </a:buClr>
                <a:buSzPct val="120000"/>
                <a:defRPr/>
              </a:pPr>
              <a:r>
                <a:rPr lang="zh-CN" altLang="en-US" sz="2800" b="1" kern="0" dirty="0">
                  <a:solidFill>
                    <a:srgbClr val="002060"/>
                  </a:solidFill>
                  <a:latin typeface="微软雅黑" panose="020B0503020204020204" pitchFamily="34" charset="-122"/>
                  <a:ea typeface="微软雅黑" panose="020B0503020204020204" pitchFamily="34" charset="-122"/>
                </a:rPr>
                <a:t>基本建设支出</a:t>
              </a:r>
              <a:r>
                <a:rPr lang="zh-CN" altLang="en-US" sz="2800" b="1" kern="0" dirty="0" smtClean="0">
                  <a:solidFill>
                    <a:srgbClr val="002060"/>
                  </a:solidFill>
                  <a:latin typeface="微软雅黑" panose="020B0503020204020204" pitchFamily="34" charset="-122"/>
                  <a:ea typeface="微软雅黑" panose="020B0503020204020204" pitchFamily="34" charset="-122"/>
                </a:rPr>
                <a:t>：</a:t>
              </a:r>
              <a:endParaRPr lang="en-US" altLang="zh-CN" sz="2800" b="1" kern="0" dirty="0" smtClean="0">
                <a:solidFill>
                  <a:srgbClr val="002060"/>
                </a:solidFill>
                <a:latin typeface="微软雅黑" panose="020B0503020204020204" pitchFamily="34" charset="-122"/>
                <a:ea typeface="微软雅黑" panose="020B0503020204020204" pitchFamily="34" charset="-122"/>
              </a:endParaRPr>
            </a:p>
            <a:p>
              <a:pPr indent="355600">
                <a:spcBef>
                  <a:spcPct val="20000"/>
                </a:spcBef>
                <a:buClr>
                  <a:schemeClr val="hlink"/>
                </a:buClr>
                <a:buSzPct val="120000"/>
                <a:defRPr/>
              </a:pPr>
              <a:r>
                <a:rPr lang="zh-CN" altLang="en-US" sz="2800" kern="0" dirty="0" smtClean="0">
                  <a:solidFill>
                    <a:srgbClr val="002060"/>
                  </a:solidFill>
                  <a:latin typeface="微软雅黑" panose="020B0503020204020204" pitchFamily="34" charset="-122"/>
                  <a:ea typeface="微软雅黑" panose="020B0503020204020204" pitchFamily="34" charset="-122"/>
                </a:rPr>
                <a:t>反映</a:t>
              </a:r>
              <a:r>
                <a:rPr lang="zh-CN" altLang="en-US" sz="2800" kern="0" dirty="0">
                  <a:solidFill>
                    <a:srgbClr val="002060"/>
                  </a:solidFill>
                  <a:latin typeface="微软雅黑" panose="020B0503020204020204" pitchFamily="34" charset="-122"/>
                  <a:ea typeface="微软雅黑" panose="020B0503020204020204" pitchFamily="34" charset="-122"/>
                </a:rPr>
                <a:t>各级</a:t>
              </a:r>
              <a:r>
                <a:rPr lang="zh-CN" altLang="en-US" sz="2800" b="1" kern="0" dirty="0">
                  <a:solidFill>
                    <a:srgbClr val="002060"/>
                  </a:solidFill>
                  <a:latin typeface="微软雅黑" panose="020B0503020204020204" pitchFamily="34" charset="-122"/>
                  <a:ea typeface="微软雅黑" panose="020B0503020204020204" pitchFamily="34" charset="-122"/>
                </a:rPr>
                <a:t>发展与改革部门集中安排</a:t>
              </a:r>
              <a:r>
                <a:rPr lang="zh-CN" altLang="en-US" sz="2800" kern="0" dirty="0">
                  <a:solidFill>
                    <a:srgbClr val="002060"/>
                  </a:solidFill>
                  <a:latin typeface="微软雅黑" panose="020B0503020204020204" pitchFamily="34" charset="-122"/>
                  <a:ea typeface="微软雅黑" panose="020B0503020204020204" pitchFamily="34" charset="-122"/>
                </a:rPr>
                <a:t>的</a:t>
              </a:r>
              <a:r>
                <a:rPr lang="zh-CN" altLang="en-US" sz="2800" b="1" kern="0" dirty="0">
                  <a:solidFill>
                    <a:srgbClr val="002060"/>
                  </a:solidFill>
                  <a:latin typeface="微软雅黑" panose="020B0503020204020204" pitchFamily="34" charset="-122"/>
                  <a:ea typeface="微软雅黑" panose="020B0503020204020204" pitchFamily="34" charset="-122"/>
                </a:rPr>
                <a:t>一般公共财政预算（不包括政府性基金以及各类拼盘自筹资金等）</a:t>
              </a:r>
              <a:r>
                <a:rPr lang="zh-CN" altLang="en-US" sz="2800" kern="0" dirty="0">
                  <a:solidFill>
                    <a:srgbClr val="002060"/>
                  </a:solidFill>
                  <a:latin typeface="微软雅黑" panose="020B0503020204020204" pitchFamily="34" charset="-122"/>
                  <a:ea typeface="微软雅黑" panose="020B0503020204020204" pitchFamily="34" charset="-122"/>
                </a:rPr>
                <a:t>用于购置固定资产、战略性和应急性储备、土地和无形资产，以及购建基础设施、大型修缮所发生的支出。</a:t>
              </a:r>
            </a:p>
          </p:txBody>
        </p:sp>
      </p:grpSp>
      <p:grpSp>
        <p:nvGrpSpPr>
          <p:cNvPr id="20" name="组合 47"/>
          <p:cNvGrpSpPr>
            <a:grpSpLocks/>
          </p:cNvGrpSpPr>
          <p:nvPr/>
        </p:nvGrpSpPr>
        <p:grpSpPr bwMode="auto">
          <a:xfrm>
            <a:off x="10404649" y="2420888"/>
            <a:ext cx="6696743" cy="3239618"/>
            <a:chOff x="-4046814" y="2288261"/>
            <a:chExt cx="6697758" cy="3239177"/>
          </a:xfrm>
        </p:grpSpPr>
        <p:sp>
          <p:nvSpPr>
            <p:cNvPr id="21" name="圆角矩形 20"/>
            <p:cNvSpPr/>
            <p:nvPr/>
          </p:nvSpPr>
          <p:spPr>
            <a:xfrm>
              <a:off x="-2724183" y="2288261"/>
              <a:ext cx="2448643" cy="349252"/>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22" name="圆角矩形标注 21"/>
            <p:cNvSpPr/>
            <p:nvPr/>
          </p:nvSpPr>
          <p:spPr>
            <a:xfrm>
              <a:off x="-4046814" y="3017059"/>
              <a:ext cx="6697758" cy="2510379"/>
            </a:xfrm>
            <a:prstGeom prst="wedgeRoundRectCallout">
              <a:avLst>
                <a:gd name="adj1" fmla="val -12449"/>
                <a:gd name="adj2" fmla="val -61289"/>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indent="357188">
                <a:lnSpc>
                  <a:spcPts val="3000"/>
                </a:lnSpc>
                <a:defRPr/>
              </a:pPr>
              <a:r>
                <a:rPr lang="zh-CN" altLang="en-US" sz="3200" b="1" dirty="0">
                  <a:solidFill>
                    <a:srgbClr val="002060"/>
                  </a:solidFill>
                  <a:latin typeface="微软雅黑" panose="020B0503020204020204" pitchFamily="34" charset="-122"/>
                  <a:ea typeface="微软雅黑" panose="020B0503020204020204" pitchFamily="34" charset="-122"/>
                </a:rPr>
                <a:t>其他资本性支出：</a:t>
              </a:r>
              <a:endParaRPr lang="en-US" altLang="zh-CN" sz="3200" b="1" dirty="0" smtClean="0">
                <a:solidFill>
                  <a:srgbClr val="002060"/>
                </a:solidFill>
                <a:latin typeface="微软雅黑" panose="020B0503020204020204" pitchFamily="34" charset="-122"/>
                <a:ea typeface="微软雅黑" panose="020B0503020204020204" pitchFamily="34" charset="-122"/>
              </a:endParaRPr>
            </a:p>
            <a:p>
              <a:pPr indent="357188">
                <a:lnSpc>
                  <a:spcPts val="3000"/>
                </a:lnSpc>
                <a:defRPr/>
              </a:pPr>
              <a:r>
                <a:rPr lang="zh-CN" altLang="en-US" sz="2800" dirty="0">
                  <a:solidFill>
                    <a:srgbClr val="002060"/>
                  </a:solidFill>
                  <a:latin typeface="微软雅黑" panose="020B0503020204020204" pitchFamily="34" charset="-122"/>
                  <a:ea typeface="微软雅黑" panose="020B0503020204020204" pitchFamily="34" charset="-122"/>
                </a:rPr>
                <a:t>反映</a:t>
              </a:r>
              <a:r>
                <a:rPr lang="zh-CN" altLang="en-US" sz="2800" b="1" dirty="0">
                  <a:solidFill>
                    <a:srgbClr val="002060"/>
                  </a:solidFill>
                  <a:latin typeface="微软雅黑" panose="020B0503020204020204" pitchFamily="34" charset="-122"/>
                  <a:ea typeface="微软雅黑" panose="020B0503020204020204" pitchFamily="34" charset="-122"/>
                </a:rPr>
                <a:t>发展与改革部门以外</a:t>
              </a:r>
              <a:r>
                <a:rPr lang="zh-CN" altLang="en-US" sz="2800" dirty="0">
                  <a:solidFill>
                    <a:srgbClr val="002060"/>
                  </a:solidFill>
                  <a:latin typeface="微软雅黑" panose="020B0503020204020204" pitchFamily="34" charset="-122"/>
                  <a:ea typeface="微软雅黑" panose="020B0503020204020204" pitchFamily="34" charset="-122"/>
                </a:rPr>
                <a:t>的其他部门安排的用于购置固定资产、战略性和应急性储备、土地和无形资产，以及购建基础设施、大型修缮和财政支持企业更新改造所发生的支出。</a:t>
              </a: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path" presetSubtype="0" accel="50000" decel="50000" fill="hold" nodeType="clickEffect">
                                  <p:stCondLst>
                                    <p:cond delay="0"/>
                                  </p:stCondLst>
                                  <p:childTnLst>
                                    <p:animMotion origin="layout" path="M -2.22222E-6 4.81481E-6 L -0.94965 4.81481E-6 " pathEditMode="relative" rAng="0" ptsTypes="AA">
                                      <p:cBhvr>
                                        <p:cTn id="6" dur="500" fill="hold"/>
                                        <p:tgtEl>
                                          <p:spTgt spid="3"/>
                                        </p:tgtEl>
                                        <p:attrNameLst>
                                          <p:attrName>ppt_x</p:attrName>
                                          <p:attrName>ppt_y</p:attrName>
                                        </p:attrNameLst>
                                      </p:cBhvr>
                                      <p:rCtr x="-47483" y="0"/>
                                    </p:animMotion>
                                  </p:childTnLst>
                                </p:cTn>
                              </p:par>
                              <p:par>
                                <p:cTn id="7" presetID="2" presetClass="exit" presetSubtype="8" fill="hold" nodeType="withEffect">
                                  <p:stCondLst>
                                    <p:cond delay="0"/>
                                  </p:stCondLst>
                                  <p:childTnLst>
                                    <p:anim calcmode="lin" valueType="num">
                                      <p:cBhvr additive="base">
                                        <p:cTn id="8" dur="500"/>
                                        <p:tgtEl>
                                          <p:spTgt spid="2"/>
                                        </p:tgtEl>
                                        <p:attrNameLst>
                                          <p:attrName>ppt_x</p:attrName>
                                        </p:attrNameLst>
                                      </p:cBhvr>
                                      <p:tavLst>
                                        <p:tav tm="0">
                                          <p:val>
                                            <p:strVal val="ppt_x"/>
                                          </p:val>
                                        </p:tav>
                                        <p:tav tm="100000">
                                          <p:val>
                                            <p:strVal val="0-ppt_w/2"/>
                                          </p:val>
                                        </p:tav>
                                      </p:tavLst>
                                    </p:anim>
                                    <p:anim calcmode="lin" valueType="num">
                                      <p:cBhvr additive="base">
                                        <p:cTn id="9" dur="500"/>
                                        <p:tgtEl>
                                          <p:spTgt spid="2"/>
                                        </p:tgtEl>
                                        <p:attrNameLst>
                                          <p:attrName>ppt_y</p:attrName>
                                        </p:attrNameLst>
                                      </p:cBhvr>
                                      <p:tavLst>
                                        <p:tav tm="0">
                                          <p:val>
                                            <p:strVal val="ppt_y"/>
                                          </p:val>
                                        </p:tav>
                                        <p:tav tm="100000">
                                          <p:val>
                                            <p:strVal val="ppt_y"/>
                                          </p:val>
                                        </p:tav>
                                      </p:tavLst>
                                    </p:anim>
                                    <p:set>
                                      <p:cBhvr>
                                        <p:cTn id="10" dur="1" fill="hold">
                                          <p:stCondLst>
                                            <p:cond delay="499"/>
                                          </p:stCondLst>
                                        </p:cTn>
                                        <p:tgtEl>
                                          <p:spTgt spid="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1.94444E-6 -2.59259E-6 L 1.29132 -0.00764 " pathEditMode="relative" rAng="0" ptsTypes="AA">
                                      <p:cBhvr>
                                        <p:cTn id="14" dur="500" fill="hold"/>
                                        <p:tgtEl>
                                          <p:spTgt spid="17"/>
                                        </p:tgtEl>
                                        <p:attrNameLst>
                                          <p:attrName>ppt_x</p:attrName>
                                          <p:attrName>ppt_y</p:attrName>
                                        </p:attrNameLst>
                                      </p:cBhvr>
                                      <p:rCtr x="64566" y="-394"/>
                                    </p:animMotion>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1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xit" presetSubtype="8" fill="hold" nodeType="clickEffect">
                                  <p:stCondLst>
                                    <p:cond delay="0"/>
                                  </p:stCondLst>
                                  <p:childTnLst>
                                    <p:anim calcmode="lin" valueType="num">
                                      <p:cBhvr additive="base">
                                        <p:cTn id="22" dur="500"/>
                                        <p:tgtEl>
                                          <p:spTgt spid="3"/>
                                        </p:tgtEl>
                                        <p:attrNameLst>
                                          <p:attrName>ppt_x</p:attrName>
                                        </p:attrNameLst>
                                      </p:cBhvr>
                                      <p:tavLst>
                                        <p:tav tm="0">
                                          <p:val>
                                            <p:strVal val="ppt_x"/>
                                          </p:val>
                                        </p:tav>
                                        <p:tav tm="100000">
                                          <p:val>
                                            <p:strVal val="0-ppt_w/2"/>
                                          </p:val>
                                        </p:tav>
                                      </p:tavLst>
                                    </p:anim>
                                    <p:anim calcmode="lin" valueType="num">
                                      <p:cBhvr additive="base">
                                        <p:cTn id="23" dur="500"/>
                                        <p:tgtEl>
                                          <p:spTgt spid="3"/>
                                        </p:tgtEl>
                                        <p:attrNameLst>
                                          <p:attrName>ppt_y</p:attrName>
                                        </p:attrNameLst>
                                      </p:cBhvr>
                                      <p:tavLst>
                                        <p:tav tm="0">
                                          <p:val>
                                            <p:strVal val="ppt_y"/>
                                          </p:val>
                                        </p:tav>
                                        <p:tav tm="100000">
                                          <p:val>
                                            <p:strVal val="ppt_y"/>
                                          </p:val>
                                        </p:tav>
                                      </p:tavLst>
                                    </p:anim>
                                    <p:set>
                                      <p:cBhvr>
                                        <p:cTn id="24" dur="1" fill="hold">
                                          <p:stCondLst>
                                            <p:cond delay="499"/>
                                          </p:stCondLst>
                                        </p:cTn>
                                        <p:tgtEl>
                                          <p:spTgt spid="3"/>
                                        </p:tgtEl>
                                        <p:attrNameLst>
                                          <p:attrName>style.visibility</p:attrName>
                                        </p:attrNameLst>
                                      </p:cBhvr>
                                      <p:to>
                                        <p:strVal val="hidden"/>
                                      </p:to>
                                    </p:set>
                                  </p:childTnLst>
                                </p:cTn>
                              </p:par>
                              <p:par>
                                <p:cTn id="25" presetID="35" presetClass="path" presetSubtype="0" accel="50000" decel="50000" fill="hold" nodeType="withEffect">
                                  <p:stCondLst>
                                    <p:cond delay="0"/>
                                  </p:stCondLst>
                                  <p:childTnLst>
                                    <p:animMotion origin="layout" path="M -2.77778E-6 -4.81481E-6 L -0.96458 -0.00601 " pathEditMode="relative" rAng="0" ptsTypes="AA">
                                      <p:cBhvr>
                                        <p:cTn id="26" dur="500" fill="hold"/>
                                        <p:tgtEl>
                                          <p:spTgt spid="4"/>
                                        </p:tgtEl>
                                        <p:attrNameLst>
                                          <p:attrName>ppt_x</p:attrName>
                                          <p:attrName>ppt_y</p:attrName>
                                        </p:attrNameLst>
                                      </p:cBhvr>
                                      <p:rCtr x="-48229" y="-301"/>
                                    </p:animMotion>
                                  </p:childTnLst>
                                </p:cTn>
                              </p:par>
                            </p:childTnLst>
                          </p:cTn>
                        </p:par>
                      </p:childTnLst>
                    </p:cTn>
                  </p:par>
                  <p:par>
                    <p:cTn id="27" fill="hold">
                      <p:stCondLst>
                        <p:cond delay="indefinite"/>
                      </p:stCondLst>
                      <p:childTnLst>
                        <p:par>
                          <p:cTn id="28" fill="hold">
                            <p:stCondLst>
                              <p:cond delay="0"/>
                            </p:stCondLst>
                            <p:childTnLst>
                              <p:par>
                                <p:cTn id="29" presetID="35" presetClass="path" presetSubtype="0" accel="50000" decel="50000" fill="hold" nodeType="clickEffect">
                                  <p:stCondLst>
                                    <p:cond delay="0"/>
                                  </p:stCondLst>
                                  <p:childTnLst>
                                    <p:animMotion origin="layout" path="M 2.22222E-6 -7.40741E-7 L -0.92136 0.0125 " pathEditMode="relative" rAng="0" ptsTypes="AA">
                                      <p:cBhvr>
                                        <p:cTn id="30" dur="500" fill="hold"/>
                                        <p:tgtEl>
                                          <p:spTgt spid="20"/>
                                        </p:tgtEl>
                                        <p:attrNameLst>
                                          <p:attrName>ppt_x</p:attrName>
                                          <p:attrName>ppt_y</p:attrName>
                                        </p:attrNameLst>
                                      </p:cBhvr>
                                      <p:rCtr x="-46076" y="6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187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3E39AA5-F135-4490-A665-85459D2CB7A1}" type="slidenum">
              <a:rPr lang="zh-CN" altLang="en-US" sz="1200">
                <a:solidFill>
                  <a:srgbClr val="000000"/>
                </a:solidFill>
                <a:latin typeface="微软雅黑" pitchFamily="34" charset="-122"/>
                <a:ea typeface="微软雅黑" pitchFamily="34" charset="-122"/>
              </a:rPr>
              <a:pPr>
                <a:spcBef>
                  <a:spcPct val="0"/>
                </a:spcBef>
                <a:buFontTx/>
                <a:buNone/>
              </a:pPr>
              <a:t>48</a:t>
            </a:fld>
            <a:endParaRPr lang="zh-CN" altLang="en-US" sz="1200">
              <a:solidFill>
                <a:srgbClr val="000000"/>
              </a:solidFill>
              <a:latin typeface="微软雅黑" pitchFamily="34" charset="-122"/>
              <a:ea typeface="微软雅黑" pitchFamily="34" charset="-122"/>
            </a:endParaRPr>
          </a:p>
        </p:txBody>
      </p:sp>
      <p:sp>
        <p:nvSpPr>
          <p:cNvPr id="11878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七、支出决算明细表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endPar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879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3600">
              <a:solidFill>
                <a:srgbClr val="002060"/>
              </a:solidFill>
              <a:latin typeface="微软雅黑" pitchFamily="34" charset="-122"/>
              <a:ea typeface="微软雅黑" pitchFamily="34" charset="-122"/>
            </a:endParaRP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本表反映单位本年度基本支出和项目支出的明细情况。</a:t>
            </a: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本表为自动生成表。</a:t>
            </a:r>
            <a:endParaRPr lang="en-US" altLang="zh-CN" sz="3600">
              <a:solidFill>
                <a:srgbClr val="002060"/>
              </a:solidFill>
              <a:latin typeface="微软雅黑" pitchFamily="34" charset="-122"/>
              <a:ea typeface="微软雅黑" pitchFamily="34" charset="-122"/>
            </a:endParaRPr>
          </a:p>
        </p:txBody>
      </p:sp>
      <p:sp>
        <p:nvSpPr>
          <p:cNvPr id="12" name="矩形 11"/>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208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8AED1AFF-51C0-478D-A489-7CD2C02BBA1B}" type="slidenum">
              <a:rPr lang="zh-CN" altLang="en-US" sz="1200">
                <a:solidFill>
                  <a:srgbClr val="000000"/>
                </a:solidFill>
                <a:latin typeface="微软雅黑" pitchFamily="34" charset="-122"/>
                <a:ea typeface="微软雅黑" pitchFamily="34" charset="-122"/>
              </a:rPr>
              <a:pPr>
                <a:spcBef>
                  <a:spcPct val="0"/>
                </a:spcBef>
                <a:buFontTx/>
                <a:buNone/>
              </a:pPr>
              <a:t>49</a:t>
            </a:fld>
            <a:endParaRPr lang="zh-CN" altLang="en-US" sz="1200">
              <a:solidFill>
                <a:srgbClr val="000000"/>
              </a:solidFill>
              <a:latin typeface="微软雅黑" pitchFamily="34" charset="-122"/>
              <a:ea typeface="微软雅黑" pitchFamily="34" charset="-122"/>
            </a:endParaRPr>
          </a:p>
        </p:txBody>
      </p:sp>
      <p:sp>
        <p:nvSpPr>
          <p:cNvPr id="12083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七、支出决算明细表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endPar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内容占位符 2"/>
          <p:cNvSpPr txBox="1">
            <a:spLocks/>
          </p:cNvSpPr>
          <p:nvPr/>
        </p:nvSpPr>
        <p:spPr bwMode="auto">
          <a:xfrm>
            <a:off x="1619250" y="1844675"/>
            <a:ext cx="2714625" cy="424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在“工资福利支出”下将原“社会保障缴费”修改为“其他社会保障缴费”，新增“机关事业单位基本养老保险缴费”和“职业年金缴费”</a:t>
            </a:r>
            <a:r>
              <a:rPr lang="zh-CN" altLang="en-US" sz="2400">
                <a:solidFill>
                  <a:srgbClr val="002060"/>
                </a:solidFill>
                <a:latin typeface="微软雅黑" pitchFamily="34" charset="-122"/>
                <a:ea typeface="微软雅黑" pitchFamily="34" charset="-122"/>
              </a:rPr>
              <a:t>。</a:t>
            </a:r>
          </a:p>
        </p:txBody>
      </p:sp>
      <p:sp>
        <p:nvSpPr>
          <p:cNvPr id="12" name="内容占位符 2"/>
          <p:cNvSpPr txBox="1">
            <a:spLocks/>
          </p:cNvSpPr>
          <p:nvPr/>
        </p:nvSpPr>
        <p:spPr bwMode="auto">
          <a:xfrm>
            <a:off x="4516438" y="1868488"/>
            <a:ext cx="2143125"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在“对个人和家庭的补助”下新增“采暖补贴”、“物业服务补贴”</a:t>
            </a:r>
            <a:r>
              <a:rPr lang="zh-CN" altLang="en-US" sz="2400">
                <a:solidFill>
                  <a:srgbClr val="002060"/>
                </a:solidFill>
                <a:latin typeface="微软雅黑" pitchFamily="34" charset="-122"/>
                <a:ea typeface="微软雅黑" pitchFamily="34" charset="-122"/>
              </a:rPr>
              <a:t>。</a:t>
            </a:r>
          </a:p>
        </p:txBody>
      </p:sp>
      <p:sp>
        <p:nvSpPr>
          <p:cNvPr id="14" name="内容占位符 2"/>
          <p:cNvSpPr txBox="1">
            <a:spLocks/>
          </p:cNvSpPr>
          <p:nvPr/>
        </p:nvSpPr>
        <p:spPr bwMode="auto">
          <a:xfrm>
            <a:off x="6773863" y="1868488"/>
            <a:ext cx="2357437"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400">
                <a:solidFill>
                  <a:srgbClr val="002060"/>
                </a:solidFill>
                <a:latin typeface="微软雅黑" pitchFamily="34" charset="-122"/>
                <a:ea typeface="微软雅黑" pitchFamily="34" charset="-122"/>
              </a:rPr>
              <a:t>“</a:t>
            </a:r>
            <a:r>
              <a:rPr lang="zh-CN" altLang="zh-CN" sz="2400">
                <a:solidFill>
                  <a:srgbClr val="002060"/>
                </a:solidFill>
                <a:latin typeface="微软雅黑" pitchFamily="34" charset="-122"/>
                <a:ea typeface="微软雅黑" pitchFamily="34" charset="-122"/>
              </a:rPr>
              <a:t>删除“工资福利支出”下“伙食费”</a:t>
            </a:r>
            <a:r>
              <a:rPr lang="zh-CN" altLang="en-US" sz="2400">
                <a:solidFill>
                  <a:srgbClr val="002060"/>
                </a:solidFill>
                <a:latin typeface="微软雅黑" pitchFamily="34" charset="-122"/>
                <a:ea typeface="微软雅黑" pitchFamily="34" charset="-122"/>
              </a:rPr>
              <a:t>。</a:t>
            </a:r>
          </a:p>
        </p:txBody>
      </p:sp>
      <p:cxnSp>
        <p:nvCxnSpPr>
          <p:cNvPr id="120841" name="直接连接符 6"/>
          <p:cNvCxnSpPr>
            <a:cxnSpLocks noChangeShapeType="1"/>
          </p:cNvCxnSpPr>
          <p:nvPr/>
        </p:nvCxnSpPr>
        <p:spPr bwMode="auto">
          <a:xfrm rot="5400000">
            <a:off x="2282825" y="4011613"/>
            <a:ext cx="4144963" cy="1587"/>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cxnSp>
        <p:nvCxnSpPr>
          <p:cNvPr id="120842" name="直接连接符 8"/>
          <p:cNvCxnSpPr>
            <a:cxnSpLocks noChangeShapeType="1"/>
          </p:cNvCxnSpPr>
          <p:nvPr/>
        </p:nvCxnSpPr>
        <p:spPr bwMode="auto">
          <a:xfrm rot="5400000">
            <a:off x="4586287" y="4011613"/>
            <a:ext cx="4144963" cy="1588"/>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sp>
        <p:nvSpPr>
          <p:cNvPr id="15" name="矩形 14"/>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6" name="矩形 15"/>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1" name="矩形 20"/>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2" name="矩形 21"/>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p:bldP spid="1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6250" cy="493712"/>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第一部分 部门决算编报体系</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3174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5C6E934-31BD-4E34-9A30-C2DC3559DF97}" type="slidenum">
              <a:rPr lang="zh-CN" altLang="en-US" sz="1200">
                <a:latin typeface="微软雅黑" pitchFamily="34" charset="-122"/>
                <a:ea typeface="微软雅黑" pitchFamily="34" charset="-122"/>
              </a:rPr>
              <a:pPr>
                <a:spcBef>
                  <a:spcPct val="0"/>
                </a:spcBef>
                <a:buFontTx/>
                <a:buNone/>
              </a:pPr>
              <a:t>5</a:t>
            </a:fld>
            <a:endParaRPr lang="zh-CN" altLang="en-US" sz="1200">
              <a:latin typeface="微软雅黑" pitchFamily="34" charset="-122"/>
              <a:ea typeface="微软雅黑" pitchFamily="34" charset="-122"/>
            </a:endParaRPr>
          </a:p>
        </p:txBody>
      </p:sp>
      <p:sp>
        <p:nvSpPr>
          <p:cNvPr id="8" name="Freeform 40"/>
          <p:cNvSpPr>
            <a:spLocks/>
          </p:cNvSpPr>
          <p:nvPr/>
        </p:nvSpPr>
        <p:spPr bwMode="gray">
          <a:xfrm>
            <a:off x="6482206" y="1407965"/>
            <a:ext cx="2520000" cy="796899"/>
          </a:xfrm>
          <a:custGeom>
            <a:avLst/>
            <a:gdLst/>
            <a:ahLst/>
            <a:cxnLst>
              <a:cxn ang="0">
                <a:pos x="748" y="113"/>
              </a:cxn>
              <a:cxn ang="0">
                <a:pos x="726" y="113"/>
              </a:cxn>
              <a:cxn ang="0">
                <a:pos x="703" y="91"/>
              </a:cxn>
              <a:cxn ang="0">
                <a:pos x="703" y="23"/>
              </a:cxn>
              <a:cxn ang="0">
                <a:pos x="680" y="0"/>
              </a:cxn>
              <a:cxn ang="0">
                <a:pos x="90" y="0"/>
              </a:cxn>
              <a:cxn ang="0">
                <a:pos x="68" y="23"/>
              </a:cxn>
              <a:cxn ang="0">
                <a:pos x="68" y="91"/>
              </a:cxn>
              <a:cxn ang="0">
                <a:pos x="45" y="113"/>
              </a:cxn>
              <a:cxn ang="0">
                <a:pos x="22" y="113"/>
              </a:cxn>
              <a:cxn ang="0">
                <a:pos x="0" y="136"/>
              </a:cxn>
              <a:cxn ang="0">
                <a:pos x="0" y="159"/>
              </a:cxn>
              <a:cxn ang="0">
                <a:pos x="771" y="159"/>
              </a:cxn>
              <a:cxn ang="0">
                <a:pos x="771" y="136"/>
              </a:cxn>
              <a:cxn ang="0">
                <a:pos x="748" y="113"/>
              </a:cxn>
            </a:cxnLst>
            <a:rect l="0" t="0" r="r" b="b"/>
            <a:pathLst>
              <a:path w="771" h="159">
                <a:moveTo>
                  <a:pt x="748" y="113"/>
                </a:moveTo>
                <a:cubicBezTo>
                  <a:pt x="726" y="113"/>
                  <a:pt x="726" y="113"/>
                  <a:pt x="726" y="113"/>
                </a:cubicBezTo>
                <a:cubicBezTo>
                  <a:pt x="713" y="113"/>
                  <a:pt x="703" y="103"/>
                  <a:pt x="703" y="91"/>
                </a:cubicBezTo>
                <a:cubicBezTo>
                  <a:pt x="703" y="23"/>
                  <a:pt x="703" y="23"/>
                  <a:pt x="703" y="23"/>
                </a:cubicBezTo>
                <a:cubicBezTo>
                  <a:pt x="703" y="10"/>
                  <a:pt x="693" y="0"/>
                  <a:pt x="680" y="0"/>
                </a:cubicBezTo>
                <a:cubicBezTo>
                  <a:pt x="90" y="0"/>
                  <a:pt x="90" y="0"/>
                  <a:pt x="90" y="0"/>
                </a:cubicBezTo>
                <a:cubicBezTo>
                  <a:pt x="78" y="0"/>
                  <a:pt x="68" y="10"/>
                  <a:pt x="68" y="23"/>
                </a:cubicBezTo>
                <a:cubicBezTo>
                  <a:pt x="68" y="91"/>
                  <a:pt x="68" y="91"/>
                  <a:pt x="68" y="91"/>
                </a:cubicBezTo>
                <a:cubicBezTo>
                  <a:pt x="68" y="103"/>
                  <a:pt x="58" y="113"/>
                  <a:pt x="45" y="113"/>
                </a:cubicBezTo>
                <a:cubicBezTo>
                  <a:pt x="22" y="113"/>
                  <a:pt x="22" y="113"/>
                  <a:pt x="22"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8"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9" name="Freeform 39"/>
          <p:cNvSpPr>
            <a:spLocks/>
          </p:cNvSpPr>
          <p:nvPr/>
        </p:nvSpPr>
        <p:spPr bwMode="gray">
          <a:xfrm>
            <a:off x="4381402" y="1407965"/>
            <a:ext cx="2520000" cy="796899"/>
          </a:xfrm>
          <a:custGeom>
            <a:avLst/>
            <a:gdLst/>
            <a:ahLst/>
            <a:cxnLst>
              <a:cxn ang="0">
                <a:pos x="749" y="113"/>
              </a:cxn>
              <a:cxn ang="0">
                <a:pos x="726" y="113"/>
              </a:cxn>
              <a:cxn ang="0">
                <a:pos x="704" y="91"/>
              </a:cxn>
              <a:cxn ang="0">
                <a:pos x="704" y="23"/>
              </a:cxn>
              <a:cxn ang="0">
                <a:pos x="681" y="0"/>
              </a:cxn>
              <a:cxn ang="0">
                <a:pos x="91" y="0"/>
              </a:cxn>
              <a:cxn ang="0">
                <a:pos x="69" y="23"/>
              </a:cxn>
              <a:cxn ang="0">
                <a:pos x="69"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4" y="0"/>
                  <a:pt x="681" y="0"/>
                </a:cubicBezTo>
                <a:cubicBezTo>
                  <a:pt x="91" y="0"/>
                  <a:pt x="91" y="0"/>
                  <a:pt x="91" y="0"/>
                </a:cubicBezTo>
                <a:cubicBezTo>
                  <a:pt x="79" y="0"/>
                  <a:pt x="69" y="10"/>
                  <a:pt x="69" y="23"/>
                </a:cubicBezTo>
                <a:cubicBezTo>
                  <a:pt x="69" y="91"/>
                  <a:pt x="69" y="91"/>
                  <a:pt x="69" y="91"/>
                </a:cubicBezTo>
                <a:cubicBezTo>
                  <a:pt x="69" y="103"/>
                  <a:pt x="58" y="113"/>
                  <a:pt x="46" y="113"/>
                </a:cubicBezTo>
                <a:cubicBezTo>
                  <a:pt x="23" y="113"/>
                  <a:pt x="23" y="113"/>
                  <a:pt x="23" y="113"/>
                </a:cubicBezTo>
                <a:cubicBezTo>
                  <a:pt x="11" y="113"/>
                  <a:pt x="0" y="123"/>
                  <a:pt x="0" y="136"/>
                </a:cubicBezTo>
                <a:cubicBezTo>
                  <a:pt x="0" y="159"/>
                  <a:pt x="0" y="159"/>
                  <a:pt x="0" y="159"/>
                </a:cubicBezTo>
                <a:cubicBezTo>
                  <a:pt x="772" y="159"/>
                  <a:pt x="772" y="159"/>
                  <a:pt x="772" y="159"/>
                </a:cubicBezTo>
                <a:cubicBezTo>
                  <a:pt x="772" y="136"/>
                  <a:pt x="772" y="136"/>
                  <a:pt x="772" y="136"/>
                </a:cubicBezTo>
                <a:cubicBezTo>
                  <a:pt x="772" y="123"/>
                  <a:pt x="762"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0" name="Freeform 37"/>
          <p:cNvSpPr>
            <a:spLocks/>
          </p:cNvSpPr>
          <p:nvPr/>
        </p:nvSpPr>
        <p:spPr bwMode="gray">
          <a:xfrm>
            <a:off x="179792" y="1407965"/>
            <a:ext cx="2520000" cy="796899"/>
          </a:xfrm>
          <a:custGeom>
            <a:avLst/>
            <a:gdLst/>
            <a:ahLst/>
            <a:cxnLst>
              <a:cxn ang="0">
                <a:pos x="749" y="113"/>
              </a:cxn>
              <a:cxn ang="0">
                <a:pos x="726" y="113"/>
              </a:cxn>
              <a:cxn ang="0">
                <a:pos x="703" y="91"/>
              </a:cxn>
              <a:cxn ang="0">
                <a:pos x="703" y="23"/>
              </a:cxn>
              <a:cxn ang="0">
                <a:pos x="681" y="0"/>
              </a:cxn>
              <a:cxn ang="0">
                <a:pos x="91" y="0"/>
              </a:cxn>
              <a:cxn ang="0">
                <a:pos x="68" y="23"/>
              </a:cxn>
              <a:cxn ang="0">
                <a:pos x="68" y="91"/>
              </a:cxn>
              <a:cxn ang="0">
                <a:pos x="45" y="113"/>
              </a:cxn>
              <a:cxn ang="0">
                <a:pos x="23" y="113"/>
              </a:cxn>
              <a:cxn ang="0">
                <a:pos x="0" y="136"/>
              </a:cxn>
              <a:cxn ang="0">
                <a:pos x="0" y="159"/>
              </a:cxn>
              <a:cxn ang="0">
                <a:pos x="771" y="159"/>
              </a:cxn>
              <a:cxn ang="0">
                <a:pos x="771" y="136"/>
              </a:cxn>
              <a:cxn ang="0">
                <a:pos x="749" y="113"/>
              </a:cxn>
            </a:cxnLst>
            <a:rect l="0" t="0" r="r" b="b"/>
            <a:pathLst>
              <a:path w="771" h="159">
                <a:moveTo>
                  <a:pt x="749" y="113"/>
                </a:moveTo>
                <a:cubicBezTo>
                  <a:pt x="726" y="113"/>
                  <a:pt x="726" y="113"/>
                  <a:pt x="726" y="113"/>
                </a:cubicBezTo>
                <a:cubicBezTo>
                  <a:pt x="713" y="113"/>
                  <a:pt x="703" y="103"/>
                  <a:pt x="703" y="91"/>
                </a:cubicBezTo>
                <a:cubicBezTo>
                  <a:pt x="703" y="23"/>
                  <a:pt x="703" y="23"/>
                  <a:pt x="703" y="23"/>
                </a:cubicBezTo>
                <a:cubicBezTo>
                  <a:pt x="703" y="10"/>
                  <a:pt x="693" y="0"/>
                  <a:pt x="681" y="0"/>
                </a:cubicBezTo>
                <a:cubicBezTo>
                  <a:pt x="91" y="0"/>
                  <a:pt x="91" y="0"/>
                  <a:pt x="91" y="0"/>
                </a:cubicBezTo>
                <a:cubicBezTo>
                  <a:pt x="78" y="0"/>
                  <a:pt x="68" y="10"/>
                  <a:pt x="68" y="23"/>
                </a:cubicBezTo>
                <a:cubicBezTo>
                  <a:pt x="68" y="91"/>
                  <a:pt x="68" y="91"/>
                  <a:pt x="68" y="91"/>
                </a:cubicBezTo>
                <a:cubicBezTo>
                  <a:pt x="68" y="103"/>
                  <a:pt x="58" y="113"/>
                  <a:pt x="45" y="113"/>
                </a:cubicBezTo>
                <a:cubicBezTo>
                  <a:pt x="23" y="113"/>
                  <a:pt x="23" y="113"/>
                  <a:pt x="23"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1" name="Freeform 38"/>
          <p:cNvSpPr>
            <a:spLocks/>
          </p:cNvSpPr>
          <p:nvPr/>
        </p:nvSpPr>
        <p:spPr bwMode="gray">
          <a:xfrm>
            <a:off x="2280597" y="1407965"/>
            <a:ext cx="2520000" cy="796899"/>
          </a:xfrm>
          <a:custGeom>
            <a:avLst/>
            <a:gdLst/>
            <a:ahLst/>
            <a:cxnLst>
              <a:cxn ang="0">
                <a:pos x="749" y="113"/>
              </a:cxn>
              <a:cxn ang="0">
                <a:pos x="726" y="113"/>
              </a:cxn>
              <a:cxn ang="0">
                <a:pos x="704" y="91"/>
              </a:cxn>
              <a:cxn ang="0">
                <a:pos x="704" y="23"/>
              </a:cxn>
              <a:cxn ang="0">
                <a:pos x="681" y="0"/>
              </a:cxn>
              <a:cxn ang="0">
                <a:pos x="91" y="0"/>
              </a:cxn>
              <a:cxn ang="0">
                <a:pos x="68" y="23"/>
              </a:cxn>
              <a:cxn ang="0">
                <a:pos x="68"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3" y="0"/>
                  <a:pt x="681" y="0"/>
                </a:cubicBezTo>
                <a:cubicBezTo>
                  <a:pt x="91" y="0"/>
                  <a:pt x="91" y="0"/>
                  <a:pt x="91" y="0"/>
                </a:cubicBezTo>
                <a:cubicBezTo>
                  <a:pt x="78" y="0"/>
                  <a:pt x="68" y="10"/>
                  <a:pt x="68" y="23"/>
                </a:cubicBezTo>
                <a:cubicBezTo>
                  <a:pt x="68" y="91"/>
                  <a:pt x="68" y="91"/>
                  <a:pt x="68" y="91"/>
                </a:cubicBezTo>
                <a:cubicBezTo>
                  <a:pt x="68" y="103"/>
                  <a:pt x="58" y="113"/>
                  <a:pt x="46" y="113"/>
                </a:cubicBezTo>
                <a:cubicBezTo>
                  <a:pt x="23" y="113"/>
                  <a:pt x="23" y="113"/>
                  <a:pt x="23" y="113"/>
                </a:cubicBezTo>
                <a:cubicBezTo>
                  <a:pt x="10" y="113"/>
                  <a:pt x="0" y="123"/>
                  <a:pt x="0" y="136"/>
                </a:cubicBezTo>
                <a:cubicBezTo>
                  <a:pt x="0" y="159"/>
                  <a:pt x="0" y="159"/>
                  <a:pt x="0" y="159"/>
                </a:cubicBezTo>
                <a:cubicBezTo>
                  <a:pt x="772" y="159"/>
                  <a:pt x="772" y="159"/>
                  <a:pt x="772" y="159"/>
                </a:cubicBezTo>
                <a:cubicBezTo>
                  <a:pt x="772" y="136"/>
                  <a:pt x="772" y="136"/>
                  <a:pt x="772" y="136"/>
                </a:cubicBezTo>
                <a:cubicBezTo>
                  <a:pt x="772" y="123"/>
                  <a:pt x="761" y="113"/>
                  <a:pt x="749" y="113"/>
                </a:cubicBezTo>
                <a:close/>
              </a:path>
            </a:pathLst>
          </a:custGeom>
          <a:gradFill rotWithShape="1">
            <a:gsLst>
              <a:gs pos="0">
                <a:srgbClr val="126AA0">
                  <a:gamma/>
                  <a:tint val="60784"/>
                  <a:invGamma/>
                </a:srgbClr>
              </a:gs>
              <a:gs pos="64000">
                <a:srgbClr val="126AA0"/>
              </a:gs>
            </a:gsLst>
            <a:lin ang="5400000" scaled="1"/>
          </a:gradFill>
          <a:ln w="12700" cmpd="sng">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3" name="AutoShape 31" descr="© INSCALE GmbH, 26.05.2010&#10;http://www.presentationload.com/"/>
          <p:cNvSpPr>
            <a:spLocks noChangeArrowheads="1"/>
          </p:cNvSpPr>
          <p:nvPr/>
        </p:nvSpPr>
        <p:spPr bwMode="gray">
          <a:xfrm>
            <a:off x="153988" y="1914525"/>
            <a:ext cx="8856662" cy="4610100"/>
          </a:xfrm>
          <a:prstGeom prst="roundRect">
            <a:avLst>
              <a:gd name="adj" fmla="val 1838"/>
            </a:avLst>
          </a:prstGeom>
          <a:solidFill>
            <a:schemeClr val="accent1"/>
          </a:solidFill>
          <a:ln w="9525">
            <a:noFill/>
            <a:round/>
            <a:headEnd/>
            <a:tailEnd/>
          </a:ln>
        </p:spPr>
        <p:txBody>
          <a:bodyPr/>
          <a:lstStyle/>
          <a:p>
            <a:pPr>
              <a:defRPr/>
            </a:pPr>
            <a:endParaRPr lang="de-DE" noProof="1">
              <a:solidFill>
                <a:srgbClr val="000000"/>
              </a:solidFill>
              <a:ea typeface="+mn-ea"/>
            </a:endParaRPr>
          </a:p>
        </p:txBody>
      </p:sp>
      <p:sp>
        <p:nvSpPr>
          <p:cNvPr id="14" name="Rectangle 5" descr="© INSCALE GmbH, 26.05.2010&#10;http://www.presentationload.com/"/>
          <p:cNvSpPr>
            <a:spLocks noChangeArrowheads="1"/>
          </p:cNvSpPr>
          <p:nvPr/>
        </p:nvSpPr>
        <p:spPr bwMode="gray">
          <a:xfrm>
            <a:off x="498475" y="2203450"/>
            <a:ext cx="8197850" cy="3454400"/>
          </a:xfrm>
          <a:prstGeom prst="rect">
            <a:avLst/>
          </a:prstGeom>
          <a:noFill/>
          <a:ln w="12700">
            <a:noFill/>
            <a:miter lim="800000"/>
            <a:headEnd/>
            <a:tailEnd/>
          </a:ln>
          <a:effectLst/>
        </p:spPr>
        <p:txBody>
          <a:bodyPr lIns="108000" tIns="108000" rIns="144000" bIns="72000"/>
          <a:lstStyle/>
          <a:p>
            <a:pPr marL="190500" indent="-190500">
              <a:lnSpc>
                <a:spcPct val="95000"/>
              </a:lnSpc>
              <a:spcAft>
                <a:spcPct val="40000"/>
              </a:spcAft>
              <a:buClr>
                <a:srgbClr val="FFFFFF"/>
              </a:buClr>
              <a:buFont typeface="Wingdings" pitchFamily="2" charset="2"/>
              <a:buChar char="§"/>
              <a:defRPr/>
            </a:pPr>
            <a:endParaRPr lang="de-DE" noProof="1">
              <a:solidFill>
                <a:srgbClr val="FFFFFF"/>
              </a:solidFill>
              <a:ea typeface="+mn-ea"/>
            </a:endParaRPr>
          </a:p>
        </p:txBody>
      </p:sp>
      <p:sp>
        <p:nvSpPr>
          <p:cNvPr id="2" name="矩形 1"/>
          <p:cNvSpPr/>
          <p:nvPr/>
        </p:nvSpPr>
        <p:spPr>
          <a:xfrm>
            <a:off x="578018" y="1469520"/>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基础数据表</a:t>
            </a:r>
          </a:p>
        </p:txBody>
      </p:sp>
      <p:sp>
        <p:nvSpPr>
          <p:cNvPr id="19" name="矩形 18"/>
          <p:cNvSpPr/>
          <p:nvPr/>
        </p:nvSpPr>
        <p:spPr>
          <a:xfrm>
            <a:off x="2730119" y="1412776"/>
            <a:ext cx="1620957" cy="523220"/>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800" b="1" kern="0" dirty="0">
                <a:solidFill>
                  <a:schemeClr val="bg1"/>
                </a:solidFill>
                <a:latin typeface="微软雅黑" panose="020B0503020204020204" pitchFamily="34" charset="-122"/>
                <a:ea typeface="微软雅黑" panose="020B0503020204020204" pitchFamily="34" charset="-122"/>
              </a:rPr>
              <a:t>填报说明</a:t>
            </a:r>
          </a:p>
        </p:txBody>
      </p:sp>
      <p:sp>
        <p:nvSpPr>
          <p:cNvPr id="20" name="矩形 19"/>
          <p:cNvSpPr/>
          <p:nvPr/>
        </p:nvSpPr>
        <p:spPr>
          <a:xfrm>
            <a:off x="6826726" y="1443553"/>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分析评价表</a:t>
            </a:r>
          </a:p>
        </p:txBody>
      </p:sp>
      <p:sp>
        <p:nvSpPr>
          <p:cNvPr id="21" name="矩形 20"/>
          <p:cNvSpPr/>
          <p:nvPr/>
        </p:nvSpPr>
        <p:spPr>
          <a:xfrm>
            <a:off x="4933516" y="1416985"/>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分析报告</a:t>
            </a:r>
          </a:p>
        </p:txBody>
      </p:sp>
      <p:sp>
        <p:nvSpPr>
          <p:cNvPr id="17" name="矩形 16"/>
          <p:cNvSpPr/>
          <p:nvPr/>
        </p:nvSpPr>
        <p:spPr>
          <a:xfrm>
            <a:off x="414338" y="2562225"/>
            <a:ext cx="8135937" cy="2736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457200">
              <a:lnSpc>
                <a:spcPct val="150000"/>
              </a:lnSpc>
              <a:defRPr/>
            </a:pPr>
            <a:r>
              <a:rPr lang="zh-CN" altLang="en-US" sz="3200" dirty="0">
                <a:solidFill>
                  <a:schemeClr val="bg1"/>
                </a:solidFill>
                <a:latin typeface="微软雅黑" panose="020B0503020204020204" pitchFamily="34" charset="-122"/>
                <a:ea typeface="微软雅黑" panose="020B0503020204020204" pitchFamily="34" charset="-122"/>
              </a:rPr>
              <a:t>对基础数据表编报相关情况的说明，包括：部门基本情况、数据审核情况、年度主要收支指标增减变动情况以及重大事项或特殊事项影响决算数据的情况说明等。</a:t>
            </a:r>
            <a:endParaRPr lang="zh-CN" altLang="en-US" sz="1600" dirty="0">
              <a:solidFill>
                <a:schemeClr val="bg1"/>
              </a:solidFill>
              <a:latin typeface="微软雅黑" panose="020B0503020204020204" pitchFamily="34" charset="-122"/>
              <a:ea typeface="微软雅黑" panose="020B0503020204020204" pitchFamily="34" charset="-122"/>
            </a:endParaRPr>
          </a:p>
        </p:txBody>
      </p:sp>
      <p:sp>
        <p:nvSpPr>
          <p:cNvPr id="31775" name="文本框 3"/>
          <p:cNvSpPr txBox="1">
            <a:spLocks noChangeArrowheads="1"/>
          </p:cNvSpPr>
          <p:nvPr/>
        </p:nvSpPr>
        <p:spPr bwMode="auto">
          <a:xfrm>
            <a:off x="395288" y="817563"/>
            <a:ext cx="16208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编报体系</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228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613EFB1E-F067-4130-9CA5-DC55731FFC69}" type="slidenum">
              <a:rPr lang="zh-CN" altLang="en-US" sz="1200">
                <a:solidFill>
                  <a:srgbClr val="000000"/>
                </a:solidFill>
                <a:latin typeface="微软雅黑" pitchFamily="34" charset="-122"/>
                <a:ea typeface="微软雅黑" pitchFamily="34" charset="-122"/>
              </a:rPr>
              <a:pPr>
                <a:spcBef>
                  <a:spcPct val="0"/>
                </a:spcBef>
                <a:buFontTx/>
                <a:buNone/>
              </a:pPr>
              <a:t>50</a:t>
            </a:fld>
            <a:endParaRPr lang="zh-CN" altLang="en-US" sz="1200">
              <a:solidFill>
                <a:srgbClr val="000000"/>
              </a:solidFill>
              <a:latin typeface="微软雅黑" pitchFamily="34" charset="-122"/>
              <a:ea typeface="微软雅黑" pitchFamily="34" charset="-122"/>
            </a:endParaRPr>
          </a:p>
        </p:txBody>
      </p:sp>
      <p:sp>
        <p:nvSpPr>
          <p:cNvPr id="12288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七、支出决算明细表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 </a:t>
            </a:r>
            <a:endPar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358775">
              <a:buClr>
                <a:schemeClr val="hlink"/>
              </a:buClr>
              <a:buSzPct val="120000"/>
              <a:buFont typeface="Arial" panose="020B0604020202020204" pitchFamily="34" charset="0"/>
              <a:buNone/>
              <a:defRPr/>
            </a:pPr>
            <a:r>
              <a:rPr lang="zh-CN" altLang="en-US" b="1" dirty="0" smtClean="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楷体_GB2312"/>
              </a:rPr>
              <a:t>“其他支出”</a:t>
            </a:r>
            <a:r>
              <a:rPr lang="zh-CN" altLang="en-US" b="1"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楷体_GB2312"/>
              </a:rPr>
              <a:t>栏：</a:t>
            </a:r>
            <a:r>
              <a:rPr lang="zh-CN" altLang="en-US" sz="2800" dirty="0">
                <a:solidFill>
                  <a:srgbClr val="002060"/>
                </a:solidFill>
                <a:latin typeface="微软雅黑" panose="020B0503020204020204" pitchFamily="34" charset="-122"/>
                <a:ea typeface="微软雅黑" panose="020B0503020204020204" pitchFamily="34" charset="-122"/>
              </a:rPr>
              <a:t>科目规定为</a:t>
            </a:r>
            <a:r>
              <a:rPr lang="en-US" altLang="zh-CN" sz="2800" dirty="0">
                <a:solidFill>
                  <a:srgbClr val="002060"/>
                </a:solidFill>
                <a:latin typeface="微软雅黑" panose="020B0503020204020204" pitchFamily="34" charset="-122"/>
                <a:ea typeface="微软雅黑" panose="020B0503020204020204" pitchFamily="34" charset="-122"/>
              </a:rPr>
              <a:t>“</a:t>
            </a:r>
            <a:r>
              <a:rPr lang="zh-CN" altLang="en-US" sz="2800" dirty="0">
                <a:solidFill>
                  <a:srgbClr val="C00000"/>
                </a:solidFill>
                <a:latin typeface="微软雅黑" panose="020B0503020204020204" pitchFamily="34" charset="-122"/>
                <a:ea typeface="微软雅黑" panose="020B0503020204020204" pitchFamily="34" charset="-122"/>
              </a:rPr>
              <a:t>财政部门或有预算分配权的部门</a:t>
            </a:r>
            <a:r>
              <a:rPr lang="zh-CN" altLang="en-US" sz="2800" dirty="0">
                <a:solidFill>
                  <a:srgbClr val="002060"/>
                </a:solidFill>
                <a:latin typeface="微软雅黑" panose="020B0503020204020204" pitchFamily="34" charset="-122"/>
                <a:ea typeface="微软雅黑" panose="020B0503020204020204" pitchFamily="34" charset="-122"/>
              </a:rPr>
              <a:t>专用科目。反映不能划分到上述经济科目的其他支出。</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en-US" sz="1200" dirty="0">
              <a:solidFill>
                <a:srgbClr val="002060"/>
              </a:solidFill>
              <a:latin typeface="微软雅黑" panose="020B0503020204020204" pitchFamily="34" charset="-122"/>
              <a:ea typeface="微软雅黑" panose="020B0503020204020204" pitchFamily="34" charset="-122"/>
            </a:endParaRPr>
          </a:p>
          <a:p>
            <a:pPr marL="0" indent="0">
              <a:buClr>
                <a:schemeClr val="hlink"/>
              </a:buClr>
              <a:buSzPct val="120000"/>
              <a:buFont typeface="Arial" panose="020B0604020202020204" pitchFamily="34" charset="0"/>
              <a:buNone/>
              <a:defRPr/>
            </a:pPr>
            <a:r>
              <a:rPr lang="zh-CN" altLang="en-US" sz="2800" b="1" dirty="0" smtClean="0">
                <a:solidFill>
                  <a:srgbClr val="002060"/>
                </a:solidFill>
                <a:latin typeface="微软雅黑" panose="020B0503020204020204" pitchFamily="34" charset="-122"/>
                <a:ea typeface="微软雅黑" panose="020B0503020204020204" pitchFamily="34" charset="-122"/>
              </a:rPr>
              <a:t>解读：</a:t>
            </a:r>
            <a:r>
              <a:rPr lang="zh-CN" altLang="en-US" sz="2800" dirty="0" smtClean="0">
                <a:solidFill>
                  <a:srgbClr val="002060"/>
                </a:solidFill>
                <a:latin typeface="微软雅黑" panose="020B0503020204020204" pitchFamily="34" charset="-122"/>
                <a:ea typeface="微软雅黑" panose="020B0503020204020204" pitchFamily="34" charset="-122"/>
              </a:rPr>
              <a:t>（</a:t>
            </a:r>
            <a:r>
              <a:rPr lang="en-US" altLang="zh-CN" sz="2800" dirty="0" smtClean="0">
                <a:solidFill>
                  <a:srgbClr val="002060"/>
                </a:solidFill>
                <a:latin typeface="微软雅黑" panose="020B0503020204020204" pitchFamily="34" charset="-122"/>
                <a:ea typeface="微软雅黑" panose="020B0503020204020204" pitchFamily="34" charset="-122"/>
              </a:rPr>
              <a:t>1</a:t>
            </a:r>
            <a:r>
              <a:rPr lang="zh-CN" altLang="en-US" sz="2800" dirty="0" smtClean="0">
                <a:solidFill>
                  <a:srgbClr val="002060"/>
                </a:solidFill>
                <a:latin typeface="微软雅黑" panose="020B0503020204020204" pitchFamily="34" charset="-122"/>
                <a:ea typeface="微软雅黑" panose="020B0503020204020204" pitchFamily="34" charset="-122"/>
              </a:rPr>
              <a:t>）专用</a:t>
            </a:r>
            <a:r>
              <a:rPr lang="zh-CN" altLang="en-US" sz="2800" dirty="0">
                <a:solidFill>
                  <a:srgbClr val="002060"/>
                </a:solidFill>
                <a:latin typeface="微软雅黑" panose="020B0503020204020204" pitchFamily="34" charset="-122"/>
                <a:ea typeface="微软雅黑" panose="020B0503020204020204" pitchFamily="34" charset="-122"/>
              </a:rPr>
              <a:t>科目，一般单位不应使用。</a:t>
            </a:r>
          </a:p>
          <a:p>
            <a:pPr marL="719138" indent="358775">
              <a:buClr>
                <a:schemeClr val="hlink"/>
              </a:buClr>
              <a:buSzPct val="120000"/>
              <a:buFont typeface="Arial" panose="020B0604020202020204" pitchFamily="34" charset="0"/>
              <a:buNone/>
              <a:defRPr/>
            </a:pPr>
            <a:r>
              <a:rPr lang="zh-CN" altLang="en-US" sz="2800" dirty="0" smtClean="0">
                <a:solidFill>
                  <a:srgbClr val="002060"/>
                </a:solidFill>
                <a:latin typeface="微软雅黑" panose="020B0503020204020204" pitchFamily="34" charset="-122"/>
                <a:ea typeface="微软雅黑" panose="020B0503020204020204" pitchFamily="34" charset="-122"/>
              </a:rPr>
              <a:t>（</a:t>
            </a:r>
            <a:r>
              <a:rPr lang="en-US" altLang="zh-CN" sz="2800" dirty="0" smtClean="0">
                <a:solidFill>
                  <a:srgbClr val="002060"/>
                </a:solidFill>
                <a:latin typeface="微软雅黑" panose="020B0503020204020204" pitchFamily="34" charset="-122"/>
                <a:ea typeface="微软雅黑" panose="020B0503020204020204" pitchFamily="34" charset="-122"/>
              </a:rPr>
              <a:t>2</a:t>
            </a:r>
            <a:r>
              <a:rPr lang="zh-CN" altLang="en-US" sz="2800" dirty="0" smtClean="0">
                <a:solidFill>
                  <a:srgbClr val="002060"/>
                </a:solidFill>
                <a:latin typeface="微软雅黑" panose="020B0503020204020204" pitchFamily="34" charset="-122"/>
                <a:ea typeface="微软雅黑" panose="020B0503020204020204" pitchFamily="34" charset="-122"/>
              </a:rPr>
              <a:t>）基本</a:t>
            </a:r>
            <a:r>
              <a:rPr lang="zh-CN" altLang="en-US" sz="2800" dirty="0">
                <a:solidFill>
                  <a:srgbClr val="002060"/>
                </a:solidFill>
                <a:latin typeface="微软雅黑" panose="020B0503020204020204" pitchFamily="34" charset="-122"/>
                <a:ea typeface="微软雅黑" panose="020B0503020204020204" pitchFamily="34" charset="-122"/>
              </a:rPr>
              <a:t>支出中不易对应经济分类科目的支出明细：应根据支出具体用途，属于人员支出的，可参考“其他工资福利支出”或“其他对个人和家庭的补助支出”反映；属于日常公用支出的，可参考“其他商品和服务支出”或“其他资本性支出”反映。</a:t>
            </a:r>
          </a:p>
        </p:txBody>
      </p:sp>
      <p:sp>
        <p:nvSpPr>
          <p:cNvPr id="12" name="矩形 11"/>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3" name="矩形 12"/>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249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0C8AF3B-4B02-44FC-8E21-B57C84817BB2}" type="slidenum">
              <a:rPr lang="zh-CN" altLang="en-US" sz="1200">
                <a:solidFill>
                  <a:srgbClr val="000000"/>
                </a:solidFill>
                <a:latin typeface="微软雅黑" pitchFamily="34" charset="-122"/>
                <a:ea typeface="微软雅黑" pitchFamily="34" charset="-122"/>
              </a:rPr>
              <a:pPr>
                <a:spcBef>
                  <a:spcPct val="0"/>
                </a:spcBef>
                <a:buFontTx/>
                <a:buNone/>
              </a:pPr>
              <a:t>51</a:t>
            </a:fld>
            <a:endParaRPr lang="zh-CN" altLang="en-US" sz="1200">
              <a:solidFill>
                <a:srgbClr val="000000"/>
              </a:solidFill>
              <a:latin typeface="微软雅黑" pitchFamily="34" charset="-122"/>
              <a:ea typeface="微软雅黑" pitchFamily="34" charset="-122"/>
            </a:endParaRPr>
          </a:p>
        </p:txBody>
      </p:sp>
      <p:sp>
        <p:nvSpPr>
          <p:cNvPr id="12493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八、基本</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1476375" y="1773238"/>
          <a:ext cx="7667620" cy="4351396"/>
        </p:xfrm>
        <a:graphic>
          <a:graphicData uri="http://schemas.openxmlformats.org/drawingml/2006/table">
            <a:tbl>
              <a:tblPr>
                <a:tableStyleId>{5C22544A-7EE6-4342-B048-85BDC9FD1C3A}</a:tableStyleId>
              </a:tblPr>
              <a:tblGrid>
                <a:gridCol w="282636"/>
                <a:gridCol w="173228"/>
                <a:gridCol w="173228"/>
                <a:gridCol w="282636"/>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gridCol w="173228"/>
              </a:tblGrid>
              <a:tr h="365754">
                <a:tc gridSpan="43">
                  <a:txBody>
                    <a:bodyPr/>
                    <a:lstStyle/>
                    <a:p>
                      <a:pPr algn="ctr" fontAlgn="ctr"/>
                      <a:r>
                        <a:rPr lang="zh-CN" altLang="en-US" sz="2400" u="none" strike="noStrike" dirty="0">
                          <a:effectLst/>
                        </a:rPr>
                        <a:t>基本支出决算明细表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52398">
                <a:tc>
                  <a:txBody>
                    <a:bodyPr/>
                    <a:lstStyle/>
                    <a:p>
                      <a:pPr algn="ct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000" u="none" strike="noStrike" dirty="0">
                          <a:effectLst/>
                        </a:rPr>
                        <a:t>财决</a:t>
                      </a:r>
                      <a:r>
                        <a:rPr lang="en-US" altLang="zh-CN" sz="1000" u="none" strike="noStrike" dirty="0">
                          <a:effectLst/>
                        </a:rPr>
                        <a:t>05-1</a:t>
                      </a:r>
                      <a:r>
                        <a:rPr lang="zh-CN" altLang="en-US" sz="1000" u="none" strike="noStrike" dirty="0">
                          <a:effectLst/>
                        </a:rPr>
                        <a:t>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52398">
                <a:tc gridSpan="7">
                  <a:txBody>
                    <a:bodyPr/>
                    <a:lstStyle/>
                    <a:p>
                      <a:pPr algn="l" fontAlgn="ctr"/>
                      <a:r>
                        <a:rPr lang="zh-CN" altLang="en-US" sz="1000" u="none" strike="noStrike" dirty="0">
                          <a:effectLst/>
                        </a:rPr>
                        <a:t>编制单位：</a:t>
                      </a:r>
                      <a:endParaRPr lang="zh-CN" altLang="en-US" sz="10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000" u="none" strike="noStrike" dirty="0">
                          <a:effectLst/>
                        </a:rPr>
                        <a:t>金额单位：元</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6128">
                <a:tc gridSpan="4">
                  <a:txBody>
                    <a:bodyPr/>
                    <a:lstStyle/>
                    <a:p>
                      <a:pPr algn="ctr" fontAlgn="ctr"/>
                      <a:r>
                        <a:rPr lang="zh-CN" altLang="en-US" sz="1000" u="none" strike="noStrike" dirty="0">
                          <a:effectLst/>
                        </a:rPr>
                        <a:t>项    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000" u="none" strike="noStrike" dirty="0">
                          <a:effectLst/>
                        </a:rPr>
                        <a:t>合计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000" u="none" strike="noStrike" dirty="0">
                          <a:effectLst/>
                        </a:rPr>
                        <a:t>工资福利支出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000" u="none" strike="noStrike">
                          <a:effectLst/>
                        </a:rPr>
                        <a:t>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567">
                <a:tc gridSpan="3">
                  <a:txBody>
                    <a:bodyPr/>
                    <a:lstStyle/>
                    <a:p>
                      <a:pPr algn="ctr" fontAlgn="ctr"/>
                      <a:r>
                        <a:rPr lang="zh-CN" altLang="en-US" sz="1000" u="none" strike="noStrike">
                          <a:effectLst/>
                        </a:rPr>
                        <a:t>支出功能分类科目编码</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000" u="none" strike="noStrike">
                          <a:effectLst/>
                        </a:rPr>
                        <a:t>科目名称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基本工资</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津贴补贴</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奖金</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其他社会保障缴费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dirty="0">
                          <a:effectLst/>
                        </a:rPr>
                        <a:t>伙食补助费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绩效工资</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机关事业单位基本养老保险缴费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dirty="0">
                          <a:effectLst/>
                        </a:rPr>
                        <a:t>职业年金缴费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a:effectLst/>
                        </a:rPr>
                        <a:t>其他工资福利支出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办公费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印刷费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咨询费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手续费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水费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电费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邮电费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取暖费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物业管理费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差旅费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因公出国（境）费用</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900" u="none" strike="noStrike" dirty="0">
                          <a:effectLst/>
                        </a:rPr>
                        <a:t>维修（护）费</a:t>
                      </a:r>
                      <a:endParaRPr lang="zh-CN" altLang="en-US" sz="9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租赁费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会议费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培训费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公务接待费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专用材料费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被装购置费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专用燃料费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劳务费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委托业务费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工会经费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福利费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公务用车运行维护费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其他交通费用</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税金及附加费用</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其他商品和服务支出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23354">
                <a:tc rowSpan="2">
                  <a:txBody>
                    <a:bodyPr/>
                    <a:lstStyle/>
                    <a:p>
                      <a:pPr algn="ctr" fontAlgn="ctr"/>
                      <a:r>
                        <a:rPr lang="zh-CN" altLang="en-US" sz="1000" u="none" strike="noStrike">
                          <a:effectLst/>
                        </a:rPr>
                        <a:t>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栏次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8</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19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37</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38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2335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000" u="none" strike="noStrike">
                          <a:effectLst/>
                        </a:rPr>
                        <a:t>合计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98">
                <a:tc gridSpan="3">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表格 5"/>
          <p:cNvGraphicFramePr>
            <a:graphicFrameLocks noGrp="1"/>
          </p:cNvGraphicFramePr>
          <p:nvPr/>
        </p:nvGraphicFramePr>
        <p:xfrm>
          <a:off x="9531350" y="1792288"/>
          <a:ext cx="7642229" cy="4672012"/>
        </p:xfrm>
        <a:graphic>
          <a:graphicData uri="http://schemas.openxmlformats.org/drawingml/2006/table">
            <a:tbl>
              <a:tblPr>
                <a:tableStyleId>{5C22544A-7EE6-4342-B048-85BDC9FD1C3A}</a:tableStyleId>
              </a:tblPr>
              <a:tblGrid>
                <a:gridCol w="405032"/>
                <a:gridCol w="283197"/>
                <a:gridCol w="272425"/>
                <a:gridCol w="272425"/>
                <a:gridCol w="108173"/>
                <a:gridCol w="360084"/>
                <a:gridCol w="219971"/>
                <a:gridCol w="140113"/>
                <a:gridCol w="132311"/>
                <a:gridCol w="272425"/>
                <a:gridCol w="99382"/>
                <a:gridCol w="173042"/>
                <a:gridCol w="115025"/>
                <a:gridCol w="157399"/>
                <a:gridCol w="130668"/>
                <a:gridCol w="141757"/>
                <a:gridCol w="146311"/>
                <a:gridCol w="126114"/>
                <a:gridCol w="161954"/>
                <a:gridCol w="110471"/>
                <a:gridCol w="177597"/>
                <a:gridCol w="94828"/>
                <a:gridCol w="121223"/>
                <a:gridCol w="288068"/>
                <a:gridCol w="135559"/>
                <a:gridCol w="272425"/>
                <a:gridCol w="272425"/>
                <a:gridCol w="272425"/>
                <a:gridCol w="272425"/>
                <a:gridCol w="272425"/>
                <a:gridCol w="272425"/>
                <a:gridCol w="272425"/>
                <a:gridCol w="272425"/>
                <a:gridCol w="272425"/>
                <a:gridCol w="272425"/>
                <a:gridCol w="272425"/>
              </a:tblGrid>
              <a:tr h="365838">
                <a:tc gridSpan="36">
                  <a:txBody>
                    <a:bodyPr/>
                    <a:lstStyle/>
                    <a:p>
                      <a:pPr algn="ctr" fontAlgn="ctr"/>
                      <a:r>
                        <a:rPr lang="zh-CN" altLang="en-US" sz="2400" u="none" strike="noStrike" dirty="0">
                          <a:effectLst/>
                        </a:rPr>
                        <a:t>基本支出决算明细表（续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19">
                <a:tc gridSpan="2">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3">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财决</a:t>
                      </a:r>
                      <a:r>
                        <a:rPr lang="en-US" altLang="zh-CN" sz="1200" u="none" strike="noStrike" dirty="0">
                          <a:effectLst/>
                        </a:rPr>
                        <a:t>05-1</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19">
                <a:tc gridSpan="10">
                  <a:txBody>
                    <a:bodyPr/>
                    <a:lstStyle/>
                    <a:p>
                      <a:pPr algn="l" fontAlgn="ctr"/>
                      <a:r>
                        <a:rPr lang="zh-CN" altLang="en-US" sz="1200" u="none" strike="noStrike" dirty="0">
                          <a:effectLst/>
                        </a:rPr>
                        <a:t>编制单位：</a:t>
                      </a:r>
                      <a:endParaRPr lang="zh-CN" altLang="en-US" sz="12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gridSpan="2">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811">
                <a:tc gridSpan="5">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8">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algn="ctr" fontAlgn="ctr"/>
                      <a:r>
                        <a:rPr lang="zh-CN" altLang="en-US" sz="1400" u="none" strike="noStrike" dirty="0">
                          <a:effectLst/>
                        </a:rPr>
                        <a:t>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7463">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fontAlgn="ctr"/>
                      <a:r>
                        <a:rPr lang="zh-CN" altLang="en-US" sz="1400" u="none" strike="noStrike" dirty="0">
                          <a:effectLst/>
                        </a:rPr>
                        <a:t>科目名称</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dirty="0">
                          <a:effectLst/>
                        </a:rPr>
                        <a:t>土地补偿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zh-CN" altLang="en-US" sz="1400" u="none" strike="noStrike" dirty="0">
                          <a:effectLst/>
                        </a:rPr>
                        <a:t>安置补助</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地上附着物和青苗补偿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拆迁补偿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公务用车购置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其他交通工具购置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  产权参股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dirty="0">
                          <a:effectLst/>
                        </a:rPr>
                        <a:t>企业政策性补贴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dirty="0">
                          <a:effectLst/>
                        </a:rPr>
                        <a:t>事业单位补贴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财政贴息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国外债务付息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赠与</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贷款转贷</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62922">
                <a:tc rowSpan="2">
                  <a:txBody>
                    <a:bodyPr/>
                    <a:lstStyle/>
                    <a:p>
                      <a:pPr algn="ctr" fontAlgn="ctr"/>
                      <a:r>
                        <a:rPr lang="zh-CN" altLang="en-US" sz="1400" u="none" strike="noStrike" dirty="0">
                          <a:effectLst/>
                        </a:rPr>
                        <a:t>类</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dirty="0">
                          <a:effectLst/>
                        </a:rPr>
                        <a:t>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dirty="0">
                          <a:effectLst/>
                        </a:rPr>
                        <a:t>项</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gridSpan="2">
                  <a:txBody>
                    <a:bodyPr/>
                    <a:lstStyle/>
                    <a:p>
                      <a:pPr algn="ctr" fontAlgn="ctr"/>
                      <a:r>
                        <a:rPr lang="en-US" altLang="zh-CN" sz="1400" u="none" strike="noStrike" dirty="0">
                          <a:effectLst/>
                        </a:rPr>
                        <a:t>76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en-US" altLang="zh-CN" sz="1400" u="none" strike="noStrike" dirty="0">
                          <a:effectLst/>
                        </a:rPr>
                        <a:t>77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dirty="0">
                          <a:effectLst/>
                        </a:rPr>
                        <a:t>78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79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80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dirty="0">
                          <a:effectLst/>
                        </a:rPr>
                        <a:t>81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82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400" u="none" strike="noStrike">
                          <a:effectLst/>
                        </a:rPr>
                        <a:t>84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gridSpan="2">
                  <a:txBody>
                    <a:bodyPr/>
                    <a:lstStyle/>
                    <a:p>
                      <a:pPr algn="ctr" fontAlgn="ctr"/>
                      <a:r>
                        <a:rPr lang="en-US" altLang="zh-CN" sz="1400" u="none" strike="noStrike" dirty="0">
                          <a:effectLst/>
                        </a:rPr>
                        <a:t>85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en-US" altLang="zh-CN" sz="1400" u="none" strike="noStrike" dirty="0">
                          <a:effectLst/>
                        </a:rPr>
                        <a:t>86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6292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06">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06">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06">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2">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685338" y="1773238"/>
          <a:ext cx="7667613" cy="4713482"/>
        </p:xfrm>
        <a:graphic>
          <a:graphicData uri="http://schemas.openxmlformats.org/drawingml/2006/table">
            <a:tbl>
              <a:tblPr>
                <a:tableStyleId>{5C22544A-7EE6-4342-B048-85BDC9FD1C3A}</a:tableStyleId>
              </a:tblPr>
              <a:tblGrid>
                <a:gridCol w="322003"/>
                <a:gridCol w="171062"/>
                <a:gridCol w="161000"/>
                <a:gridCol w="322003"/>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gridCol w="191187"/>
              </a:tblGrid>
              <a:tr h="365742">
                <a:tc gridSpan="39">
                  <a:txBody>
                    <a:bodyPr/>
                    <a:lstStyle/>
                    <a:p>
                      <a:pPr algn="ctr" fontAlgn="ctr"/>
                      <a:r>
                        <a:rPr lang="zh-CN" altLang="en-US" sz="2400" u="none" strike="noStrike" dirty="0">
                          <a:effectLst/>
                        </a:rPr>
                        <a:t>基本支出决算明细表（续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632">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100" u="none" strike="noStrike" dirty="0">
                          <a:effectLst/>
                        </a:rPr>
                        <a:t>财决</a:t>
                      </a:r>
                      <a:r>
                        <a:rPr lang="en-US" altLang="zh-CN" sz="1100" u="none" strike="noStrike" dirty="0">
                          <a:effectLst/>
                        </a:rPr>
                        <a:t>05-1</a:t>
                      </a:r>
                      <a:r>
                        <a:rPr lang="zh-CN" altLang="en-US" sz="1100" u="none" strike="noStrike" dirty="0">
                          <a:effectLst/>
                        </a:rPr>
                        <a:t>表</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632">
                <a:tc gridSpan="5">
                  <a:txBody>
                    <a:bodyPr/>
                    <a:lstStyle/>
                    <a:p>
                      <a:pPr algn="l" fontAlgn="ctr"/>
                      <a:r>
                        <a:rPr lang="zh-CN" altLang="en-US" sz="1100" u="none" strike="noStrike" dirty="0">
                          <a:effectLst/>
                        </a:rPr>
                        <a:t>编制单位：</a:t>
                      </a:r>
                      <a:endParaRPr lang="zh-CN" altLang="en-US" sz="11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100" u="none" strike="noStrike" dirty="0">
                          <a:effectLst/>
                        </a:rPr>
                        <a:t>金额单位：元</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30912">
                <a:tc gridSpan="4">
                  <a:txBody>
                    <a:bodyPr/>
                    <a:lstStyle/>
                    <a:p>
                      <a:pPr algn="ctr" fontAlgn="ctr"/>
                      <a:r>
                        <a:rPr lang="zh-CN" altLang="en-US" sz="1100" u="none" strike="noStrike" dirty="0">
                          <a:effectLst/>
                        </a:rPr>
                        <a:t>项    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100" u="none" strike="noStrike" dirty="0">
                          <a:effectLst/>
                        </a:rPr>
                        <a:t>对个人和家庭的补助</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100" u="none" strike="noStrike">
                          <a:effectLst/>
                        </a:rPr>
                        <a:t>基本建设支出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100" u="none" strike="noStrike">
                          <a:effectLst/>
                        </a:rPr>
                        <a:t>其他资本性支出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79211">
                <a:tc gridSpan="3">
                  <a:txBody>
                    <a:bodyPr/>
                    <a:lstStyle/>
                    <a:p>
                      <a:pPr algn="ctr" fontAlgn="ctr"/>
                      <a:r>
                        <a:rPr lang="zh-CN" altLang="en-US" sz="1100" u="none" strike="noStrike">
                          <a:effectLst/>
                        </a:rPr>
                        <a:t>支出功能分类科目编码</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科目名称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离休费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退休费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退职（役）费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抚恤金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生活补助</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救济费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医疗费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助学金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奖励金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生产补贴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住房公积金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提租补贴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购房补贴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采暖补贴</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dirty="0">
                          <a:effectLst/>
                        </a:rPr>
                        <a:t>物业服务补贴</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a:effectLst/>
                        </a:rPr>
                        <a:t>其他对个人和家庭的补助支出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小计</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房屋建筑物购建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办公设备购置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专用设备购置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基础设施建设</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大型修缮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信息网络及软件购置更新</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物资储备</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公务用车购置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其他交通工具购置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其他基本建设支出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房屋建筑物购建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办公设备购置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专用设备购置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基础设施建设</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大型修缮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信息网络及软件购置更新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8185">
                <a:tc rowSpan="2">
                  <a:txBody>
                    <a:bodyPr/>
                    <a:lstStyle/>
                    <a:p>
                      <a:pPr algn="ctr" fontAlgn="ctr"/>
                      <a:r>
                        <a:rPr lang="zh-CN" altLang="en-US" sz="1100" u="none" strike="noStrike">
                          <a:effectLst/>
                        </a:rPr>
                        <a:t>类</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100" u="none" strike="noStrike">
                          <a:effectLst/>
                        </a:rPr>
                        <a:t>款</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100" u="none" strike="noStrike">
                          <a:effectLst/>
                        </a:rPr>
                        <a:t>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栏次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dirty="0">
                          <a:effectLst/>
                        </a:rPr>
                        <a:t>40</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41</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46</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47</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49</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54</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59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65</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66</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68</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70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71</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72</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73</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74</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4818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100" u="none" strike="noStrike">
                          <a:effectLst/>
                        </a:rPr>
                        <a:t>合计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32">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2.22222E-6 -3.33333E-6 L -0.89965 -0.01967 " pathEditMode="relative" rAng="0" ptsTypes="AA">
                                      <p:cBhvr>
                                        <p:cTn id="10" dur="500" fill="hold"/>
                                        <p:tgtEl>
                                          <p:spTgt spid="3"/>
                                        </p:tgtEl>
                                        <p:attrNameLst>
                                          <p:attrName>ppt_x</p:attrName>
                                          <p:attrName>ppt_y</p:attrName>
                                        </p:attrNameLst>
                                      </p:cBhvr>
                                      <p:rCtr x="-44983" y="-995"/>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3.05556E-6 -1.85185E-6 L -0.88142 0.00324 " pathEditMode="relative" rAng="0" ptsTypes="AA">
                                      <p:cBhvr>
                                        <p:cTn id="18" dur="500" fill="hold"/>
                                        <p:tgtEl>
                                          <p:spTgt spid="6"/>
                                        </p:tgtEl>
                                        <p:attrNameLst>
                                          <p:attrName>ppt_x</p:attrName>
                                          <p:attrName>ppt_y</p:attrName>
                                        </p:attrNameLst>
                                      </p:cBhvr>
                                      <p:rCtr x="-44080" y="1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2800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1E45ABF4-F9DB-4291-A6EA-BA3863293AFA}" type="slidenum">
              <a:rPr lang="zh-CN" altLang="en-US" sz="1200">
                <a:solidFill>
                  <a:srgbClr val="000000"/>
                </a:solidFill>
                <a:latin typeface="微软雅黑" pitchFamily="34" charset="-122"/>
                <a:ea typeface="微软雅黑" pitchFamily="34" charset="-122"/>
              </a:rPr>
              <a:pPr>
                <a:spcBef>
                  <a:spcPct val="0"/>
                </a:spcBef>
                <a:buFontTx/>
                <a:buNone/>
              </a:pPr>
              <a:t>52</a:t>
            </a:fld>
            <a:endParaRPr lang="zh-CN" altLang="en-US" sz="1200">
              <a:solidFill>
                <a:srgbClr val="000000"/>
              </a:solidFill>
              <a:latin typeface="微软雅黑" pitchFamily="34" charset="-122"/>
              <a:ea typeface="微软雅黑" pitchFamily="34" charset="-122"/>
            </a:endParaRPr>
          </a:p>
        </p:txBody>
      </p:sp>
      <p:sp>
        <p:nvSpPr>
          <p:cNvPr id="12800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28005"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1800">
              <a:solidFill>
                <a:srgbClr val="002060"/>
              </a:solidFill>
              <a:latin typeface="微软雅黑" pitchFamily="34" charset="-122"/>
              <a:ea typeface="微软雅黑" pitchFamily="34" charset="-122"/>
            </a:endParaRP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本表反映单位本年度基本支出的明细情况。根据单位基本支出明细账的实际发生数，按支出功能分类科目分“类”、“款”、“项”填列。</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八、基本</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3005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277D6B7-1DA7-4555-96BA-30F73B8DA417}" type="slidenum">
              <a:rPr lang="zh-CN" altLang="en-US" sz="1200">
                <a:solidFill>
                  <a:srgbClr val="000000"/>
                </a:solidFill>
                <a:latin typeface="微软雅黑" pitchFamily="34" charset="-122"/>
                <a:ea typeface="微软雅黑" pitchFamily="34" charset="-122"/>
              </a:rPr>
              <a:pPr>
                <a:spcBef>
                  <a:spcPct val="0"/>
                </a:spcBef>
                <a:buFontTx/>
                <a:buNone/>
              </a:pPr>
              <a:t>53</a:t>
            </a:fld>
            <a:endParaRPr lang="zh-CN" altLang="en-US" sz="1200">
              <a:solidFill>
                <a:srgbClr val="000000"/>
              </a:solidFill>
              <a:latin typeface="微软雅黑" pitchFamily="34" charset="-122"/>
              <a:ea typeface="微软雅黑" pitchFamily="34" charset="-122"/>
            </a:endParaRPr>
          </a:p>
        </p:txBody>
      </p:sp>
      <p:sp>
        <p:nvSpPr>
          <p:cNvPr id="13005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内容占位符 2"/>
          <p:cNvSpPr txBox="1">
            <a:spLocks/>
          </p:cNvSpPr>
          <p:nvPr/>
        </p:nvSpPr>
        <p:spPr bwMode="auto">
          <a:xfrm>
            <a:off x="1619250" y="1844675"/>
            <a:ext cx="2714625" cy="424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在“工资福利支出”下将原“社会保障缴费”修改为“其他社会保障缴费”，新增“机关事业单位基本养老保险缴费”和“职业年金缴费”</a:t>
            </a:r>
            <a:r>
              <a:rPr lang="zh-CN" altLang="en-US" sz="2400">
                <a:solidFill>
                  <a:srgbClr val="002060"/>
                </a:solidFill>
                <a:latin typeface="微软雅黑" pitchFamily="34" charset="-122"/>
                <a:ea typeface="微软雅黑" pitchFamily="34" charset="-122"/>
              </a:rPr>
              <a:t>。</a:t>
            </a:r>
          </a:p>
        </p:txBody>
      </p:sp>
      <p:sp>
        <p:nvSpPr>
          <p:cNvPr id="12" name="内容占位符 2"/>
          <p:cNvSpPr txBox="1">
            <a:spLocks/>
          </p:cNvSpPr>
          <p:nvPr/>
        </p:nvSpPr>
        <p:spPr bwMode="auto">
          <a:xfrm>
            <a:off x="4516438" y="1868488"/>
            <a:ext cx="2143125"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在“对个人和家庭的补助”下新增“采暖补贴”、“物业服务补贴”</a:t>
            </a:r>
            <a:r>
              <a:rPr lang="zh-CN" altLang="en-US" sz="2400">
                <a:solidFill>
                  <a:srgbClr val="002060"/>
                </a:solidFill>
                <a:latin typeface="微软雅黑" pitchFamily="34" charset="-122"/>
                <a:ea typeface="微软雅黑" pitchFamily="34" charset="-122"/>
              </a:rPr>
              <a:t>。</a:t>
            </a:r>
          </a:p>
        </p:txBody>
      </p:sp>
      <p:sp>
        <p:nvSpPr>
          <p:cNvPr id="14" name="内容占位符 2"/>
          <p:cNvSpPr txBox="1">
            <a:spLocks/>
          </p:cNvSpPr>
          <p:nvPr/>
        </p:nvSpPr>
        <p:spPr bwMode="auto">
          <a:xfrm>
            <a:off x="6773863" y="1868488"/>
            <a:ext cx="2357437"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400">
                <a:solidFill>
                  <a:srgbClr val="002060"/>
                </a:solidFill>
                <a:latin typeface="微软雅黑" pitchFamily="34" charset="-122"/>
                <a:ea typeface="微软雅黑" pitchFamily="34" charset="-122"/>
              </a:rPr>
              <a:t>“</a:t>
            </a:r>
            <a:r>
              <a:rPr lang="zh-CN" altLang="zh-CN" sz="2400">
                <a:solidFill>
                  <a:srgbClr val="002060"/>
                </a:solidFill>
                <a:latin typeface="微软雅黑" pitchFamily="34" charset="-122"/>
                <a:ea typeface="微软雅黑" pitchFamily="34" charset="-122"/>
              </a:rPr>
              <a:t>删除“工资福利支出”下“伙食费”</a:t>
            </a:r>
            <a:r>
              <a:rPr lang="zh-CN" altLang="en-US" sz="2400">
                <a:solidFill>
                  <a:srgbClr val="002060"/>
                </a:solidFill>
                <a:latin typeface="微软雅黑" pitchFamily="34" charset="-122"/>
                <a:ea typeface="微软雅黑" pitchFamily="34" charset="-122"/>
              </a:rPr>
              <a:t>。</a:t>
            </a:r>
          </a:p>
        </p:txBody>
      </p:sp>
      <p:cxnSp>
        <p:nvCxnSpPr>
          <p:cNvPr id="130056" name="直接连接符 6"/>
          <p:cNvCxnSpPr>
            <a:cxnSpLocks noChangeShapeType="1"/>
          </p:cNvCxnSpPr>
          <p:nvPr/>
        </p:nvCxnSpPr>
        <p:spPr bwMode="auto">
          <a:xfrm rot="5400000">
            <a:off x="2282825" y="4011613"/>
            <a:ext cx="4144963" cy="1587"/>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cxnSp>
        <p:nvCxnSpPr>
          <p:cNvPr id="130057" name="直接连接符 8"/>
          <p:cNvCxnSpPr>
            <a:cxnSpLocks noChangeShapeType="1"/>
          </p:cNvCxnSpPr>
          <p:nvPr/>
        </p:nvCxnSpPr>
        <p:spPr bwMode="auto">
          <a:xfrm rot="5400000">
            <a:off x="4586287" y="4011613"/>
            <a:ext cx="4144963" cy="1588"/>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sp>
        <p:nvSpPr>
          <p:cNvPr id="15" name="矩形 14"/>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6" name="矩形 15"/>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1" name="矩形 20"/>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2" name="矩形 21"/>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剪去对角的矩形 17"/>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八、基本</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3209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6788B34-2868-4B20-9AF2-7A347C78CCF3}" type="slidenum">
              <a:rPr lang="zh-CN" altLang="en-US" sz="1200">
                <a:solidFill>
                  <a:srgbClr val="000000"/>
                </a:solidFill>
                <a:latin typeface="微软雅黑" pitchFamily="34" charset="-122"/>
                <a:ea typeface="微软雅黑" pitchFamily="34" charset="-122"/>
              </a:rPr>
              <a:pPr>
                <a:spcBef>
                  <a:spcPct val="0"/>
                </a:spcBef>
                <a:buFontTx/>
                <a:buNone/>
              </a:pPr>
              <a:t>54</a:t>
            </a:fld>
            <a:endParaRPr lang="zh-CN" altLang="en-US" sz="1200">
              <a:solidFill>
                <a:srgbClr val="000000"/>
              </a:solidFill>
              <a:latin typeface="微软雅黑" pitchFamily="34" charset="-122"/>
              <a:ea typeface="微软雅黑" pitchFamily="34" charset="-122"/>
            </a:endParaRPr>
          </a:p>
        </p:txBody>
      </p:sp>
      <p:sp>
        <p:nvSpPr>
          <p:cNvPr id="13210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210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a:solidFill>
                  <a:srgbClr val="002060"/>
                </a:solidFill>
                <a:latin typeface="微软雅黑" pitchFamily="34" charset="-122"/>
                <a:ea typeface="微软雅黑" pitchFamily="34" charset="-122"/>
              </a:rPr>
              <a:t>各栏应按照支出经济分类科目规定的核算内容填列，避免误填（</a:t>
            </a:r>
            <a:r>
              <a:rPr lang="zh-CN" altLang="en-US">
                <a:solidFill>
                  <a:srgbClr val="C00000"/>
                </a:solidFill>
                <a:latin typeface="微软雅黑" pitchFamily="34" charset="-122"/>
                <a:ea typeface="微软雅黑" pitchFamily="34" charset="-122"/>
              </a:rPr>
              <a:t>各类下其他款占本类支出小计大于</a:t>
            </a:r>
            <a:r>
              <a:rPr lang="en-US" altLang="zh-CN">
                <a:solidFill>
                  <a:srgbClr val="C00000"/>
                </a:solidFill>
                <a:latin typeface="微软雅黑" pitchFamily="34" charset="-122"/>
                <a:ea typeface="微软雅黑" pitchFamily="34" charset="-122"/>
              </a:rPr>
              <a:t>30%</a:t>
            </a:r>
            <a:r>
              <a:rPr lang="zh-CN" altLang="en-US">
                <a:solidFill>
                  <a:srgbClr val="C00000"/>
                </a:solidFill>
                <a:latin typeface="微软雅黑" pitchFamily="34" charset="-122"/>
                <a:ea typeface="微软雅黑" pitchFamily="34" charset="-122"/>
              </a:rPr>
              <a:t>的，应予说明）</a:t>
            </a:r>
            <a:endParaRPr lang="en-US" altLang="zh-CN">
              <a:solidFill>
                <a:srgbClr val="C0000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a:solidFill>
                  <a:srgbClr val="002060"/>
                </a:solidFill>
                <a:latin typeface="微软雅黑" pitchFamily="34" charset="-122"/>
                <a:ea typeface="微软雅黑" pitchFamily="34" charset="-122"/>
              </a:rPr>
              <a:t>不包括应在“上缴上级支出”、“经营支出”、“对附属单位补助支出”中核算的各项支出 。</a:t>
            </a:r>
          </a:p>
        </p:txBody>
      </p:sp>
      <p:sp>
        <p:nvSpPr>
          <p:cNvPr id="11" name="矩形 10"/>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5" name="矩形 14"/>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八、基本</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05-1</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3414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8290243-6641-45E1-8C45-BAD0550EE0AB}" type="slidenum">
              <a:rPr lang="zh-CN" altLang="en-US" sz="1200">
                <a:solidFill>
                  <a:srgbClr val="000000"/>
                </a:solidFill>
                <a:latin typeface="微软雅黑" pitchFamily="34" charset="-122"/>
                <a:ea typeface="微软雅黑" pitchFamily="34" charset="-122"/>
              </a:rPr>
              <a:pPr>
                <a:spcBef>
                  <a:spcPct val="0"/>
                </a:spcBef>
                <a:buFontTx/>
                <a:buNone/>
              </a:pPr>
              <a:t>55</a:t>
            </a:fld>
            <a:endParaRPr lang="zh-CN" altLang="en-US" sz="1200">
              <a:solidFill>
                <a:srgbClr val="000000"/>
              </a:solidFill>
              <a:latin typeface="微软雅黑" pitchFamily="34" charset="-122"/>
              <a:ea typeface="微软雅黑" pitchFamily="34" charset="-122"/>
            </a:endParaRPr>
          </a:p>
        </p:txBody>
      </p:sp>
      <p:sp>
        <p:nvSpPr>
          <p:cNvPr id="13414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九、项目</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05-2</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1492250" y="1720850"/>
          <a:ext cx="7651749" cy="4475662"/>
        </p:xfrm>
        <a:graphic>
          <a:graphicData uri="http://schemas.openxmlformats.org/drawingml/2006/table">
            <a:tbl>
              <a:tblPr>
                <a:tableStyleId>{5C22544A-7EE6-4342-B048-85BDC9FD1C3A}</a:tableStyleId>
              </a:tblPr>
              <a:tblGrid>
                <a:gridCol w="198986"/>
                <a:gridCol w="144024"/>
                <a:gridCol w="79282"/>
                <a:gridCol w="130819"/>
                <a:gridCol w="296063"/>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gridCol w="174425"/>
              </a:tblGrid>
              <a:tr h="365711">
                <a:tc gridSpan="44">
                  <a:txBody>
                    <a:bodyPr/>
                    <a:lstStyle/>
                    <a:p>
                      <a:pPr algn="ctr" fontAlgn="ctr"/>
                      <a:r>
                        <a:rPr lang="zh-CN" altLang="en-US" sz="2400" u="none" strike="noStrike" dirty="0">
                          <a:effectLst/>
                        </a:rPr>
                        <a:t>项目支出决算明细表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618">
                <a:tc gridSpan="2">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10">
                  <a:txBody>
                    <a:bodyPr/>
                    <a:lstStyle/>
                    <a:p>
                      <a:pPr algn="r" fontAlgn="ctr"/>
                      <a:r>
                        <a:rPr lang="zh-CN" altLang="en-US" sz="1100" u="none" strike="noStrike" dirty="0">
                          <a:effectLst/>
                        </a:rPr>
                        <a:t>财决</a:t>
                      </a:r>
                      <a:r>
                        <a:rPr lang="en-US" altLang="zh-CN" sz="1100" u="none" strike="noStrike" dirty="0">
                          <a:effectLst/>
                        </a:rPr>
                        <a:t>05-2</a:t>
                      </a:r>
                      <a:r>
                        <a:rPr lang="zh-CN" altLang="en-US" sz="1100" u="none" strike="noStrike" dirty="0">
                          <a:effectLst/>
                        </a:rPr>
                        <a:t>表</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618">
                <a:tc gridSpan="7">
                  <a:txBody>
                    <a:bodyPr/>
                    <a:lstStyle/>
                    <a:p>
                      <a:pPr algn="l" fontAlgn="ctr"/>
                      <a:r>
                        <a:rPr lang="zh-CN" altLang="en-US" sz="1100" u="none" strike="noStrike">
                          <a:effectLst/>
                        </a:rPr>
                        <a:t>编制单位：</a:t>
                      </a:r>
                      <a:endParaRPr lang="zh-CN" altLang="en-US" sz="11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0">
                  <a:txBody>
                    <a:bodyPr/>
                    <a:lstStyle/>
                    <a:p>
                      <a:pPr algn="r" fontAlgn="ctr"/>
                      <a:r>
                        <a:rPr lang="zh-CN" altLang="en-US" sz="1100" u="none" strike="noStrike" dirty="0">
                          <a:effectLst/>
                        </a:rPr>
                        <a:t>金额单位：元</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02840">
                <a:tc gridSpan="5">
                  <a:txBody>
                    <a:bodyPr/>
                    <a:lstStyle/>
                    <a:p>
                      <a:pPr algn="ctr" fontAlgn="ctr"/>
                      <a:r>
                        <a:rPr lang="zh-CN" altLang="en-US" sz="1100" u="none" strike="noStrike" dirty="0">
                          <a:effectLst/>
                        </a:rPr>
                        <a:t>项    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100" u="none" strike="noStrike">
                          <a:effectLst/>
                        </a:rPr>
                        <a:t>合计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100" u="none" strike="noStrike" dirty="0">
                          <a:effectLst/>
                        </a:rPr>
                        <a:t>工资福利支出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100" u="none" strike="noStrike" dirty="0">
                          <a:effectLst/>
                        </a:rPr>
                        <a:t>商品和服务支出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6645">
                <a:tc gridSpan="4">
                  <a:txBody>
                    <a:bodyPr/>
                    <a:lstStyle/>
                    <a:p>
                      <a:pPr algn="ctr" fontAlgn="ctr"/>
                      <a:r>
                        <a:rPr lang="zh-CN" altLang="en-US" sz="1100" u="none" strike="noStrike">
                          <a:effectLst/>
                        </a:rPr>
                        <a:t>支出功能分类科目编码</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科目名称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基本工资</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津贴补贴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奖金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其他社会保障缴费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a:effectLst/>
                        </a:rPr>
                        <a:t>伙食补助费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绩效工资</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机关事业单位基本养老保险缴费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dirty="0">
                          <a:effectLst/>
                        </a:rPr>
                        <a:t>职业年金缴费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a:effectLst/>
                        </a:rPr>
                        <a:t>其他工资福利支出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小计</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办公费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印刷费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咨询费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手续费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水费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电费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邮电费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取暖费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物业管理费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差旅费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因公出国（境）费用</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维修（护）费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租赁费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会议费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培训费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公务接待费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专用材料费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被装购置费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专用燃料费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劳务费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委托业务费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工会经费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福利费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公务用车运行维护费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其他交通费用</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税金及附加费用</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其他商品和服务支出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27131">
                <a:tc rowSpan="2">
                  <a:txBody>
                    <a:bodyPr/>
                    <a:lstStyle/>
                    <a:p>
                      <a:pPr algn="ctr" fontAlgn="ctr"/>
                      <a:r>
                        <a:rPr lang="zh-CN" altLang="en-US" sz="1100" u="none" strike="noStrike">
                          <a:effectLst/>
                        </a:rPr>
                        <a:t>类</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100" u="none" strike="noStrike">
                          <a:effectLst/>
                        </a:rPr>
                        <a:t>款</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gridSpan="2">
                  <a:txBody>
                    <a:bodyPr/>
                    <a:lstStyle/>
                    <a:p>
                      <a:pPr algn="ctr" fontAlgn="ctr"/>
                      <a:r>
                        <a:rPr lang="zh-CN" altLang="en-US" sz="1100" u="none" strike="noStrike">
                          <a:effectLst/>
                        </a:rPr>
                        <a:t>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栏次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a:effectLst/>
                        </a:rPr>
                        <a:t>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dirty="0">
                          <a:effectLst/>
                        </a:rPr>
                        <a:t>7</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13</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14</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19</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20</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25</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28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29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30</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31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32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33</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34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35</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36</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37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38</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39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27131">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pPr algn="ctr" fontAlgn="ctr"/>
                      <a:r>
                        <a:rPr lang="zh-CN" altLang="en-US" sz="1100" u="none" strike="noStrike">
                          <a:effectLst/>
                        </a:rPr>
                        <a:t>合计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18">
                <a:tc gridSpan="4">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18">
                <a:tc gridSpan="4">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18">
                <a:tc gridSpan="4">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18">
                <a:tc gridSpan="4">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612313" y="1774825"/>
          <a:ext cx="7667614" cy="4391025"/>
        </p:xfrm>
        <a:graphic>
          <a:graphicData uri="http://schemas.openxmlformats.org/drawingml/2006/table">
            <a:tbl>
              <a:tblPr>
                <a:tableStyleId>{5C22544A-7EE6-4342-B048-85BDC9FD1C3A}</a:tableStyleId>
              </a:tblPr>
              <a:tblGrid>
                <a:gridCol w="295792"/>
                <a:gridCol w="145345"/>
                <a:gridCol w="145345"/>
                <a:gridCol w="298342"/>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gridCol w="193794"/>
              </a:tblGrid>
              <a:tr h="365849">
                <a:tc gridSpan="39">
                  <a:txBody>
                    <a:bodyPr/>
                    <a:lstStyle/>
                    <a:p>
                      <a:pPr algn="ctr" fontAlgn="ctr"/>
                      <a:r>
                        <a:rPr lang="zh-CN" altLang="en-US" sz="2400" u="none" strike="noStrike" dirty="0">
                          <a:effectLst/>
                        </a:rPr>
                        <a:t>项目支出决算明细表（续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681">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100" u="none" strike="noStrike" dirty="0">
                          <a:effectLst/>
                        </a:rPr>
                        <a:t>财决</a:t>
                      </a:r>
                      <a:r>
                        <a:rPr lang="en-US" altLang="zh-CN" sz="1100" u="none" strike="noStrike" dirty="0">
                          <a:effectLst/>
                        </a:rPr>
                        <a:t>05-2</a:t>
                      </a:r>
                      <a:r>
                        <a:rPr lang="zh-CN" altLang="en-US" sz="1100" u="none" strike="noStrike" dirty="0">
                          <a:effectLst/>
                        </a:rPr>
                        <a:t>表</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67764">
                <a:tc gridSpan="7">
                  <a:txBody>
                    <a:bodyPr/>
                    <a:lstStyle/>
                    <a:p>
                      <a:pPr algn="l" fontAlgn="ctr"/>
                      <a:r>
                        <a:rPr lang="zh-CN" altLang="en-US" sz="1100" u="none" strike="noStrike">
                          <a:effectLst/>
                        </a:rPr>
                        <a:t>编制单位：</a:t>
                      </a:r>
                      <a:endParaRPr lang="zh-CN" altLang="en-US" sz="11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100" u="none" strike="noStrike" dirty="0">
                          <a:effectLst/>
                        </a:rPr>
                        <a:t>金额单位：元</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35528">
                <a:tc gridSpan="4">
                  <a:txBody>
                    <a:bodyPr/>
                    <a:lstStyle/>
                    <a:p>
                      <a:pPr algn="ctr" fontAlgn="ctr"/>
                      <a:r>
                        <a:rPr lang="zh-CN" altLang="en-US" sz="1100" u="none" strike="noStrike" dirty="0">
                          <a:effectLst/>
                        </a:rPr>
                        <a:t>项    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100" u="none" strike="noStrike" dirty="0">
                          <a:effectLst/>
                        </a:rPr>
                        <a:t>对个人和家庭的补助</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100" u="none" strike="noStrike">
                          <a:effectLst/>
                        </a:rPr>
                        <a:t>基本建设支出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100" u="none" strike="noStrike">
                          <a:effectLst/>
                        </a:rPr>
                        <a:t>其他资本性支出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79853">
                <a:tc gridSpan="3">
                  <a:txBody>
                    <a:bodyPr/>
                    <a:lstStyle/>
                    <a:p>
                      <a:pPr algn="ctr" fontAlgn="ctr"/>
                      <a:r>
                        <a:rPr lang="zh-CN" altLang="en-US" sz="1100" u="none" strike="noStrike" dirty="0">
                          <a:effectLst/>
                        </a:rPr>
                        <a:t>支出功能分类科目编码</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科目名称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离休费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退休费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退职（役）费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抚恤金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生活补助</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救济费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医疗费</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助学金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奖励金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生产补贴</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住房公积金</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提租补贴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购房补贴</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采暖补贴</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dirty="0">
                          <a:effectLst/>
                        </a:rPr>
                        <a:t>物业服务补贴</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100" u="none" strike="noStrike" dirty="0">
                          <a:effectLst/>
                        </a:rPr>
                        <a:t>其他对个人和家庭的补助支出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房屋建筑物购建</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办公设备购置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专用设备购置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基础设施建设</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大型修缮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信息网络及软件购置更新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物资储备</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公务用车购置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其他交通工具购置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其他基本建设支出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小计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房屋建筑物购建</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办公设备购置</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专用设备购置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基础设施建设</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大型修缮</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信息网络及软件购置更新</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51647">
                <a:tc rowSpan="2">
                  <a:txBody>
                    <a:bodyPr/>
                    <a:lstStyle/>
                    <a:p>
                      <a:pPr algn="ctr" fontAlgn="ctr"/>
                      <a:r>
                        <a:rPr lang="zh-CN" altLang="en-US" sz="1100" u="none" strike="noStrike">
                          <a:effectLst/>
                        </a:rPr>
                        <a:t>类</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100" u="none" strike="noStrike">
                          <a:effectLst/>
                        </a:rPr>
                        <a:t>款</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100" u="none" strike="noStrike">
                          <a:effectLst/>
                        </a:rPr>
                        <a:t>项</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栏次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100" u="none" strike="noStrike" dirty="0">
                          <a:effectLst/>
                        </a:rPr>
                        <a:t>40</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41</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47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48</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49</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52</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54</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57</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58</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59</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61</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62</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63</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64</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65</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66</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67</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68</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69</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a:effectLst/>
                        </a:rPr>
                        <a:t>70</a:t>
                      </a:r>
                      <a:endParaRPr lang="en-US" altLang="zh-CN"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71</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72</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73</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100" u="none" strike="noStrike" dirty="0">
                          <a:effectLst/>
                        </a:rPr>
                        <a:t>74</a:t>
                      </a:r>
                      <a:endParaRPr lang="en-US" altLang="zh-CN"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5164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100" u="none" strike="noStrike">
                          <a:effectLst/>
                        </a:rPr>
                        <a:t>合计</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764">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764">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764">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764">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509125" y="1789113"/>
          <a:ext cx="7664455" cy="4540250"/>
        </p:xfrm>
        <a:graphic>
          <a:graphicData uri="http://schemas.openxmlformats.org/drawingml/2006/table">
            <a:tbl>
              <a:tblPr>
                <a:tableStyleId>{5C22544A-7EE6-4342-B048-85BDC9FD1C3A}</a:tableStyleId>
              </a:tblPr>
              <a:tblGrid>
                <a:gridCol w="379272"/>
                <a:gridCol w="300257"/>
                <a:gridCol w="300257"/>
                <a:gridCol w="379272"/>
                <a:gridCol w="300257"/>
                <a:gridCol w="300257"/>
                <a:gridCol w="300257"/>
                <a:gridCol w="300257"/>
                <a:gridCol w="300257"/>
                <a:gridCol w="300257"/>
                <a:gridCol w="300257"/>
                <a:gridCol w="300257"/>
                <a:gridCol w="300257"/>
                <a:gridCol w="300257"/>
                <a:gridCol w="300257"/>
                <a:gridCol w="300257"/>
                <a:gridCol w="300257"/>
                <a:gridCol w="300257"/>
                <a:gridCol w="300257"/>
                <a:gridCol w="300257"/>
                <a:gridCol w="300257"/>
                <a:gridCol w="300257"/>
                <a:gridCol w="300257"/>
                <a:gridCol w="300257"/>
                <a:gridCol w="300257"/>
              </a:tblGrid>
              <a:tr h="365797">
                <a:tc gridSpan="25">
                  <a:txBody>
                    <a:bodyPr/>
                    <a:lstStyle/>
                    <a:p>
                      <a:pPr algn="ctr" fontAlgn="ctr"/>
                      <a:r>
                        <a:rPr lang="zh-CN" altLang="en-US" sz="2400" u="none" strike="noStrike" dirty="0">
                          <a:effectLst/>
                        </a:rPr>
                        <a:t>项目支出决算明细表（续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82">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8">
                  <a:txBody>
                    <a:bodyPr/>
                    <a:lstStyle/>
                    <a:p>
                      <a:pPr algn="r" fontAlgn="ctr"/>
                      <a:r>
                        <a:rPr lang="zh-CN" altLang="en-US" sz="1400" u="none" strike="noStrike">
                          <a:effectLst/>
                        </a:rPr>
                        <a:t>财决</a:t>
                      </a:r>
                      <a:r>
                        <a:rPr lang="en-US" altLang="zh-CN" sz="1400" u="none" strike="noStrike">
                          <a:effectLst/>
                        </a:rPr>
                        <a:t>05-2</a:t>
                      </a:r>
                      <a:r>
                        <a:rPr lang="zh-CN" altLang="en-US" sz="1400" u="none" strike="noStrike">
                          <a:effectLst/>
                        </a:rPr>
                        <a:t>表</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82">
                <a:tc gridSpan="4">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8">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763">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7198">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地上附着物和青苗补偿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拆迁补偿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公务用车购置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产权参股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企业政策性补贴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事业单位补贴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财政贴息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国外债务付息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赠与</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贷款转贷</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73482">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7348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2">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82">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3.88889E-6 4.81481E-6 L -0.89167 0.0125 " pathEditMode="relative" rAng="0" ptsTypes="AA">
                                      <p:cBhvr>
                                        <p:cTn id="10" dur="500" fill="hold"/>
                                        <p:tgtEl>
                                          <p:spTgt spid="3"/>
                                        </p:tgtEl>
                                        <p:attrNameLst>
                                          <p:attrName>ppt_x</p:attrName>
                                          <p:attrName>ppt_y</p:attrName>
                                        </p:attrNameLst>
                                      </p:cBhvr>
                                      <p:rCtr x="-44583" y="625"/>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2.22222E-6 1.85185E-6 L -0.88021 -0.00046 " pathEditMode="relative" rAng="0" ptsTypes="AA">
                                      <p:cBhvr>
                                        <p:cTn id="18" dur="500" fill="hold"/>
                                        <p:tgtEl>
                                          <p:spTgt spid="4"/>
                                        </p:tgtEl>
                                        <p:attrNameLst>
                                          <p:attrName>ppt_x</p:attrName>
                                          <p:attrName>ppt_y</p:attrName>
                                        </p:attrNameLst>
                                      </p:cBhvr>
                                      <p:rCtr x="-4401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3619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E5BE66C-1A7F-4B51-B2BA-AD9C42A1CED1}" type="slidenum">
              <a:rPr lang="zh-CN" altLang="en-US" sz="1200">
                <a:solidFill>
                  <a:srgbClr val="000000"/>
                </a:solidFill>
                <a:latin typeface="微软雅黑" pitchFamily="34" charset="-122"/>
                <a:ea typeface="微软雅黑" pitchFamily="34" charset="-122"/>
              </a:rPr>
              <a:pPr>
                <a:spcBef>
                  <a:spcPct val="0"/>
                </a:spcBef>
                <a:buFontTx/>
                <a:buNone/>
              </a:pPr>
              <a:t>56</a:t>
            </a:fld>
            <a:endParaRPr lang="zh-CN" altLang="en-US" sz="1200">
              <a:solidFill>
                <a:srgbClr val="000000"/>
              </a:solidFill>
              <a:latin typeface="微软雅黑" pitchFamily="34" charset="-122"/>
              <a:ea typeface="微软雅黑" pitchFamily="34" charset="-122"/>
            </a:endParaRPr>
          </a:p>
        </p:txBody>
      </p:sp>
      <p:sp>
        <p:nvSpPr>
          <p:cNvPr id="13619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6197"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1600">
              <a:solidFill>
                <a:srgbClr val="002060"/>
              </a:solidFill>
              <a:latin typeface="微软雅黑" pitchFamily="34" charset="-122"/>
              <a:ea typeface="微软雅黑" pitchFamily="34" charset="-122"/>
            </a:endParaRP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本表反映单位本年度项目支出的明细情况，根据单位支出明细账发生数，按支出功能分类科目分“类”、“款”、“项”填列。 </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指标解读</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九、项目</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05-2</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3824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18DA3718-0C95-4958-B7BE-DC4A80550394}" type="slidenum">
              <a:rPr lang="zh-CN" altLang="en-US" sz="1200">
                <a:solidFill>
                  <a:srgbClr val="000000"/>
                </a:solidFill>
                <a:latin typeface="微软雅黑" pitchFamily="34" charset="-122"/>
                <a:ea typeface="微软雅黑" pitchFamily="34" charset="-122"/>
              </a:rPr>
              <a:pPr>
                <a:spcBef>
                  <a:spcPct val="0"/>
                </a:spcBef>
                <a:buFontTx/>
                <a:buNone/>
              </a:pPr>
              <a:t>57</a:t>
            </a:fld>
            <a:endParaRPr lang="zh-CN" altLang="en-US" sz="1200">
              <a:solidFill>
                <a:srgbClr val="000000"/>
              </a:solidFill>
              <a:latin typeface="微软雅黑" pitchFamily="34" charset="-122"/>
              <a:ea typeface="微软雅黑" pitchFamily="34" charset="-122"/>
            </a:endParaRPr>
          </a:p>
        </p:txBody>
      </p:sp>
      <p:sp>
        <p:nvSpPr>
          <p:cNvPr id="13824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内容占位符 2"/>
          <p:cNvSpPr txBox="1">
            <a:spLocks/>
          </p:cNvSpPr>
          <p:nvPr/>
        </p:nvSpPr>
        <p:spPr bwMode="auto">
          <a:xfrm>
            <a:off x="1619250" y="1844675"/>
            <a:ext cx="2714625" cy="424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在“工资福利支出”下将原“社会保障缴费”修改为“其他社会保障缴费”，新增“机关事业单位基本养老保险缴费”和“职业年金缴费”</a:t>
            </a:r>
            <a:r>
              <a:rPr lang="zh-CN" altLang="en-US" sz="2400">
                <a:solidFill>
                  <a:srgbClr val="002060"/>
                </a:solidFill>
                <a:latin typeface="微软雅黑" pitchFamily="34" charset="-122"/>
                <a:ea typeface="微软雅黑" pitchFamily="34" charset="-122"/>
              </a:rPr>
              <a:t>。</a:t>
            </a:r>
          </a:p>
        </p:txBody>
      </p:sp>
      <p:sp>
        <p:nvSpPr>
          <p:cNvPr id="12" name="内容占位符 2"/>
          <p:cNvSpPr txBox="1">
            <a:spLocks/>
          </p:cNvSpPr>
          <p:nvPr/>
        </p:nvSpPr>
        <p:spPr bwMode="auto">
          <a:xfrm>
            <a:off x="4516438" y="1868488"/>
            <a:ext cx="2143125"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zh-CN" sz="2400">
                <a:solidFill>
                  <a:srgbClr val="002060"/>
                </a:solidFill>
                <a:latin typeface="微软雅黑" pitchFamily="34" charset="-122"/>
                <a:ea typeface="微软雅黑" pitchFamily="34" charset="-122"/>
              </a:rPr>
              <a:t>在“对个人和家庭的补助”下新增“采暖补贴”、“物业服务补贴”</a:t>
            </a:r>
            <a:r>
              <a:rPr lang="zh-CN" altLang="en-US" sz="2400">
                <a:solidFill>
                  <a:srgbClr val="002060"/>
                </a:solidFill>
                <a:latin typeface="微软雅黑" pitchFamily="34" charset="-122"/>
                <a:ea typeface="微软雅黑" pitchFamily="34" charset="-122"/>
              </a:rPr>
              <a:t>。</a:t>
            </a:r>
          </a:p>
        </p:txBody>
      </p:sp>
      <p:sp>
        <p:nvSpPr>
          <p:cNvPr id="14" name="内容占位符 2"/>
          <p:cNvSpPr txBox="1">
            <a:spLocks/>
          </p:cNvSpPr>
          <p:nvPr/>
        </p:nvSpPr>
        <p:spPr bwMode="auto">
          <a:xfrm>
            <a:off x="6773863" y="1868488"/>
            <a:ext cx="2357437" cy="397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11113" indent="-11113">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400">
                <a:solidFill>
                  <a:srgbClr val="002060"/>
                </a:solidFill>
                <a:latin typeface="微软雅黑" pitchFamily="34" charset="-122"/>
                <a:ea typeface="微软雅黑" pitchFamily="34" charset="-122"/>
              </a:rPr>
              <a:t>“</a:t>
            </a:r>
            <a:r>
              <a:rPr lang="zh-CN" altLang="zh-CN" sz="2400">
                <a:solidFill>
                  <a:srgbClr val="002060"/>
                </a:solidFill>
                <a:latin typeface="微软雅黑" pitchFamily="34" charset="-122"/>
                <a:ea typeface="微软雅黑" pitchFamily="34" charset="-122"/>
              </a:rPr>
              <a:t>删除“工资福利支出”下“伙食费”</a:t>
            </a:r>
            <a:r>
              <a:rPr lang="zh-CN" altLang="en-US" sz="2400">
                <a:solidFill>
                  <a:srgbClr val="002060"/>
                </a:solidFill>
                <a:latin typeface="微软雅黑" pitchFamily="34" charset="-122"/>
                <a:ea typeface="微软雅黑" pitchFamily="34" charset="-122"/>
              </a:rPr>
              <a:t>。</a:t>
            </a:r>
          </a:p>
        </p:txBody>
      </p:sp>
      <p:cxnSp>
        <p:nvCxnSpPr>
          <p:cNvPr id="138248" name="直接连接符 6"/>
          <p:cNvCxnSpPr>
            <a:cxnSpLocks noChangeShapeType="1"/>
          </p:cNvCxnSpPr>
          <p:nvPr/>
        </p:nvCxnSpPr>
        <p:spPr bwMode="auto">
          <a:xfrm rot="5400000">
            <a:off x="2282825" y="4011613"/>
            <a:ext cx="4144963" cy="1587"/>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cxnSp>
        <p:nvCxnSpPr>
          <p:cNvPr id="138249" name="直接连接符 8"/>
          <p:cNvCxnSpPr>
            <a:cxnSpLocks noChangeShapeType="1"/>
          </p:cNvCxnSpPr>
          <p:nvPr/>
        </p:nvCxnSpPr>
        <p:spPr bwMode="auto">
          <a:xfrm rot="5400000">
            <a:off x="4586287" y="4011613"/>
            <a:ext cx="4144963" cy="1588"/>
          </a:xfrm>
          <a:prstGeom prst="line">
            <a:avLst/>
          </a:prstGeom>
          <a:noFill/>
          <a:ln w="12700" cap="sq" algn="ctr">
            <a:solidFill>
              <a:schemeClr val="tx1"/>
            </a:solidFill>
            <a:round/>
            <a:headEnd type="none" w="sm" len="sm"/>
            <a:tailEnd type="none" w="sm" len="sm"/>
          </a:ln>
          <a:extLst>
            <a:ext uri="{909E8E84-426E-40DD-AFC4-6F175D3DCCD1}">
              <a14:hiddenFill xmlns="" xmlns:a14="http://schemas.microsoft.com/office/drawing/2010/main">
                <a:noFill/>
              </a14:hiddenFill>
            </a:ext>
          </a:extLst>
        </p:spPr>
      </p:cxnSp>
      <p:sp>
        <p:nvSpPr>
          <p:cNvPr id="15" name="矩形 14"/>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6" name="矩形 15"/>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1" name="矩形 20"/>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2" name="矩形 21"/>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剪去对角的矩形 18"/>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九、项目</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05-2</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p:bldP spid="1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4029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8ADF4A0-8D5A-45F7-8D67-3451925C147B}" type="slidenum">
              <a:rPr lang="zh-CN" altLang="en-US" sz="1200">
                <a:solidFill>
                  <a:srgbClr val="000000"/>
                </a:solidFill>
                <a:latin typeface="微软雅黑" pitchFamily="34" charset="-122"/>
                <a:ea typeface="微软雅黑" pitchFamily="34" charset="-122"/>
              </a:rPr>
              <a:pPr>
                <a:spcBef>
                  <a:spcPct val="0"/>
                </a:spcBef>
                <a:buFontTx/>
                <a:buNone/>
              </a:pPr>
              <a:t>58</a:t>
            </a:fld>
            <a:endParaRPr lang="zh-CN" altLang="en-US" sz="1200">
              <a:solidFill>
                <a:srgbClr val="000000"/>
              </a:solidFill>
              <a:latin typeface="微软雅黑" pitchFamily="34" charset="-122"/>
              <a:ea typeface="微软雅黑" pitchFamily="34" charset="-122"/>
            </a:endParaRPr>
          </a:p>
        </p:txBody>
      </p:sp>
      <p:sp>
        <p:nvSpPr>
          <p:cNvPr id="14029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40293"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ts val="5400"/>
              </a:lnSpc>
              <a:buFont typeface="Wingdings" pitchFamily="2" charset="2"/>
              <a:buChar char="Ø"/>
            </a:pPr>
            <a:r>
              <a:rPr lang="zh-CN" altLang="en-US">
                <a:solidFill>
                  <a:srgbClr val="002060"/>
                </a:solidFill>
                <a:latin typeface="微软雅黑" pitchFamily="34" charset="-122"/>
                <a:ea typeface="微软雅黑" pitchFamily="34" charset="-122"/>
              </a:rPr>
              <a:t>各栏应按照支出经济分类科目规定的核算内容填列，避免误填</a:t>
            </a:r>
            <a:r>
              <a:rPr lang="zh-CN" altLang="en-US">
                <a:solidFill>
                  <a:srgbClr val="C00000"/>
                </a:solidFill>
                <a:latin typeface="微软雅黑" pitchFamily="34" charset="-122"/>
                <a:ea typeface="微软雅黑" pitchFamily="34" charset="-122"/>
              </a:rPr>
              <a:t>（各类下其他款占本类支出小计大于</a:t>
            </a:r>
            <a:r>
              <a:rPr lang="en-US" altLang="zh-CN">
                <a:solidFill>
                  <a:srgbClr val="C00000"/>
                </a:solidFill>
                <a:latin typeface="微软雅黑" pitchFamily="34" charset="-122"/>
                <a:ea typeface="微软雅黑" pitchFamily="34" charset="-122"/>
              </a:rPr>
              <a:t>30%</a:t>
            </a:r>
            <a:r>
              <a:rPr lang="zh-CN" altLang="en-US">
                <a:solidFill>
                  <a:srgbClr val="C00000"/>
                </a:solidFill>
                <a:latin typeface="微软雅黑" pitchFamily="34" charset="-122"/>
                <a:ea typeface="微软雅黑" pitchFamily="34" charset="-122"/>
              </a:rPr>
              <a:t>的，应予说明）</a:t>
            </a:r>
            <a:endParaRPr lang="en-US" altLang="zh-CN">
              <a:solidFill>
                <a:srgbClr val="C00000"/>
              </a:solidFill>
              <a:latin typeface="微软雅黑" pitchFamily="34" charset="-122"/>
              <a:ea typeface="微软雅黑" pitchFamily="34" charset="-122"/>
            </a:endParaRPr>
          </a:p>
          <a:p>
            <a:pPr eaLnBrk="1" hangingPunct="1">
              <a:lnSpc>
                <a:spcPts val="5400"/>
              </a:lnSpc>
              <a:buFont typeface="Wingdings" pitchFamily="2" charset="2"/>
              <a:buChar char="Ø"/>
            </a:pPr>
            <a:r>
              <a:rPr lang="zh-CN" altLang="en-US">
                <a:solidFill>
                  <a:srgbClr val="002060"/>
                </a:solidFill>
                <a:latin typeface="微软雅黑" pitchFamily="34" charset="-122"/>
                <a:ea typeface="微软雅黑" pitchFamily="34" charset="-122"/>
              </a:rPr>
              <a:t>区分：基本建设支出、其他资本性支出</a:t>
            </a:r>
            <a:endParaRPr lang="en-US" altLang="zh-CN">
              <a:solidFill>
                <a:srgbClr val="002060"/>
              </a:solidFill>
              <a:latin typeface="微软雅黑" pitchFamily="34" charset="-122"/>
              <a:ea typeface="微软雅黑" pitchFamily="34" charset="-122"/>
            </a:endParaRPr>
          </a:p>
          <a:p>
            <a:pPr eaLnBrk="1" hangingPunct="1">
              <a:lnSpc>
                <a:spcPts val="5400"/>
              </a:lnSpc>
              <a:buFont typeface="Wingdings" pitchFamily="2" charset="2"/>
              <a:buChar char="Ø"/>
            </a:pPr>
            <a:r>
              <a:rPr lang="zh-CN" altLang="en-US">
                <a:solidFill>
                  <a:srgbClr val="002060"/>
                </a:solidFill>
                <a:latin typeface="微软雅黑" pitchFamily="34" charset="-122"/>
                <a:ea typeface="微软雅黑" pitchFamily="34" charset="-122"/>
              </a:rPr>
              <a:t>不包括应在“上缴上级支出”、“经营支出”、“对附属单位补助支出”中核算的各项支出</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九、项目</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支出决算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05-2</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423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7B4DFE4-4493-4897-83B9-EA5615D1971F}" type="slidenum">
              <a:rPr lang="zh-CN" altLang="en-US" sz="1200">
                <a:solidFill>
                  <a:srgbClr val="000000"/>
                </a:solidFill>
                <a:latin typeface="微软雅黑" pitchFamily="34" charset="-122"/>
                <a:ea typeface="微软雅黑" pitchFamily="34" charset="-122"/>
              </a:rPr>
              <a:pPr>
                <a:spcBef>
                  <a:spcPct val="0"/>
                </a:spcBef>
                <a:buFontTx/>
                <a:buNone/>
              </a:pPr>
              <a:t>59</a:t>
            </a:fld>
            <a:endParaRPr lang="zh-CN" altLang="en-US" sz="1200">
              <a:solidFill>
                <a:srgbClr val="000000"/>
              </a:solidFill>
              <a:latin typeface="微软雅黑" pitchFamily="34" charset="-122"/>
              <a:ea typeface="微软雅黑" pitchFamily="34" charset="-122"/>
            </a:endParaRPr>
          </a:p>
        </p:txBody>
      </p:sp>
      <p:sp>
        <p:nvSpPr>
          <p:cNvPr id="14234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十、项目收入</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决算</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明细</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eaLnBrk="1" hangingPunct="1">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pic>
        <p:nvPicPr>
          <p:cNvPr id="142342" name="Picture 1"/>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47813" y="2420938"/>
            <a:ext cx="7559675" cy="294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2" name="矩形 11"/>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填报样式</a:t>
            </a:r>
          </a:p>
        </p:txBody>
      </p:sp>
      <p:sp>
        <p:nvSpPr>
          <p:cNvPr id="17" name="矩形 16"/>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矩形 17"/>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zh-CN" altLang="en-US" sz="2400" b="1" kern="0" dirty="0">
              <a:solidFill>
                <a:schemeClr val="tx2"/>
              </a:solidFill>
              <a:effectLst>
                <a:outerShdw blurRad="38100" dist="38100" dir="2700000" algn="tl">
                  <a:srgbClr val="000000"/>
                </a:outerShdw>
              </a:effectLst>
              <a:latin typeface="微软雅黑" panose="020B0503020204020204" pitchFamily="34" charset="-122"/>
              <a:ea typeface="微软雅黑" panose="020B0503020204020204" pitchFamily="34" charset="-122"/>
            </a:endParaRPr>
          </a:p>
        </p:txBody>
      </p:sp>
    </p:spTree>
  </p:cSld>
  <p:clrMapOvr>
    <a:masterClrMapping/>
  </p:clrMapOvr>
  <p:transition spd="slow">
    <p:blinds dir="ver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6250" cy="493712"/>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第一部分 部门决算编报体系</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3584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2CC2AFD-D7B2-4F6C-8CE4-5B4F4FB4ADFD}" type="slidenum">
              <a:rPr lang="zh-CN" altLang="en-US" sz="1200">
                <a:latin typeface="微软雅黑" pitchFamily="34" charset="-122"/>
                <a:ea typeface="微软雅黑" pitchFamily="34" charset="-122"/>
              </a:rPr>
              <a:pPr>
                <a:spcBef>
                  <a:spcPct val="0"/>
                </a:spcBef>
                <a:buFontTx/>
                <a:buNone/>
              </a:pPr>
              <a:t>6</a:t>
            </a:fld>
            <a:endParaRPr lang="zh-CN" altLang="en-US" sz="1200">
              <a:latin typeface="微软雅黑" pitchFamily="34" charset="-122"/>
              <a:ea typeface="微软雅黑" pitchFamily="34" charset="-122"/>
            </a:endParaRPr>
          </a:p>
        </p:txBody>
      </p:sp>
      <p:sp>
        <p:nvSpPr>
          <p:cNvPr id="8" name="Freeform 40"/>
          <p:cNvSpPr>
            <a:spLocks/>
          </p:cNvSpPr>
          <p:nvPr/>
        </p:nvSpPr>
        <p:spPr bwMode="gray">
          <a:xfrm>
            <a:off x="4381402" y="1407965"/>
            <a:ext cx="2520000" cy="796899"/>
          </a:xfrm>
          <a:custGeom>
            <a:avLst/>
            <a:gdLst/>
            <a:ahLst/>
            <a:cxnLst>
              <a:cxn ang="0">
                <a:pos x="748" y="113"/>
              </a:cxn>
              <a:cxn ang="0">
                <a:pos x="726" y="113"/>
              </a:cxn>
              <a:cxn ang="0">
                <a:pos x="703" y="91"/>
              </a:cxn>
              <a:cxn ang="0">
                <a:pos x="703" y="23"/>
              </a:cxn>
              <a:cxn ang="0">
                <a:pos x="680" y="0"/>
              </a:cxn>
              <a:cxn ang="0">
                <a:pos x="90" y="0"/>
              </a:cxn>
              <a:cxn ang="0">
                <a:pos x="68" y="23"/>
              </a:cxn>
              <a:cxn ang="0">
                <a:pos x="68" y="91"/>
              </a:cxn>
              <a:cxn ang="0">
                <a:pos x="45" y="113"/>
              </a:cxn>
              <a:cxn ang="0">
                <a:pos x="22" y="113"/>
              </a:cxn>
              <a:cxn ang="0">
                <a:pos x="0" y="136"/>
              </a:cxn>
              <a:cxn ang="0">
                <a:pos x="0" y="159"/>
              </a:cxn>
              <a:cxn ang="0">
                <a:pos x="771" y="159"/>
              </a:cxn>
              <a:cxn ang="0">
                <a:pos x="771" y="136"/>
              </a:cxn>
              <a:cxn ang="0">
                <a:pos x="748" y="113"/>
              </a:cxn>
            </a:cxnLst>
            <a:rect l="0" t="0" r="r" b="b"/>
            <a:pathLst>
              <a:path w="771" h="159">
                <a:moveTo>
                  <a:pt x="748" y="113"/>
                </a:moveTo>
                <a:cubicBezTo>
                  <a:pt x="726" y="113"/>
                  <a:pt x="726" y="113"/>
                  <a:pt x="726" y="113"/>
                </a:cubicBezTo>
                <a:cubicBezTo>
                  <a:pt x="713" y="113"/>
                  <a:pt x="703" y="103"/>
                  <a:pt x="703" y="91"/>
                </a:cubicBezTo>
                <a:cubicBezTo>
                  <a:pt x="703" y="23"/>
                  <a:pt x="703" y="23"/>
                  <a:pt x="703" y="23"/>
                </a:cubicBezTo>
                <a:cubicBezTo>
                  <a:pt x="703" y="10"/>
                  <a:pt x="693" y="0"/>
                  <a:pt x="680" y="0"/>
                </a:cubicBezTo>
                <a:cubicBezTo>
                  <a:pt x="90" y="0"/>
                  <a:pt x="90" y="0"/>
                  <a:pt x="90" y="0"/>
                </a:cubicBezTo>
                <a:cubicBezTo>
                  <a:pt x="78" y="0"/>
                  <a:pt x="68" y="10"/>
                  <a:pt x="68" y="23"/>
                </a:cubicBezTo>
                <a:cubicBezTo>
                  <a:pt x="68" y="91"/>
                  <a:pt x="68" y="91"/>
                  <a:pt x="68" y="91"/>
                </a:cubicBezTo>
                <a:cubicBezTo>
                  <a:pt x="68" y="103"/>
                  <a:pt x="58" y="113"/>
                  <a:pt x="45" y="113"/>
                </a:cubicBezTo>
                <a:cubicBezTo>
                  <a:pt x="22" y="113"/>
                  <a:pt x="22" y="113"/>
                  <a:pt x="22"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8" y="113"/>
                </a:cubicBezTo>
                <a:close/>
              </a:path>
            </a:pathLst>
          </a:custGeom>
          <a:gradFill rotWithShape="1">
            <a:gsLst>
              <a:gs pos="0">
                <a:srgbClr val="126AA0">
                  <a:gamma/>
                  <a:tint val="60784"/>
                  <a:invGamma/>
                </a:srgbClr>
              </a:gs>
              <a:gs pos="64000">
                <a:srgbClr val="126AA0"/>
              </a:gs>
            </a:gsLst>
            <a:lin ang="5400000" scaled="1"/>
          </a:gradFill>
          <a:ln w="12700" cmpd="sng">
            <a:noFill/>
            <a:round/>
            <a:headEnd/>
            <a:tailEnd/>
          </a:ln>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9" name="Freeform 39"/>
          <p:cNvSpPr>
            <a:spLocks/>
          </p:cNvSpPr>
          <p:nvPr/>
        </p:nvSpPr>
        <p:spPr bwMode="gray">
          <a:xfrm>
            <a:off x="6477950" y="1378885"/>
            <a:ext cx="2520000" cy="796899"/>
          </a:xfrm>
          <a:custGeom>
            <a:avLst/>
            <a:gdLst/>
            <a:ahLst/>
            <a:cxnLst>
              <a:cxn ang="0">
                <a:pos x="749" y="113"/>
              </a:cxn>
              <a:cxn ang="0">
                <a:pos x="726" y="113"/>
              </a:cxn>
              <a:cxn ang="0">
                <a:pos x="704" y="91"/>
              </a:cxn>
              <a:cxn ang="0">
                <a:pos x="704" y="23"/>
              </a:cxn>
              <a:cxn ang="0">
                <a:pos x="681" y="0"/>
              </a:cxn>
              <a:cxn ang="0">
                <a:pos x="91" y="0"/>
              </a:cxn>
              <a:cxn ang="0">
                <a:pos x="69" y="23"/>
              </a:cxn>
              <a:cxn ang="0">
                <a:pos x="69"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4" y="0"/>
                  <a:pt x="681" y="0"/>
                </a:cubicBezTo>
                <a:cubicBezTo>
                  <a:pt x="91" y="0"/>
                  <a:pt x="91" y="0"/>
                  <a:pt x="91" y="0"/>
                </a:cubicBezTo>
                <a:cubicBezTo>
                  <a:pt x="79" y="0"/>
                  <a:pt x="69" y="10"/>
                  <a:pt x="69" y="23"/>
                </a:cubicBezTo>
                <a:cubicBezTo>
                  <a:pt x="69" y="91"/>
                  <a:pt x="69" y="91"/>
                  <a:pt x="69" y="91"/>
                </a:cubicBezTo>
                <a:cubicBezTo>
                  <a:pt x="69" y="103"/>
                  <a:pt x="58" y="113"/>
                  <a:pt x="46" y="113"/>
                </a:cubicBezTo>
                <a:cubicBezTo>
                  <a:pt x="23" y="113"/>
                  <a:pt x="23" y="113"/>
                  <a:pt x="23" y="113"/>
                </a:cubicBezTo>
                <a:cubicBezTo>
                  <a:pt x="11" y="113"/>
                  <a:pt x="0" y="123"/>
                  <a:pt x="0" y="136"/>
                </a:cubicBezTo>
                <a:cubicBezTo>
                  <a:pt x="0" y="159"/>
                  <a:pt x="0" y="159"/>
                  <a:pt x="0" y="159"/>
                </a:cubicBezTo>
                <a:cubicBezTo>
                  <a:pt x="772" y="159"/>
                  <a:pt x="772" y="159"/>
                  <a:pt x="772" y="159"/>
                </a:cubicBezTo>
                <a:cubicBezTo>
                  <a:pt x="772" y="136"/>
                  <a:pt x="772" y="136"/>
                  <a:pt x="772" y="136"/>
                </a:cubicBezTo>
                <a:cubicBezTo>
                  <a:pt x="772" y="123"/>
                  <a:pt x="762"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0" name="Freeform 37"/>
          <p:cNvSpPr>
            <a:spLocks/>
          </p:cNvSpPr>
          <p:nvPr/>
        </p:nvSpPr>
        <p:spPr bwMode="gray">
          <a:xfrm>
            <a:off x="179792" y="1407965"/>
            <a:ext cx="2520000" cy="796899"/>
          </a:xfrm>
          <a:custGeom>
            <a:avLst/>
            <a:gdLst/>
            <a:ahLst/>
            <a:cxnLst>
              <a:cxn ang="0">
                <a:pos x="749" y="113"/>
              </a:cxn>
              <a:cxn ang="0">
                <a:pos x="726" y="113"/>
              </a:cxn>
              <a:cxn ang="0">
                <a:pos x="703" y="91"/>
              </a:cxn>
              <a:cxn ang="0">
                <a:pos x="703" y="23"/>
              </a:cxn>
              <a:cxn ang="0">
                <a:pos x="681" y="0"/>
              </a:cxn>
              <a:cxn ang="0">
                <a:pos x="91" y="0"/>
              </a:cxn>
              <a:cxn ang="0">
                <a:pos x="68" y="23"/>
              </a:cxn>
              <a:cxn ang="0">
                <a:pos x="68" y="91"/>
              </a:cxn>
              <a:cxn ang="0">
                <a:pos x="45" y="113"/>
              </a:cxn>
              <a:cxn ang="0">
                <a:pos x="23" y="113"/>
              </a:cxn>
              <a:cxn ang="0">
                <a:pos x="0" y="136"/>
              </a:cxn>
              <a:cxn ang="0">
                <a:pos x="0" y="159"/>
              </a:cxn>
              <a:cxn ang="0">
                <a:pos x="771" y="159"/>
              </a:cxn>
              <a:cxn ang="0">
                <a:pos x="771" y="136"/>
              </a:cxn>
              <a:cxn ang="0">
                <a:pos x="749" y="113"/>
              </a:cxn>
            </a:cxnLst>
            <a:rect l="0" t="0" r="r" b="b"/>
            <a:pathLst>
              <a:path w="771" h="159">
                <a:moveTo>
                  <a:pt x="749" y="113"/>
                </a:moveTo>
                <a:cubicBezTo>
                  <a:pt x="726" y="113"/>
                  <a:pt x="726" y="113"/>
                  <a:pt x="726" y="113"/>
                </a:cubicBezTo>
                <a:cubicBezTo>
                  <a:pt x="713" y="113"/>
                  <a:pt x="703" y="103"/>
                  <a:pt x="703" y="91"/>
                </a:cubicBezTo>
                <a:cubicBezTo>
                  <a:pt x="703" y="23"/>
                  <a:pt x="703" y="23"/>
                  <a:pt x="703" y="23"/>
                </a:cubicBezTo>
                <a:cubicBezTo>
                  <a:pt x="703" y="10"/>
                  <a:pt x="693" y="0"/>
                  <a:pt x="681" y="0"/>
                </a:cubicBezTo>
                <a:cubicBezTo>
                  <a:pt x="91" y="0"/>
                  <a:pt x="91" y="0"/>
                  <a:pt x="91" y="0"/>
                </a:cubicBezTo>
                <a:cubicBezTo>
                  <a:pt x="78" y="0"/>
                  <a:pt x="68" y="10"/>
                  <a:pt x="68" y="23"/>
                </a:cubicBezTo>
                <a:cubicBezTo>
                  <a:pt x="68" y="91"/>
                  <a:pt x="68" y="91"/>
                  <a:pt x="68" y="91"/>
                </a:cubicBezTo>
                <a:cubicBezTo>
                  <a:pt x="68" y="103"/>
                  <a:pt x="58" y="113"/>
                  <a:pt x="45" y="113"/>
                </a:cubicBezTo>
                <a:cubicBezTo>
                  <a:pt x="23" y="113"/>
                  <a:pt x="23" y="113"/>
                  <a:pt x="23"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1" name="Freeform 38"/>
          <p:cNvSpPr>
            <a:spLocks/>
          </p:cNvSpPr>
          <p:nvPr/>
        </p:nvSpPr>
        <p:spPr bwMode="gray">
          <a:xfrm>
            <a:off x="2280597" y="1407965"/>
            <a:ext cx="2520000" cy="796899"/>
          </a:xfrm>
          <a:custGeom>
            <a:avLst/>
            <a:gdLst/>
            <a:ahLst/>
            <a:cxnLst>
              <a:cxn ang="0">
                <a:pos x="749" y="113"/>
              </a:cxn>
              <a:cxn ang="0">
                <a:pos x="726" y="113"/>
              </a:cxn>
              <a:cxn ang="0">
                <a:pos x="704" y="91"/>
              </a:cxn>
              <a:cxn ang="0">
                <a:pos x="704" y="23"/>
              </a:cxn>
              <a:cxn ang="0">
                <a:pos x="681" y="0"/>
              </a:cxn>
              <a:cxn ang="0">
                <a:pos x="91" y="0"/>
              </a:cxn>
              <a:cxn ang="0">
                <a:pos x="68" y="23"/>
              </a:cxn>
              <a:cxn ang="0">
                <a:pos x="68"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3" y="0"/>
                  <a:pt x="681" y="0"/>
                </a:cubicBezTo>
                <a:cubicBezTo>
                  <a:pt x="91" y="0"/>
                  <a:pt x="91" y="0"/>
                  <a:pt x="91" y="0"/>
                </a:cubicBezTo>
                <a:cubicBezTo>
                  <a:pt x="78" y="0"/>
                  <a:pt x="68" y="10"/>
                  <a:pt x="68" y="23"/>
                </a:cubicBezTo>
                <a:cubicBezTo>
                  <a:pt x="68" y="91"/>
                  <a:pt x="68" y="91"/>
                  <a:pt x="68" y="91"/>
                </a:cubicBezTo>
                <a:cubicBezTo>
                  <a:pt x="68" y="103"/>
                  <a:pt x="58" y="113"/>
                  <a:pt x="46" y="113"/>
                </a:cubicBezTo>
                <a:cubicBezTo>
                  <a:pt x="23" y="113"/>
                  <a:pt x="23" y="113"/>
                  <a:pt x="23" y="113"/>
                </a:cubicBezTo>
                <a:cubicBezTo>
                  <a:pt x="10" y="113"/>
                  <a:pt x="0" y="123"/>
                  <a:pt x="0" y="136"/>
                </a:cubicBezTo>
                <a:cubicBezTo>
                  <a:pt x="0" y="159"/>
                  <a:pt x="0" y="159"/>
                  <a:pt x="0" y="159"/>
                </a:cubicBezTo>
                <a:cubicBezTo>
                  <a:pt x="772" y="159"/>
                  <a:pt x="772" y="159"/>
                  <a:pt x="772" y="159"/>
                </a:cubicBezTo>
                <a:cubicBezTo>
                  <a:pt x="772" y="136"/>
                  <a:pt x="772" y="136"/>
                  <a:pt x="772" y="136"/>
                </a:cubicBezTo>
                <a:cubicBezTo>
                  <a:pt x="772"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3" name="AutoShape 31" descr="© INSCALE GmbH, 26.05.2010&#10;http://www.presentationload.com/"/>
          <p:cNvSpPr>
            <a:spLocks noChangeArrowheads="1"/>
          </p:cNvSpPr>
          <p:nvPr/>
        </p:nvSpPr>
        <p:spPr bwMode="gray">
          <a:xfrm>
            <a:off x="153988" y="1914525"/>
            <a:ext cx="8856662" cy="4610100"/>
          </a:xfrm>
          <a:prstGeom prst="roundRect">
            <a:avLst>
              <a:gd name="adj" fmla="val 1838"/>
            </a:avLst>
          </a:prstGeom>
          <a:solidFill>
            <a:schemeClr val="accent1"/>
          </a:solidFill>
          <a:ln w="9525">
            <a:noFill/>
            <a:round/>
            <a:headEnd/>
            <a:tailEnd/>
          </a:ln>
        </p:spPr>
        <p:txBody>
          <a:bodyPr/>
          <a:lstStyle/>
          <a:p>
            <a:pPr>
              <a:defRPr/>
            </a:pPr>
            <a:endParaRPr lang="de-DE" noProof="1">
              <a:solidFill>
                <a:srgbClr val="000000"/>
              </a:solidFill>
              <a:ea typeface="+mn-ea"/>
            </a:endParaRPr>
          </a:p>
        </p:txBody>
      </p:sp>
      <p:sp>
        <p:nvSpPr>
          <p:cNvPr id="14" name="Rectangle 5" descr="© INSCALE GmbH, 26.05.2010&#10;http://www.presentationload.com/"/>
          <p:cNvSpPr>
            <a:spLocks noChangeArrowheads="1"/>
          </p:cNvSpPr>
          <p:nvPr/>
        </p:nvSpPr>
        <p:spPr bwMode="gray">
          <a:xfrm>
            <a:off x="498475" y="2203450"/>
            <a:ext cx="8197850" cy="3454400"/>
          </a:xfrm>
          <a:prstGeom prst="rect">
            <a:avLst/>
          </a:prstGeom>
          <a:noFill/>
          <a:ln w="12700">
            <a:noFill/>
            <a:miter lim="800000"/>
            <a:headEnd/>
            <a:tailEnd/>
          </a:ln>
          <a:effectLst/>
        </p:spPr>
        <p:txBody>
          <a:bodyPr lIns="108000" tIns="108000" rIns="144000" bIns="72000"/>
          <a:lstStyle/>
          <a:p>
            <a:pPr marL="190500" indent="-190500">
              <a:lnSpc>
                <a:spcPct val="95000"/>
              </a:lnSpc>
              <a:spcAft>
                <a:spcPct val="40000"/>
              </a:spcAft>
              <a:buClr>
                <a:srgbClr val="FFFFFF"/>
              </a:buClr>
              <a:buFont typeface="Wingdings" pitchFamily="2" charset="2"/>
              <a:buChar char="§"/>
              <a:defRPr/>
            </a:pPr>
            <a:endParaRPr lang="de-DE" noProof="1">
              <a:solidFill>
                <a:srgbClr val="FFFFFF"/>
              </a:solidFill>
              <a:ea typeface="+mn-ea"/>
            </a:endParaRPr>
          </a:p>
        </p:txBody>
      </p:sp>
      <p:sp>
        <p:nvSpPr>
          <p:cNvPr id="2" name="矩形 1"/>
          <p:cNvSpPr/>
          <p:nvPr/>
        </p:nvSpPr>
        <p:spPr>
          <a:xfrm>
            <a:off x="578018" y="1469520"/>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基础数据表</a:t>
            </a:r>
          </a:p>
        </p:txBody>
      </p:sp>
      <p:sp>
        <p:nvSpPr>
          <p:cNvPr id="19" name="矩形 18"/>
          <p:cNvSpPr/>
          <p:nvPr/>
        </p:nvSpPr>
        <p:spPr>
          <a:xfrm>
            <a:off x="2832711" y="1469520"/>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填报说明</a:t>
            </a:r>
          </a:p>
        </p:txBody>
      </p:sp>
      <p:sp>
        <p:nvSpPr>
          <p:cNvPr id="20" name="矩形 19"/>
          <p:cNvSpPr/>
          <p:nvPr/>
        </p:nvSpPr>
        <p:spPr>
          <a:xfrm>
            <a:off x="6876002" y="1423693"/>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分析评价表</a:t>
            </a:r>
          </a:p>
        </p:txBody>
      </p:sp>
      <p:sp>
        <p:nvSpPr>
          <p:cNvPr id="21" name="矩形 20"/>
          <p:cNvSpPr/>
          <p:nvPr/>
        </p:nvSpPr>
        <p:spPr>
          <a:xfrm>
            <a:off x="4921098" y="1412776"/>
            <a:ext cx="1620957" cy="523220"/>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800" b="1" kern="0" dirty="0">
                <a:solidFill>
                  <a:schemeClr val="bg1"/>
                </a:solidFill>
                <a:latin typeface="微软雅黑" panose="020B0503020204020204" pitchFamily="34" charset="-122"/>
                <a:ea typeface="微软雅黑" panose="020B0503020204020204" pitchFamily="34" charset="-122"/>
              </a:rPr>
              <a:t>分析报告</a:t>
            </a:r>
          </a:p>
        </p:txBody>
      </p:sp>
      <p:sp>
        <p:nvSpPr>
          <p:cNvPr id="16" name="矩形 15"/>
          <p:cNvSpPr/>
          <p:nvPr/>
        </p:nvSpPr>
        <p:spPr>
          <a:xfrm>
            <a:off x="560388" y="2562225"/>
            <a:ext cx="8135937" cy="2736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457200">
              <a:lnSpc>
                <a:spcPct val="150000"/>
              </a:lnSpc>
              <a:defRPr/>
            </a:pPr>
            <a:r>
              <a:rPr lang="zh-CN" altLang="en-US" sz="3200" dirty="0">
                <a:solidFill>
                  <a:schemeClr val="bg1"/>
                </a:solidFill>
                <a:latin typeface="微软雅黑" panose="020B0503020204020204" pitchFamily="34" charset="-122"/>
                <a:ea typeface="微软雅黑" panose="020B0503020204020204" pitchFamily="34" charset="-122"/>
              </a:rPr>
              <a:t>根据分析评价表中反映的问题和收支增减变动情况进行分析，重点分析部门预算执行情况、资金使用情况、财务状况以及单位主要业务和财务工作开展情况等。</a:t>
            </a:r>
            <a:endParaRPr lang="zh-CN" altLang="en-US" sz="1600" dirty="0">
              <a:solidFill>
                <a:schemeClr val="bg1"/>
              </a:solidFill>
              <a:latin typeface="微软雅黑" panose="020B0503020204020204" pitchFamily="34" charset="-122"/>
              <a:ea typeface="微软雅黑" panose="020B0503020204020204" pitchFamily="34" charset="-122"/>
            </a:endParaRPr>
          </a:p>
        </p:txBody>
      </p:sp>
      <p:sp>
        <p:nvSpPr>
          <p:cNvPr id="35871" name="文本框 3"/>
          <p:cNvSpPr txBox="1">
            <a:spLocks noChangeArrowheads="1"/>
          </p:cNvSpPr>
          <p:nvPr/>
        </p:nvSpPr>
        <p:spPr bwMode="auto">
          <a:xfrm>
            <a:off x="395288" y="817563"/>
            <a:ext cx="16208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编报体系</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443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6610CFA-F791-4D4E-9A0F-0A948283E9B8}" type="slidenum">
              <a:rPr lang="zh-CN" altLang="en-US" sz="1200">
                <a:solidFill>
                  <a:srgbClr val="000000"/>
                </a:solidFill>
                <a:latin typeface="微软雅黑" pitchFamily="34" charset="-122"/>
                <a:ea typeface="微软雅黑" pitchFamily="34" charset="-122"/>
              </a:rPr>
              <a:pPr>
                <a:spcBef>
                  <a:spcPct val="0"/>
                </a:spcBef>
                <a:buFontTx/>
                <a:buNone/>
              </a:pPr>
              <a:t>60</a:t>
            </a:fld>
            <a:endParaRPr lang="zh-CN" altLang="en-US" sz="1200">
              <a:solidFill>
                <a:srgbClr val="000000"/>
              </a:solidFill>
              <a:latin typeface="微软雅黑" pitchFamily="34" charset="-122"/>
              <a:ea typeface="微软雅黑" pitchFamily="34" charset="-122"/>
            </a:endParaRPr>
          </a:p>
        </p:txBody>
      </p:sp>
      <p:sp>
        <p:nvSpPr>
          <p:cNvPr id="14438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项目收入支出决算表</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defRPr/>
            </a:pP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（财决</a:t>
            </a:r>
            <a:r>
              <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4439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358775">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1600">
              <a:solidFill>
                <a:srgbClr val="002060"/>
              </a:solidFill>
              <a:latin typeface="黑体" pitchFamily="49" charset="-122"/>
              <a:ea typeface="黑体" pitchFamily="49" charset="-122"/>
            </a:endParaRPr>
          </a:p>
          <a:p>
            <a:pPr eaLnBrk="1" hangingPunct="1">
              <a:lnSpc>
                <a:spcPct val="150000"/>
              </a:lnSpc>
              <a:buFontTx/>
              <a:buNone/>
            </a:pPr>
            <a:r>
              <a:rPr lang="zh-CN" altLang="en-US" sz="3600">
                <a:solidFill>
                  <a:srgbClr val="002060"/>
                </a:solidFill>
                <a:latin typeface="黑体" pitchFamily="49" charset="-122"/>
                <a:ea typeface="黑体" pitchFamily="49" charset="-122"/>
              </a:rPr>
              <a:t>本表反映单位本年度项目资金收入、支出、结转和结余情况。</a:t>
            </a:r>
          </a:p>
          <a:p>
            <a:pPr eaLnBrk="1" hangingPunct="1">
              <a:lnSpc>
                <a:spcPct val="150000"/>
              </a:lnSpc>
              <a:buFontTx/>
              <a:buNone/>
            </a:pPr>
            <a:r>
              <a:rPr lang="zh-CN" altLang="en-US" sz="3600">
                <a:solidFill>
                  <a:srgbClr val="002060"/>
                </a:solidFill>
                <a:latin typeface="黑体" pitchFamily="49" charset="-122"/>
                <a:ea typeface="黑体" pitchFamily="49" charset="-122"/>
              </a:rPr>
              <a:t>本表可自动生成 。</a:t>
            </a: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填报样式</a:t>
            </a:r>
          </a:p>
        </p:txBody>
      </p:sp>
      <p:sp>
        <p:nvSpPr>
          <p:cNvPr id="10" name="矩形 9"/>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矩形 10"/>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a:p>
            <a:pPr algn="ctr" eaLnBrk="1" hangingPunct="1">
              <a:defRPr/>
            </a:pPr>
            <a:r>
              <a:rPr lang="zh-CN" altLang="en-US" sz="2400" b="1" kern="0" dirty="0">
                <a:solidFill>
                  <a:srgbClr val="C0000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无变动</a:t>
            </a:r>
            <a:endParaRPr lang="zh-CN" altLang="en-US" sz="2400" b="1" kern="0" dirty="0">
              <a:solidFill>
                <a:schemeClr val="tx2"/>
              </a:solidFill>
              <a:effectLst>
                <a:outerShdw blurRad="38100" dist="38100" dir="2700000" algn="tl">
                  <a:srgbClr val="000000"/>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464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69F12EB-D51E-4634-8CD5-1FCDD711E2F6}" type="slidenum">
              <a:rPr lang="zh-CN" altLang="en-US" sz="1200">
                <a:solidFill>
                  <a:srgbClr val="000000"/>
                </a:solidFill>
                <a:latin typeface="微软雅黑" pitchFamily="34" charset="-122"/>
                <a:ea typeface="微软雅黑" pitchFamily="34" charset="-122"/>
              </a:rPr>
              <a:pPr>
                <a:spcBef>
                  <a:spcPct val="0"/>
                </a:spcBef>
                <a:buFontTx/>
                <a:buNone/>
              </a:pPr>
              <a:t>61</a:t>
            </a:fld>
            <a:endParaRPr lang="zh-CN" altLang="en-US" sz="1200">
              <a:solidFill>
                <a:srgbClr val="000000"/>
              </a:solidFill>
              <a:latin typeface="微软雅黑" pitchFamily="34" charset="-122"/>
              <a:ea typeface="微软雅黑" pitchFamily="34" charset="-122"/>
            </a:endParaRPr>
          </a:p>
        </p:txBody>
      </p:sp>
      <p:sp>
        <p:nvSpPr>
          <p:cNvPr id="14643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行政事业类项目收入支出决算表（财决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146442" name="Picture 1"/>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498600" y="2289175"/>
            <a:ext cx="7631113" cy="3200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Tree>
  </p:cSld>
  <p:clrMapOvr>
    <a:masterClrMapping/>
  </p:clrMapOvr>
  <p:transition spd="slow">
    <p:blinds dir="vert"/>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484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DDE5382-58B9-477C-8C62-9BFB32F43786}" type="slidenum">
              <a:rPr lang="zh-CN" altLang="en-US" sz="1200">
                <a:solidFill>
                  <a:srgbClr val="000000"/>
                </a:solidFill>
                <a:latin typeface="微软雅黑" pitchFamily="34" charset="-122"/>
                <a:ea typeface="微软雅黑" pitchFamily="34" charset="-122"/>
              </a:rPr>
              <a:pPr>
                <a:spcBef>
                  <a:spcPct val="0"/>
                </a:spcBef>
                <a:buFontTx/>
                <a:buNone/>
              </a:pPr>
              <a:t>62</a:t>
            </a:fld>
            <a:endParaRPr lang="zh-CN" altLang="en-US" sz="1200">
              <a:solidFill>
                <a:srgbClr val="000000"/>
              </a:solidFill>
              <a:latin typeface="微软雅黑" pitchFamily="34" charset="-122"/>
              <a:ea typeface="微软雅黑" pitchFamily="34" charset="-122"/>
            </a:endParaRPr>
          </a:p>
        </p:txBody>
      </p:sp>
      <p:sp>
        <p:nvSpPr>
          <p:cNvPr id="14848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行政事业类项目收入支出决算表（财决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539750" eaLnBrk="1" hangingPunct="1">
              <a:lnSpc>
                <a:spcPts val="4600"/>
              </a:lnSpc>
              <a:buFontTx/>
              <a:buNone/>
              <a:defRPr/>
            </a:pPr>
            <a:r>
              <a:rPr lang="zh-CN" altLang="en-US" dirty="0" smtClean="0">
                <a:solidFill>
                  <a:srgbClr val="002060"/>
                </a:solidFill>
                <a:latin typeface="微软雅黑" panose="020B0503020204020204" pitchFamily="34" charset="-122"/>
                <a:ea typeface="微软雅黑" panose="020B0503020204020204" pitchFamily="34" charset="-122"/>
              </a:rPr>
              <a:t>本</a:t>
            </a:r>
            <a:r>
              <a:rPr lang="zh-CN" altLang="en-US" dirty="0">
                <a:solidFill>
                  <a:srgbClr val="002060"/>
                </a:solidFill>
                <a:latin typeface="微软雅黑" panose="020B0503020204020204" pitchFamily="34" charset="-122"/>
                <a:ea typeface="微软雅黑" panose="020B0503020204020204" pitchFamily="34" charset="-122"/>
              </a:rPr>
              <a:t>表反映单位本年度行政事业类项目收支余情况。根据单位项目资金收支明细账的实际发生数，按支出功能分类科目分“类”、“款”、“项”并分项目逐一填列</a:t>
            </a:r>
            <a:r>
              <a:rPr lang="zh-CN" altLang="en-US" dirty="0" smtClean="0">
                <a:solidFill>
                  <a:srgbClr val="002060"/>
                </a:solidFill>
                <a:latin typeface="微软雅黑" panose="020B0503020204020204" pitchFamily="34" charset="-122"/>
                <a:ea typeface="微软雅黑" panose="020B0503020204020204" pitchFamily="34" charset="-122"/>
              </a:rPr>
              <a:t>。</a:t>
            </a:r>
            <a:endParaRPr lang="en-US" altLang="zh-CN" dirty="0">
              <a:solidFill>
                <a:srgbClr val="002060"/>
              </a:solidFill>
              <a:latin typeface="微软雅黑" panose="020B0503020204020204" pitchFamily="34" charset="-122"/>
              <a:ea typeface="微软雅黑" panose="020B0503020204020204" pitchFamily="34" charset="-122"/>
            </a:endParaRPr>
          </a:p>
          <a:p>
            <a:pPr indent="15875" eaLnBrk="1" hangingPunct="1">
              <a:lnSpc>
                <a:spcPts val="4600"/>
              </a:lnSpc>
              <a:buClr>
                <a:srgbClr val="002060"/>
              </a:buClr>
              <a:buFont typeface="Wingdings" pitchFamily="2" charset="2"/>
              <a:buChar char="Ø"/>
              <a:defRPr/>
            </a:pPr>
            <a:r>
              <a:rPr lang="zh-CN" altLang="en-US" dirty="0">
                <a:solidFill>
                  <a:srgbClr val="002060"/>
                </a:solidFill>
                <a:latin typeface="微软雅黑" panose="020B0503020204020204" pitchFamily="34" charset="-122"/>
                <a:ea typeface="微软雅黑" panose="020B0503020204020204" pitchFamily="34" charset="-122"/>
              </a:rPr>
              <a:t>资金来源</a:t>
            </a:r>
          </a:p>
          <a:p>
            <a:pPr indent="15875" eaLnBrk="1" hangingPunct="1">
              <a:lnSpc>
                <a:spcPts val="4600"/>
              </a:lnSpc>
              <a:buClr>
                <a:srgbClr val="002060"/>
              </a:buClr>
              <a:buFont typeface="Wingdings" pitchFamily="2" charset="2"/>
              <a:buChar char="Ø"/>
              <a:defRPr/>
            </a:pPr>
            <a:r>
              <a:rPr lang="zh-CN" altLang="en-US" dirty="0">
                <a:solidFill>
                  <a:srgbClr val="002060"/>
                </a:solidFill>
                <a:latin typeface="微软雅黑" panose="020B0503020204020204" pitchFamily="34" charset="-122"/>
                <a:ea typeface="微软雅黑" panose="020B0503020204020204" pitchFamily="34" charset="-122"/>
              </a:rPr>
              <a:t>支出数（区分资金来源）</a:t>
            </a:r>
          </a:p>
          <a:p>
            <a:pPr indent="15875" eaLnBrk="1" hangingPunct="1">
              <a:lnSpc>
                <a:spcPts val="4600"/>
              </a:lnSpc>
              <a:buClr>
                <a:srgbClr val="002060"/>
              </a:buClr>
              <a:buFont typeface="Wingdings" pitchFamily="2" charset="2"/>
              <a:buChar char="Ø"/>
              <a:defRPr/>
            </a:pPr>
            <a:r>
              <a:rPr lang="zh-CN" altLang="en-US" dirty="0">
                <a:solidFill>
                  <a:srgbClr val="002060"/>
                </a:solidFill>
                <a:latin typeface="微软雅黑" panose="020B0503020204020204" pitchFamily="34" charset="-122"/>
                <a:ea typeface="微软雅黑" panose="020B0503020204020204" pitchFamily="34" charset="-122"/>
              </a:rPr>
              <a:t>年末结转和结余</a:t>
            </a:r>
            <a:r>
              <a:rPr lang="en-US" altLang="zh-CN" dirty="0">
                <a:solidFill>
                  <a:srgbClr val="002060"/>
                </a:solidFill>
                <a:latin typeface="微软雅黑" panose="020B0503020204020204" pitchFamily="34" charset="-122"/>
                <a:ea typeface="微软雅黑" panose="020B0503020204020204" pitchFamily="34" charset="-122"/>
              </a:rPr>
              <a:t>(</a:t>
            </a:r>
            <a:r>
              <a:rPr lang="zh-CN" altLang="en-US" dirty="0">
                <a:solidFill>
                  <a:srgbClr val="002060"/>
                </a:solidFill>
                <a:latin typeface="微软雅黑" panose="020B0503020204020204" pitchFamily="34" charset="-122"/>
                <a:ea typeface="微软雅黑" panose="020B0503020204020204" pitchFamily="34" charset="-122"/>
              </a:rPr>
              <a:t>财政拨款结转和结余</a:t>
            </a:r>
            <a:r>
              <a:rPr lang="en-US" altLang="zh-CN" dirty="0">
                <a:solidFill>
                  <a:srgbClr val="002060"/>
                </a:solidFill>
                <a:latin typeface="微软雅黑" panose="020B0503020204020204" pitchFamily="34" charset="-122"/>
                <a:ea typeface="微软雅黑" panose="020B0503020204020204" pitchFamily="34" charset="-122"/>
              </a:rPr>
              <a:t>)</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505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B936B7E-7EA1-42B0-8843-C47A6CE3F0CB}" type="slidenum">
              <a:rPr lang="zh-CN" altLang="en-US" sz="1200">
                <a:solidFill>
                  <a:srgbClr val="000000"/>
                </a:solidFill>
                <a:latin typeface="微软雅黑" pitchFamily="34" charset="-122"/>
                <a:ea typeface="微软雅黑" pitchFamily="34" charset="-122"/>
              </a:rPr>
              <a:pPr>
                <a:spcBef>
                  <a:spcPct val="0"/>
                </a:spcBef>
                <a:buFontTx/>
                <a:buNone/>
              </a:pPr>
              <a:t>63</a:t>
            </a:fld>
            <a:endParaRPr lang="zh-CN" altLang="en-US" sz="1200">
              <a:solidFill>
                <a:srgbClr val="000000"/>
              </a:solidFill>
              <a:latin typeface="微软雅黑" pitchFamily="34" charset="-122"/>
              <a:ea typeface="微软雅黑" pitchFamily="34" charset="-122"/>
            </a:endParaRPr>
          </a:p>
        </p:txBody>
      </p:sp>
      <p:sp>
        <p:nvSpPr>
          <p:cNvPr id="15053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行政事业类项目收入支出决算表（财决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0">
              <a:lnSpc>
                <a:spcPct val="200000"/>
              </a:lnSpc>
              <a:buFont typeface="Arial" panose="020B0604020202020204" pitchFamily="34" charset="0"/>
              <a:buNone/>
              <a:defRPr/>
            </a:pPr>
            <a:r>
              <a:rPr lang="zh-CN" altLang="zh-CN" b="1" dirty="0">
                <a:solidFill>
                  <a:srgbClr val="002060"/>
                </a:solidFill>
                <a:latin typeface="微软雅黑" panose="020B0503020204020204" pitchFamily="34" charset="-122"/>
                <a:ea typeface="微软雅黑" panose="020B0503020204020204" pitchFamily="34" charset="-122"/>
              </a:rPr>
              <a:t>报表</a:t>
            </a:r>
            <a:r>
              <a:rPr lang="zh-CN" altLang="zh-CN" b="1" dirty="0" smtClean="0">
                <a:solidFill>
                  <a:srgbClr val="002060"/>
                </a:solidFill>
                <a:latin typeface="微软雅黑" panose="020B0503020204020204" pitchFamily="34" charset="-122"/>
                <a:ea typeface="微软雅黑" panose="020B0503020204020204" pitchFamily="34" charset="-122"/>
              </a:rPr>
              <a:t>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a:solidFill>
                <a:srgbClr val="002060"/>
              </a:solidFill>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zh-CN" dirty="0" smtClean="0">
                <a:solidFill>
                  <a:srgbClr val="002060"/>
                </a:solidFill>
                <a:latin typeface="微软雅黑" panose="020B0503020204020204" pitchFamily="34" charset="-122"/>
                <a:ea typeface="微软雅黑" panose="020B0503020204020204" pitchFamily="34" charset="-122"/>
              </a:rPr>
              <a:t>删除</a:t>
            </a:r>
            <a:r>
              <a:rPr lang="zh-CN" altLang="zh-CN" dirty="0">
                <a:solidFill>
                  <a:srgbClr val="002060"/>
                </a:solidFill>
                <a:latin typeface="微软雅黑" panose="020B0503020204020204" pitchFamily="34" charset="-122"/>
                <a:ea typeface="微软雅黑" panose="020B0503020204020204" pitchFamily="34" charset="-122"/>
              </a:rPr>
              <a:t>“打捆标识”、“项目类别”；</a:t>
            </a:r>
          </a:p>
          <a:p>
            <a:pPr>
              <a:lnSpc>
                <a:spcPct val="150000"/>
              </a:lnSpc>
              <a:buFont typeface="Wingdings" panose="05000000000000000000" pitchFamily="2" charset="2"/>
              <a:buChar char="Ø"/>
              <a:defRPr/>
            </a:pPr>
            <a:r>
              <a:rPr lang="zh-CN" altLang="zh-CN" dirty="0" smtClean="0">
                <a:solidFill>
                  <a:srgbClr val="002060"/>
                </a:solidFill>
                <a:latin typeface="微软雅黑" panose="020B0503020204020204" pitchFamily="34" charset="-122"/>
                <a:ea typeface="微软雅黑" panose="020B0503020204020204" pitchFamily="34" charset="-122"/>
              </a:rPr>
              <a:t>新增</a:t>
            </a:r>
            <a:r>
              <a:rPr lang="zh-CN" altLang="zh-CN" dirty="0">
                <a:solidFill>
                  <a:srgbClr val="002060"/>
                </a:solidFill>
                <a:latin typeface="微软雅黑" panose="020B0503020204020204" pitchFamily="34" charset="-122"/>
                <a:ea typeface="微软雅黑" panose="020B0503020204020204" pitchFamily="34" charset="-122"/>
              </a:rPr>
              <a:t>“一级项目”、“二级项目”和“二级项目类别”等指标。</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5462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C9B2D07-8D17-4BD0-95CD-459761A7616C}" type="slidenum">
              <a:rPr lang="zh-CN" altLang="en-US" sz="1200">
                <a:solidFill>
                  <a:srgbClr val="000000"/>
                </a:solidFill>
                <a:latin typeface="微软雅黑" pitchFamily="34" charset="-122"/>
                <a:ea typeface="微软雅黑" pitchFamily="34" charset="-122"/>
              </a:rPr>
              <a:pPr>
                <a:spcBef>
                  <a:spcPct val="0"/>
                </a:spcBef>
                <a:buFontTx/>
                <a:buNone/>
              </a:pPr>
              <a:t>64</a:t>
            </a:fld>
            <a:endParaRPr lang="zh-CN" altLang="en-US" sz="1200">
              <a:solidFill>
                <a:srgbClr val="000000"/>
              </a:solidFill>
              <a:latin typeface="微软雅黑" pitchFamily="34" charset="-122"/>
              <a:ea typeface="微软雅黑" pitchFamily="34" charset="-122"/>
            </a:endParaRPr>
          </a:p>
        </p:txBody>
      </p:sp>
      <p:sp>
        <p:nvSpPr>
          <p:cNvPr id="15462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十二、</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基本建设类项目收入支出决算表（财决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154630"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493838" y="2349500"/>
            <a:ext cx="7632700" cy="2914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1" name="矩形 10"/>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矩形 17"/>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spd="slow">
    <p:blinds dir="vert"/>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5667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EF1C50D-4E56-45D0-8E22-4AC99FC32BF2}" type="slidenum">
              <a:rPr lang="zh-CN" altLang="en-US" sz="1200">
                <a:solidFill>
                  <a:srgbClr val="000000"/>
                </a:solidFill>
                <a:latin typeface="微软雅黑" pitchFamily="34" charset="-122"/>
                <a:ea typeface="微软雅黑" pitchFamily="34" charset="-122"/>
              </a:rPr>
              <a:pPr>
                <a:spcBef>
                  <a:spcPct val="0"/>
                </a:spcBef>
                <a:buFontTx/>
                <a:buNone/>
              </a:pPr>
              <a:t>65</a:t>
            </a:fld>
            <a:endParaRPr lang="zh-CN" altLang="en-US" sz="1200">
              <a:solidFill>
                <a:srgbClr val="000000"/>
              </a:solidFill>
              <a:latin typeface="微软雅黑" pitchFamily="34" charset="-122"/>
              <a:ea typeface="微软雅黑" pitchFamily="34" charset="-122"/>
            </a:endParaRPr>
          </a:p>
        </p:txBody>
      </p:sp>
      <p:sp>
        <p:nvSpPr>
          <p:cNvPr id="15667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十二、</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基本建设类项目收入支出决算表（财决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539750" eaLnBrk="1" hangingPunct="1">
              <a:lnSpc>
                <a:spcPts val="4600"/>
              </a:lnSpc>
              <a:buFontTx/>
              <a:buNone/>
              <a:defRPr/>
            </a:pPr>
            <a:r>
              <a:rPr lang="zh-CN" altLang="en-US" sz="2800" dirty="0">
                <a:solidFill>
                  <a:srgbClr val="002060"/>
                </a:solidFill>
                <a:latin typeface="微软雅黑" panose="020B0503020204020204" pitchFamily="34" charset="-122"/>
                <a:ea typeface="微软雅黑" panose="020B0503020204020204" pitchFamily="34" charset="-122"/>
              </a:rPr>
              <a:t>本表反映单位本年度用非偿还性资金安排的基本建设类项目收支余情况，根据单位项目资金收支明细账的实际发生数，按支出功能分类科目分“类”、“款”、“项”并分项目逐一填列</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a:solidFill>
                <a:srgbClr val="002060"/>
              </a:solidFill>
              <a:latin typeface="微软雅黑" panose="020B0503020204020204" pitchFamily="34" charset="-122"/>
              <a:ea typeface="微软雅黑" panose="020B0503020204020204" pitchFamily="34" charset="-122"/>
            </a:endParaRPr>
          </a:p>
          <a:p>
            <a:pPr eaLnBrk="1" hangingPunct="1">
              <a:lnSpc>
                <a:spcPts val="4600"/>
              </a:lnSpc>
              <a:buClr>
                <a:srgbClr val="002060"/>
              </a:buClr>
              <a:buFont typeface="Wingdings" panose="05000000000000000000" pitchFamily="2" charset="2"/>
              <a:buChar char="Ø"/>
              <a:defRPr/>
            </a:pPr>
            <a:r>
              <a:rPr lang="zh-CN" altLang="en-US" sz="2800" dirty="0">
                <a:solidFill>
                  <a:srgbClr val="002060"/>
                </a:solidFill>
                <a:latin typeface="微软雅黑" panose="020B0503020204020204" pitchFamily="34" charset="-122"/>
                <a:ea typeface="微软雅黑" panose="020B0503020204020204" pitchFamily="34" charset="-122"/>
              </a:rPr>
              <a:t>资金来源（基本建设支出拨款）</a:t>
            </a:r>
          </a:p>
          <a:p>
            <a:pPr eaLnBrk="1" hangingPunct="1">
              <a:lnSpc>
                <a:spcPts val="4600"/>
              </a:lnSpc>
              <a:buClr>
                <a:srgbClr val="002060"/>
              </a:buClr>
              <a:buFont typeface="Wingdings" panose="05000000000000000000" pitchFamily="2" charset="2"/>
              <a:buChar char="Ø"/>
              <a:defRPr/>
            </a:pPr>
            <a:r>
              <a:rPr lang="zh-CN" altLang="en-US" sz="2800" dirty="0">
                <a:solidFill>
                  <a:srgbClr val="002060"/>
                </a:solidFill>
                <a:latin typeface="微软雅黑" panose="020B0503020204020204" pitchFamily="34" charset="-122"/>
                <a:ea typeface="微软雅黑" panose="020B0503020204020204" pitchFamily="34" charset="-122"/>
              </a:rPr>
              <a:t>支出数（区分资金来源）</a:t>
            </a:r>
          </a:p>
          <a:p>
            <a:pPr eaLnBrk="1" hangingPunct="1">
              <a:lnSpc>
                <a:spcPts val="4600"/>
              </a:lnSpc>
              <a:buClr>
                <a:srgbClr val="002060"/>
              </a:buClr>
              <a:buFont typeface="Wingdings" panose="05000000000000000000" pitchFamily="2" charset="2"/>
              <a:buChar char="Ø"/>
              <a:defRPr/>
            </a:pPr>
            <a:r>
              <a:rPr lang="zh-CN" altLang="en-US" sz="2800" dirty="0">
                <a:solidFill>
                  <a:srgbClr val="002060"/>
                </a:solidFill>
                <a:latin typeface="微软雅黑" panose="020B0503020204020204" pitchFamily="34" charset="-122"/>
                <a:ea typeface="微软雅黑" panose="020B0503020204020204" pitchFamily="34" charset="-122"/>
              </a:rPr>
              <a:t>年末结转和结余</a:t>
            </a:r>
            <a:r>
              <a:rPr lang="en-US" altLang="zh-CN" sz="2800" dirty="0">
                <a:solidFill>
                  <a:srgbClr val="002060"/>
                </a:solidFill>
                <a:latin typeface="微软雅黑" panose="020B0503020204020204" pitchFamily="34" charset="-122"/>
                <a:ea typeface="微软雅黑" panose="020B0503020204020204" pitchFamily="34" charset="-122"/>
              </a:rPr>
              <a:t>(</a:t>
            </a:r>
            <a:r>
              <a:rPr lang="zh-CN" altLang="en-US" sz="2800" dirty="0">
                <a:solidFill>
                  <a:srgbClr val="002060"/>
                </a:solidFill>
                <a:latin typeface="微软雅黑" panose="020B0503020204020204" pitchFamily="34" charset="-122"/>
                <a:ea typeface="微软雅黑" panose="020B0503020204020204" pitchFamily="34" charset="-122"/>
              </a:rPr>
              <a:t>财政拨款结转和结余</a:t>
            </a:r>
            <a:r>
              <a:rPr lang="en-US" altLang="zh-CN" sz="2800" dirty="0">
                <a:solidFill>
                  <a:srgbClr val="002060"/>
                </a:solidFill>
                <a:latin typeface="微软雅黑" panose="020B0503020204020204" pitchFamily="34" charset="-122"/>
                <a:ea typeface="微软雅黑" panose="020B0503020204020204" pitchFamily="34" charset="-122"/>
              </a:rPr>
              <a:t>)</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5872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2C6E07E-1FB2-4731-AFAE-8F221AAD1B74}" type="slidenum">
              <a:rPr lang="zh-CN" altLang="en-US" sz="1200">
                <a:solidFill>
                  <a:srgbClr val="000000"/>
                </a:solidFill>
                <a:latin typeface="微软雅黑" pitchFamily="34" charset="-122"/>
                <a:ea typeface="微软雅黑" pitchFamily="34" charset="-122"/>
              </a:rPr>
              <a:pPr>
                <a:spcBef>
                  <a:spcPct val="0"/>
                </a:spcBef>
                <a:buFontTx/>
                <a:buNone/>
              </a:pPr>
              <a:t>66</a:t>
            </a:fld>
            <a:endParaRPr lang="zh-CN" altLang="en-US" sz="1200">
              <a:solidFill>
                <a:srgbClr val="000000"/>
              </a:solidFill>
              <a:latin typeface="微软雅黑" pitchFamily="34" charset="-122"/>
              <a:ea typeface="微软雅黑" pitchFamily="34" charset="-122"/>
            </a:endParaRPr>
          </a:p>
        </p:txBody>
      </p:sp>
      <p:sp>
        <p:nvSpPr>
          <p:cNvPr id="15872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marL="0" indent="0">
              <a:lnSpc>
                <a:spcPct val="200000"/>
              </a:lnSpc>
              <a:buFont typeface="Arial" panose="020B0604020202020204" pitchFamily="34" charset="0"/>
              <a:buNone/>
              <a:defRPr/>
            </a:pPr>
            <a:r>
              <a:rPr lang="zh-CN" altLang="zh-CN" b="1" dirty="0">
                <a:solidFill>
                  <a:srgbClr val="002060"/>
                </a:solidFill>
                <a:latin typeface="微软雅黑" panose="020B0503020204020204" pitchFamily="34" charset="-122"/>
                <a:ea typeface="微软雅黑" panose="020B0503020204020204" pitchFamily="34" charset="-122"/>
              </a:rPr>
              <a:t>报表</a:t>
            </a:r>
            <a:r>
              <a:rPr lang="zh-CN" altLang="zh-CN" b="1" dirty="0" smtClean="0">
                <a:solidFill>
                  <a:srgbClr val="002060"/>
                </a:solidFill>
                <a:latin typeface="微软雅黑" panose="020B0503020204020204" pitchFamily="34" charset="-122"/>
                <a:ea typeface="微软雅黑" panose="020B0503020204020204" pitchFamily="34" charset="-122"/>
              </a:rPr>
              <a:t>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a:solidFill>
                <a:srgbClr val="002060"/>
              </a:solidFill>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zh-CN" dirty="0" smtClean="0">
                <a:solidFill>
                  <a:srgbClr val="002060"/>
                </a:solidFill>
                <a:latin typeface="微软雅黑" panose="020B0503020204020204" pitchFamily="34" charset="-122"/>
                <a:ea typeface="微软雅黑" panose="020B0503020204020204" pitchFamily="34" charset="-122"/>
              </a:rPr>
              <a:t>删除</a:t>
            </a:r>
            <a:r>
              <a:rPr lang="zh-CN" altLang="zh-CN" dirty="0">
                <a:solidFill>
                  <a:srgbClr val="002060"/>
                </a:solidFill>
                <a:latin typeface="微软雅黑" panose="020B0503020204020204" pitchFamily="34" charset="-122"/>
                <a:ea typeface="微软雅黑" panose="020B0503020204020204" pitchFamily="34" charset="-122"/>
              </a:rPr>
              <a:t>“打捆标识”、“项目类别”；</a:t>
            </a:r>
          </a:p>
          <a:p>
            <a:pPr>
              <a:lnSpc>
                <a:spcPct val="150000"/>
              </a:lnSpc>
              <a:buFont typeface="Wingdings" panose="05000000000000000000" pitchFamily="2" charset="2"/>
              <a:buChar char="Ø"/>
              <a:defRPr/>
            </a:pPr>
            <a:r>
              <a:rPr lang="zh-CN" altLang="zh-CN" dirty="0" smtClean="0">
                <a:solidFill>
                  <a:srgbClr val="002060"/>
                </a:solidFill>
                <a:latin typeface="微软雅黑" panose="020B0503020204020204" pitchFamily="34" charset="-122"/>
                <a:ea typeface="微软雅黑" panose="020B0503020204020204" pitchFamily="34" charset="-122"/>
              </a:rPr>
              <a:t>新增</a:t>
            </a:r>
            <a:r>
              <a:rPr lang="zh-CN" altLang="zh-CN" dirty="0">
                <a:solidFill>
                  <a:srgbClr val="002060"/>
                </a:solidFill>
                <a:latin typeface="微软雅黑" panose="020B0503020204020204" pitchFamily="34" charset="-122"/>
                <a:ea typeface="微软雅黑" panose="020B0503020204020204" pitchFamily="34" charset="-122"/>
              </a:rPr>
              <a:t>“一级项目”、“二级项目”和“二级项目类别”等指标。</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十二、</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基本建设类项目收入支出决算表（财决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06</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6281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03810C2-372A-49DC-B76B-60A843D5BF02}" type="slidenum">
              <a:rPr lang="zh-CN" altLang="en-US" sz="1200">
                <a:solidFill>
                  <a:srgbClr val="000000"/>
                </a:solidFill>
                <a:latin typeface="微软雅黑" pitchFamily="34" charset="-122"/>
                <a:ea typeface="微软雅黑" pitchFamily="34" charset="-122"/>
              </a:rPr>
              <a:pPr>
                <a:spcBef>
                  <a:spcPct val="0"/>
                </a:spcBef>
                <a:buFontTx/>
                <a:buNone/>
              </a:pPr>
              <a:t>67</a:t>
            </a:fld>
            <a:endParaRPr lang="zh-CN" altLang="en-US" sz="1200">
              <a:solidFill>
                <a:srgbClr val="000000"/>
              </a:solidFill>
              <a:latin typeface="微软雅黑" pitchFamily="34" charset="-122"/>
              <a:ea typeface="微软雅黑" pitchFamily="34" charset="-122"/>
            </a:endParaRPr>
          </a:p>
        </p:txBody>
      </p:sp>
      <p:sp>
        <p:nvSpPr>
          <p:cNvPr id="16282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十三、</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07</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162822"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01775" y="1798638"/>
            <a:ext cx="7596188" cy="4608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2" name="矩形 11"/>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7" name="矩形 16"/>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8" name="矩形 17"/>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pSp>
        <p:nvGrpSpPr>
          <p:cNvPr id="13" name="组合 12"/>
          <p:cNvGrpSpPr>
            <a:grpSpLocks/>
          </p:cNvGrpSpPr>
          <p:nvPr/>
        </p:nvGrpSpPr>
        <p:grpSpPr bwMode="auto">
          <a:xfrm>
            <a:off x="-7790516" y="3113720"/>
            <a:ext cx="3974008" cy="1850308"/>
            <a:chOff x="-2917421" y="2390130"/>
            <a:chExt cx="4722918" cy="1850244"/>
          </a:xfrm>
        </p:grpSpPr>
        <p:sp>
          <p:nvSpPr>
            <p:cNvPr id="14" name="圆角矩形 13"/>
            <p:cNvSpPr/>
            <p:nvPr/>
          </p:nvSpPr>
          <p:spPr>
            <a:xfrm>
              <a:off x="1479310" y="2681429"/>
              <a:ext cx="326187" cy="1558945"/>
            </a:xfrm>
            <a:prstGeom prst="roundRect">
              <a:avLst>
                <a:gd name="adj" fmla="val 40855"/>
              </a:avLst>
            </a:prstGeom>
            <a:noFill/>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anchor="ctr"/>
            <a:lstStyle/>
            <a:p>
              <a:pPr algn="ctr">
                <a:defRPr/>
              </a:pPr>
              <a:endParaRPr lang="zh-CN" altLang="en-US"/>
            </a:p>
          </p:txBody>
        </p:sp>
        <p:sp>
          <p:nvSpPr>
            <p:cNvPr id="15" name="圆角矩形标注 14"/>
            <p:cNvSpPr/>
            <p:nvPr/>
          </p:nvSpPr>
          <p:spPr>
            <a:xfrm>
              <a:off x="-2917421" y="2390130"/>
              <a:ext cx="3936591" cy="1755378"/>
            </a:xfrm>
            <a:prstGeom prst="wedgeRoundRectCallout">
              <a:avLst>
                <a:gd name="adj1" fmla="val 59897"/>
                <a:gd name="adj2" fmla="val 8480"/>
                <a:gd name="adj3" fmla="val 16667"/>
              </a:avLst>
            </a:prstGeom>
            <a:solidFill>
              <a:srgbClr val="84E2E0">
                <a:alpha val="80000"/>
              </a:srgb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marL="457200" indent="-457200">
                <a:spcBef>
                  <a:spcPct val="20000"/>
                </a:spcBef>
                <a:buClr>
                  <a:srgbClr val="002060"/>
                </a:buClr>
                <a:buSzPct val="120000"/>
                <a:buFont typeface="Wingdings" panose="05000000000000000000" pitchFamily="2" charset="2"/>
                <a:buChar char="Ø"/>
                <a:defRPr/>
              </a:pPr>
              <a:r>
                <a:rPr lang="zh-CN" altLang="en-US" sz="2800" b="1" kern="0" dirty="0" smtClean="0">
                  <a:solidFill>
                    <a:srgbClr val="002060"/>
                  </a:solidFill>
                  <a:latin typeface="微软雅黑" panose="020B0503020204020204" pitchFamily="34" charset="-122"/>
                  <a:ea typeface="微软雅黑" panose="020B0503020204020204" pitchFamily="34" charset="-122"/>
                </a:rPr>
                <a:t>行政单位和参公单位的机关运行经费</a:t>
              </a:r>
              <a:endParaRPr lang="zh-CN" altLang="en-US" sz="2800" b="1" kern="0" dirty="0">
                <a:solidFill>
                  <a:srgbClr val="002060"/>
                </a:solidFill>
                <a:latin typeface="微软雅黑" panose="020B0503020204020204" pitchFamily="34" charset="-122"/>
                <a:ea typeface="微软雅黑" panose="020B0503020204020204" pitchFamily="34" charset="-122"/>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0.00069 0.00278 L 1.16858 0.00533 " pathEditMode="relative" rAng="0" ptsTypes="AA">
                                      <p:cBhvr>
                                        <p:cTn id="6" dur="500" fill="hold"/>
                                        <p:tgtEl>
                                          <p:spTgt spid="13"/>
                                        </p:tgtEl>
                                        <p:attrNameLst>
                                          <p:attrName>ppt_x</p:attrName>
                                          <p:attrName>ppt_y</p:attrName>
                                        </p:attrNameLst>
                                      </p:cBhvr>
                                      <p:rCtr x="58472" y="116"/>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6486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871FDB5A-C8DA-42D3-BD60-5B8F116CDB97}" type="slidenum">
              <a:rPr lang="zh-CN" altLang="en-US" sz="1200">
                <a:solidFill>
                  <a:srgbClr val="000000"/>
                </a:solidFill>
                <a:latin typeface="微软雅黑" pitchFamily="34" charset="-122"/>
                <a:ea typeface="微软雅黑" pitchFamily="34" charset="-122"/>
              </a:rPr>
              <a:pPr>
                <a:spcBef>
                  <a:spcPct val="0"/>
                </a:spcBef>
                <a:buFontTx/>
                <a:buNone/>
              </a:pPr>
              <a:t>68</a:t>
            </a:fld>
            <a:endParaRPr lang="zh-CN" altLang="en-US" sz="1200">
              <a:solidFill>
                <a:srgbClr val="000000"/>
              </a:solidFill>
              <a:latin typeface="微软雅黑" pitchFamily="34" charset="-122"/>
              <a:ea typeface="微软雅黑" pitchFamily="34" charset="-122"/>
            </a:endParaRPr>
          </a:p>
        </p:txBody>
      </p:sp>
      <p:sp>
        <p:nvSpPr>
          <p:cNvPr id="16486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十三、</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07</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6487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975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endParaRPr lang="en-US" altLang="zh-CN" sz="1600">
              <a:solidFill>
                <a:srgbClr val="002060"/>
              </a:solidFill>
              <a:latin typeface="微软雅黑" pitchFamily="34" charset="-122"/>
              <a:ea typeface="微软雅黑" pitchFamily="34" charset="-122"/>
            </a:endParaRPr>
          </a:p>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本表反映单位本年度从</a:t>
            </a:r>
            <a:r>
              <a:rPr lang="zh-CN" altLang="en-US" b="1">
                <a:solidFill>
                  <a:srgbClr val="C00000"/>
                </a:solidFill>
                <a:latin typeface="微软雅黑" pitchFamily="34" charset="-122"/>
                <a:ea typeface="微软雅黑" pitchFamily="34" charset="-122"/>
              </a:rPr>
              <a:t>本级财政部门</a:t>
            </a:r>
            <a:r>
              <a:rPr lang="zh-CN" altLang="en-US">
                <a:solidFill>
                  <a:srgbClr val="002060"/>
                </a:solidFill>
                <a:latin typeface="微软雅黑" pitchFamily="34" charset="-122"/>
                <a:ea typeface="微软雅黑" pitchFamily="34" charset="-122"/>
              </a:rPr>
              <a:t>取得一般公共预算财政拨款的收入、支出、结转和结余等情况，按支出功能分类科目分“类”、“款”、“项”分析填列。</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6691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3C239593-3944-4347-AB3E-BC3F276D288C}" type="slidenum">
              <a:rPr lang="zh-CN" altLang="en-US" sz="1200">
                <a:solidFill>
                  <a:srgbClr val="000000"/>
                </a:solidFill>
                <a:latin typeface="微软雅黑" pitchFamily="34" charset="-122"/>
                <a:ea typeface="微软雅黑" pitchFamily="34" charset="-122"/>
              </a:rPr>
              <a:pPr>
                <a:spcBef>
                  <a:spcPct val="0"/>
                </a:spcBef>
                <a:buFontTx/>
                <a:buNone/>
              </a:pPr>
              <a:t>69</a:t>
            </a:fld>
            <a:endParaRPr lang="zh-CN" altLang="en-US" sz="1200">
              <a:solidFill>
                <a:srgbClr val="000000"/>
              </a:solidFill>
              <a:latin typeface="微软雅黑" pitchFamily="34" charset="-122"/>
              <a:ea typeface="微软雅黑" pitchFamily="34" charset="-122"/>
            </a:endParaRPr>
          </a:p>
        </p:txBody>
      </p:sp>
      <p:sp>
        <p:nvSpPr>
          <p:cNvPr id="16691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十三、</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07</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6282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975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lnSpc>
                <a:spcPct val="150000"/>
              </a:lnSpc>
              <a:buFont typeface="Arial" panose="020B0604020202020204" pitchFamily="34" charset="0"/>
              <a:buNone/>
              <a:defRPr/>
            </a:pPr>
            <a:r>
              <a:rPr lang="zh-CN" altLang="zh-CN" b="1" dirty="0" smtClean="0">
                <a:latin typeface="微软雅黑" panose="020B0503020204020204" pitchFamily="34" charset="-122"/>
                <a:ea typeface="微软雅黑" panose="020B0503020204020204" pitchFamily="34" charset="-122"/>
              </a:rPr>
              <a:t>报表格式</a:t>
            </a:r>
            <a:r>
              <a:rPr lang="zh-CN" altLang="en-US" b="1" dirty="0" smtClean="0">
                <a:latin typeface="微软雅黑" panose="020B0503020204020204" pitchFamily="34" charset="-122"/>
                <a:ea typeface="微软雅黑" panose="020B0503020204020204" pitchFamily="34" charset="-122"/>
              </a:rPr>
              <a:t>调整：</a:t>
            </a:r>
            <a:endParaRPr lang="zh-CN" altLang="zh-CN" dirty="0" smtClean="0">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zh-CN" sz="2400" dirty="0" smtClean="0">
                <a:latin typeface="微软雅黑" panose="020B0503020204020204" pitchFamily="34" charset="-122"/>
                <a:ea typeface="微软雅黑" panose="020B0503020204020204" pitchFamily="34" charset="-122"/>
              </a:rPr>
              <a:t>删除其中项“基本建设资金结转和结余”、“基本建设资金收入”和“基本建设资金支出”</a:t>
            </a:r>
            <a:r>
              <a:rPr lang="zh-CN" altLang="en-US" sz="2400" dirty="0" smtClean="0">
                <a:latin typeface="微软雅黑" panose="020B0503020204020204" pitchFamily="34" charset="-122"/>
                <a:ea typeface="微软雅黑" panose="020B0503020204020204" pitchFamily="34" charset="-122"/>
              </a:rPr>
              <a:t>。</a:t>
            </a:r>
            <a:endParaRPr lang="zh-CN" altLang="zh-CN" sz="2400" dirty="0" smtClean="0">
              <a:latin typeface="微软雅黑" panose="020B0503020204020204" pitchFamily="34" charset="-122"/>
              <a:ea typeface="微软雅黑" panose="020B0503020204020204" pitchFamily="34" charset="-122"/>
            </a:endParaRPr>
          </a:p>
          <a:p>
            <a:pPr>
              <a:lnSpc>
                <a:spcPct val="150000"/>
              </a:lnSpc>
              <a:buFont typeface="Wingdings" panose="05000000000000000000" pitchFamily="2" charset="2"/>
              <a:buChar char="Ø"/>
              <a:defRPr/>
            </a:pPr>
            <a:r>
              <a:rPr lang="zh-CN" altLang="zh-CN" sz="2400" dirty="0" smtClean="0">
                <a:latin typeface="微软雅黑" panose="020B0503020204020204" pitchFamily="34" charset="-122"/>
                <a:ea typeface="微软雅黑" panose="020B0503020204020204" pitchFamily="34" charset="-122"/>
              </a:rPr>
              <a:t>在日常公用经费下明确机关运行经费口径，即：行政单位、参照公务员法管理事业单位的机关运行经费同此口径。</a:t>
            </a:r>
          </a:p>
          <a:p>
            <a:pPr>
              <a:lnSpc>
                <a:spcPct val="150000"/>
              </a:lnSpc>
              <a:buFont typeface="Wingdings" panose="05000000000000000000" pitchFamily="2" charset="2"/>
              <a:buChar char="Ø"/>
              <a:defRPr/>
            </a:pPr>
            <a:r>
              <a:rPr lang="zh-CN" altLang="zh-CN" sz="2400" dirty="0" smtClean="0">
                <a:latin typeface="微软雅黑" panose="020B0503020204020204" pitchFamily="34" charset="-122"/>
                <a:ea typeface="微软雅黑" panose="020B0503020204020204" pitchFamily="34" charset="-122"/>
              </a:rPr>
              <a:t>将年末“项目支出结转和结余”细化为“项目支出结转”和“项目支出结余”</a:t>
            </a:r>
            <a:r>
              <a:rPr lang="zh-CN" altLang="en-US" sz="2400" dirty="0" smtClean="0">
                <a:latin typeface="微软雅黑" panose="020B0503020204020204" pitchFamily="34" charset="-122"/>
                <a:ea typeface="微软雅黑" panose="020B0503020204020204" pitchFamily="34" charset="-122"/>
              </a:rPr>
              <a:t>。</a:t>
            </a:r>
            <a:endParaRPr lang="en-US" altLang="zh-CN" sz="2400" dirty="0" smtClean="0">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6250" cy="493712"/>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第一部分 部门决算编报体系</a:t>
            </a:r>
            <a:endParaRPr lang="zh-CN" altLang="en-US" sz="2600" b="1" kern="0" dirty="0">
              <a:solidFill>
                <a:schemeClr val="bg1"/>
              </a:solidFill>
              <a:latin typeface="微软雅黑" panose="020B0503020204020204" pitchFamily="34" charset="-122"/>
              <a:ea typeface="微软雅黑" panose="020B0503020204020204" pitchFamily="34" charset="-122"/>
              <a:hlinkClick r:id="rId3" action="ppaction://hlinksldjump"/>
            </a:endParaRPr>
          </a:p>
        </p:txBody>
      </p:sp>
      <p:sp>
        <p:nvSpPr>
          <p:cNvPr id="3379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88A030A-272E-45B6-8A6B-000E90D47960}" type="slidenum">
              <a:rPr lang="zh-CN" altLang="en-US" sz="1200">
                <a:latin typeface="微软雅黑" pitchFamily="34" charset="-122"/>
                <a:ea typeface="微软雅黑" pitchFamily="34" charset="-122"/>
              </a:rPr>
              <a:pPr>
                <a:spcBef>
                  <a:spcPct val="0"/>
                </a:spcBef>
                <a:buFontTx/>
                <a:buNone/>
              </a:pPr>
              <a:t>7</a:t>
            </a:fld>
            <a:endParaRPr lang="zh-CN" altLang="en-US" sz="1200">
              <a:latin typeface="微软雅黑" pitchFamily="34" charset="-122"/>
              <a:ea typeface="微软雅黑" pitchFamily="34" charset="-122"/>
            </a:endParaRPr>
          </a:p>
        </p:txBody>
      </p:sp>
      <p:sp>
        <p:nvSpPr>
          <p:cNvPr id="8" name="Freeform 40"/>
          <p:cNvSpPr>
            <a:spLocks/>
          </p:cNvSpPr>
          <p:nvPr/>
        </p:nvSpPr>
        <p:spPr bwMode="gray">
          <a:xfrm>
            <a:off x="4414200" y="1412901"/>
            <a:ext cx="2520000" cy="796899"/>
          </a:xfrm>
          <a:custGeom>
            <a:avLst/>
            <a:gdLst/>
            <a:ahLst/>
            <a:cxnLst>
              <a:cxn ang="0">
                <a:pos x="748" y="113"/>
              </a:cxn>
              <a:cxn ang="0">
                <a:pos x="726" y="113"/>
              </a:cxn>
              <a:cxn ang="0">
                <a:pos x="703" y="91"/>
              </a:cxn>
              <a:cxn ang="0">
                <a:pos x="703" y="23"/>
              </a:cxn>
              <a:cxn ang="0">
                <a:pos x="680" y="0"/>
              </a:cxn>
              <a:cxn ang="0">
                <a:pos x="90" y="0"/>
              </a:cxn>
              <a:cxn ang="0">
                <a:pos x="68" y="23"/>
              </a:cxn>
              <a:cxn ang="0">
                <a:pos x="68" y="91"/>
              </a:cxn>
              <a:cxn ang="0">
                <a:pos x="45" y="113"/>
              </a:cxn>
              <a:cxn ang="0">
                <a:pos x="22" y="113"/>
              </a:cxn>
              <a:cxn ang="0">
                <a:pos x="0" y="136"/>
              </a:cxn>
              <a:cxn ang="0">
                <a:pos x="0" y="159"/>
              </a:cxn>
              <a:cxn ang="0">
                <a:pos x="771" y="159"/>
              </a:cxn>
              <a:cxn ang="0">
                <a:pos x="771" y="136"/>
              </a:cxn>
              <a:cxn ang="0">
                <a:pos x="748" y="113"/>
              </a:cxn>
            </a:cxnLst>
            <a:rect l="0" t="0" r="r" b="b"/>
            <a:pathLst>
              <a:path w="771" h="159">
                <a:moveTo>
                  <a:pt x="748" y="113"/>
                </a:moveTo>
                <a:cubicBezTo>
                  <a:pt x="726" y="113"/>
                  <a:pt x="726" y="113"/>
                  <a:pt x="726" y="113"/>
                </a:cubicBezTo>
                <a:cubicBezTo>
                  <a:pt x="713" y="113"/>
                  <a:pt x="703" y="103"/>
                  <a:pt x="703" y="91"/>
                </a:cubicBezTo>
                <a:cubicBezTo>
                  <a:pt x="703" y="23"/>
                  <a:pt x="703" y="23"/>
                  <a:pt x="703" y="23"/>
                </a:cubicBezTo>
                <a:cubicBezTo>
                  <a:pt x="703" y="10"/>
                  <a:pt x="693" y="0"/>
                  <a:pt x="680" y="0"/>
                </a:cubicBezTo>
                <a:cubicBezTo>
                  <a:pt x="90" y="0"/>
                  <a:pt x="90" y="0"/>
                  <a:pt x="90" y="0"/>
                </a:cubicBezTo>
                <a:cubicBezTo>
                  <a:pt x="78" y="0"/>
                  <a:pt x="68" y="10"/>
                  <a:pt x="68" y="23"/>
                </a:cubicBezTo>
                <a:cubicBezTo>
                  <a:pt x="68" y="91"/>
                  <a:pt x="68" y="91"/>
                  <a:pt x="68" y="91"/>
                </a:cubicBezTo>
                <a:cubicBezTo>
                  <a:pt x="68" y="103"/>
                  <a:pt x="58" y="113"/>
                  <a:pt x="45" y="113"/>
                </a:cubicBezTo>
                <a:cubicBezTo>
                  <a:pt x="22" y="113"/>
                  <a:pt x="22" y="113"/>
                  <a:pt x="22"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8"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9" name="Freeform 39"/>
          <p:cNvSpPr>
            <a:spLocks/>
          </p:cNvSpPr>
          <p:nvPr/>
        </p:nvSpPr>
        <p:spPr bwMode="gray">
          <a:xfrm>
            <a:off x="6570610" y="1401555"/>
            <a:ext cx="2440040" cy="796899"/>
          </a:xfrm>
          <a:custGeom>
            <a:avLst/>
            <a:gdLst/>
            <a:ahLst/>
            <a:cxnLst>
              <a:cxn ang="0">
                <a:pos x="749" y="113"/>
              </a:cxn>
              <a:cxn ang="0">
                <a:pos x="726" y="113"/>
              </a:cxn>
              <a:cxn ang="0">
                <a:pos x="704" y="91"/>
              </a:cxn>
              <a:cxn ang="0">
                <a:pos x="704" y="23"/>
              </a:cxn>
              <a:cxn ang="0">
                <a:pos x="681" y="0"/>
              </a:cxn>
              <a:cxn ang="0">
                <a:pos x="91" y="0"/>
              </a:cxn>
              <a:cxn ang="0">
                <a:pos x="69" y="23"/>
              </a:cxn>
              <a:cxn ang="0">
                <a:pos x="69"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4" y="0"/>
                  <a:pt x="681" y="0"/>
                </a:cubicBezTo>
                <a:cubicBezTo>
                  <a:pt x="91" y="0"/>
                  <a:pt x="91" y="0"/>
                  <a:pt x="91" y="0"/>
                </a:cubicBezTo>
                <a:cubicBezTo>
                  <a:pt x="79" y="0"/>
                  <a:pt x="69" y="10"/>
                  <a:pt x="69" y="23"/>
                </a:cubicBezTo>
                <a:cubicBezTo>
                  <a:pt x="69" y="91"/>
                  <a:pt x="69" y="91"/>
                  <a:pt x="69" y="91"/>
                </a:cubicBezTo>
                <a:cubicBezTo>
                  <a:pt x="69" y="103"/>
                  <a:pt x="58" y="113"/>
                  <a:pt x="46" y="113"/>
                </a:cubicBezTo>
                <a:cubicBezTo>
                  <a:pt x="23" y="113"/>
                  <a:pt x="23" y="113"/>
                  <a:pt x="23" y="113"/>
                </a:cubicBezTo>
                <a:cubicBezTo>
                  <a:pt x="11" y="113"/>
                  <a:pt x="0" y="123"/>
                  <a:pt x="0" y="136"/>
                </a:cubicBezTo>
                <a:cubicBezTo>
                  <a:pt x="0" y="159"/>
                  <a:pt x="0" y="159"/>
                  <a:pt x="0" y="159"/>
                </a:cubicBezTo>
                <a:cubicBezTo>
                  <a:pt x="772" y="159"/>
                  <a:pt x="772" y="159"/>
                  <a:pt x="772" y="159"/>
                </a:cubicBezTo>
                <a:cubicBezTo>
                  <a:pt x="772" y="136"/>
                  <a:pt x="772" y="136"/>
                  <a:pt x="772" y="136"/>
                </a:cubicBezTo>
                <a:cubicBezTo>
                  <a:pt x="772" y="123"/>
                  <a:pt x="762" y="113"/>
                  <a:pt x="749" y="113"/>
                </a:cubicBezTo>
                <a:close/>
              </a:path>
            </a:pathLst>
          </a:custGeom>
          <a:gradFill rotWithShape="1">
            <a:gsLst>
              <a:gs pos="0">
                <a:srgbClr val="126AA0">
                  <a:gamma/>
                  <a:tint val="60784"/>
                  <a:invGamma/>
                </a:srgbClr>
              </a:gs>
              <a:gs pos="64000">
                <a:srgbClr val="126AA0"/>
              </a:gs>
            </a:gsLst>
            <a:lin ang="5400000" scaled="1"/>
          </a:gradFill>
          <a:ln w="12700" cmpd="sng">
            <a:noFill/>
            <a:round/>
            <a:headEnd/>
            <a:tailEnd/>
          </a:ln>
          <a:effectLst>
            <a:outerShdw blurRad="50800" dist="38100" dir="2700000" algn="tl" rotWithShape="0">
              <a:prstClr val="black">
                <a:alpha val="40000"/>
              </a:prst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0" name="Freeform 37"/>
          <p:cNvSpPr>
            <a:spLocks/>
          </p:cNvSpPr>
          <p:nvPr/>
        </p:nvSpPr>
        <p:spPr bwMode="gray">
          <a:xfrm>
            <a:off x="179792" y="1407965"/>
            <a:ext cx="2520000" cy="796899"/>
          </a:xfrm>
          <a:custGeom>
            <a:avLst/>
            <a:gdLst/>
            <a:ahLst/>
            <a:cxnLst>
              <a:cxn ang="0">
                <a:pos x="749" y="113"/>
              </a:cxn>
              <a:cxn ang="0">
                <a:pos x="726" y="113"/>
              </a:cxn>
              <a:cxn ang="0">
                <a:pos x="703" y="91"/>
              </a:cxn>
              <a:cxn ang="0">
                <a:pos x="703" y="23"/>
              </a:cxn>
              <a:cxn ang="0">
                <a:pos x="681" y="0"/>
              </a:cxn>
              <a:cxn ang="0">
                <a:pos x="91" y="0"/>
              </a:cxn>
              <a:cxn ang="0">
                <a:pos x="68" y="23"/>
              </a:cxn>
              <a:cxn ang="0">
                <a:pos x="68" y="91"/>
              </a:cxn>
              <a:cxn ang="0">
                <a:pos x="45" y="113"/>
              </a:cxn>
              <a:cxn ang="0">
                <a:pos x="23" y="113"/>
              </a:cxn>
              <a:cxn ang="0">
                <a:pos x="0" y="136"/>
              </a:cxn>
              <a:cxn ang="0">
                <a:pos x="0" y="159"/>
              </a:cxn>
              <a:cxn ang="0">
                <a:pos x="771" y="159"/>
              </a:cxn>
              <a:cxn ang="0">
                <a:pos x="771" y="136"/>
              </a:cxn>
              <a:cxn ang="0">
                <a:pos x="749" y="113"/>
              </a:cxn>
            </a:cxnLst>
            <a:rect l="0" t="0" r="r" b="b"/>
            <a:pathLst>
              <a:path w="771" h="159">
                <a:moveTo>
                  <a:pt x="749" y="113"/>
                </a:moveTo>
                <a:cubicBezTo>
                  <a:pt x="726" y="113"/>
                  <a:pt x="726" y="113"/>
                  <a:pt x="726" y="113"/>
                </a:cubicBezTo>
                <a:cubicBezTo>
                  <a:pt x="713" y="113"/>
                  <a:pt x="703" y="103"/>
                  <a:pt x="703" y="91"/>
                </a:cubicBezTo>
                <a:cubicBezTo>
                  <a:pt x="703" y="23"/>
                  <a:pt x="703" y="23"/>
                  <a:pt x="703" y="23"/>
                </a:cubicBezTo>
                <a:cubicBezTo>
                  <a:pt x="703" y="10"/>
                  <a:pt x="693" y="0"/>
                  <a:pt x="681" y="0"/>
                </a:cubicBezTo>
                <a:cubicBezTo>
                  <a:pt x="91" y="0"/>
                  <a:pt x="91" y="0"/>
                  <a:pt x="91" y="0"/>
                </a:cubicBezTo>
                <a:cubicBezTo>
                  <a:pt x="78" y="0"/>
                  <a:pt x="68" y="10"/>
                  <a:pt x="68" y="23"/>
                </a:cubicBezTo>
                <a:cubicBezTo>
                  <a:pt x="68" y="91"/>
                  <a:pt x="68" y="91"/>
                  <a:pt x="68" y="91"/>
                </a:cubicBezTo>
                <a:cubicBezTo>
                  <a:pt x="68" y="103"/>
                  <a:pt x="58" y="113"/>
                  <a:pt x="45" y="113"/>
                </a:cubicBezTo>
                <a:cubicBezTo>
                  <a:pt x="23" y="113"/>
                  <a:pt x="23" y="113"/>
                  <a:pt x="23" y="113"/>
                </a:cubicBezTo>
                <a:cubicBezTo>
                  <a:pt x="10" y="113"/>
                  <a:pt x="0" y="123"/>
                  <a:pt x="0" y="136"/>
                </a:cubicBezTo>
                <a:cubicBezTo>
                  <a:pt x="0" y="159"/>
                  <a:pt x="0" y="159"/>
                  <a:pt x="0" y="159"/>
                </a:cubicBezTo>
                <a:cubicBezTo>
                  <a:pt x="771" y="159"/>
                  <a:pt x="771" y="159"/>
                  <a:pt x="771" y="159"/>
                </a:cubicBezTo>
                <a:cubicBezTo>
                  <a:pt x="771" y="136"/>
                  <a:pt x="771" y="136"/>
                  <a:pt x="771" y="136"/>
                </a:cubicBezTo>
                <a:cubicBezTo>
                  <a:pt x="771"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1" name="Freeform 38"/>
          <p:cNvSpPr>
            <a:spLocks/>
          </p:cNvSpPr>
          <p:nvPr/>
        </p:nvSpPr>
        <p:spPr bwMode="gray">
          <a:xfrm>
            <a:off x="2280597" y="1407965"/>
            <a:ext cx="2520000" cy="796899"/>
          </a:xfrm>
          <a:custGeom>
            <a:avLst/>
            <a:gdLst/>
            <a:ahLst/>
            <a:cxnLst>
              <a:cxn ang="0">
                <a:pos x="749" y="113"/>
              </a:cxn>
              <a:cxn ang="0">
                <a:pos x="726" y="113"/>
              </a:cxn>
              <a:cxn ang="0">
                <a:pos x="704" y="91"/>
              </a:cxn>
              <a:cxn ang="0">
                <a:pos x="704" y="23"/>
              </a:cxn>
              <a:cxn ang="0">
                <a:pos x="681" y="0"/>
              </a:cxn>
              <a:cxn ang="0">
                <a:pos x="91" y="0"/>
              </a:cxn>
              <a:cxn ang="0">
                <a:pos x="68" y="23"/>
              </a:cxn>
              <a:cxn ang="0">
                <a:pos x="68" y="91"/>
              </a:cxn>
              <a:cxn ang="0">
                <a:pos x="46" y="113"/>
              </a:cxn>
              <a:cxn ang="0">
                <a:pos x="23" y="113"/>
              </a:cxn>
              <a:cxn ang="0">
                <a:pos x="0" y="136"/>
              </a:cxn>
              <a:cxn ang="0">
                <a:pos x="0" y="159"/>
              </a:cxn>
              <a:cxn ang="0">
                <a:pos x="772" y="159"/>
              </a:cxn>
              <a:cxn ang="0">
                <a:pos x="772" y="136"/>
              </a:cxn>
              <a:cxn ang="0">
                <a:pos x="749" y="113"/>
              </a:cxn>
            </a:cxnLst>
            <a:rect l="0" t="0" r="r" b="b"/>
            <a:pathLst>
              <a:path w="772" h="159">
                <a:moveTo>
                  <a:pt x="749" y="113"/>
                </a:moveTo>
                <a:cubicBezTo>
                  <a:pt x="726" y="113"/>
                  <a:pt x="726" y="113"/>
                  <a:pt x="726" y="113"/>
                </a:cubicBezTo>
                <a:cubicBezTo>
                  <a:pt x="714" y="113"/>
                  <a:pt x="704" y="103"/>
                  <a:pt x="704" y="91"/>
                </a:cubicBezTo>
                <a:cubicBezTo>
                  <a:pt x="704" y="23"/>
                  <a:pt x="704" y="23"/>
                  <a:pt x="704" y="23"/>
                </a:cubicBezTo>
                <a:cubicBezTo>
                  <a:pt x="704" y="10"/>
                  <a:pt x="693" y="0"/>
                  <a:pt x="681" y="0"/>
                </a:cubicBezTo>
                <a:cubicBezTo>
                  <a:pt x="91" y="0"/>
                  <a:pt x="91" y="0"/>
                  <a:pt x="91" y="0"/>
                </a:cubicBezTo>
                <a:cubicBezTo>
                  <a:pt x="78" y="0"/>
                  <a:pt x="68" y="10"/>
                  <a:pt x="68" y="23"/>
                </a:cubicBezTo>
                <a:cubicBezTo>
                  <a:pt x="68" y="91"/>
                  <a:pt x="68" y="91"/>
                  <a:pt x="68" y="91"/>
                </a:cubicBezTo>
                <a:cubicBezTo>
                  <a:pt x="68" y="103"/>
                  <a:pt x="58" y="113"/>
                  <a:pt x="46" y="113"/>
                </a:cubicBezTo>
                <a:cubicBezTo>
                  <a:pt x="23" y="113"/>
                  <a:pt x="23" y="113"/>
                  <a:pt x="23" y="113"/>
                </a:cubicBezTo>
                <a:cubicBezTo>
                  <a:pt x="10" y="113"/>
                  <a:pt x="0" y="123"/>
                  <a:pt x="0" y="136"/>
                </a:cubicBezTo>
                <a:cubicBezTo>
                  <a:pt x="0" y="159"/>
                  <a:pt x="0" y="159"/>
                  <a:pt x="0" y="159"/>
                </a:cubicBezTo>
                <a:cubicBezTo>
                  <a:pt x="772" y="159"/>
                  <a:pt x="772" y="159"/>
                  <a:pt x="772" y="159"/>
                </a:cubicBezTo>
                <a:cubicBezTo>
                  <a:pt x="772" y="136"/>
                  <a:pt x="772" y="136"/>
                  <a:pt x="772" y="136"/>
                </a:cubicBezTo>
                <a:cubicBezTo>
                  <a:pt x="772" y="123"/>
                  <a:pt x="761" y="113"/>
                  <a:pt x="749" y="113"/>
                </a:cubicBezTo>
                <a:close/>
              </a:path>
            </a:pathLst>
          </a:custGeom>
          <a:gradFill rotWithShape="1">
            <a:gsLst>
              <a:gs pos="0">
                <a:srgbClr val="DBDBDB"/>
              </a:gs>
              <a:gs pos="100000">
                <a:srgbClr val="DBDBDB">
                  <a:gamma/>
                  <a:tint val="16078"/>
                  <a:invGamma/>
                </a:srgbClr>
              </a:gs>
            </a:gsLst>
            <a:lin ang="5400000" scaled="1"/>
          </a:gradFill>
          <a:ln w="12700"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63500" h="25400" prst="cross"/>
          </a:sp3d>
        </p:spPr>
        <p:txBody>
          <a:bodyPr/>
          <a:lstStyle/>
          <a:p>
            <a:pPr>
              <a:defRPr/>
            </a:pPr>
            <a:endParaRPr lang="de-DE" noProof="1">
              <a:solidFill>
                <a:srgbClr val="000000"/>
              </a:solidFill>
              <a:ea typeface="+mn-ea"/>
            </a:endParaRPr>
          </a:p>
        </p:txBody>
      </p:sp>
      <p:sp>
        <p:nvSpPr>
          <p:cNvPr id="13" name="AutoShape 31" descr="© INSCALE GmbH, 26.05.2010&#10;http://www.presentationload.com/"/>
          <p:cNvSpPr>
            <a:spLocks noChangeArrowheads="1"/>
          </p:cNvSpPr>
          <p:nvPr/>
        </p:nvSpPr>
        <p:spPr bwMode="gray">
          <a:xfrm>
            <a:off x="153988" y="1914525"/>
            <a:ext cx="8856662" cy="4610100"/>
          </a:xfrm>
          <a:prstGeom prst="roundRect">
            <a:avLst>
              <a:gd name="adj" fmla="val 1838"/>
            </a:avLst>
          </a:prstGeom>
          <a:solidFill>
            <a:schemeClr val="accent1"/>
          </a:solidFill>
          <a:ln w="9525">
            <a:noFill/>
            <a:round/>
            <a:headEnd/>
            <a:tailEnd/>
          </a:ln>
        </p:spPr>
        <p:txBody>
          <a:bodyPr/>
          <a:lstStyle/>
          <a:p>
            <a:pPr>
              <a:defRPr/>
            </a:pPr>
            <a:endParaRPr lang="de-DE" noProof="1">
              <a:solidFill>
                <a:srgbClr val="000000"/>
              </a:solidFill>
              <a:ea typeface="+mn-ea"/>
            </a:endParaRPr>
          </a:p>
        </p:txBody>
      </p:sp>
      <p:sp>
        <p:nvSpPr>
          <p:cNvPr id="14" name="Rectangle 5" descr="© INSCALE GmbH, 26.05.2010&#10;http://www.presentationload.com/"/>
          <p:cNvSpPr>
            <a:spLocks noChangeArrowheads="1"/>
          </p:cNvSpPr>
          <p:nvPr/>
        </p:nvSpPr>
        <p:spPr bwMode="gray">
          <a:xfrm>
            <a:off x="498475" y="2203450"/>
            <a:ext cx="8197850" cy="3454400"/>
          </a:xfrm>
          <a:prstGeom prst="rect">
            <a:avLst/>
          </a:prstGeom>
          <a:noFill/>
          <a:ln w="12700">
            <a:noFill/>
            <a:miter lim="800000"/>
            <a:headEnd/>
            <a:tailEnd/>
          </a:ln>
          <a:effectLst/>
        </p:spPr>
        <p:txBody>
          <a:bodyPr lIns="108000" tIns="108000" rIns="144000" bIns="72000"/>
          <a:lstStyle/>
          <a:p>
            <a:pPr marL="190500" indent="-190500">
              <a:lnSpc>
                <a:spcPct val="95000"/>
              </a:lnSpc>
              <a:spcAft>
                <a:spcPct val="40000"/>
              </a:spcAft>
              <a:buClr>
                <a:srgbClr val="FFFFFF"/>
              </a:buClr>
              <a:buFont typeface="Wingdings" pitchFamily="2" charset="2"/>
              <a:buChar char="§"/>
              <a:defRPr/>
            </a:pPr>
            <a:endParaRPr lang="de-DE" noProof="1">
              <a:solidFill>
                <a:srgbClr val="FFFFFF"/>
              </a:solidFill>
              <a:ea typeface="+mn-ea"/>
            </a:endParaRPr>
          </a:p>
        </p:txBody>
      </p:sp>
      <p:sp>
        <p:nvSpPr>
          <p:cNvPr id="2" name="矩形 1"/>
          <p:cNvSpPr/>
          <p:nvPr/>
        </p:nvSpPr>
        <p:spPr>
          <a:xfrm>
            <a:off x="578018" y="1469520"/>
            <a:ext cx="1723549"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基础数据表</a:t>
            </a:r>
          </a:p>
        </p:txBody>
      </p:sp>
      <p:sp>
        <p:nvSpPr>
          <p:cNvPr id="19" name="矩形 18"/>
          <p:cNvSpPr/>
          <p:nvPr/>
        </p:nvSpPr>
        <p:spPr>
          <a:xfrm>
            <a:off x="2832711" y="1469520"/>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填报说明</a:t>
            </a:r>
          </a:p>
        </p:txBody>
      </p:sp>
      <p:sp>
        <p:nvSpPr>
          <p:cNvPr id="20" name="矩形 19"/>
          <p:cNvSpPr/>
          <p:nvPr/>
        </p:nvSpPr>
        <p:spPr>
          <a:xfrm>
            <a:off x="6800615" y="1397000"/>
            <a:ext cx="1980029" cy="523220"/>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800" b="1" kern="0" dirty="0">
                <a:solidFill>
                  <a:schemeClr val="bg1"/>
                </a:solidFill>
                <a:latin typeface="微软雅黑" panose="020B0503020204020204" pitchFamily="34" charset="-122"/>
                <a:ea typeface="微软雅黑" panose="020B0503020204020204" pitchFamily="34" charset="-122"/>
              </a:rPr>
              <a:t>分析评价表</a:t>
            </a:r>
          </a:p>
        </p:txBody>
      </p:sp>
      <p:sp>
        <p:nvSpPr>
          <p:cNvPr id="21" name="矩形 20"/>
          <p:cNvSpPr/>
          <p:nvPr/>
        </p:nvSpPr>
        <p:spPr>
          <a:xfrm>
            <a:off x="4985028" y="1443335"/>
            <a:ext cx="1415772" cy="461665"/>
          </a:xfrm>
          <a:prstGeom prst="rect">
            <a:avLst/>
          </a:prstGeom>
          <a:scene3d>
            <a:camera prst="orthographicFront"/>
            <a:lightRig rig="threePt" dir="t"/>
          </a:scene3d>
          <a:sp3d>
            <a:bevelT w="139700" prst="cross"/>
          </a:sp3d>
        </p:spPr>
        <p:txBody>
          <a:bodyPr wrap="none">
            <a:spAutoFit/>
          </a:bodyPr>
          <a:lstStyle/>
          <a:p>
            <a:pPr eaLnBrk="1" hangingPunct="1">
              <a:defRPr/>
            </a:pPr>
            <a:r>
              <a:rPr lang="zh-CN" altLang="en-US" sz="2400" b="1" kern="0" dirty="0">
                <a:solidFill>
                  <a:srgbClr val="4F81BD"/>
                </a:solidFill>
                <a:latin typeface="微软雅黑" panose="020B0503020204020204" pitchFamily="34" charset="-122"/>
                <a:ea typeface="微软雅黑" panose="020B0503020204020204" pitchFamily="34" charset="-122"/>
              </a:rPr>
              <a:t>分析报告</a:t>
            </a:r>
          </a:p>
        </p:txBody>
      </p:sp>
      <p:sp>
        <p:nvSpPr>
          <p:cNvPr id="22" name="矩形 21"/>
          <p:cNvSpPr/>
          <p:nvPr/>
        </p:nvSpPr>
        <p:spPr>
          <a:xfrm>
            <a:off x="539552" y="2348880"/>
            <a:ext cx="8135938" cy="36004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indent="457200">
              <a:lnSpc>
                <a:spcPct val="150000"/>
              </a:lnSpc>
              <a:defRPr/>
            </a:pPr>
            <a:r>
              <a:rPr lang="zh-CN" altLang="en-US" sz="3200" dirty="0">
                <a:solidFill>
                  <a:schemeClr val="bg1"/>
                </a:solidFill>
                <a:latin typeface="微软雅黑" panose="020B0503020204020204" pitchFamily="34" charset="-122"/>
                <a:ea typeface="微软雅黑" panose="020B0503020204020204" pitchFamily="34" charset="-122"/>
              </a:rPr>
              <a:t>通过设定的表样和自动提数功能，</a:t>
            </a:r>
            <a:r>
              <a:rPr lang="zh-CN" altLang="en-US" sz="3200" dirty="0" smtClean="0">
                <a:solidFill>
                  <a:schemeClr val="bg1"/>
                </a:solidFill>
                <a:latin typeface="微软雅黑" panose="020B0503020204020204" pitchFamily="34" charset="-122"/>
                <a:ea typeface="微软雅黑" panose="020B0503020204020204" pitchFamily="34" charset="-122"/>
              </a:rPr>
              <a:t>对决算</a:t>
            </a:r>
            <a:r>
              <a:rPr lang="zh-CN" altLang="en-US" sz="3200" dirty="0">
                <a:solidFill>
                  <a:schemeClr val="bg1"/>
                </a:solidFill>
                <a:latin typeface="微软雅黑" panose="020B0503020204020204" pitchFamily="34" charset="-122"/>
                <a:ea typeface="微软雅黑" panose="020B0503020204020204" pitchFamily="34" charset="-122"/>
              </a:rPr>
              <a:t>主</a:t>
            </a:r>
            <a:r>
              <a:rPr lang="zh-CN" altLang="en-US" sz="3200" dirty="0" smtClean="0">
                <a:solidFill>
                  <a:schemeClr val="bg1"/>
                </a:solidFill>
                <a:latin typeface="微软雅黑" panose="020B0503020204020204" pitchFamily="34" charset="-122"/>
                <a:ea typeface="微软雅黑" panose="020B0503020204020204" pitchFamily="34" charset="-122"/>
              </a:rPr>
              <a:t>要</a:t>
            </a:r>
            <a:r>
              <a:rPr lang="zh-CN" altLang="en-US" sz="3200" dirty="0">
                <a:solidFill>
                  <a:schemeClr val="bg1"/>
                </a:solidFill>
                <a:latin typeface="微软雅黑" panose="020B0503020204020204" pitchFamily="34" charset="-122"/>
                <a:ea typeface="微软雅黑" panose="020B0503020204020204" pitchFamily="34" charset="-122"/>
              </a:rPr>
              <a:t>指标进行分析比较，</a:t>
            </a:r>
            <a:r>
              <a:rPr lang="zh-CN" altLang="en-US" sz="3200" dirty="0" smtClean="0">
                <a:solidFill>
                  <a:schemeClr val="bg1"/>
                </a:solidFill>
                <a:latin typeface="微软雅黑" panose="020B0503020204020204" pitchFamily="34" charset="-122"/>
                <a:ea typeface="微软雅黑" panose="020B0503020204020204" pitchFamily="34" charset="-122"/>
              </a:rPr>
              <a:t>揭示单位在预算编制、预算</a:t>
            </a:r>
            <a:r>
              <a:rPr lang="zh-CN" altLang="en-US" sz="3200" dirty="0">
                <a:solidFill>
                  <a:schemeClr val="bg1"/>
                </a:solidFill>
                <a:latin typeface="微软雅黑" panose="020B0503020204020204" pitchFamily="34" charset="-122"/>
                <a:ea typeface="微软雅黑" panose="020B0503020204020204" pitchFamily="34" charset="-122"/>
              </a:rPr>
              <a:t>执行、会计核算和财务管理等方面的情况和问题</a:t>
            </a:r>
            <a:r>
              <a:rPr lang="zh-CN" altLang="en-US" sz="3200" dirty="0" smtClean="0">
                <a:solidFill>
                  <a:schemeClr val="bg1"/>
                </a:solidFill>
                <a:latin typeface="微软雅黑" panose="020B0503020204020204" pitchFamily="34" charset="-122"/>
                <a:ea typeface="微软雅黑" panose="020B0503020204020204" pitchFamily="34" charset="-122"/>
              </a:rPr>
              <a:t>。一个单位一张“体检表”。</a:t>
            </a:r>
            <a:endParaRPr lang="en-US" altLang="zh-CN" sz="3200" dirty="0" smtClean="0">
              <a:solidFill>
                <a:schemeClr val="bg1"/>
              </a:solidFill>
              <a:latin typeface="微软雅黑" panose="020B0503020204020204" pitchFamily="34" charset="-122"/>
              <a:ea typeface="微软雅黑" panose="020B0503020204020204" pitchFamily="34" charset="-122"/>
            </a:endParaRPr>
          </a:p>
          <a:p>
            <a:pPr indent="457200">
              <a:lnSpc>
                <a:spcPct val="150000"/>
              </a:lnSpc>
              <a:defRPr/>
            </a:pPr>
            <a:r>
              <a:rPr lang="zh-CN" altLang="en-US" sz="3200" dirty="0" smtClean="0">
                <a:solidFill>
                  <a:schemeClr val="bg1"/>
                </a:solidFill>
                <a:latin typeface="微软雅黑" panose="020B0503020204020204" pitchFamily="34" charset="-122"/>
                <a:ea typeface="微软雅黑" panose="020B0503020204020204" pitchFamily="34" charset="-122"/>
              </a:rPr>
              <a:t>包括分析表和量化评价表两个部分。</a:t>
            </a:r>
            <a:endParaRPr lang="zh-CN" altLang="en-US" sz="3200" dirty="0">
              <a:solidFill>
                <a:schemeClr val="bg1"/>
              </a:solidFill>
              <a:latin typeface="微软雅黑" panose="020B0503020204020204" pitchFamily="34" charset="-122"/>
              <a:ea typeface="微软雅黑" panose="020B0503020204020204" pitchFamily="34" charset="-122"/>
            </a:endParaRPr>
          </a:p>
        </p:txBody>
      </p:sp>
      <p:sp>
        <p:nvSpPr>
          <p:cNvPr id="33823" name="文本框 3"/>
          <p:cNvSpPr txBox="1">
            <a:spLocks noChangeArrowheads="1"/>
          </p:cNvSpPr>
          <p:nvPr/>
        </p:nvSpPr>
        <p:spPr bwMode="auto">
          <a:xfrm>
            <a:off x="395288" y="817563"/>
            <a:ext cx="16208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Tx/>
              <a:buNone/>
            </a:pPr>
            <a:r>
              <a:rPr lang="zh-CN" altLang="en-US" sz="2800" b="1">
                <a:solidFill>
                  <a:srgbClr val="0070C0"/>
                </a:solidFill>
                <a:latin typeface="微软雅黑" pitchFamily="34" charset="-122"/>
                <a:ea typeface="微软雅黑" pitchFamily="34" charset="-122"/>
              </a:rPr>
              <a:t>编报体系</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6896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EF14C10-1A8A-4CD3-BDF5-73B6173F52C7}" type="slidenum">
              <a:rPr lang="zh-CN" altLang="en-US" sz="1200">
                <a:solidFill>
                  <a:srgbClr val="000000"/>
                </a:solidFill>
                <a:latin typeface="微软雅黑" pitchFamily="34" charset="-122"/>
                <a:ea typeface="微软雅黑" pitchFamily="34" charset="-122"/>
              </a:rPr>
              <a:pPr>
                <a:spcBef>
                  <a:spcPct val="0"/>
                </a:spcBef>
                <a:buFontTx/>
                <a:buNone/>
              </a:pPr>
              <a:t>70</a:t>
            </a:fld>
            <a:endParaRPr lang="zh-CN" altLang="en-US" sz="1200">
              <a:solidFill>
                <a:srgbClr val="000000"/>
              </a:solidFill>
              <a:latin typeface="微软雅黑" pitchFamily="34" charset="-122"/>
              <a:ea typeface="微软雅黑" pitchFamily="34" charset="-122"/>
            </a:endParaRPr>
          </a:p>
        </p:txBody>
      </p:sp>
      <p:sp>
        <p:nvSpPr>
          <p:cNvPr id="16896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十三、</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07</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6896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a:solidFill>
                  <a:srgbClr val="002060"/>
                </a:solidFill>
                <a:latin typeface="微软雅黑" pitchFamily="34" charset="-122"/>
                <a:ea typeface="微软雅黑" pitchFamily="34" charset="-122"/>
              </a:rPr>
              <a:t>本年收入：填列单位本年度从</a:t>
            </a:r>
            <a:r>
              <a:rPr lang="zh-CN" altLang="en-US">
                <a:solidFill>
                  <a:srgbClr val="C00000"/>
                </a:solidFill>
                <a:latin typeface="微软雅黑" pitchFamily="34" charset="-122"/>
                <a:ea typeface="微软雅黑" pitchFamily="34" charset="-122"/>
              </a:rPr>
              <a:t>本级财政部门</a:t>
            </a:r>
            <a:r>
              <a:rPr lang="zh-CN" altLang="en-US">
                <a:solidFill>
                  <a:srgbClr val="002060"/>
                </a:solidFill>
                <a:latin typeface="微软雅黑" pitchFamily="34" charset="-122"/>
                <a:ea typeface="微软雅黑" pitchFamily="34" charset="-122"/>
              </a:rPr>
              <a:t>取得的一般公共预算财政拨款。</a:t>
            </a:r>
            <a:r>
              <a:rPr lang="zh-CN" altLang="en-US">
                <a:solidFill>
                  <a:srgbClr val="C00000"/>
                </a:solidFill>
                <a:latin typeface="微软雅黑" pitchFamily="34" charset="-122"/>
                <a:ea typeface="微软雅黑" pitchFamily="34" charset="-122"/>
              </a:rPr>
              <a:t>（与财政部门对账一致）</a:t>
            </a:r>
            <a:endParaRPr lang="en-US" altLang="zh-CN">
              <a:solidFill>
                <a:srgbClr val="C0000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a:solidFill>
                  <a:srgbClr val="002060"/>
                </a:solidFill>
                <a:latin typeface="微软雅黑" pitchFamily="34" charset="-122"/>
                <a:ea typeface="微软雅黑" pitchFamily="34" charset="-122"/>
              </a:rPr>
              <a:t>本年支出：填列单位本年度一般公共预算财政拨款支出情况。</a:t>
            </a:r>
            <a:endParaRPr lang="en-US" altLang="zh-CN">
              <a:solidFill>
                <a:srgbClr val="00206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a:solidFill>
                  <a:srgbClr val="002060"/>
                </a:solidFill>
                <a:latin typeface="微软雅黑" pitchFamily="34" charset="-122"/>
                <a:ea typeface="微软雅黑" pitchFamily="34" charset="-122"/>
              </a:rPr>
              <a:t>机关运行经费</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715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2B6D2BBE-80BC-4DF6-A4B6-D88A82F0F2D8}" type="slidenum">
              <a:rPr lang="zh-CN" altLang="en-US" sz="1200">
                <a:solidFill>
                  <a:srgbClr val="000000"/>
                </a:solidFill>
                <a:latin typeface="微软雅黑" pitchFamily="34" charset="-122"/>
                <a:ea typeface="微软雅黑" pitchFamily="34" charset="-122"/>
              </a:rPr>
              <a:pPr>
                <a:spcBef>
                  <a:spcPct val="0"/>
                </a:spcBef>
                <a:buFontTx/>
                <a:buNone/>
              </a:pPr>
              <a:t>71</a:t>
            </a:fld>
            <a:endParaRPr lang="zh-CN" altLang="en-US" sz="1200">
              <a:solidFill>
                <a:srgbClr val="000000"/>
              </a:solidFill>
              <a:latin typeface="微软雅黑" pitchFamily="34" charset="-122"/>
              <a:ea typeface="微软雅黑" pitchFamily="34" charset="-122"/>
            </a:endParaRPr>
          </a:p>
        </p:txBody>
      </p:sp>
      <p:sp>
        <p:nvSpPr>
          <p:cNvPr id="17154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十四、</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一般公共预算财政拨款支出决算明细表（财决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graphicFrame>
        <p:nvGraphicFramePr>
          <p:cNvPr id="3" name="表格 2"/>
          <p:cNvGraphicFramePr>
            <a:graphicFrameLocks noGrp="1"/>
          </p:cNvGraphicFramePr>
          <p:nvPr/>
        </p:nvGraphicFramePr>
        <p:xfrm>
          <a:off x="9721850" y="1668463"/>
          <a:ext cx="7667629" cy="4721224"/>
        </p:xfrm>
        <a:graphic>
          <a:graphicData uri="http://schemas.openxmlformats.org/drawingml/2006/table">
            <a:tbl>
              <a:tblPr>
                <a:tableStyleId>{5C22544A-7EE6-4342-B048-85BDC9FD1C3A}</a:tableStyleId>
              </a:tblPr>
              <a:tblGrid>
                <a:gridCol w="291716"/>
                <a:gridCol w="150888"/>
                <a:gridCol w="150888"/>
                <a:gridCol w="294231"/>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191125"/>
                <a:gridCol w="201184"/>
                <a:gridCol w="231361"/>
                <a:gridCol w="231361"/>
              </a:tblGrid>
              <a:tr h="365781">
                <a:tc gridSpan="39">
                  <a:txBody>
                    <a:bodyPr/>
                    <a:lstStyle/>
                    <a:p>
                      <a:pPr algn="ctr" fontAlgn="ctr"/>
                      <a:r>
                        <a:rPr lang="zh-CN" altLang="en-US" sz="2400" u="none" strike="noStrike" dirty="0">
                          <a:effectLst/>
                        </a:rPr>
                        <a:t>一般公共预算财政拨款支出决算明细表（续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90">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8">
                  <a:txBody>
                    <a:bodyPr/>
                    <a:lstStyle/>
                    <a:p>
                      <a:pPr algn="r" fontAlgn="ctr"/>
                      <a:r>
                        <a:rPr lang="zh-CN" altLang="en-US" sz="1200" u="none" strike="noStrike" dirty="0">
                          <a:effectLst/>
                        </a:rPr>
                        <a:t>财决</a:t>
                      </a:r>
                      <a:r>
                        <a:rPr lang="en-US" altLang="zh-CN" sz="1200" u="none" strike="noStrike" dirty="0">
                          <a:effectLst/>
                        </a:rPr>
                        <a:t>08</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90">
                <a:tc gridSpan="10">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8">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31857">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200" u="none" strike="noStrike" dirty="0">
                          <a:effectLst/>
                        </a:rPr>
                        <a:t>对个人和家庭的补助</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200" u="none" strike="noStrike">
                          <a:effectLst/>
                        </a:rPr>
                        <a:t>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200" u="none" strike="noStrike">
                          <a:effectLst/>
                        </a:rPr>
                        <a:t>其他资本性支出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77574">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离休费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退休费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退职（役）费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抚恤金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生活补助</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救济费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医疗费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助学金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奖励金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生产补贴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住房公积金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提租补贴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购房补贴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采暖补贴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物业服务补贴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其他对个人和家庭的补助支出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房屋建筑物购建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物资储备</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公务用车购置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其他交通工具购置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房屋建筑物购建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办公设备购置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专用设备购置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大型修缮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信息网络及软件购置更新</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81">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40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81">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0">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0">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0">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510713" y="1712913"/>
          <a:ext cx="7662872" cy="4564340"/>
        </p:xfrm>
        <a:graphic>
          <a:graphicData uri="http://schemas.openxmlformats.org/drawingml/2006/table">
            <a:tbl>
              <a:tblPr>
                <a:tableStyleId>{5C22544A-7EE6-4342-B048-85BDC9FD1C3A}</a:tableStyleId>
              </a:tblPr>
              <a:tblGrid>
                <a:gridCol w="489444"/>
                <a:gridCol w="290608"/>
                <a:gridCol w="290608"/>
                <a:gridCol w="489444"/>
                <a:gridCol w="290608"/>
                <a:gridCol w="290608"/>
                <a:gridCol w="290608"/>
                <a:gridCol w="290608"/>
                <a:gridCol w="290608"/>
                <a:gridCol w="290608"/>
                <a:gridCol w="290608"/>
                <a:gridCol w="290608"/>
                <a:gridCol w="290608"/>
                <a:gridCol w="290608"/>
                <a:gridCol w="290608"/>
                <a:gridCol w="290608"/>
                <a:gridCol w="290608"/>
                <a:gridCol w="290608"/>
                <a:gridCol w="290608"/>
                <a:gridCol w="290608"/>
                <a:gridCol w="290608"/>
                <a:gridCol w="290608"/>
                <a:gridCol w="290608"/>
                <a:gridCol w="290608"/>
                <a:gridCol w="290608"/>
              </a:tblGrid>
              <a:tr h="365735">
                <a:tc gridSpan="25">
                  <a:txBody>
                    <a:bodyPr/>
                    <a:lstStyle/>
                    <a:p>
                      <a:pPr algn="ctr" fontAlgn="ctr"/>
                      <a:r>
                        <a:rPr lang="zh-CN" altLang="en-US" sz="2400" u="none" strike="noStrike" dirty="0">
                          <a:effectLst/>
                        </a:rPr>
                        <a:t>一般公共预算财政拨款支出决算明细表（续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5">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财决</a:t>
                      </a:r>
                      <a:r>
                        <a:rPr lang="en-US" altLang="zh-CN" sz="1400" u="none" strike="noStrike" dirty="0">
                          <a:effectLst/>
                        </a:rPr>
                        <a:t>08</a:t>
                      </a:r>
                      <a:r>
                        <a:rPr lang="zh-CN" altLang="en-US" sz="1400" u="none" strike="noStrike" dirty="0">
                          <a:effectLst/>
                        </a:rPr>
                        <a:t>表</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5">
                <a:tc gridSpan="8">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690">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6796">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地上附着物和青苗补偿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拆迁补偿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公务用车购置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产权参股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企业政策性补贴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事业单位补贴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财政贴息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国外债务付息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赠与</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贷款转贷</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5730">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573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5">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5">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2" name="表格 1"/>
          <p:cNvGraphicFramePr>
            <a:graphicFrameLocks noGrp="1"/>
          </p:cNvGraphicFramePr>
          <p:nvPr>
            <p:extLst>
              <p:ext uri="{D42A27DB-BD31-4B8C-83A1-F6EECF244321}">
                <p14:modId xmlns="" xmlns:p14="http://schemas.microsoft.com/office/powerpoint/2010/main" val="1616391131"/>
              </p:ext>
            </p:extLst>
          </p:nvPr>
        </p:nvGraphicFramePr>
        <p:xfrm>
          <a:off x="1497013" y="1628775"/>
          <a:ext cx="7646994" cy="4628169"/>
        </p:xfrm>
        <a:graphic>
          <a:graphicData uri="http://schemas.openxmlformats.org/drawingml/2006/table">
            <a:tbl>
              <a:tblPr>
                <a:tableStyleId>{5C22544A-7EE6-4342-B048-85BDC9FD1C3A}</a:tableStyleId>
              </a:tblPr>
              <a:tblGrid>
                <a:gridCol w="195012"/>
                <a:gridCol w="98661"/>
                <a:gridCol w="117352"/>
                <a:gridCol w="139611"/>
                <a:gridCol w="295967"/>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gridCol w="174369"/>
              </a:tblGrid>
              <a:tr h="365703">
                <a:tc gridSpan="44">
                  <a:txBody>
                    <a:bodyPr/>
                    <a:lstStyle/>
                    <a:p>
                      <a:pPr algn="ctr" fontAlgn="ctr"/>
                      <a:r>
                        <a:rPr lang="zh-CN" altLang="en-US" sz="2400" u="none" strike="noStrike" dirty="0">
                          <a:effectLst/>
                        </a:rPr>
                        <a:t>一般公共预算财政拨款支出决算明细表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52376">
                <a:tc gridSpan="2">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000" u="none" strike="noStrike" dirty="0">
                          <a:effectLst/>
                        </a:rPr>
                        <a:t>财决</a:t>
                      </a:r>
                      <a:r>
                        <a:rPr lang="en-US" altLang="zh-CN" sz="1000" u="none" strike="noStrike" dirty="0">
                          <a:effectLst/>
                        </a:rPr>
                        <a:t>08</a:t>
                      </a:r>
                      <a:r>
                        <a:rPr lang="zh-CN" altLang="en-US" sz="1000" u="none" strike="noStrike" dirty="0">
                          <a:effectLst/>
                        </a:rPr>
                        <a:t>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52376">
                <a:tc gridSpan="11">
                  <a:txBody>
                    <a:bodyPr/>
                    <a:lstStyle/>
                    <a:p>
                      <a:pPr algn="l" fontAlgn="ctr"/>
                      <a:r>
                        <a:rPr lang="zh-CN" altLang="en-US" sz="1000" u="none" strike="noStrike">
                          <a:effectLst/>
                        </a:rPr>
                        <a:t>编制单位：</a:t>
                      </a:r>
                      <a:endParaRPr lang="zh-CN" altLang="en-US" sz="10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000" u="none" strike="noStrike" dirty="0">
                          <a:effectLst/>
                        </a:rPr>
                        <a:t>金额单位：元</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02883">
                <a:tc gridSpan="5">
                  <a:txBody>
                    <a:bodyPr/>
                    <a:lstStyle/>
                    <a:p>
                      <a:pPr algn="ctr" fontAlgn="ctr"/>
                      <a:r>
                        <a:rPr lang="zh-CN" altLang="en-US" sz="1000" u="none" strike="noStrike" dirty="0">
                          <a:effectLst/>
                        </a:rPr>
                        <a:t>项    目</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000" u="none" strike="noStrike" dirty="0">
                          <a:effectLst/>
                        </a:rPr>
                        <a:t>合计</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000" u="none" strike="noStrike" dirty="0">
                          <a:effectLst/>
                        </a:rPr>
                        <a:t>工资福利支出</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000" u="none" strike="noStrike">
                          <a:effectLst/>
                        </a:rPr>
                        <a:t>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267">
                <a:tc gridSpan="4">
                  <a:txBody>
                    <a:bodyPr/>
                    <a:lstStyle/>
                    <a:p>
                      <a:pPr algn="ctr" fontAlgn="ctr"/>
                      <a:r>
                        <a:rPr lang="zh-CN" altLang="en-US" sz="1000" u="none" strike="noStrike">
                          <a:effectLst/>
                        </a:rPr>
                        <a:t>支出功能分类科目编码</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000" u="none" strike="noStrike">
                          <a:effectLst/>
                        </a:rPr>
                        <a:t>科目名称</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基本工资</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津贴补贴</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奖金</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其他社会保障缴费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a:effectLst/>
                        </a:rPr>
                        <a:t>伙食补助费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绩效工资</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机关事业单位基本养老保险缴费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dirty="0">
                          <a:effectLst/>
                        </a:rPr>
                        <a:t>职业年金缴费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000" u="none" strike="noStrike">
                          <a:effectLst/>
                        </a:rPr>
                        <a:t>其他工资福利支出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小计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办公费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印刷费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咨询费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手续费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水费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电费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邮电费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取暖费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物业管理费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差旅费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因公出国（境）费用</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维修（护）费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租赁费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会议费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培训费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公务接待费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专用材料费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被装购置费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专用燃料费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劳务费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委托业务费</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工会经费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福利费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公务用车运行维护费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其他交通费用</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税金及附加费用</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其他商品和服务支出</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27163">
                <a:tc rowSpan="2">
                  <a:txBody>
                    <a:bodyPr/>
                    <a:lstStyle/>
                    <a:p>
                      <a:pPr algn="ctr" fontAlgn="ctr"/>
                      <a:r>
                        <a:rPr lang="zh-CN" altLang="en-US" sz="1000" u="none" strike="noStrike">
                          <a:effectLst/>
                        </a:rPr>
                        <a:t>类</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gridSpan="2">
                  <a:txBody>
                    <a:bodyPr/>
                    <a:lstStyle/>
                    <a:p>
                      <a:pPr algn="ctr" fontAlgn="ctr"/>
                      <a:r>
                        <a:rPr lang="zh-CN" altLang="en-US" sz="1000" u="none" strike="noStrike">
                          <a:effectLst/>
                        </a:rPr>
                        <a:t>款</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000" u="none" strike="noStrike">
                          <a:effectLst/>
                        </a:rPr>
                        <a:t>项</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栏次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1</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2</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3</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a:effectLst/>
                        </a:rPr>
                        <a:t>6</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000" u="none" strike="noStrike" dirty="0">
                          <a:effectLst/>
                        </a:rPr>
                        <a:t>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11</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18</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19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20</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21</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24</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25</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27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28</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a:effectLst/>
                        </a:rPr>
                        <a:t>29</a:t>
                      </a:r>
                      <a:endParaRPr lang="en-US" altLang="zh-CN"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30</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31</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32</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33</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34</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35</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36</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37</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38</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000" u="none" strike="noStrike" dirty="0">
                          <a:effectLst/>
                        </a:rPr>
                        <a:t>39</a:t>
                      </a:r>
                      <a:endParaRPr lang="en-US" altLang="zh-CN"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27163">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a:txBody>
                    <a:bodyPr/>
                    <a:lstStyle/>
                    <a:p>
                      <a:pPr algn="ctr" fontAlgn="ctr"/>
                      <a:r>
                        <a:rPr lang="zh-CN" altLang="en-US" sz="1000" u="none" strike="noStrike">
                          <a:effectLst/>
                        </a:rPr>
                        <a:t>合计</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4">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000" u="none" strike="noStrike">
                          <a:effectLst/>
                        </a:rPr>
                        <a:t>　</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000" u="none" strike="noStrike" dirty="0">
                          <a:effectLst/>
                        </a:rPr>
                        <a:t>　</a:t>
                      </a: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52376">
                <a:tc gridSpan="14">
                  <a:txBody>
                    <a:bodyPr/>
                    <a:lstStyle/>
                    <a:p>
                      <a:pPr algn="l" fontAlgn="ctr"/>
                      <a:r>
                        <a:rPr lang="zh-CN" altLang="en-US" sz="1000" u="none" strike="noStrike">
                          <a:effectLst/>
                        </a:rPr>
                        <a:t>注：本表为自动生成表。</a:t>
                      </a: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0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0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4.72222E-6 0 L -0.90365 -0.00509 " pathEditMode="relative" rAng="0" ptsTypes="AA">
                                      <p:cBhvr>
                                        <p:cTn id="10" dur="500" fill="hold"/>
                                        <p:tgtEl>
                                          <p:spTgt spid="3"/>
                                        </p:tgtEl>
                                        <p:attrNameLst>
                                          <p:attrName>ppt_x</p:attrName>
                                          <p:attrName>ppt_y</p:attrName>
                                        </p:attrNameLst>
                                      </p:cBhvr>
                                      <p:rCtr x="-45191" y="-255"/>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2.22222E-6 2.59259E-6 L -0.88021 2.59259E-6 " pathEditMode="relative" rAng="0" ptsTypes="AA">
                                      <p:cBhvr>
                                        <p:cTn id="18" dur="500" fill="hold"/>
                                        <p:tgtEl>
                                          <p:spTgt spid="4"/>
                                        </p:tgtEl>
                                        <p:attrNameLst>
                                          <p:attrName>ppt_x</p:attrName>
                                          <p:attrName>ppt_y</p:attrName>
                                        </p:attrNameLst>
                                      </p:cBhvr>
                                      <p:rCtr x="-4401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740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06BB6D5-D08E-4A15-951C-0D82EF840A7C}" type="slidenum">
              <a:rPr lang="zh-CN" altLang="en-US" sz="1200">
                <a:solidFill>
                  <a:srgbClr val="000000"/>
                </a:solidFill>
                <a:latin typeface="微软雅黑" pitchFamily="34" charset="-122"/>
                <a:ea typeface="微软雅黑" pitchFamily="34" charset="-122"/>
              </a:rPr>
              <a:pPr>
                <a:spcBef>
                  <a:spcPct val="0"/>
                </a:spcBef>
                <a:buFontTx/>
                <a:buNone/>
              </a:pPr>
              <a:t>72</a:t>
            </a:fld>
            <a:endParaRPr lang="zh-CN" altLang="en-US" sz="1200">
              <a:solidFill>
                <a:srgbClr val="000000"/>
              </a:solidFill>
              <a:latin typeface="微软雅黑" pitchFamily="34" charset="-122"/>
              <a:ea typeface="微软雅黑" pitchFamily="34" charset="-122"/>
            </a:endParaRPr>
          </a:p>
        </p:txBody>
      </p:sp>
      <p:sp>
        <p:nvSpPr>
          <p:cNvPr id="17408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十四、</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一般公共预算财政拨款支出决算明细表（财决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408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本表反映单位从本级财政部门取得的一般公共预算财政拨款本年度列支的基本支出和项目支出的明细情况。</a:t>
            </a:r>
          </a:p>
          <a:p>
            <a:pPr eaLnBrk="1" hangingPunct="1">
              <a:lnSpc>
                <a:spcPct val="150000"/>
              </a:lnSpc>
              <a:buFontTx/>
              <a:buNone/>
            </a:pPr>
            <a:r>
              <a:rPr lang="zh-CN" altLang="en-US" sz="3600">
                <a:solidFill>
                  <a:srgbClr val="002060"/>
                </a:solidFill>
                <a:latin typeface="微软雅黑" pitchFamily="34" charset="-122"/>
                <a:ea typeface="微软雅黑" pitchFamily="34" charset="-122"/>
              </a:rPr>
              <a:t>本表为自动生成表。</a:t>
            </a:r>
            <a:endParaRPr lang="en-US" altLang="zh-CN" sz="3600">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761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47E1E053-694A-46D5-9D89-CA01F1CBC409}" type="slidenum">
              <a:rPr lang="zh-CN" altLang="en-US" sz="1200">
                <a:solidFill>
                  <a:srgbClr val="000000"/>
                </a:solidFill>
                <a:latin typeface="微软雅黑" pitchFamily="34" charset="-122"/>
                <a:ea typeface="微软雅黑" pitchFamily="34" charset="-122"/>
              </a:rPr>
              <a:pPr>
                <a:spcBef>
                  <a:spcPct val="0"/>
                </a:spcBef>
                <a:buFontTx/>
                <a:buNone/>
              </a:pPr>
              <a:t>73</a:t>
            </a:fld>
            <a:endParaRPr lang="zh-CN" altLang="en-US" sz="1200">
              <a:solidFill>
                <a:srgbClr val="000000"/>
              </a:solidFill>
              <a:latin typeface="微软雅黑" pitchFamily="34" charset="-122"/>
              <a:ea typeface="微软雅黑" pitchFamily="34" charset="-122"/>
            </a:endParaRPr>
          </a:p>
        </p:txBody>
      </p:sp>
      <p:sp>
        <p:nvSpPr>
          <p:cNvPr id="17613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十四、</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一般公共预算财政拨款支出决算明细表（财决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306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lnSpc>
                <a:spcPts val="4600"/>
              </a:lnSpc>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报表格式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7817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79DD880-D3ED-4E5B-9C04-1E7E8AD33D65}" type="slidenum">
              <a:rPr lang="zh-CN" altLang="en-US" sz="1200">
                <a:solidFill>
                  <a:srgbClr val="000000"/>
                </a:solidFill>
                <a:latin typeface="微软雅黑" pitchFamily="34" charset="-122"/>
                <a:ea typeface="微软雅黑" pitchFamily="34" charset="-122"/>
              </a:rPr>
              <a:pPr>
                <a:spcBef>
                  <a:spcPct val="0"/>
                </a:spcBef>
                <a:buFontTx/>
                <a:buNone/>
              </a:pPr>
              <a:t>74</a:t>
            </a:fld>
            <a:endParaRPr lang="zh-CN" altLang="en-US" sz="1200">
              <a:solidFill>
                <a:srgbClr val="000000"/>
              </a:solidFill>
              <a:latin typeface="微软雅黑" pitchFamily="34" charset="-122"/>
              <a:ea typeface="微软雅黑" pitchFamily="34" charset="-122"/>
            </a:endParaRPr>
          </a:p>
        </p:txBody>
      </p:sp>
      <p:sp>
        <p:nvSpPr>
          <p:cNvPr id="17818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十四、</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一般公共预算财政拨款支出决算明细表（财决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818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3600">
                <a:solidFill>
                  <a:srgbClr val="002060"/>
                </a:solidFill>
                <a:latin typeface="微软雅黑" pitchFamily="34" charset="-122"/>
                <a:ea typeface="微软雅黑" pitchFamily="34" charset="-122"/>
              </a:rPr>
              <a:t>与</a:t>
            </a:r>
            <a:r>
              <a:rPr lang="zh-CN" altLang="en-US" sz="3600" b="1">
                <a:solidFill>
                  <a:srgbClr val="002060"/>
                </a:solidFill>
                <a:latin typeface="微软雅黑" pitchFamily="34" charset="-122"/>
                <a:ea typeface="微软雅黑" pitchFamily="34" charset="-122"/>
              </a:rPr>
              <a:t>财决</a:t>
            </a:r>
            <a:r>
              <a:rPr lang="en-US" altLang="zh-CN" sz="3600" b="1">
                <a:solidFill>
                  <a:srgbClr val="002060"/>
                </a:solidFill>
                <a:latin typeface="微软雅黑" pitchFamily="34" charset="-122"/>
                <a:ea typeface="微软雅黑" pitchFamily="34" charset="-122"/>
              </a:rPr>
              <a:t>05</a:t>
            </a:r>
            <a:r>
              <a:rPr lang="zh-CN" altLang="en-US" sz="3600" b="1">
                <a:solidFill>
                  <a:srgbClr val="002060"/>
                </a:solidFill>
                <a:latin typeface="微软雅黑" pitchFamily="34" charset="-122"/>
                <a:ea typeface="微软雅黑" pitchFamily="34" charset="-122"/>
              </a:rPr>
              <a:t>表</a:t>
            </a:r>
            <a:r>
              <a:rPr lang="zh-CN" altLang="en-US" sz="3600">
                <a:solidFill>
                  <a:srgbClr val="002060"/>
                </a:solidFill>
                <a:latin typeface="微软雅黑" pitchFamily="34" charset="-122"/>
                <a:ea typeface="微软雅黑" pitchFamily="34" charset="-122"/>
              </a:rPr>
              <a:t>对应数据的对比衔接：总体上是小于等于前表的关系，但差异过大的情况要重点核实。</a:t>
            </a:r>
            <a:endParaRPr lang="en-US" altLang="zh-CN" sz="3600">
              <a:solidFill>
                <a:srgbClr val="00206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3600">
                <a:solidFill>
                  <a:srgbClr val="002060"/>
                </a:solidFill>
                <a:latin typeface="微软雅黑" pitchFamily="34" charset="-122"/>
                <a:ea typeface="微软雅黑" pitchFamily="34" charset="-122"/>
              </a:rPr>
              <a:t>常见问题及有关审核意见同</a:t>
            </a:r>
            <a:r>
              <a:rPr lang="zh-CN" altLang="en-US" sz="3600" b="1">
                <a:solidFill>
                  <a:srgbClr val="002060"/>
                </a:solidFill>
                <a:latin typeface="微软雅黑" pitchFamily="34" charset="-122"/>
                <a:ea typeface="微软雅黑" pitchFamily="34" charset="-122"/>
              </a:rPr>
              <a:t>财决</a:t>
            </a:r>
            <a:r>
              <a:rPr lang="en-US" altLang="zh-CN" sz="3600" b="1">
                <a:solidFill>
                  <a:srgbClr val="002060"/>
                </a:solidFill>
                <a:latin typeface="微软雅黑" pitchFamily="34" charset="-122"/>
                <a:ea typeface="微软雅黑" pitchFamily="34" charset="-122"/>
              </a:rPr>
              <a:t>05</a:t>
            </a:r>
            <a:r>
              <a:rPr lang="zh-CN" altLang="en-US" sz="3600" b="1">
                <a:solidFill>
                  <a:srgbClr val="002060"/>
                </a:solidFill>
                <a:latin typeface="微软雅黑" pitchFamily="34" charset="-122"/>
                <a:ea typeface="微软雅黑" pitchFamily="34" charset="-122"/>
              </a:rPr>
              <a:t>表</a:t>
            </a:r>
            <a:r>
              <a:rPr lang="zh-CN" altLang="en-US" sz="3600">
                <a:solidFill>
                  <a:srgbClr val="002060"/>
                </a:solidFill>
                <a:latin typeface="微软雅黑" pitchFamily="34" charset="-122"/>
                <a:ea typeface="微软雅黑" pitchFamily="34" charset="-122"/>
              </a:rPr>
              <a:t>。</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8022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162A999-7E1C-41CC-A612-3A1B0A21B230}" type="slidenum">
              <a:rPr lang="zh-CN" altLang="en-US" sz="1200">
                <a:solidFill>
                  <a:srgbClr val="000000"/>
                </a:solidFill>
                <a:latin typeface="微软雅黑" pitchFamily="34" charset="-122"/>
                <a:ea typeface="微软雅黑" pitchFamily="34" charset="-122"/>
              </a:rPr>
              <a:pPr>
                <a:spcBef>
                  <a:spcPct val="0"/>
                </a:spcBef>
                <a:buFontTx/>
                <a:buNone/>
              </a:pPr>
              <a:t>75</a:t>
            </a:fld>
            <a:endParaRPr lang="zh-CN" altLang="en-US" sz="1200">
              <a:solidFill>
                <a:srgbClr val="000000"/>
              </a:solidFill>
              <a:latin typeface="微软雅黑" pitchFamily="34" charset="-122"/>
              <a:ea typeface="微软雅黑" pitchFamily="34" charset="-122"/>
            </a:endParaRPr>
          </a:p>
        </p:txBody>
      </p:sp>
      <p:sp>
        <p:nvSpPr>
          <p:cNvPr id="18022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十五、</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一般公共预算财政拨款基本支出决算明细表（财决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graphicFrame>
        <p:nvGraphicFramePr>
          <p:cNvPr id="2" name="表格 1"/>
          <p:cNvGraphicFramePr>
            <a:graphicFrameLocks noGrp="1"/>
          </p:cNvGraphicFramePr>
          <p:nvPr/>
        </p:nvGraphicFramePr>
        <p:xfrm>
          <a:off x="1482725" y="1716088"/>
          <a:ext cx="7661292" cy="4659696"/>
        </p:xfrm>
        <a:graphic>
          <a:graphicData uri="http://schemas.openxmlformats.org/drawingml/2006/table">
            <a:tbl>
              <a:tblPr>
                <a:tableStyleId>{5C22544A-7EE6-4342-B048-85BDC9FD1C3A}</a:tableStyleId>
              </a:tblPr>
              <a:tblGrid>
                <a:gridCol w="208490"/>
                <a:gridCol w="206380"/>
                <a:gridCol w="156728"/>
                <a:gridCol w="258142"/>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gridCol w="175168"/>
              </a:tblGrid>
              <a:tr h="365728">
                <a:tc gridSpan="43">
                  <a:txBody>
                    <a:bodyPr/>
                    <a:lstStyle/>
                    <a:p>
                      <a:pPr algn="ctr" fontAlgn="ctr"/>
                      <a:r>
                        <a:rPr lang="zh-CN" altLang="en-US" sz="2400" u="none" strike="noStrike" dirty="0">
                          <a:effectLst/>
                        </a:rPr>
                        <a:t>一般公共预算财政拨款基本支出决算明细表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64">
                <a:tc>
                  <a:txBody>
                    <a:bodyPr/>
                    <a:lstStyle/>
                    <a:p>
                      <a:pPr algn="ct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财决</a:t>
                      </a:r>
                      <a:r>
                        <a:rPr lang="en-US" altLang="zh-CN" sz="1200" u="none" strike="noStrike" dirty="0">
                          <a:effectLst/>
                        </a:rPr>
                        <a:t>08-1</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64">
                <a:tc gridSpan="9">
                  <a:txBody>
                    <a:bodyPr/>
                    <a:lstStyle/>
                    <a:p>
                      <a:pPr algn="l" fontAlgn="ctr"/>
                      <a:r>
                        <a:rPr lang="zh-CN" altLang="en-US" sz="1200" u="none" strike="noStrike" dirty="0">
                          <a:effectLst/>
                        </a:rPr>
                        <a:t>编制单位：</a:t>
                      </a:r>
                      <a:endParaRPr lang="zh-CN" altLang="en-US" sz="12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01056">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200" u="none" strike="noStrike" dirty="0">
                          <a:effectLst/>
                        </a:rPr>
                        <a:t>合计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200" u="none" strike="noStrike">
                          <a:effectLst/>
                        </a:rPr>
                        <a:t>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200" u="none" strike="noStrike" dirty="0">
                          <a:effectLst/>
                        </a:rPr>
                        <a:t>商品和服务支出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60094">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基本工资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津贴补贴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其他社会保障缴费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伙食补助费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绩效工资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机关事业单位基本养老保险缴费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职业年金缴费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印刷费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咨询费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手续费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水费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邮电费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取暖费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物业管理费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差旅费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因公出国</a:t>
                      </a:r>
                      <a:r>
                        <a:rPr lang="en-US" altLang="zh-CN" sz="1200" u="none" strike="noStrike" dirty="0">
                          <a:effectLst/>
                        </a:rPr>
                        <a:t>︵</a:t>
                      </a:r>
                      <a:r>
                        <a:rPr lang="zh-CN" altLang="en-US" sz="1200" u="none" strike="noStrike" dirty="0">
                          <a:effectLst/>
                        </a:rPr>
                        <a:t>境</a:t>
                      </a:r>
                      <a:r>
                        <a:rPr lang="en-US" altLang="zh-CN" sz="1200" u="none" strike="noStrike" dirty="0">
                          <a:effectLst/>
                        </a:rPr>
                        <a:t>︶</a:t>
                      </a:r>
                      <a:r>
                        <a:rPr lang="zh-CN" altLang="en-US" sz="1200" u="none" strike="noStrike" dirty="0">
                          <a:effectLst/>
                        </a:rPr>
                        <a:t>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维修</a:t>
                      </a:r>
                      <a:r>
                        <a:rPr lang="en-US" altLang="zh-CN" sz="1200" u="none" strike="noStrike">
                          <a:effectLst/>
                        </a:rPr>
                        <a:t>︵</a:t>
                      </a:r>
                      <a:r>
                        <a:rPr lang="zh-CN" altLang="en-US" sz="1200" u="none" strike="noStrike">
                          <a:effectLst/>
                        </a:rPr>
                        <a:t>护</a:t>
                      </a:r>
                      <a:r>
                        <a:rPr lang="en-US" altLang="zh-CN" sz="1200" u="none" strike="noStrike">
                          <a:effectLst/>
                        </a:rPr>
                        <a:t>︶</a:t>
                      </a:r>
                      <a:r>
                        <a:rPr lang="zh-CN" altLang="en-US" sz="1200" u="none" strike="noStrike">
                          <a:effectLst/>
                        </a:rPr>
                        <a:t>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租赁费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会议费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培训费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公务接待费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专用材料费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被装购置费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专用燃料费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劳务费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委托业务费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工会经费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福利费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公务用车运行维护费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其他交通费用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税金及附加费用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28">
                <a:tc rowSpan="2">
                  <a:txBody>
                    <a:bodyPr/>
                    <a:lstStyle/>
                    <a:p>
                      <a:pPr algn="ctr" fontAlgn="ctr"/>
                      <a:r>
                        <a:rPr lang="zh-CN" altLang="en-US" sz="1200" u="none" strike="noStrike" dirty="0">
                          <a:effectLst/>
                        </a:rPr>
                        <a:t>类</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dirty="0">
                          <a:effectLst/>
                        </a:rPr>
                        <a:t>款</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2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25">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67625">
                <a:tc gridSpan="3">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100" u="none" strike="noStrike">
                          <a:effectLst/>
                        </a:rPr>
                        <a:t>　</a:t>
                      </a:r>
                      <a:endParaRPr lang="zh-CN" altLang="en-US" sz="11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100" u="none" strike="noStrike" dirty="0">
                          <a:effectLst/>
                        </a:rPr>
                        <a:t>　</a:t>
                      </a:r>
                      <a:endParaRPr lang="zh-CN" altLang="en-US" sz="11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685338" y="1570038"/>
          <a:ext cx="7667628" cy="4967288"/>
        </p:xfrm>
        <a:graphic>
          <a:graphicData uri="http://schemas.openxmlformats.org/drawingml/2006/table">
            <a:tbl>
              <a:tblPr>
                <a:tableStyleId>{5C22544A-7EE6-4342-B048-85BDC9FD1C3A}</a:tableStyleId>
              </a:tblPr>
              <a:tblGrid>
                <a:gridCol w="215305"/>
                <a:gridCol w="223719"/>
                <a:gridCol w="163358"/>
                <a:gridCol w="275666"/>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gridCol w="193988"/>
              </a:tblGrid>
              <a:tr h="365811">
                <a:tc gridSpan="39">
                  <a:txBody>
                    <a:bodyPr/>
                    <a:lstStyle/>
                    <a:p>
                      <a:pPr algn="ctr" fontAlgn="ctr"/>
                      <a:r>
                        <a:rPr lang="zh-CN" altLang="en-US" sz="2400" u="none" strike="noStrike" dirty="0">
                          <a:effectLst/>
                        </a:rPr>
                        <a:t>一般公共预算财政拨款基本支出决算明细表（续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90">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11">
                  <a:txBody>
                    <a:bodyPr/>
                    <a:lstStyle/>
                    <a:p>
                      <a:pPr algn="r" fontAlgn="ctr"/>
                      <a:r>
                        <a:rPr lang="zh-CN" altLang="en-US" sz="1400" u="none" strike="noStrike">
                          <a:effectLst/>
                        </a:rPr>
                        <a:t>财决</a:t>
                      </a:r>
                      <a:r>
                        <a:rPr lang="en-US" altLang="zh-CN" sz="1400" u="none" strike="noStrike">
                          <a:effectLst/>
                        </a:rPr>
                        <a:t>08-1</a:t>
                      </a:r>
                      <a:r>
                        <a:rPr lang="zh-CN" altLang="en-US" sz="1400" u="none" strike="noStrike">
                          <a:effectLst/>
                        </a:rPr>
                        <a:t>表</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90">
                <a:tc gridSpan="9">
                  <a:txBody>
                    <a:bodyPr/>
                    <a:lstStyle/>
                    <a:p>
                      <a:pPr algn="l" fontAlgn="ctr"/>
                      <a:r>
                        <a:rPr lang="zh-CN" altLang="en-US" sz="1400" u="none" strike="noStrike" dirty="0">
                          <a:effectLst/>
                        </a:rPr>
                        <a:t>编制单位：</a:t>
                      </a:r>
                      <a:endParaRPr lang="zh-CN" altLang="en-US" sz="14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1">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33679">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400" u="none" strike="noStrike" dirty="0">
                          <a:effectLst/>
                        </a:rPr>
                        <a:t>对个人和家庭的补助</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400" u="none" strike="noStrike" dirty="0">
                          <a:effectLst/>
                        </a:rPr>
                        <a:t>基本建设支出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774068">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离休费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退休费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smtClean="0">
                          <a:effectLst/>
                        </a:rPr>
                        <a:t>退职</a:t>
                      </a:r>
                      <a:r>
                        <a:rPr lang="en-US" altLang="zh-CN" sz="1400" u="none" strike="noStrike" dirty="0" smtClean="0">
                          <a:effectLst/>
                          <a:latin typeface="宋体" panose="02010600030101010101" pitchFamily="2" charset="-122"/>
                          <a:ea typeface="宋体" panose="02010600030101010101" pitchFamily="2" charset="-122"/>
                        </a:rPr>
                        <a:t>︵</a:t>
                      </a:r>
                      <a:r>
                        <a:rPr lang="zh-CN" altLang="en-US" sz="1400" u="none" strike="noStrike" dirty="0" smtClean="0">
                          <a:effectLst/>
                        </a:rPr>
                        <a:t>役</a:t>
                      </a:r>
                      <a:r>
                        <a:rPr lang="en-US" altLang="zh-CN" sz="1400" u="none" strike="noStrike" dirty="0" smtClean="0">
                          <a:effectLst/>
                          <a:latin typeface="宋体" panose="02010600030101010101" pitchFamily="2" charset="-122"/>
                          <a:ea typeface="宋体" panose="02010600030101010101" pitchFamily="2" charset="-122"/>
                        </a:rPr>
                        <a:t>︶</a:t>
                      </a:r>
                      <a:r>
                        <a:rPr lang="zh-CN" altLang="en-US" sz="1400" u="none" strike="noStrike" dirty="0" smtClean="0">
                          <a:effectLst/>
                        </a:rPr>
                        <a:t>费</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抚恤金</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生活补助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救济费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医疗费</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助学金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奖励金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生产补贴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住房公积金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提租补贴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购房补贴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采暖补贴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400" u="none" strike="noStrike" dirty="0">
                          <a:effectLst/>
                        </a:rPr>
                        <a:t>物业服务补贴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400" u="none" strike="noStrike">
                          <a:effectLst/>
                        </a:rPr>
                        <a:t>其他对个人和家庭的补助支出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房屋建筑物购建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办公设备购置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专用设备购置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基础设施建设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大型修缮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信息网络及软件购置更新</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物资储备</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公务用车购置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其他交通工具购置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其他基本建设支出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房屋建筑物购建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办公设备购置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专用设备购置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基础设施建设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大型修缮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信息网络及软件购置更新</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426780">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40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52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56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4267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90">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434513" y="1717675"/>
          <a:ext cx="7667634" cy="4565650"/>
        </p:xfrm>
        <a:graphic>
          <a:graphicData uri="http://schemas.openxmlformats.org/drawingml/2006/table">
            <a:tbl>
              <a:tblPr>
                <a:tableStyleId>{5C22544A-7EE6-4342-B048-85BDC9FD1C3A}</a:tableStyleId>
              </a:tblPr>
              <a:tblGrid>
                <a:gridCol w="322820"/>
                <a:gridCol w="433142"/>
                <a:gridCol w="293129"/>
                <a:gridCol w="462834"/>
                <a:gridCol w="293129"/>
                <a:gridCol w="293129"/>
                <a:gridCol w="293129"/>
                <a:gridCol w="293129"/>
                <a:gridCol w="293129"/>
                <a:gridCol w="293129"/>
                <a:gridCol w="293129"/>
                <a:gridCol w="293129"/>
                <a:gridCol w="293129"/>
                <a:gridCol w="293129"/>
                <a:gridCol w="293129"/>
                <a:gridCol w="293129"/>
                <a:gridCol w="293129"/>
                <a:gridCol w="293129"/>
                <a:gridCol w="293129"/>
                <a:gridCol w="293129"/>
                <a:gridCol w="293129"/>
                <a:gridCol w="293129"/>
                <a:gridCol w="293129"/>
                <a:gridCol w="293129"/>
                <a:gridCol w="293129"/>
              </a:tblGrid>
              <a:tr h="365862">
                <a:tc gridSpan="25">
                  <a:txBody>
                    <a:bodyPr/>
                    <a:lstStyle/>
                    <a:p>
                      <a:pPr algn="ctr" fontAlgn="ctr"/>
                      <a:r>
                        <a:rPr lang="zh-CN" altLang="en-US" sz="2400" u="none" strike="noStrike" dirty="0">
                          <a:effectLst/>
                        </a:rPr>
                        <a:t>一般公共预算财政拨款基本支出决算明细表（续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419">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财决</a:t>
                      </a:r>
                      <a:r>
                        <a:rPr lang="en-US" altLang="zh-CN" sz="1400" u="none" strike="noStrike" dirty="0">
                          <a:effectLst/>
                        </a:rPr>
                        <a:t>08-1</a:t>
                      </a:r>
                      <a:r>
                        <a:rPr lang="zh-CN" altLang="en-US" sz="1400" u="none" strike="noStrike" dirty="0">
                          <a:effectLst/>
                        </a:rPr>
                        <a:t>表</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419">
                <a:tc gridSpan="4">
                  <a:txBody>
                    <a:bodyPr/>
                    <a:lstStyle/>
                    <a:p>
                      <a:pPr algn="l" fontAlgn="ctr"/>
                      <a:r>
                        <a:rPr lang="zh-CN" altLang="en-US" sz="1400" u="none" strike="noStrike" dirty="0">
                          <a:effectLst/>
                        </a:rPr>
                        <a:t>编制单位：</a:t>
                      </a:r>
                      <a:endParaRPr lang="zh-CN" altLang="en-US" sz="14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839">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7613">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地上附着物和青苗补偿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拆迁补偿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公务用车购置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产权参股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企业政策性补贴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事业单位补贴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财政贴息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国外债务付息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赠与</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贷款转贷</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5830">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583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19">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19">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2.22222E-6 -2.22222E-6 L -0.89965 0.00047 " pathEditMode="relative" rAng="0" ptsTypes="AA">
                                      <p:cBhvr>
                                        <p:cTn id="10" dur="500" fill="hold"/>
                                        <p:tgtEl>
                                          <p:spTgt spid="3"/>
                                        </p:tgtEl>
                                        <p:attrNameLst>
                                          <p:attrName>ppt_x</p:attrName>
                                          <p:attrName>ppt_y</p:attrName>
                                        </p:attrNameLst>
                                      </p:cBhvr>
                                      <p:rCtr x="-44983" y="23"/>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1.66667E-6 -3.33333E-6 L -0.87222 -0.00092 " pathEditMode="relative" rAng="0" ptsTypes="AA">
                                      <p:cBhvr>
                                        <p:cTn id="18" dur="500" fill="hold"/>
                                        <p:tgtEl>
                                          <p:spTgt spid="4"/>
                                        </p:tgtEl>
                                        <p:attrNameLst>
                                          <p:attrName>ppt_x</p:attrName>
                                          <p:attrName>ppt_y</p:attrName>
                                        </p:attrNameLst>
                                      </p:cBhvr>
                                      <p:rCtr x="-43611"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8227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DE6B66D-3303-40F8-9B81-6581558B490B}" type="slidenum">
              <a:rPr lang="zh-CN" altLang="en-US" sz="1200">
                <a:solidFill>
                  <a:srgbClr val="000000"/>
                </a:solidFill>
                <a:latin typeface="微软雅黑" pitchFamily="34" charset="-122"/>
                <a:ea typeface="微软雅黑" pitchFamily="34" charset="-122"/>
              </a:rPr>
              <a:pPr>
                <a:spcBef>
                  <a:spcPct val="0"/>
                </a:spcBef>
                <a:buFontTx/>
                <a:buNone/>
              </a:pPr>
              <a:t>76</a:t>
            </a:fld>
            <a:endParaRPr lang="zh-CN" altLang="en-US" sz="1200">
              <a:solidFill>
                <a:srgbClr val="000000"/>
              </a:solidFill>
              <a:latin typeface="微软雅黑" pitchFamily="34" charset="-122"/>
              <a:ea typeface="微软雅黑" pitchFamily="34" charset="-122"/>
            </a:endParaRPr>
          </a:p>
        </p:txBody>
      </p:sp>
      <p:sp>
        <p:nvSpPr>
          <p:cNvPr id="18227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十五、</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一般公共预算财政拨款基本支出决算明细表（财决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8227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从本级财政部门取得的一般公共预算财政拨款本年度列支的基本支出明细情况。根据单位基本支出明细账中一般公共预算财政拨款支出的发生数，按支出功能分类科目分“类”、“款”、“项”填列。</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8432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7730675-A5C5-460B-B872-86B85F59130D}" type="slidenum">
              <a:rPr lang="zh-CN" altLang="en-US" sz="1200">
                <a:solidFill>
                  <a:srgbClr val="000000"/>
                </a:solidFill>
                <a:latin typeface="微软雅黑" pitchFamily="34" charset="-122"/>
                <a:ea typeface="微软雅黑" pitchFamily="34" charset="-122"/>
              </a:rPr>
              <a:pPr>
                <a:spcBef>
                  <a:spcPct val="0"/>
                </a:spcBef>
                <a:buFontTx/>
                <a:buNone/>
              </a:pPr>
              <a:t>77</a:t>
            </a:fld>
            <a:endParaRPr lang="zh-CN" altLang="en-US" sz="1200">
              <a:solidFill>
                <a:srgbClr val="000000"/>
              </a:solidFill>
              <a:latin typeface="微软雅黑" pitchFamily="34" charset="-122"/>
              <a:ea typeface="微软雅黑" pitchFamily="34" charset="-122"/>
            </a:endParaRPr>
          </a:p>
        </p:txBody>
      </p:sp>
      <p:sp>
        <p:nvSpPr>
          <p:cNvPr id="18432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7306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lnSpc>
                <a:spcPts val="4600"/>
              </a:lnSpc>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报表格式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十五、</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一般公共预算财政拨款基本支出决算明细表（财决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8637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767838F-7ADA-4F5E-B93F-498D9E001572}" type="slidenum">
              <a:rPr lang="zh-CN" altLang="en-US" sz="1200">
                <a:solidFill>
                  <a:srgbClr val="000000"/>
                </a:solidFill>
                <a:latin typeface="微软雅黑" pitchFamily="34" charset="-122"/>
                <a:ea typeface="微软雅黑" pitchFamily="34" charset="-122"/>
              </a:rPr>
              <a:pPr>
                <a:spcBef>
                  <a:spcPct val="0"/>
                </a:spcBef>
                <a:buFontTx/>
                <a:buNone/>
              </a:pPr>
              <a:t>78</a:t>
            </a:fld>
            <a:endParaRPr lang="zh-CN" altLang="en-US" sz="1200">
              <a:solidFill>
                <a:srgbClr val="000000"/>
              </a:solidFill>
              <a:latin typeface="微软雅黑" pitchFamily="34" charset="-122"/>
              <a:ea typeface="微软雅黑" pitchFamily="34" charset="-122"/>
            </a:endParaRPr>
          </a:p>
        </p:txBody>
      </p:sp>
      <p:sp>
        <p:nvSpPr>
          <p:cNvPr id="18637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十五、</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一般公共预算财政拨款基本支出决算明细表（财决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8637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各栏应按照支出经济分类科目规定的核算内容填列，避免误填 </a:t>
            </a:r>
            <a:r>
              <a:rPr lang="zh-CN" altLang="en-US" sz="2800">
                <a:solidFill>
                  <a:srgbClr val="C00000"/>
                </a:solidFill>
                <a:latin typeface="微软雅黑" pitchFamily="34" charset="-122"/>
                <a:ea typeface="微软雅黑" pitchFamily="34" charset="-122"/>
              </a:rPr>
              <a:t>（各类下其他款占本类支出小计大于</a:t>
            </a:r>
            <a:r>
              <a:rPr lang="en-US" altLang="zh-CN" sz="2800">
                <a:solidFill>
                  <a:srgbClr val="C00000"/>
                </a:solidFill>
                <a:latin typeface="微软雅黑" pitchFamily="34" charset="-122"/>
                <a:ea typeface="微软雅黑" pitchFamily="34" charset="-122"/>
              </a:rPr>
              <a:t>30%</a:t>
            </a:r>
            <a:r>
              <a:rPr lang="zh-CN" altLang="en-US" sz="2800">
                <a:solidFill>
                  <a:srgbClr val="C00000"/>
                </a:solidFill>
                <a:latin typeface="微软雅黑" pitchFamily="34" charset="-122"/>
                <a:ea typeface="微软雅黑" pitchFamily="34" charset="-122"/>
              </a:rPr>
              <a:t>的，应予说明）</a:t>
            </a:r>
          </a:p>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与财决</a:t>
            </a:r>
            <a:r>
              <a:rPr lang="en-US" altLang="zh-CN" sz="2800">
                <a:solidFill>
                  <a:srgbClr val="002060"/>
                </a:solidFill>
                <a:latin typeface="微软雅黑" pitchFamily="34" charset="-122"/>
                <a:ea typeface="微软雅黑" pitchFamily="34" charset="-122"/>
              </a:rPr>
              <a:t>05</a:t>
            </a:r>
            <a:r>
              <a:rPr lang="zh-CN" altLang="en-US" sz="2800">
                <a:solidFill>
                  <a:srgbClr val="002060"/>
                </a:solidFill>
                <a:latin typeface="微软雅黑" pitchFamily="34" charset="-122"/>
                <a:ea typeface="微软雅黑" pitchFamily="34" charset="-122"/>
              </a:rPr>
              <a:t>－</a:t>
            </a:r>
            <a:r>
              <a:rPr lang="en-US" altLang="zh-CN" sz="2800">
                <a:solidFill>
                  <a:srgbClr val="002060"/>
                </a:solidFill>
                <a:latin typeface="微软雅黑" pitchFamily="34" charset="-122"/>
                <a:ea typeface="微软雅黑" pitchFamily="34" charset="-122"/>
              </a:rPr>
              <a:t>1</a:t>
            </a:r>
            <a:r>
              <a:rPr lang="zh-CN" altLang="en-US" sz="2800">
                <a:solidFill>
                  <a:srgbClr val="002060"/>
                </a:solidFill>
                <a:latin typeface="微软雅黑" pitchFamily="34" charset="-122"/>
                <a:ea typeface="微软雅黑" pitchFamily="34" charset="-122"/>
              </a:rPr>
              <a:t>表对应数据的对比衔接：总体上是小于等于前表的关系，但差异过大的情况要重点核实</a:t>
            </a:r>
          </a:p>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常见问题及有关审核意见同财决</a:t>
            </a:r>
            <a:r>
              <a:rPr lang="en-US" altLang="zh-CN" sz="2800">
                <a:solidFill>
                  <a:srgbClr val="002060"/>
                </a:solidFill>
                <a:latin typeface="微软雅黑" pitchFamily="34" charset="-122"/>
                <a:ea typeface="微软雅黑" pitchFamily="34" charset="-122"/>
              </a:rPr>
              <a:t>05</a:t>
            </a:r>
            <a:r>
              <a:rPr lang="zh-CN" altLang="en-US" sz="2800">
                <a:solidFill>
                  <a:srgbClr val="002060"/>
                </a:solidFill>
                <a:latin typeface="微软雅黑" pitchFamily="34" charset="-122"/>
                <a:ea typeface="微软雅黑" pitchFamily="34" charset="-122"/>
              </a:rPr>
              <a:t>表</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8841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C6F9F8F-0254-4F76-B781-702E27BE2CB4}" type="slidenum">
              <a:rPr lang="zh-CN" altLang="en-US" sz="1200">
                <a:solidFill>
                  <a:srgbClr val="000000"/>
                </a:solidFill>
                <a:latin typeface="微软雅黑" pitchFamily="34" charset="-122"/>
                <a:ea typeface="微软雅黑" pitchFamily="34" charset="-122"/>
              </a:rPr>
              <a:pPr>
                <a:spcBef>
                  <a:spcPct val="0"/>
                </a:spcBef>
                <a:buFontTx/>
                <a:buNone/>
              </a:pPr>
              <a:t>79</a:t>
            </a:fld>
            <a:endParaRPr lang="zh-CN" altLang="en-US" sz="1200">
              <a:solidFill>
                <a:srgbClr val="000000"/>
              </a:solidFill>
              <a:latin typeface="微软雅黑" pitchFamily="34" charset="-122"/>
              <a:ea typeface="微软雅黑" pitchFamily="34" charset="-122"/>
            </a:endParaRPr>
          </a:p>
        </p:txBody>
      </p:sp>
      <p:sp>
        <p:nvSpPr>
          <p:cNvPr id="18842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3" name="矩形 12"/>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十六、</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一般公共预算财政拨款项目支出决算明细表（财决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graphicFrame>
        <p:nvGraphicFramePr>
          <p:cNvPr id="2" name="表格 1"/>
          <p:cNvGraphicFramePr>
            <a:graphicFrameLocks noGrp="1"/>
          </p:cNvGraphicFramePr>
          <p:nvPr/>
        </p:nvGraphicFramePr>
        <p:xfrm>
          <a:off x="1493838" y="1800225"/>
          <a:ext cx="7650146" cy="4509126"/>
        </p:xfrm>
        <a:graphic>
          <a:graphicData uri="http://schemas.openxmlformats.org/drawingml/2006/table">
            <a:tbl>
              <a:tblPr>
                <a:tableStyleId>{5C22544A-7EE6-4342-B048-85BDC9FD1C3A}</a:tableStyleId>
              </a:tblPr>
              <a:tblGrid>
                <a:gridCol w="197663"/>
                <a:gridCol w="216030"/>
                <a:gridCol w="141434"/>
                <a:gridCol w="295915"/>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gridCol w="174336"/>
              </a:tblGrid>
              <a:tr h="365706">
                <a:tc gridSpan="43">
                  <a:txBody>
                    <a:bodyPr/>
                    <a:lstStyle/>
                    <a:p>
                      <a:pPr algn="ctr" fontAlgn="ctr"/>
                      <a:r>
                        <a:rPr lang="zh-CN" altLang="en-US" sz="2400" u="none" strike="noStrike" dirty="0">
                          <a:effectLst/>
                        </a:rPr>
                        <a:t>一般公共预算财政拨款项目支出决算明细表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53">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8">
                  <a:txBody>
                    <a:bodyPr/>
                    <a:lstStyle/>
                    <a:p>
                      <a:pPr algn="r" fontAlgn="ctr"/>
                      <a:r>
                        <a:rPr lang="zh-CN" altLang="en-US" sz="1200" u="none" strike="noStrike">
                          <a:effectLst/>
                        </a:rPr>
                        <a:t>财决</a:t>
                      </a:r>
                      <a:r>
                        <a:rPr lang="en-US" altLang="zh-CN" sz="1200" u="none" strike="noStrike">
                          <a:effectLst/>
                        </a:rPr>
                        <a:t>08-2</a:t>
                      </a:r>
                      <a:r>
                        <a:rPr lang="zh-CN" altLang="en-US" sz="1200" u="none" strike="noStrike">
                          <a:effectLst/>
                        </a:rPr>
                        <a:t>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53">
                <a:tc gridSpan="14">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2">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02886">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200" u="none" strike="noStrike" dirty="0">
                          <a:effectLst/>
                        </a:rPr>
                        <a:t>合计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200" u="none" strike="noStrike">
                          <a:effectLst/>
                        </a:rPr>
                        <a:t>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200" u="none" strike="noStrike">
                          <a:effectLst/>
                        </a:rPr>
                        <a:t>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59939">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基本工资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津贴补贴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其他社会保障缴费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伙食补助费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绩效工资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机关事业单位基本养老保险缴费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职业年金缴费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其他工资福利支出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印刷费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咨询费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手续费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水费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邮电费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取暖费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物业管理费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差旅费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因公出</a:t>
                      </a:r>
                      <a:r>
                        <a:rPr lang="zh-CN" altLang="en-US" sz="1200" u="none" strike="noStrike" dirty="0" smtClean="0">
                          <a:effectLst/>
                        </a:rPr>
                        <a:t>国</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境</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维修</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护</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租赁费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会议费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培训费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公务接待费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专用材料费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被装购置费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专用燃料费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劳务费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委托业务费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工会经费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福利费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公务用车运行维护费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税金及附加费用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06">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0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53">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721850" y="1703388"/>
          <a:ext cx="7667622" cy="4969290"/>
        </p:xfrm>
        <a:graphic>
          <a:graphicData uri="http://schemas.openxmlformats.org/drawingml/2006/table">
            <a:tbl>
              <a:tblPr>
                <a:tableStyleId>{5C22544A-7EE6-4342-B048-85BDC9FD1C3A}</a:tableStyleId>
              </a:tblPr>
              <a:tblGrid>
                <a:gridCol w="215305"/>
                <a:gridCol w="207826"/>
                <a:gridCol w="146173"/>
                <a:gridCol w="276958"/>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gridCol w="194896"/>
              </a:tblGrid>
              <a:tr h="365727">
                <a:tc gridSpan="39">
                  <a:txBody>
                    <a:bodyPr/>
                    <a:lstStyle/>
                    <a:p>
                      <a:pPr algn="ctr" fontAlgn="ctr"/>
                      <a:r>
                        <a:rPr lang="zh-CN" altLang="en-US" sz="2400" u="none" strike="noStrike" dirty="0">
                          <a:effectLst/>
                        </a:rPr>
                        <a:t>一般公共预算财政拨款项目支出决算明细表（续</a:t>
                      </a:r>
                      <a:r>
                        <a:rPr lang="en-US" altLang="zh-CN" sz="2400" u="none" strike="noStrike" dirty="0">
                          <a:effectLst/>
                        </a:rPr>
                        <a:t>1</a:t>
                      </a:r>
                      <a:r>
                        <a:rPr lang="zh-CN" altLang="en-US" sz="2400" u="none" strike="noStrike" dirty="0">
                          <a:effectLst/>
                        </a:rPr>
                        <a:t>）</a:t>
                      </a:r>
                      <a:endParaRPr lang="zh-CN" altLang="en-US" sz="28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1">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400" u="none" strike="noStrike" dirty="0">
                          <a:effectLst/>
                        </a:rPr>
                        <a:t>财决</a:t>
                      </a:r>
                      <a:r>
                        <a:rPr lang="en-US" altLang="zh-CN" sz="1400" u="none" strike="noStrike" dirty="0">
                          <a:effectLst/>
                        </a:rPr>
                        <a:t>08-2</a:t>
                      </a:r>
                      <a:r>
                        <a:rPr lang="zh-CN" altLang="en-US" sz="1400" u="none" strike="noStrike" dirty="0">
                          <a:effectLst/>
                        </a:rPr>
                        <a:t>表</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1">
                <a:tc gridSpan="6">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36330">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400" u="none" strike="noStrike" dirty="0">
                          <a:effectLst/>
                        </a:rPr>
                        <a:t>对个人和家庭的补助</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400" u="none" strike="noStrike">
                          <a:effectLst/>
                        </a:rPr>
                        <a:t>基本建设支出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773432">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离休费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退休费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smtClean="0">
                          <a:effectLst/>
                        </a:rPr>
                        <a:t>退职</a:t>
                      </a:r>
                      <a:r>
                        <a:rPr lang="en-US" altLang="zh-CN" sz="1400" u="none" strike="noStrike" dirty="0" smtClean="0">
                          <a:effectLst/>
                          <a:latin typeface="宋体" panose="02010600030101010101" pitchFamily="2" charset="-122"/>
                          <a:ea typeface="宋体" panose="02010600030101010101" pitchFamily="2" charset="-122"/>
                        </a:rPr>
                        <a:t>︵</a:t>
                      </a:r>
                      <a:r>
                        <a:rPr lang="zh-CN" altLang="en-US" sz="1400" u="none" strike="noStrike" dirty="0" smtClean="0">
                          <a:effectLst/>
                        </a:rPr>
                        <a:t>役</a:t>
                      </a:r>
                      <a:r>
                        <a:rPr lang="en-US" altLang="zh-CN" sz="1400" u="none" strike="noStrike" dirty="0" smtClean="0">
                          <a:effectLst/>
                          <a:latin typeface="宋体" panose="02010600030101010101" pitchFamily="2" charset="-122"/>
                          <a:ea typeface="宋体" panose="02010600030101010101" pitchFamily="2" charset="-122"/>
                        </a:rPr>
                        <a:t>︶</a:t>
                      </a:r>
                      <a:r>
                        <a:rPr lang="zh-CN" altLang="en-US" sz="1400" u="none" strike="noStrike" dirty="0" smtClean="0">
                          <a:effectLst/>
                        </a:rPr>
                        <a:t>费</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抚恤金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生活补助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救济费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医疗费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助学金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奖励金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生产补贴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住房公积金</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提租补贴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购房补贴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采暖补贴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400" u="none" strike="noStrike" dirty="0">
                          <a:effectLst/>
                        </a:rPr>
                        <a:t>物业服务补贴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400" u="none" strike="noStrike">
                          <a:effectLst/>
                        </a:rPr>
                        <a:t>其他对个人和家庭的补助支出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房屋建筑物购建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办公设备购置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专用设备购置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基础设施建设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大型修缮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信息网络及软件购置更新</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公务用车购置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其他基本建设支出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房屋建筑物购建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办公设备购置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专用设备购置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基础设施建设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大型修缮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信息网络及软件购置更新</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426682">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dirty="0">
                          <a:effectLst/>
                        </a:rPr>
                        <a:t>款</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40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46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49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50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54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58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59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67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69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42668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1">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434513" y="1728788"/>
          <a:ext cx="7667623" cy="4838700"/>
        </p:xfrm>
        <a:graphic>
          <a:graphicData uri="http://schemas.openxmlformats.org/drawingml/2006/table">
            <a:tbl>
              <a:tblPr>
                <a:tableStyleId>{5C22544A-7EE6-4342-B048-85BDC9FD1C3A}</a:tableStyleId>
              </a:tblPr>
              <a:tblGrid>
                <a:gridCol w="489505"/>
                <a:gridCol w="290643"/>
                <a:gridCol w="290643"/>
                <a:gridCol w="493329"/>
                <a:gridCol w="290643"/>
                <a:gridCol w="290643"/>
                <a:gridCol w="290643"/>
                <a:gridCol w="290643"/>
                <a:gridCol w="290643"/>
                <a:gridCol w="290643"/>
                <a:gridCol w="290643"/>
                <a:gridCol w="290643"/>
                <a:gridCol w="290643"/>
                <a:gridCol w="290643"/>
                <a:gridCol w="290643"/>
                <a:gridCol w="290643"/>
                <a:gridCol w="290643"/>
                <a:gridCol w="290643"/>
                <a:gridCol w="290643"/>
                <a:gridCol w="290643"/>
                <a:gridCol w="290643"/>
                <a:gridCol w="290643"/>
                <a:gridCol w="290643"/>
                <a:gridCol w="290643"/>
                <a:gridCol w="290643"/>
              </a:tblGrid>
              <a:tr h="257175">
                <a:tc gridSpan="25">
                  <a:txBody>
                    <a:bodyPr/>
                    <a:lstStyle/>
                    <a:p>
                      <a:pPr algn="ctr" fontAlgn="ctr"/>
                      <a:r>
                        <a:rPr lang="zh-CN" altLang="en-US" sz="2400" u="none" strike="noStrike" dirty="0">
                          <a:effectLst/>
                        </a:rPr>
                        <a:t>一般公共预算财政拨款项目支出决算明细表（续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40970">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600" u="none" strike="noStrike">
                          <a:effectLst/>
                        </a:rPr>
                        <a:t>财决</a:t>
                      </a:r>
                      <a:r>
                        <a:rPr lang="en-US" altLang="zh-CN" sz="1600" u="none" strike="noStrike">
                          <a:effectLst/>
                        </a:rPr>
                        <a:t>08-2</a:t>
                      </a:r>
                      <a:r>
                        <a:rPr lang="zh-CN" altLang="en-US" sz="1600" u="none" strike="noStrike">
                          <a:effectLst/>
                        </a:rPr>
                        <a:t>表</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90500">
                <a:tc gridSpan="6">
                  <a:txBody>
                    <a:bodyPr/>
                    <a:lstStyle/>
                    <a:p>
                      <a:pPr algn="l" fontAlgn="ctr"/>
                      <a:r>
                        <a:rPr lang="zh-CN" altLang="en-US" sz="1600" u="none" strike="noStrike" dirty="0">
                          <a:effectLst/>
                        </a:rPr>
                        <a:t>编制单位：</a:t>
                      </a:r>
                      <a:endParaRPr lang="zh-CN" altLang="en-US" sz="16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600" u="none" strike="noStrike" dirty="0">
                          <a:effectLst/>
                        </a:rPr>
                        <a:t>金额单位：元</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81000">
                <a:tc gridSpan="4">
                  <a:txBody>
                    <a:bodyPr/>
                    <a:lstStyle/>
                    <a:p>
                      <a:pPr algn="ctr" fontAlgn="ctr"/>
                      <a:r>
                        <a:rPr lang="zh-CN" altLang="en-US" sz="1600" u="none" strike="noStrike" dirty="0">
                          <a:effectLst/>
                        </a:rPr>
                        <a:t>项    目</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600" u="none" strike="noStrike" dirty="0">
                          <a:effectLst/>
                        </a:rPr>
                        <a:t>其他资本性支出</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600" u="none" strike="noStrike" dirty="0">
                          <a:effectLst/>
                        </a:rPr>
                        <a:t>对企事业单位的补贴</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600" u="none" strike="noStrike">
                          <a:effectLst/>
                        </a:rPr>
                        <a:t>债务利息支出</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600" u="none" strike="noStrike" dirty="0">
                          <a:effectLst/>
                        </a:rPr>
                        <a:t>其他支出</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224405">
                <a:tc gridSpan="3">
                  <a:txBody>
                    <a:bodyPr/>
                    <a:lstStyle/>
                    <a:p>
                      <a:pPr algn="ctr" fontAlgn="ctr"/>
                      <a:r>
                        <a:rPr lang="zh-CN" altLang="en-US" sz="1600" u="none" strike="noStrike">
                          <a:effectLst/>
                        </a:rPr>
                        <a:t>支出功能分类科目编码</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600" u="none" strike="noStrike">
                          <a:effectLst/>
                        </a:rPr>
                        <a:t>科目名称</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物资储备</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土地补偿</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安置补助</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地上附着物和青苗补偿</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拆迁补偿</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公务用车购置</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其他交通工具购置</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产权参股</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其他资本性支出</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小计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企业政策性补贴</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事业单位补贴</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财政贴息</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其他对企事业单位的补贴</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小计</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国内债务付息</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国外债务付息</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小计</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赠与</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贷款转贷</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其他支出</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5750">
                <a:tc rowSpan="2">
                  <a:txBody>
                    <a:bodyPr/>
                    <a:lstStyle/>
                    <a:p>
                      <a:pPr algn="ctr" fontAlgn="ctr"/>
                      <a:r>
                        <a:rPr lang="zh-CN" altLang="en-US" sz="1600" u="none" strike="noStrike">
                          <a:effectLst/>
                        </a:rPr>
                        <a:t>类</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款</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项</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栏次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75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76</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77</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78</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79</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80</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81</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82</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83</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84</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85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86</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87</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88</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89</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90</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91</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92</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93</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94</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575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600" u="none" strike="noStrike">
                          <a:effectLst/>
                        </a:rPr>
                        <a:t>合计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90500">
                <a:tc gridSpan="3">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4.72222E-6 1.85185E-6 L -0.90365 0.00486 " pathEditMode="relative" rAng="0" ptsTypes="AA">
                                      <p:cBhvr>
                                        <p:cTn id="10" dur="500" fill="hold"/>
                                        <p:tgtEl>
                                          <p:spTgt spid="3"/>
                                        </p:tgtEl>
                                        <p:attrNameLst>
                                          <p:attrName>ppt_x</p:attrName>
                                          <p:attrName>ppt_y</p:attrName>
                                        </p:attrNameLst>
                                      </p:cBhvr>
                                      <p:rCtr x="-45191" y="231"/>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1.66667E-6 -1.11111E-6 L -0.87222 0.00023 " pathEditMode="relative" rAng="0" ptsTypes="AA">
                                      <p:cBhvr>
                                        <p:cTn id="18" dur="500" fill="hold"/>
                                        <p:tgtEl>
                                          <p:spTgt spid="4"/>
                                        </p:tgtEl>
                                        <p:attrNameLst>
                                          <p:attrName>ppt_x</p:attrName>
                                          <p:attrName>ppt_y</p:attrName>
                                        </p:attrNameLst>
                                      </p:cBhvr>
                                      <p:rCtr x="-4361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文本框 5"/>
          <p:cNvSpPr txBox="1">
            <a:spLocks noChangeArrowheads="1"/>
          </p:cNvSpPr>
          <p:nvPr/>
        </p:nvSpPr>
        <p:spPr bwMode="auto">
          <a:xfrm>
            <a:off x="8027988" y="44450"/>
            <a:ext cx="1096962"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gn="dist" eaLnBrk="1" hangingPunct="1">
              <a:spcBef>
                <a:spcPct val="0"/>
              </a:spcBef>
              <a:buFontTx/>
              <a:buNone/>
            </a:pPr>
            <a:r>
              <a:rPr lang="zh-CN" altLang="en-US" b="1">
                <a:solidFill>
                  <a:schemeClr val="bg1"/>
                </a:solidFill>
                <a:latin typeface="微软雅黑" pitchFamily="34" charset="-122"/>
                <a:ea typeface="微软雅黑" pitchFamily="34" charset="-122"/>
              </a:rPr>
              <a:t>目录</a:t>
            </a:r>
          </a:p>
        </p:txBody>
      </p:sp>
      <p:grpSp>
        <p:nvGrpSpPr>
          <p:cNvPr id="2" name="组合 1"/>
          <p:cNvGrpSpPr>
            <a:grpSpLocks/>
          </p:cNvGrpSpPr>
          <p:nvPr/>
        </p:nvGrpSpPr>
        <p:grpSpPr bwMode="auto">
          <a:xfrm>
            <a:off x="1776413" y="1340768"/>
            <a:ext cx="4989512" cy="665162"/>
            <a:chOff x="1776413" y="1268413"/>
            <a:chExt cx="4989512" cy="664899"/>
          </a:xfrm>
        </p:grpSpPr>
        <p:sp>
          <p:nvSpPr>
            <p:cNvPr id="121" name="圆角矩形 120"/>
            <p:cNvSpPr/>
            <p:nvPr/>
          </p:nvSpPr>
          <p:spPr>
            <a:xfrm>
              <a:off x="1857375" y="1357278"/>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2" name="圆角矩形 121"/>
            <p:cNvSpPr/>
            <p:nvPr/>
          </p:nvSpPr>
          <p:spPr>
            <a:xfrm>
              <a:off x="1776413" y="1268413"/>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第一部分</a:t>
              </a:r>
            </a:p>
          </p:txBody>
        </p:sp>
        <p:sp>
          <p:nvSpPr>
            <p:cNvPr id="123" name="矩形 122"/>
            <p:cNvSpPr/>
            <p:nvPr/>
          </p:nvSpPr>
          <p:spPr>
            <a:xfrm>
              <a:off x="3708400" y="134140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部门决算编报体系</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37892" name="组合 2"/>
          <p:cNvGrpSpPr>
            <a:grpSpLocks/>
          </p:cNvGrpSpPr>
          <p:nvPr/>
        </p:nvGrpSpPr>
        <p:grpSpPr bwMode="auto">
          <a:xfrm>
            <a:off x="1776413" y="2150381"/>
            <a:ext cx="4989512" cy="665163"/>
            <a:chOff x="1776413" y="2132013"/>
            <a:chExt cx="4989512" cy="664900"/>
          </a:xfrm>
        </p:grpSpPr>
        <p:sp>
          <p:nvSpPr>
            <p:cNvPr id="124" name="圆角矩形 123"/>
            <p:cNvSpPr/>
            <p:nvPr/>
          </p:nvSpPr>
          <p:spPr>
            <a:xfrm>
              <a:off x="1857375" y="2220878"/>
              <a:ext cx="1714500" cy="576035"/>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5" name="圆角矩形 124"/>
            <p:cNvSpPr/>
            <p:nvPr/>
          </p:nvSpPr>
          <p:spPr>
            <a:xfrm>
              <a:off x="1776413" y="2132013"/>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第二部分</a:t>
              </a:r>
            </a:p>
          </p:txBody>
        </p:sp>
        <p:sp>
          <p:nvSpPr>
            <p:cNvPr id="126" name="矩形 125"/>
            <p:cNvSpPr/>
            <p:nvPr/>
          </p:nvSpPr>
          <p:spPr>
            <a:xfrm>
              <a:off x="3708400" y="2154229"/>
              <a:ext cx="3057525" cy="523668"/>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部门决算修订情况</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4" name="组合 3"/>
          <p:cNvGrpSpPr>
            <a:grpSpLocks/>
          </p:cNvGrpSpPr>
          <p:nvPr/>
        </p:nvGrpSpPr>
        <p:grpSpPr bwMode="auto">
          <a:xfrm>
            <a:off x="1776413" y="2959995"/>
            <a:ext cx="5707062" cy="665163"/>
            <a:chOff x="1776413" y="3043238"/>
            <a:chExt cx="5707062" cy="664899"/>
          </a:xfrm>
        </p:grpSpPr>
        <p:sp>
          <p:nvSpPr>
            <p:cNvPr id="128" name="圆角矩形 127"/>
            <p:cNvSpPr/>
            <p:nvPr/>
          </p:nvSpPr>
          <p:spPr>
            <a:xfrm>
              <a:off x="1857375" y="3132103"/>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29" name="圆角矩形 128"/>
            <p:cNvSpPr/>
            <p:nvPr/>
          </p:nvSpPr>
          <p:spPr>
            <a:xfrm>
              <a:off x="1776413" y="3043238"/>
              <a:ext cx="1714500" cy="57603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第三部分</a:t>
              </a:r>
            </a:p>
          </p:txBody>
        </p:sp>
        <p:sp>
          <p:nvSpPr>
            <p:cNvPr id="130" name="矩形 129"/>
            <p:cNvSpPr/>
            <p:nvPr/>
          </p:nvSpPr>
          <p:spPr>
            <a:xfrm>
              <a:off x="3708400" y="3065454"/>
              <a:ext cx="3775075" cy="523667"/>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部门决算报表编制说明</a:t>
              </a:r>
              <a:endParaRPr lang="zh-CN" altLang="en-US" sz="2800" kern="0" dirty="0">
                <a:latin typeface="微软雅黑" panose="020B0503020204020204" pitchFamily="34" charset="-122"/>
                <a:ea typeface="微软雅黑" panose="020B0503020204020204" pitchFamily="34" charset="-122"/>
                <a:hlinkClick r:id="rId3" action="ppaction://hlinksldjump"/>
              </a:endParaRPr>
            </a:p>
          </p:txBody>
        </p:sp>
      </p:grpSp>
      <p:grpSp>
        <p:nvGrpSpPr>
          <p:cNvPr id="5" name="组合 4"/>
          <p:cNvGrpSpPr>
            <a:grpSpLocks/>
          </p:cNvGrpSpPr>
          <p:nvPr/>
        </p:nvGrpSpPr>
        <p:grpSpPr bwMode="auto">
          <a:xfrm>
            <a:off x="1776413" y="3769609"/>
            <a:ext cx="5707062" cy="663575"/>
            <a:chOff x="1776413" y="3924299"/>
            <a:chExt cx="5707062" cy="663314"/>
          </a:xfrm>
        </p:grpSpPr>
        <p:sp>
          <p:nvSpPr>
            <p:cNvPr id="131" name="圆角矩形 130"/>
            <p:cNvSpPr/>
            <p:nvPr/>
          </p:nvSpPr>
          <p:spPr>
            <a:xfrm>
              <a:off x="1857375" y="4011577"/>
              <a:ext cx="1714500" cy="576036"/>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2" name="圆角矩形 131"/>
            <p:cNvSpPr/>
            <p:nvPr/>
          </p:nvSpPr>
          <p:spPr>
            <a:xfrm>
              <a:off x="1776413" y="3924299"/>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第四部分</a:t>
              </a:r>
            </a:p>
          </p:txBody>
        </p:sp>
        <p:sp>
          <p:nvSpPr>
            <p:cNvPr id="133" name="矩形 132"/>
            <p:cNvSpPr/>
            <p:nvPr/>
          </p:nvSpPr>
          <p:spPr>
            <a:xfrm>
              <a:off x="3708400" y="3944928"/>
              <a:ext cx="3775075" cy="523669"/>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部门决算报表填报说明</a:t>
              </a:r>
              <a:endParaRPr lang="en-US" altLang="zh-CN" sz="2800" kern="0" dirty="0">
                <a:latin typeface="微软雅黑" panose="020B0503020204020204" pitchFamily="34" charset="-122"/>
                <a:ea typeface="微软雅黑" panose="020B0503020204020204" pitchFamily="34" charset="-122"/>
              </a:endParaRPr>
            </a:p>
          </p:txBody>
        </p:sp>
      </p:grpSp>
      <p:grpSp>
        <p:nvGrpSpPr>
          <p:cNvPr id="6" name="组合 5"/>
          <p:cNvGrpSpPr>
            <a:grpSpLocks/>
          </p:cNvGrpSpPr>
          <p:nvPr/>
        </p:nvGrpSpPr>
        <p:grpSpPr bwMode="auto">
          <a:xfrm>
            <a:off x="1776413" y="4577635"/>
            <a:ext cx="4989512" cy="661988"/>
            <a:chOff x="1776413" y="4827588"/>
            <a:chExt cx="4989512" cy="663312"/>
          </a:xfrm>
        </p:grpSpPr>
        <p:sp>
          <p:nvSpPr>
            <p:cNvPr id="134" name="圆角矩形 133"/>
            <p:cNvSpPr/>
            <p:nvPr/>
          </p:nvSpPr>
          <p:spPr>
            <a:xfrm>
              <a:off x="1857375" y="4915076"/>
              <a:ext cx="1714500" cy="57582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135" name="圆角矩形 134"/>
            <p:cNvSpPr/>
            <p:nvPr/>
          </p:nvSpPr>
          <p:spPr>
            <a:xfrm>
              <a:off x="1776413" y="4827588"/>
              <a:ext cx="1714500" cy="575824"/>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a:solidFill>
                    <a:prstClr val="white"/>
                  </a:solidFill>
                  <a:latin typeface="微软雅黑"/>
                  <a:ea typeface="微软雅黑"/>
                </a:rPr>
                <a:t>第五部分</a:t>
              </a:r>
            </a:p>
          </p:txBody>
        </p:sp>
        <p:sp>
          <p:nvSpPr>
            <p:cNvPr id="136" name="矩形 135"/>
            <p:cNvSpPr/>
            <p:nvPr/>
          </p:nvSpPr>
          <p:spPr>
            <a:xfrm>
              <a:off x="3708400" y="4849857"/>
              <a:ext cx="3057525" cy="521741"/>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决算分析应用</a:t>
              </a:r>
              <a:endParaRPr lang="en-US" altLang="zh-CN" sz="2800" kern="0" dirty="0">
                <a:latin typeface="微软雅黑" panose="020B0503020204020204" pitchFamily="34" charset="-122"/>
                <a:ea typeface="微软雅黑" panose="020B0503020204020204" pitchFamily="34" charset="-122"/>
              </a:endParaRPr>
            </a:p>
          </p:txBody>
        </p:sp>
      </p:grpSp>
      <p:cxnSp>
        <p:nvCxnSpPr>
          <p:cNvPr id="14" name="直接连接符 13"/>
          <p:cNvCxnSpPr/>
          <p:nvPr/>
        </p:nvCxnSpPr>
        <p:spPr>
          <a:xfrm>
            <a:off x="3708400" y="2708920"/>
            <a:ext cx="3057525" cy="17724"/>
          </a:xfrm>
          <a:prstGeom prst="line">
            <a:avLst/>
          </a:prstGeom>
          <a:ln>
            <a:solidFill>
              <a:srgbClr val="519CD6"/>
            </a:solidFill>
          </a:ln>
        </p:spPr>
        <p:style>
          <a:lnRef idx="3">
            <a:schemeClr val="accent5"/>
          </a:lnRef>
          <a:fillRef idx="0">
            <a:schemeClr val="accent5"/>
          </a:fillRef>
          <a:effectRef idx="2">
            <a:schemeClr val="accent5"/>
          </a:effectRef>
          <a:fontRef idx="minor">
            <a:schemeClr val="tx1"/>
          </a:fontRef>
        </p:style>
      </p:cxnSp>
      <p:sp>
        <p:nvSpPr>
          <p:cNvPr id="37898" name="灯片编号占位符 15"/>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42A9B4E-B3E0-490D-AC78-E5411ECA50C6}" type="slidenum">
              <a:rPr lang="zh-CN" altLang="en-US" sz="1200">
                <a:latin typeface="微软雅黑" pitchFamily="34" charset="-122"/>
                <a:ea typeface="微软雅黑" pitchFamily="34" charset="-122"/>
              </a:rPr>
              <a:pPr>
                <a:spcBef>
                  <a:spcPct val="0"/>
                </a:spcBef>
                <a:buFontTx/>
                <a:buNone/>
              </a:pPr>
              <a:t>8</a:t>
            </a:fld>
            <a:endParaRPr lang="zh-CN" altLang="en-US" sz="1200">
              <a:latin typeface="微软雅黑" pitchFamily="34" charset="-122"/>
              <a:ea typeface="微软雅黑" pitchFamily="34" charset="-122"/>
            </a:endParaRPr>
          </a:p>
        </p:txBody>
      </p:sp>
      <p:grpSp>
        <p:nvGrpSpPr>
          <p:cNvPr id="29" name="组合 28"/>
          <p:cNvGrpSpPr>
            <a:grpSpLocks/>
          </p:cNvGrpSpPr>
          <p:nvPr/>
        </p:nvGrpSpPr>
        <p:grpSpPr bwMode="auto">
          <a:xfrm>
            <a:off x="1776413" y="5501729"/>
            <a:ext cx="4989234" cy="663575"/>
            <a:chOff x="1776413" y="5753100"/>
            <a:chExt cx="4989234" cy="663313"/>
          </a:xfrm>
        </p:grpSpPr>
        <p:sp>
          <p:nvSpPr>
            <p:cNvPr id="30" name="圆角矩形 29"/>
            <p:cNvSpPr/>
            <p:nvPr/>
          </p:nvSpPr>
          <p:spPr>
            <a:xfrm>
              <a:off x="1857375" y="5840379"/>
              <a:ext cx="1714500" cy="576034"/>
            </a:xfrm>
            <a:prstGeom prst="roundRect">
              <a:avLst/>
            </a:prstGeom>
            <a:solidFill>
              <a:schemeClr val="tx1">
                <a:alpha val="25000"/>
              </a:schemeClr>
            </a:solidFill>
            <a:ln w="25400" cap="flat" cmpd="sng" algn="ctr">
              <a:noFill/>
              <a:prstDash val="solid"/>
            </a:ln>
            <a:effectLst/>
          </p:spPr>
          <p:txBody>
            <a:bodyPr anchor="ctr"/>
            <a:lstStyle/>
            <a:p>
              <a:pPr algn="ctr" eaLnBrk="1" hangingPunct="1">
                <a:defRPr/>
              </a:pPr>
              <a:endParaRPr lang="zh-CN" altLang="en-US" sz="2400" b="1" kern="0" dirty="0">
                <a:solidFill>
                  <a:prstClr val="white"/>
                </a:solidFill>
                <a:latin typeface="微软雅黑"/>
                <a:ea typeface="微软雅黑"/>
              </a:endParaRPr>
            </a:p>
          </p:txBody>
        </p:sp>
        <p:sp>
          <p:nvSpPr>
            <p:cNvPr id="31" name="圆角矩形 30"/>
            <p:cNvSpPr/>
            <p:nvPr/>
          </p:nvSpPr>
          <p:spPr>
            <a:xfrm>
              <a:off x="1776413" y="5753100"/>
              <a:ext cx="1714500" cy="576035"/>
            </a:xfrm>
            <a:prstGeom prst="roundRect">
              <a:avLst/>
            </a:prstGeom>
            <a:solidFill>
              <a:srgbClr val="519CD6"/>
            </a:solidFill>
            <a:ln w="25400" cap="flat" cmpd="sng" algn="ctr">
              <a:noFill/>
              <a:prstDash val="solid"/>
            </a:ln>
            <a:effectLst/>
          </p:spPr>
          <p:txBody>
            <a:bodyPr anchor="ctr"/>
            <a:lstStyle/>
            <a:p>
              <a:pPr algn="ctr" eaLnBrk="1" hangingPunct="1">
                <a:defRPr/>
              </a:pPr>
              <a:r>
                <a:rPr lang="zh-CN" altLang="en-US" sz="2800" b="1" kern="0" dirty="0" smtClean="0">
                  <a:solidFill>
                    <a:prstClr val="white"/>
                  </a:solidFill>
                  <a:latin typeface="微软雅黑"/>
                  <a:ea typeface="微软雅黑"/>
                </a:rPr>
                <a:t>第六部分</a:t>
              </a:r>
              <a:endParaRPr lang="zh-CN" altLang="en-US" sz="2800" b="1" kern="0" dirty="0">
                <a:solidFill>
                  <a:prstClr val="white"/>
                </a:solidFill>
                <a:latin typeface="微软雅黑"/>
                <a:ea typeface="微软雅黑"/>
              </a:endParaRPr>
            </a:p>
          </p:txBody>
        </p:sp>
        <p:sp>
          <p:nvSpPr>
            <p:cNvPr id="32" name="矩形 31"/>
            <p:cNvSpPr/>
            <p:nvPr/>
          </p:nvSpPr>
          <p:spPr>
            <a:xfrm>
              <a:off x="3708400" y="5775316"/>
              <a:ext cx="3057247" cy="523013"/>
            </a:xfrm>
            <a:prstGeom prst="rect">
              <a:avLst/>
            </a:prstGeom>
          </p:spPr>
          <p:txBody>
            <a:bodyPr wrap="none">
              <a:spAutoFit/>
            </a:bodyPr>
            <a:lstStyle/>
            <a:p>
              <a:pPr eaLnBrk="1" hangingPunct="1">
                <a:spcBef>
                  <a:spcPct val="20000"/>
                </a:spcBef>
                <a:buClr>
                  <a:schemeClr val="hlink"/>
                </a:buClr>
                <a:buSzPct val="120000"/>
                <a:defRPr/>
              </a:pPr>
              <a:r>
                <a:rPr lang="zh-CN" altLang="en-US" sz="2800" kern="0" dirty="0">
                  <a:latin typeface="微软雅黑" panose="020B0503020204020204" pitchFamily="34" charset="-122"/>
                  <a:ea typeface="微软雅黑" panose="020B0503020204020204" pitchFamily="34" charset="-122"/>
                </a:rPr>
                <a:t>部门</a:t>
              </a:r>
              <a:r>
                <a:rPr lang="zh-CN" altLang="en-US" sz="2800" kern="0" dirty="0" smtClean="0">
                  <a:latin typeface="微软雅黑" panose="020B0503020204020204" pitchFamily="34" charset="-122"/>
                  <a:ea typeface="微软雅黑" panose="020B0503020204020204" pitchFamily="34" charset="-122"/>
                </a:rPr>
                <a:t>决算常见问题</a:t>
              </a:r>
              <a:endParaRPr lang="en-US" altLang="zh-CN" sz="2800" kern="0" dirty="0">
                <a:latin typeface="微软雅黑" panose="020B0503020204020204" pitchFamily="34" charset="-122"/>
                <a:ea typeface="微软雅黑" panose="020B0503020204020204" pitchFamily="34" charset="-122"/>
                <a:hlinkClick r:id="rId3" action="ppaction://hlinksldjump"/>
              </a:endParaRPr>
            </a:p>
          </p:txBody>
        </p:sp>
      </p:grpSp>
    </p:spTree>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2"/>
                                        </p:tgtEl>
                                        <p:attrNameLst>
                                          <p:attrName>style.opacity</p:attrName>
                                        </p:attrNameLst>
                                      </p:cBhvr>
                                      <p:to>
                                        <p:strVal val="0.5"/>
                                      </p:to>
                                    </p:set>
                                    <p:animEffect filter="image" prLst="opacity: 0.5">
                                      <p:cBhvr rctx="IE">
                                        <p:cTn id="9" dur="indefinite"/>
                                        <p:tgtEl>
                                          <p:spTgt spid="2"/>
                                        </p:tgtEl>
                                      </p:cBhvr>
                                    </p:animEffect>
                                  </p:childTnLst>
                                </p:cTn>
                              </p:par>
                              <p:par>
                                <p:cTn id="10" presetID="9" presetClass="emph" presetSubtype="0" nodeType="withEffect">
                                  <p:stCondLst>
                                    <p:cond delay="0"/>
                                  </p:stCondLst>
                                  <p:childTnLst>
                                    <p:set>
                                      <p:cBhvr rctx="PPT">
                                        <p:cTn id="11" dur="indefinite"/>
                                        <p:tgtEl>
                                          <p:spTgt spid="4"/>
                                        </p:tgtEl>
                                        <p:attrNameLst>
                                          <p:attrName>style.opacity</p:attrName>
                                        </p:attrNameLst>
                                      </p:cBhvr>
                                      <p:to>
                                        <p:strVal val="0.5"/>
                                      </p:to>
                                    </p:set>
                                    <p:animEffect filter="image" prLst="opacity: 0.5">
                                      <p:cBhvr rctx="IE">
                                        <p:cTn id="12" dur="indefinite"/>
                                        <p:tgtEl>
                                          <p:spTgt spid="4"/>
                                        </p:tgtEl>
                                      </p:cBhvr>
                                    </p:animEffect>
                                  </p:childTnLst>
                                </p:cTn>
                              </p:par>
                              <p:par>
                                <p:cTn id="13" presetID="9" presetClass="emph" presetSubtype="0" nodeType="withEffect">
                                  <p:stCondLst>
                                    <p:cond delay="0"/>
                                  </p:stCondLst>
                                  <p:childTnLst>
                                    <p:set>
                                      <p:cBhvr rctx="PPT">
                                        <p:cTn id="14" dur="indefinite"/>
                                        <p:tgtEl>
                                          <p:spTgt spid="5"/>
                                        </p:tgtEl>
                                        <p:attrNameLst>
                                          <p:attrName>style.opacity</p:attrName>
                                        </p:attrNameLst>
                                      </p:cBhvr>
                                      <p:to>
                                        <p:strVal val="0.5"/>
                                      </p:to>
                                    </p:set>
                                    <p:animEffect filter="image" prLst="opacity: 0.5">
                                      <p:cBhvr rctx="IE">
                                        <p:cTn id="15" dur="indefinite"/>
                                        <p:tgtEl>
                                          <p:spTgt spid="5"/>
                                        </p:tgtEl>
                                      </p:cBhvr>
                                    </p:animEffect>
                                  </p:childTnLst>
                                </p:cTn>
                              </p:par>
                              <p:par>
                                <p:cTn id="16" presetID="9" presetClass="emph" presetSubtype="0" nodeType="withEffect">
                                  <p:stCondLst>
                                    <p:cond delay="0"/>
                                  </p:stCondLst>
                                  <p:childTnLst>
                                    <p:set>
                                      <p:cBhvr rctx="PPT">
                                        <p:cTn id="17" dur="indefinite"/>
                                        <p:tgtEl>
                                          <p:spTgt spid="6"/>
                                        </p:tgtEl>
                                        <p:attrNameLst>
                                          <p:attrName>style.opacity</p:attrName>
                                        </p:attrNameLst>
                                      </p:cBhvr>
                                      <p:to>
                                        <p:strVal val="0.5"/>
                                      </p:to>
                                    </p:set>
                                    <p:animEffect filter="image" prLst="opacity: 0.5">
                                      <p:cBhvr rctx="IE">
                                        <p:cTn id="18" dur="indefinite"/>
                                        <p:tgtEl>
                                          <p:spTgt spid="6"/>
                                        </p:tgtEl>
                                      </p:cBhvr>
                                    </p:animEffect>
                                  </p:childTnLst>
                                </p:cTn>
                              </p:par>
                              <p:par>
                                <p:cTn id="19" presetID="9" presetClass="emph" presetSubtype="0" nodeType="withEffect">
                                  <p:stCondLst>
                                    <p:cond delay="0"/>
                                  </p:stCondLst>
                                  <p:childTnLst>
                                    <p:set>
                                      <p:cBhvr rctx="PPT">
                                        <p:cTn id="20" dur="indefinite"/>
                                        <p:tgtEl>
                                          <p:spTgt spid="29"/>
                                        </p:tgtEl>
                                        <p:attrNameLst>
                                          <p:attrName>style.opacity</p:attrName>
                                        </p:attrNameLst>
                                      </p:cBhvr>
                                      <p:to>
                                        <p:strVal val="0.5"/>
                                      </p:to>
                                    </p:set>
                                    <p:animEffect filter="image" prLst="opacity: 0.5">
                                      <p:cBhvr rctx="IE">
                                        <p:cTn id="21" dur="indefinite"/>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9046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C60CD46-0895-4B7A-8531-CFDCFB6EFF49}" type="slidenum">
              <a:rPr lang="zh-CN" altLang="en-US" sz="1200">
                <a:solidFill>
                  <a:srgbClr val="000000"/>
                </a:solidFill>
                <a:latin typeface="微软雅黑" pitchFamily="34" charset="-122"/>
                <a:ea typeface="微软雅黑" pitchFamily="34" charset="-122"/>
              </a:rPr>
              <a:pPr>
                <a:spcBef>
                  <a:spcPct val="0"/>
                </a:spcBef>
                <a:buFontTx/>
                <a:buNone/>
              </a:pPr>
              <a:t>80</a:t>
            </a:fld>
            <a:endParaRPr lang="zh-CN" altLang="en-US" sz="1200">
              <a:solidFill>
                <a:srgbClr val="000000"/>
              </a:solidFill>
              <a:latin typeface="微软雅黑" pitchFamily="34" charset="-122"/>
              <a:ea typeface="微软雅黑" pitchFamily="34" charset="-122"/>
            </a:endParaRPr>
          </a:p>
        </p:txBody>
      </p:sp>
      <p:sp>
        <p:nvSpPr>
          <p:cNvPr id="19046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十六、</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一般公共预算财政拨款项目支出决算明细表（财决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9047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200000"/>
              </a:lnSpc>
              <a:buFontTx/>
              <a:buNone/>
            </a:pPr>
            <a:r>
              <a:rPr lang="zh-CN" altLang="en-US">
                <a:solidFill>
                  <a:srgbClr val="002060"/>
                </a:solidFill>
                <a:latin typeface="微软雅黑" pitchFamily="34" charset="-122"/>
                <a:ea typeface="微软雅黑" pitchFamily="34" charset="-122"/>
              </a:rPr>
              <a:t>本表反映单位从本级财政部门取得的一般公共预算财政拨款本年度列支的项目支出明细情况，按支出功能分类科目分“类”、“款”、“项”填列。</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9251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8DF084A-FD1D-4493-9C64-B59711CD8185}" type="slidenum">
              <a:rPr lang="zh-CN" altLang="en-US" sz="1200">
                <a:solidFill>
                  <a:srgbClr val="000000"/>
                </a:solidFill>
                <a:latin typeface="微软雅黑" pitchFamily="34" charset="-122"/>
                <a:ea typeface="微软雅黑" pitchFamily="34" charset="-122"/>
              </a:rPr>
              <a:pPr>
                <a:spcBef>
                  <a:spcPct val="0"/>
                </a:spcBef>
                <a:buFontTx/>
                <a:buNone/>
              </a:pPr>
              <a:t>81</a:t>
            </a:fld>
            <a:endParaRPr lang="zh-CN" altLang="en-US" sz="1200">
              <a:solidFill>
                <a:srgbClr val="000000"/>
              </a:solidFill>
              <a:latin typeface="微软雅黑" pitchFamily="34" charset="-122"/>
              <a:ea typeface="微软雅黑" pitchFamily="34" charset="-122"/>
            </a:endParaRPr>
          </a:p>
        </p:txBody>
      </p:sp>
      <p:sp>
        <p:nvSpPr>
          <p:cNvPr id="19251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7306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lnSpc>
                <a:spcPts val="4600"/>
              </a:lnSpc>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报表格式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533400" indent="-533400">
              <a:lnSpc>
                <a:spcPts val="46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剪去对角的矩形 12"/>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十六、</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一般公共预算财政拨款项目支出决算明细表（财决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9456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1A97A29-1B87-43C1-992C-8D3780F29FDD}" type="slidenum">
              <a:rPr lang="zh-CN" altLang="en-US" sz="1200">
                <a:solidFill>
                  <a:srgbClr val="000000"/>
                </a:solidFill>
                <a:latin typeface="微软雅黑" pitchFamily="34" charset="-122"/>
                <a:ea typeface="微软雅黑" pitchFamily="34" charset="-122"/>
              </a:rPr>
              <a:pPr>
                <a:spcBef>
                  <a:spcPct val="0"/>
                </a:spcBef>
                <a:buFontTx/>
                <a:buNone/>
              </a:pPr>
              <a:t>82</a:t>
            </a:fld>
            <a:endParaRPr lang="zh-CN" altLang="en-US" sz="1200">
              <a:solidFill>
                <a:srgbClr val="000000"/>
              </a:solidFill>
              <a:latin typeface="微软雅黑" pitchFamily="34" charset="-122"/>
              <a:ea typeface="微软雅黑" pitchFamily="34" charset="-122"/>
            </a:endParaRPr>
          </a:p>
        </p:txBody>
      </p:sp>
      <p:sp>
        <p:nvSpPr>
          <p:cNvPr id="19456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十六、</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一般公共预算财政拨款项目支出决算明细表（财决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08</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9456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各栏应按照支出经济分类科目规定的核算内容填列，避免误填 </a:t>
            </a:r>
            <a:r>
              <a:rPr lang="zh-CN" altLang="en-US" sz="2600">
                <a:solidFill>
                  <a:srgbClr val="C00000"/>
                </a:solidFill>
                <a:latin typeface="微软雅黑" pitchFamily="34" charset="-122"/>
                <a:ea typeface="微软雅黑" pitchFamily="34" charset="-122"/>
              </a:rPr>
              <a:t>（各类下其他款占本类支出小计大于</a:t>
            </a:r>
            <a:r>
              <a:rPr lang="en-US" altLang="zh-CN" sz="2600">
                <a:solidFill>
                  <a:srgbClr val="C00000"/>
                </a:solidFill>
                <a:latin typeface="微软雅黑" pitchFamily="34" charset="-122"/>
                <a:ea typeface="微软雅黑" pitchFamily="34" charset="-122"/>
              </a:rPr>
              <a:t>30%</a:t>
            </a:r>
            <a:r>
              <a:rPr lang="zh-CN" altLang="en-US" sz="2600">
                <a:solidFill>
                  <a:srgbClr val="C00000"/>
                </a:solidFill>
                <a:latin typeface="微软雅黑" pitchFamily="34" charset="-122"/>
                <a:ea typeface="微软雅黑" pitchFamily="34" charset="-122"/>
              </a:rPr>
              <a:t>的，应予说明）</a:t>
            </a:r>
            <a:endParaRPr lang="en-US" altLang="zh-CN" sz="2600">
              <a:solidFill>
                <a:srgbClr val="C0000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区分：基本建设支出、其他资本性支出</a:t>
            </a: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与财决</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2</a:t>
            </a:r>
            <a:r>
              <a:rPr lang="zh-CN" altLang="en-US" sz="2600">
                <a:solidFill>
                  <a:srgbClr val="002060"/>
                </a:solidFill>
                <a:latin typeface="微软雅黑" pitchFamily="34" charset="-122"/>
                <a:ea typeface="微软雅黑" pitchFamily="34" charset="-122"/>
              </a:rPr>
              <a:t>表对应数据的对比衔接：总体上是小于等于前表的关系，但差异过大的情况要重点核实</a:t>
            </a: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常见问题及有关审核意见同财决</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2</a:t>
            </a:r>
            <a:r>
              <a:rPr lang="zh-CN" altLang="en-US" sz="2600">
                <a:solidFill>
                  <a:srgbClr val="002060"/>
                </a:solidFill>
                <a:latin typeface="微软雅黑" pitchFamily="34" charset="-122"/>
                <a:ea typeface="微软雅黑" pitchFamily="34" charset="-122"/>
              </a:rPr>
              <a:t>表</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9661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D3DC8279-4731-460B-A7B3-B1E9F467FC56}" type="slidenum">
              <a:rPr lang="zh-CN" altLang="en-US" sz="1200">
                <a:solidFill>
                  <a:srgbClr val="000000"/>
                </a:solidFill>
                <a:latin typeface="微软雅黑" pitchFamily="34" charset="-122"/>
                <a:ea typeface="微软雅黑" pitchFamily="34" charset="-122"/>
              </a:rPr>
              <a:pPr>
                <a:spcBef>
                  <a:spcPct val="0"/>
                </a:spcBef>
                <a:buFontTx/>
                <a:buNone/>
              </a:pPr>
              <a:t>83</a:t>
            </a:fld>
            <a:endParaRPr lang="zh-CN" altLang="en-US" sz="1200">
              <a:solidFill>
                <a:srgbClr val="000000"/>
              </a:solidFill>
              <a:latin typeface="微软雅黑" pitchFamily="34" charset="-122"/>
              <a:ea typeface="微软雅黑" pitchFamily="34" charset="-122"/>
            </a:endParaRPr>
          </a:p>
        </p:txBody>
      </p:sp>
      <p:sp>
        <p:nvSpPr>
          <p:cNvPr id="19661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十七、</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政府性基金预算财政拨款收入支出决算表（财决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09</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pic>
        <p:nvPicPr>
          <p:cNvPr id="196614" name="Picture 2"/>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1508125" y="1712913"/>
            <a:ext cx="7631113" cy="4464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sp>
        <p:nvSpPr>
          <p:cNvPr id="19" name="矩形 18"/>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20" name="矩形 19"/>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1" name="矩形 20"/>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spd="slow">
    <p:blinds dir="vert"/>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19865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4B8E2BFA-4DE7-477A-9625-76FFC430D507}" type="slidenum">
              <a:rPr lang="zh-CN" altLang="en-US" sz="1200">
                <a:solidFill>
                  <a:srgbClr val="000000"/>
                </a:solidFill>
                <a:latin typeface="微软雅黑" pitchFamily="34" charset="-122"/>
                <a:ea typeface="微软雅黑" pitchFamily="34" charset="-122"/>
              </a:rPr>
              <a:pPr>
                <a:spcBef>
                  <a:spcPct val="0"/>
                </a:spcBef>
                <a:buFontTx/>
                <a:buNone/>
              </a:pPr>
              <a:t>84</a:t>
            </a:fld>
            <a:endParaRPr lang="zh-CN" altLang="en-US" sz="1200">
              <a:solidFill>
                <a:srgbClr val="000000"/>
              </a:solidFill>
              <a:latin typeface="微软雅黑" pitchFamily="34" charset="-122"/>
              <a:ea typeface="微软雅黑" pitchFamily="34" charset="-122"/>
            </a:endParaRPr>
          </a:p>
        </p:txBody>
      </p:sp>
      <p:sp>
        <p:nvSpPr>
          <p:cNvPr id="19866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十七、</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政府性基金预算财政拨款收入支出决算表（财决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09</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9866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本表反映单位本年度从本级财政部门取得纳入预算管理的政府性基金预算财政拨款的收入、支出、结转和结余等情况，按支出功能分类科目分“类”、“款”、“项”分析填列。</a:t>
            </a:r>
            <a:endParaRPr lang="en-US" altLang="zh-CN">
              <a:solidFill>
                <a:srgbClr val="002060"/>
              </a:solidFill>
              <a:latin typeface="微软雅黑" pitchFamily="34" charset="-122"/>
              <a:ea typeface="微软雅黑" pitchFamily="34" charset="-122"/>
            </a:endParaRP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0" name="矩形 9"/>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矩形 10"/>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0070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7F41C4DF-715A-4F5F-B7F5-B314039F5A5C}" type="slidenum">
              <a:rPr lang="zh-CN" altLang="en-US" sz="1200">
                <a:solidFill>
                  <a:srgbClr val="000000"/>
                </a:solidFill>
                <a:latin typeface="微软雅黑" pitchFamily="34" charset="-122"/>
                <a:ea typeface="微软雅黑" pitchFamily="34" charset="-122"/>
              </a:rPr>
              <a:pPr>
                <a:spcBef>
                  <a:spcPct val="0"/>
                </a:spcBef>
                <a:buFontTx/>
                <a:buNone/>
              </a:pPr>
              <a:t>85</a:t>
            </a:fld>
            <a:endParaRPr lang="zh-CN" altLang="en-US" sz="1200">
              <a:solidFill>
                <a:srgbClr val="000000"/>
              </a:solidFill>
              <a:latin typeface="微软雅黑" pitchFamily="34" charset="-122"/>
              <a:ea typeface="微软雅黑" pitchFamily="34" charset="-122"/>
            </a:endParaRPr>
          </a:p>
        </p:txBody>
      </p:sp>
      <p:sp>
        <p:nvSpPr>
          <p:cNvPr id="20070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十七、</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政府性基金预算财政拨款收入支出决算表（财决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09</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9354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b="1" dirty="0" smtClean="0">
                <a:solidFill>
                  <a:srgbClr val="002060"/>
                </a:solidFill>
                <a:latin typeface="微软雅黑" panose="020B0503020204020204" pitchFamily="34" charset="-122"/>
                <a:ea typeface="微软雅黑" panose="020B0503020204020204" pitchFamily="34" charset="-122"/>
              </a:rPr>
              <a:t>报表格式</a:t>
            </a:r>
            <a:r>
              <a:rPr lang="zh-CN" altLang="en-US" b="1" dirty="0" smtClean="0">
                <a:solidFill>
                  <a:srgbClr val="002060"/>
                </a:solidFill>
                <a:latin typeface="微软雅黑" panose="020B0503020204020204" pitchFamily="34" charset="-122"/>
                <a:ea typeface="微软雅黑" panose="020B0503020204020204" pitchFamily="34" charset="-122"/>
              </a:rPr>
              <a:t>调整：</a:t>
            </a:r>
            <a:endParaRPr lang="zh-CN" altLang="zh-CN" dirty="0" smtClean="0">
              <a:solidFill>
                <a:srgbClr val="002060"/>
              </a:solidFill>
              <a:latin typeface="微软雅黑" panose="020B0503020204020204" pitchFamily="34" charset="-122"/>
              <a:ea typeface="微软雅黑" panose="020B0503020204020204" pitchFamily="34" charset="-122"/>
            </a:endParaRPr>
          </a:p>
          <a:p>
            <a:pPr marL="358775" indent="-358775">
              <a:lnSpc>
                <a:spcPct val="1500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删除其中项“基本建设资金结转和结余”、“基本建设资金收入”和“基本建设资金支出”</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zh-CN" altLang="zh-CN" sz="2800" dirty="0" smtClean="0">
              <a:solidFill>
                <a:srgbClr val="002060"/>
              </a:solidFill>
              <a:latin typeface="微软雅黑" panose="020B0503020204020204" pitchFamily="34" charset="-122"/>
              <a:ea typeface="微软雅黑" panose="020B0503020204020204" pitchFamily="34" charset="-122"/>
            </a:endParaRPr>
          </a:p>
          <a:p>
            <a:pPr marL="358775" indent="-358775">
              <a:lnSpc>
                <a:spcPct val="150000"/>
              </a:lnSpc>
              <a:buFont typeface="Wingdings" panose="05000000000000000000" pitchFamily="2" charset="2"/>
              <a:buChar char="Ø"/>
              <a:defRPr/>
            </a:pPr>
            <a:r>
              <a:rPr lang="zh-CN" altLang="zh-CN" sz="2800" dirty="0" smtClean="0">
                <a:solidFill>
                  <a:srgbClr val="002060"/>
                </a:solidFill>
                <a:latin typeface="微软雅黑" panose="020B0503020204020204" pitchFamily="34" charset="-122"/>
                <a:ea typeface="微软雅黑" panose="020B0503020204020204" pitchFamily="34" charset="-122"/>
              </a:rPr>
              <a:t>将年末“项目支出结转和结余”细化为“项目支出结转”和“项目支出结余”</a:t>
            </a:r>
            <a:r>
              <a:rPr lang="zh-CN" altLang="en-US" sz="2800" dirty="0" smtClean="0">
                <a:solidFill>
                  <a:srgbClr val="002060"/>
                </a:solidFill>
                <a:latin typeface="微软雅黑" panose="020B0503020204020204" pitchFamily="34" charset="-122"/>
                <a:ea typeface="微软雅黑" panose="020B0503020204020204" pitchFamily="34" charset="-122"/>
              </a:rPr>
              <a:t>。</a:t>
            </a:r>
            <a:endParaRPr lang="en-US" altLang="zh-CN" sz="2800" dirty="0" smtClean="0">
              <a:solidFill>
                <a:srgbClr val="002060"/>
              </a:solidFill>
              <a:latin typeface="微软雅黑" panose="020B0503020204020204" pitchFamily="34" charset="-122"/>
              <a:ea typeface="微软雅黑" panose="020B0503020204020204" pitchFamily="34" charset="-122"/>
            </a:endParaRP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0" name="矩形 9"/>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1" name="矩形 10"/>
          <p:cNvSpPr/>
          <p:nvPr/>
        </p:nvSpPr>
        <p:spPr>
          <a:xfrm>
            <a:off x="34925" y="4908550"/>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0275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D0A2A4F-471E-466F-9756-D42ABEDB9EE6}" type="slidenum">
              <a:rPr lang="zh-CN" altLang="en-US" sz="1200">
                <a:solidFill>
                  <a:srgbClr val="000000"/>
                </a:solidFill>
                <a:latin typeface="微软雅黑" pitchFamily="34" charset="-122"/>
                <a:ea typeface="微软雅黑" pitchFamily="34" charset="-122"/>
              </a:rPr>
              <a:pPr>
                <a:spcBef>
                  <a:spcPct val="0"/>
                </a:spcBef>
                <a:buFontTx/>
                <a:buNone/>
              </a:pPr>
              <a:t>86</a:t>
            </a:fld>
            <a:endParaRPr lang="zh-CN" altLang="en-US" sz="1200">
              <a:solidFill>
                <a:srgbClr val="000000"/>
              </a:solidFill>
              <a:latin typeface="微软雅黑" pitchFamily="34" charset="-122"/>
              <a:ea typeface="微软雅黑" pitchFamily="34" charset="-122"/>
            </a:endParaRPr>
          </a:p>
        </p:txBody>
      </p:sp>
      <p:sp>
        <p:nvSpPr>
          <p:cNvPr id="20275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十八、</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 name="矩形 16"/>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8" name="矩形 17"/>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0" name="矩形 19"/>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1482725" y="1716088"/>
          <a:ext cx="7661287" cy="4687886"/>
        </p:xfrm>
        <a:graphic>
          <a:graphicData uri="http://schemas.openxmlformats.org/drawingml/2006/table">
            <a:tbl>
              <a:tblPr>
                <a:tableStyleId>{5C22544A-7EE6-4342-B048-85BDC9FD1C3A}</a:tableStyleId>
              </a:tblPr>
              <a:tblGrid>
                <a:gridCol w="209344"/>
                <a:gridCol w="246142"/>
                <a:gridCol w="173085"/>
                <a:gridCol w="282401"/>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gridCol w="173085"/>
              </a:tblGrid>
              <a:tr h="365806">
                <a:tc gridSpan="43">
                  <a:txBody>
                    <a:bodyPr/>
                    <a:lstStyle/>
                    <a:p>
                      <a:pPr algn="ctr" fontAlgn="ctr"/>
                      <a:r>
                        <a:rPr lang="zh-CN" altLang="en-US" sz="2400" u="none" strike="noStrike" dirty="0">
                          <a:effectLst/>
                        </a:rPr>
                        <a:t>政府性基金预算财政拨款支出决算明细表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03">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8">
                  <a:txBody>
                    <a:bodyPr/>
                    <a:lstStyle/>
                    <a:p>
                      <a:pPr algn="r" fontAlgn="ctr"/>
                      <a:r>
                        <a:rPr lang="zh-CN" altLang="en-US" sz="1200" u="none" strike="noStrike" dirty="0">
                          <a:effectLst/>
                        </a:rPr>
                        <a:t>财决</a:t>
                      </a:r>
                      <a:r>
                        <a:rPr lang="en-US" altLang="zh-CN" sz="1200" u="none" strike="noStrike" dirty="0">
                          <a:effectLst/>
                        </a:rPr>
                        <a:t>10</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03">
                <a:tc gridSpan="8">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8">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98212">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200" u="none" strike="noStrike" dirty="0">
                          <a:effectLst/>
                        </a:rPr>
                        <a:t>工资福利支出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200" u="none" strike="noStrike">
                          <a:effectLst/>
                        </a:rPr>
                        <a:t>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60644">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dirty="0">
                          <a:effectLst/>
                        </a:rPr>
                        <a:t>科目名称</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基本工资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津贴补贴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其他社会保障缴费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伙食补助费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绩效工资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机关事业单位基本养老保险缴费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职业年金缴费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印刷费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咨询费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手续费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水费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邮电费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取暖费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物业管理费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差旅费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因公出</a:t>
                      </a:r>
                      <a:r>
                        <a:rPr lang="zh-CN" altLang="en-US" sz="1200" u="none" strike="noStrike" dirty="0" smtClean="0">
                          <a:effectLst/>
                        </a:rPr>
                        <a:t>国</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境</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维修</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护</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租赁费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会议费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培训费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公务接待费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专用材料费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被装购置费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专用燃料费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劳务费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委托业务费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工会经费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福利费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公务用车运行维护费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税金及附加费用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806">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80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03">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03">
                <a:tc gridSpan="11">
                  <a:txBody>
                    <a:bodyPr/>
                    <a:lstStyle/>
                    <a:p>
                      <a:pPr algn="l" fontAlgn="ctr"/>
                      <a:r>
                        <a:rPr lang="zh-CN" altLang="en-US" sz="1200" u="none" strike="noStrike" dirty="0">
                          <a:effectLst/>
                        </a:rPr>
                        <a:t>注：本表为自动生成表。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612313" y="1700213"/>
          <a:ext cx="7667612" cy="4687887"/>
        </p:xfrm>
        <a:graphic>
          <a:graphicData uri="http://schemas.openxmlformats.org/drawingml/2006/table">
            <a:tbl>
              <a:tblPr>
                <a:tableStyleId>{5C22544A-7EE6-4342-B048-85BDC9FD1C3A}</a:tableStyleId>
              </a:tblPr>
              <a:tblGrid>
                <a:gridCol w="278372"/>
                <a:gridCol w="188894"/>
                <a:gridCol w="188894"/>
                <a:gridCol w="278372"/>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188894"/>
                <a:gridCol w="228662"/>
                <a:gridCol w="231148"/>
                <a:gridCol w="228662"/>
              </a:tblGrid>
              <a:tr h="365796">
                <a:tc gridSpan="39">
                  <a:txBody>
                    <a:bodyPr/>
                    <a:lstStyle/>
                    <a:p>
                      <a:pPr algn="ctr" fontAlgn="ctr"/>
                      <a:r>
                        <a:rPr lang="zh-CN" altLang="en-US" sz="2400" u="none" strike="noStrike" dirty="0">
                          <a:effectLst/>
                        </a:rPr>
                        <a:t>政府性基金预算财政拨款支出决算明细表（续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98">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财决</a:t>
                      </a:r>
                      <a:r>
                        <a:rPr lang="en-US" altLang="zh-CN" sz="1200" u="none" strike="noStrike" dirty="0">
                          <a:effectLst/>
                        </a:rPr>
                        <a:t>10</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98">
                <a:tc gridSpan="6">
                  <a:txBody>
                    <a:bodyPr/>
                    <a:lstStyle/>
                    <a:p>
                      <a:pPr algn="l" fontAlgn="ctr"/>
                      <a:r>
                        <a:rPr lang="zh-CN" altLang="en-US" sz="1200" u="none" strike="noStrike" dirty="0">
                          <a:effectLst/>
                        </a:rPr>
                        <a:t>编制单位：</a:t>
                      </a:r>
                      <a:endParaRPr lang="zh-CN" altLang="en-US" sz="1200" b="0" i="0" u="none" strike="noStrike" dirty="0">
                        <a:solidFill>
                          <a:srgbClr val="000000"/>
                        </a:solidFill>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9">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04604">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200" u="none" strike="noStrike" dirty="0">
                          <a:effectLst/>
                        </a:rPr>
                        <a:t>对个人和家庭的补助</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200" u="none" strike="noStrike">
                          <a:effectLst/>
                        </a:rPr>
                        <a:t>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200" u="none" strike="noStrike">
                          <a:effectLst/>
                        </a:rPr>
                        <a:t>其他资本性支出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471405">
                <a:tc gridSpan="3">
                  <a:txBody>
                    <a:bodyPr/>
                    <a:lstStyle/>
                    <a:p>
                      <a:pPr algn="ctr" fontAlgn="ctr"/>
                      <a:r>
                        <a:rPr lang="zh-CN" altLang="en-US" sz="1200" u="none" strike="noStrike" dirty="0">
                          <a:effectLst/>
                        </a:rPr>
                        <a:t>支出功能分类科目编码</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小计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离休费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退休费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退职</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役</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抚恤金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生活补助</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救济费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医疗费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助学金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奖励金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生产补贴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住房公积金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提租补贴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购房补贴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采暖补贴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物业服务补贴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其他对个人和家庭的补助支出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房屋建筑物购建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基础设施建设</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物资储备</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公务用车购置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其他交通工具购置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小计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房屋建筑物购建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办公设备购置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96">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40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96">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8">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8">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98">
                <a:tc gridSpan="3">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512300" y="1712913"/>
          <a:ext cx="7661270" cy="4562708"/>
        </p:xfrm>
        <a:graphic>
          <a:graphicData uri="http://schemas.openxmlformats.org/drawingml/2006/table">
            <a:tbl>
              <a:tblPr>
                <a:tableStyleId>{5C22544A-7EE6-4342-B048-85BDC9FD1C3A}</a:tableStyleId>
              </a:tblPr>
              <a:tblGrid>
                <a:gridCol w="435122"/>
                <a:gridCol w="295262"/>
                <a:gridCol w="295262"/>
                <a:gridCol w="435122"/>
                <a:gridCol w="295262"/>
                <a:gridCol w="295262"/>
                <a:gridCol w="295262"/>
                <a:gridCol w="295262"/>
                <a:gridCol w="295262"/>
                <a:gridCol w="295262"/>
                <a:gridCol w="295262"/>
                <a:gridCol w="295262"/>
                <a:gridCol w="295262"/>
                <a:gridCol w="295262"/>
                <a:gridCol w="295262"/>
                <a:gridCol w="295262"/>
                <a:gridCol w="295262"/>
                <a:gridCol w="295262"/>
                <a:gridCol w="295262"/>
                <a:gridCol w="295262"/>
                <a:gridCol w="295262"/>
                <a:gridCol w="295262"/>
                <a:gridCol w="295262"/>
                <a:gridCol w="295262"/>
                <a:gridCol w="295262"/>
              </a:tblGrid>
              <a:tr h="365739">
                <a:tc gridSpan="25">
                  <a:txBody>
                    <a:bodyPr/>
                    <a:lstStyle/>
                    <a:p>
                      <a:pPr algn="ctr" fontAlgn="ctr"/>
                      <a:r>
                        <a:rPr lang="zh-CN" altLang="en-US" sz="2400" u="none" strike="noStrike" dirty="0">
                          <a:effectLst/>
                        </a:rPr>
                        <a:t>政府性基金预算财政拨款支出决算明细表（续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8">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财决</a:t>
                      </a:r>
                      <a:r>
                        <a:rPr lang="en-US" altLang="zh-CN" sz="1400" u="none" strike="noStrike" dirty="0">
                          <a:effectLst/>
                        </a:rPr>
                        <a:t>10</a:t>
                      </a:r>
                      <a:r>
                        <a:rPr lang="zh-CN" altLang="en-US" sz="1400" u="none" strike="noStrike" dirty="0">
                          <a:effectLst/>
                        </a:rPr>
                        <a:t>表</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8">
                <a:tc gridSpan="4">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6">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695">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dirty="0">
                          <a:effectLst/>
                        </a:rPr>
                        <a:t>其他支出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6823">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地上附着物和青苗补偿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拆迁补偿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公务用车购置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产权参股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企业政策性补贴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事业单位补贴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财政贴息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国外债务付息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赠与</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贷款转贷</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4914">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77</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491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8">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8">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3.88889E-6 -3.33333E-6 L -0.89167 0.00186 " pathEditMode="relative" rAng="0" ptsTypes="AA">
                                      <p:cBhvr>
                                        <p:cTn id="10" dur="500" fill="hold"/>
                                        <p:tgtEl>
                                          <p:spTgt spid="3"/>
                                        </p:tgtEl>
                                        <p:attrNameLst>
                                          <p:attrName>ppt_x</p:attrName>
                                          <p:attrName>ppt_y</p:attrName>
                                        </p:attrNameLst>
                                      </p:cBhvr>
                                      <p:rCtr x="-44583" y="93"/>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1.38889E-6 2.59259E-6 L -0.88038 2.59259E-6 " pathEditMode="relative" rAng="0" ptsTypes="AA">
                                      <p:cBhvr>
                                        <p:cTn id="18" dur="500" fill="hold"/>
                                        <p:tgtEl>
                                          <p:spTgt spid="4"/>
                                        </p:tgtEl>
                                        <p:attrNameLst>
                                          <p:attrName>ppt_x</p:attrName>
                                          <p:attrName>ppt_y</p:attrName>
                                        </p:attrNameLst>
                                      </p:cBhvr>
                                      <p:rCtr x="-4402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0480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6998FBB0-A723-490F-AFAE-77EB948235FA}" type="slidenum">
              <a:rPr lang="zh-CN" altLang="en-US" sz="1200">
                <a:solidFill>
                  <a:srgbClr val="000000"/>
                </a:solidFill>
                <a:latin typeface="微软雅黑" pitchFamily="34" charset="-122"/>
                <a:ea typeface="微软雅黑" pitchFamily="34" charset="-122"/>
              </a:rPr>
              <a:pPr>
                <a:spcBef>
                  <a:spcPct val="0"/>
                </a:spcBef>
                <a:buFontTx/>
                <a:buNone/>
              </a:pPr>
              <a:t>87</a:t>
            </a:fld>
            <a:endParaRPr lang="zh-CN" altLang="en-US" sz="1200">
              <a:solidFill>
                <a:srgbClr val="000000"/>
              </a:solidFill>
              <a:latin typeface="微软雅黑" pitchFamily="34" charset="-122"/>
              <a:ea typeface="微软雅黑" pitchFamily="34" charset="-122"/>
            </a:endParaRPr>
          </a:p>
        </p:txBody>
      </p:sp>
      <p:sp>
        <p:nvSpPr>
          <p:cNvPr id="20480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十八、</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04806"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本表反映单位从本级财政部门取得的政府性基金预算财政拨款本年度列支的基本支出和项目支出的明细情况。</a:t>
            </a:r>
          </a:p>
          <a:p>
            <a:pPr eaLnBrk="1" hangingPunct="1">
              <a:lnSpc>
                <a:spcPct val="150000"/>
              </a:lnSpc>
              <a:buFontTx/>
              <a:buNone/>
            </a:pPr>
            <a:r>
              <a:rPr lang="zh-CN" altLang="en-US">
                <a:solidFill>
                  <a:srgbClr val="002060"/>
                </a:solidFill>
                <a:latin typeface="微软雅黑" pitchFamily="34" charset="-122"/>
                <a:ea typeface="微软雅黑" pitchFamily="34" charset="-122"/>
              </a:rPr>
              <a:t>本表为自动生成表。</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0685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CBB0B9A8-6DE0-4235-8020-D488E7C9E11D}" type="slidenum">
              <a:rPr lang="zh-CN" altLang="en-US" sz="1200">
                <a:solidFill>
                  <a:srgbClr val="000000"/>
                </a:solidFill>
                <a:latin typeface="微软雅黑" pitchFamily="34" charset="-122"/>
                <a:ea typeface="微软雅黑" pitchFamily="34" charset="-122"/>
              </a:rPr>
              <a:pPr>
                <a:spcBef>
                  <a:spcPct val="0"/>
                </a:spcBef>
                <a:buFontTx/>
                <a:buNone/>
              </a:pPr>
              <a:t>88</a:t>
            </a:fld>
            <a:endParaRPr lang="zh-CN" altLang="en-US" sz="1200">
              <a:solidFill>
                <a:srgbClr val="000000"/>
              </a:solidFill>
              <a:latin typeface="微软雅黑" pitchFamily="34" charset="-122"/>
              <a:ea typeface="微软雅黑" pitchFamily="34" charset="-122"/>
            </a:endParaRPr>
          </a:p>
        </p:txBody>
      </p:sp>
      <p:sp>
        <p:nvSpPr>
          <p:cNvPr id="20685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十八、</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9763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sz="3600" b="1" dirty="0" smtClean="0">
                <a:solidFill>
                  <a:srgbClr val="002060"/>
                </a:solidFill>
                <a:latin typeface="微软雅黑" panose="020B0503020204020204" pitchFamily="34" charset="-122"/>
                <a:ea typeface="微软雅黑" panose="020B0503020204020204" pitchFamily="34" charset="-122"/>
              </a:rPr>
              <a:t>报表格式</a:t>
            </a:r>
            <a:r>
              <a:rPr lang="zh-CN" altLang="en-US" sz="3600" b="1" dirty="0" smtClean="0">
                <a:solidFill>
                  <a:srgbClr val="002060"/>
                </a:solidFill>
                <a:latin typeface="微软雅黑" panose="020B0503020204020204" pitchFamily="34" charset="-122"/>
                <a:ea typeface="微软雅黑" panose="020B0503020204020204" pitchFamily="34" charset="-122"/>
              </a:rPr>
              <a:t>调整：</a:t>
            </a:r>
            <a:endParaRPr lang="zh-CN" altLang="zh-CN" sz="3600" dirty="0" smtClean="0">
              <a:solidFill>
                <a:srgbClr val="002060"/>
              </a:solidFill>
              <a:latin typeface="微软雅黑" panose="020B0503020204020204" pitchFamily="34" charset="-122"/>
              <a:ea typeface="微软雅黑" panose="020B0503020204020204" pitchFamily="34" charset="-122"/>
            </a:endParaRP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600" dirty="0" smtClean="0">
                <a:solidFill>
                  <a:srgbClr val="002060"/>
                </a:solidFill>
                <a:latin typeface="微软雅黑" panose="020B0503020204020204" pitchFamily="34" charset="-122"/>
                <a:ea typeface="微软雅黑" panose="020B0503020204020204" pitchFamily="34" charset="-122"/>
              </a:rPr>
              <a:t>。</a:t>
            </a:r>
            <a:endParaRPr lang="en-US" altLang="zh-CN" sz="26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0889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828B9AC7-CE37-4342-838B-40AF2B61B908}" type="slidenum">
              <a:rPr lang="zh-CN" altLang="en-US" sz="1200">
                <a:solidFill>
                  <a:srgbClr val="000000"/>
                </a:solidFill>
                <a:latin typeface="微软雅黑" pitchFamily="34" charset="-122"/>
                <a:ea typeface="微软雅黑" pitchFamily="34" charset="-122"/>
              </a:rPr>
              <a:pPr>
                <a:spcBef>
                  <a:spcPct val="0"/>
                </a:spcBef>
                <a:buFontTx/>
                <a:buNone/>
              </a:pPr>
              <a:t>89</a:t>
            </a:fld>
            <a:endParaRPr lang="zh-CN" altLang="en-US" sz="1200">
              <a:solidFill>
                <a:srgbClr val="000000"/>
              </a:solidFill>
              <a:latin typeface="微软雅黑" pitchFamily="34" charset="-122"/>
              <a:ea typeface="微软雅黑" pitchFamily="34" charset="-122"/>
            </a:endParaRPr>
          </a:p>
        </p:txBody>
      </p:sp>
      <p:sp>
        <p:nvSpPr>
          <p:cNvPr id="20890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十八、</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政府性基金预算财政拨款支出决算明细表（财决</a:t>
            </a:r>
            <a:r>
              <a:rPr lang="en-US"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20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08902"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3600">
                <a:solidFill>
                  <a:srgbClr val="002060"/>
                </a:solidFill>
                <a:latin typeface="微软雅黑" pitchFamily="34" charset="-122"/>
                <a:ea typeface="微软雅黑" pitchFamily="34" charset="-122"/>
              </a:rPr>
              <a:t>与财决</a:t>
            </a:r>
            <a:r>
              <a:rPr lang="en-US" altLang="zh-CN" sz="3600">
                <a:solidFill>
                  <a:srgbClr val="002060"/>
                </a:solidFill>
                <a:latin typeface="微软雅黑" pitchFamily="34" charset="-122"/>
                <a:ea typeface="微软雅黑" pitchFamily="34" charset="-122"/>
              </a:rPr>
              <a:t>05</a:t>
            </a:r>
            <a:r>
              <a:rPr lang="zh-CN" altLang="en-US" sz="3600">
                <a:solidFill>
                  <a:srgbClr val="002060"/>
                </a:solidFill>
                <a:latin typeface="微软雅黑" pitchFamily="34" charset="-122"/>
                <a:ea typeface="微软雅黑" pitchFamily="34" charset="-122"/>
              </a:rPr>
              <a:t>表对应数据的对比衔接：总体上是小于等于前表的关系，但差异过大的情况要重点核实。</a:t>
            </a:r>
            <a:endParaRPr lang="en-US" altLang="zh-CN" sz="3600">
              <a:solidFill>
                <a:srgbClr val="00206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3600">
                <a:solidFill>
                  <a:srgbClr val="002060"/>
                </a:solidFill>
                <a:latin typeface="微软雅黑" pitchFamily="34" charset="-122"/>
                <a:ea typeface="微软雅黑" pitchFamily="34" charset="-122"/>
              </a:rPr>
              <a:t>常见问题及有关审核意见同财决</a:t>
            </a:r>
            <a:r>
              <a:rPr lang="en-US" altLang="zh-CN" sz="3600">
                <a:solidFill>
                  <a:srgbClr val="002060"/>
                </a:solidFill>
                <a:latin typeface="微软雅黑" pitchFamily="34" charset="-122"/>
                <a:ea typeface="微软雅黑" pitchFamily="34" charset="-122"/>
              </a:rPr>
              <a:t>05</a:t>
            </a:r>
            <a:r>
              <a:rPr lang="zh-CN" altLang="en-US" sz="3600">
                <a:solidFill>
                  <a:srgbClr val="002060"/>
                </a:solidFill>
                <a:latin typeface="微软雅黑" pitchFamily="34" charset="-122"/>
                <a:ea typeface="微软雅黑" pitchFamily="34" charset="-122"/>
              </a:rPr>
              <a:t>表。</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892675" y="115888"/>
            <a:ext cx="4284663" cy="492125"/>
          </a:xfrm>
          <a:prstGeom prst="rect">
            <a:avLst/>
          </a:prstGeom>
        </p:spPr>
        <p:txBody>
          <a:bodyPr wrap="none">
            <a:spAutoFit/>
          </a:bodyPr>
          <a:lstStyle/>
          <a:p>
            <a:pPr eaLnBrk="1" hangingPunct="1">
              <a:spcBef>
                <a:spcPct val="20000"/>
              </a:spcBef>
              <a:buClr>
                <a:schemeClr val="hlink"/>
              </a:buClr>
              <a:buSzPct val="120000"/>
              <a:defRPr/>
            </a:pPr>
            <a:r>
              <a:rPr lang="zh-CN" altLang="en-US" sz="2600" b="1" kern="0" dirty="0">
                <a:solidFill>
                  <a:schemeClr val="bg1"/>
                </a:solidFill>
                <a:latin typeface="微软雅黑" panose="020B0503020204020204" pitchFamily="34" charset="-122"/>
                <a:ea typeface="微软雅黑" panose="020B0503020204020204" pitchFamily="34" charset="-122"/>
              </a:rPr>
              <a:t>第二部分 部门决算修订情况</a:t>
            </a:r>
            <a:endParaRPr lang="zh-CN" altLang="en-US" sz="2600" b="1" kern="0" dirty="0">
              <a:solidFill>
                <a:schemeClr val="bg1"/>
              </a:solidFill>
              <a:latin typeface="微软雅黑" panose="020B0503020204020204" pitchFamily="34" charset="-122"/>
              <a:ea typeface="微软雅黑" panose="020B0503020204020204" pitchFamily="34" charset="-122"/>
              <a:hlinkClick r:id="rId13" action="ppaction://hlinksldjump"/>
            </a:endParaRPr>
          </a:p>
        </p:txBody>
      </p:sp>
      <p:sp>
        <p:nvSpPr>
          <p:cNvPr id="399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9F1A20A3-C4CC-411B-A113-168A943F490E}" type="slidenum">
              <a:rPr lang="zh-CN" altLang="en-US" sz="1200">
                <a:latin typeface="微软雅黑" pitchFamily="34" charset="-122"/>
                <a:ea typeface="微软雅黑" pitchFamily="34" charset="-122"/>
              </a:rPr>
              <a:pPr>
                <a:spcBef>
                  <a:spcPct val="0"/>
                </a:spcBef>
                <a:buFontTx/>
                <a:buNone/>
              </a:pPr>
              <a:t>9</a:t>
            </a:fld>
            <a:endParaRPr lang="zh-CN" altLang="en-US" sz="1200">
              <a:latin typeface="微软雅黑" pitchFamily="34" charset="-122"/>
              <a:ea typeface="微软雅黑" pitchFamily="34" charset="-122"/>
            </a:endParaRPr>
          </a:p>
        </p:txBody>
      </p:sp>
      <p:sp>
        <p:nvSpPr>
          <p:cNvPr id="3" name="单圆角矩形 2"/>
          <p:cNvSpPr/>
          <p:nvPr/>
        </p:nvSpPr>
        <p:spPr>
          <a:xfrm>
            <a:off x="488950" y="765175"/>
            <a:ext cx="1995488" cy="533400"/>
          </a:xfrm>
          <a:prstGeom prst="snipRoundRect">
            <a:avLst/>
          </a:prstGeom>
          <a:solidFill>
            <a:srgbClr val="519CD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b="1" dirty="0">
                <a:solidFill>
                  <a:schemeClr val="bg1"/>
                </a:solidFill>
                <a:latin typeface="微软雅黑" panose="020B0503020204020204" pitchFamily="34" charset="-122"/>
                <a:ea typeface="微软雅黑" panose="020B0503020204020204" pitchFamily="34" charset="-122"/>
              </a:rPr>
              <a:t>修订总则</a:t>
            </a:r>
          </a:p>
        </p:txBody>
      </p:sp>
      <p:sp>
        <p:nvSpPr>
          <p:cNvPr id="11" name="单圆角矩形 10"/>
          <p:cNvSpPr/>
          <p:nvPr/>
        </p:nvSpPr>
        <p:spPr>
          <a:xfrm>
            <a:off x="2579975" y="866447"/>
            <a:ext cx="1994254" cy="432048"/>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800" b="1" dirty="0">
                <a:solidFill>
                  <a:srgbClr val="002060">
                    <a:alpha val="30000"/>
                  </a:srgbClr>
                </a:solidFill>
                <a:latin typeface="微软雅黑" panose="020B0503020204020204" pitchFamily="34" charset="-122"/>
                <a:ea typeface="微软雅黑" panose="020B0503020204020204" pitchFamily="34" charset="-122"/>
              </a:rPr>
              <a:t>修订依据</a:t>
            </a:r>
          </a:p>
        </p:txBody>
      </p:sp>
      <p:sp>
        <p:nvSpPr>
          <p:cNvPr id="14" name="单圆角矩形 13"/>
          <p:cNvSpPr/>
          <p:nvPr/>
        </p:nvSpPr>
        <p:spPr>
          <a:xfrm>
            <a:off x="4670436" y="866447"/>
            <a:ext cx="3429956" cy="432048"/>
          </a:xfrm>
          <a:prstGeom prst="snipRoundRect">
            <a:avLst/>
          </a:prstGeom>
          <a:solidFill>
            <a:schemeClr val="bg1">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800" b="1" dirty="0">
                <a:solidFill>
                  <a:srgbClr val="002060">
                    <a:alpha val="30000"/>
                  </a:srgbClr>
                </a:solidFill>
                <a:latin typeface="微软雅黑" panose="020B0503020204020204" pitchFamily="34" charset="-122"/>
                <a:ea typeface="微软雅黑" panose="020B0503020204020204" pitchFamily="34" charset="-122"/>
              </a:rPr>
              <a:t>2016</a:t>
            </a:r>
            <a:r>
              <a:rPr lang="zh-CN" altLang="en-US" sz="2800" b="1" dirty="0">
                <a:solidFill>
                  <a:srgbClr val="002060">
                    <a:alpha val="30000"/>
                  </a:srgbClr>
                </a:solidFill>
                <a:latin typeface="微软雅黑" panose="020B0503020204020204" pitchFamily="34" charset="-122"/>
                <a:ea typeface="微软雅黑" panose="020B0503020204020204" pitchFamily="34" charset="-122"/>
              </a:rPr>
              <a:t>年度主要变动</a:t>
            </a:r>
          </a:p>
        </p:txBody>
      </p:sp>
      <p:grpSp>
        <p:nvGrpSpPr>
          <p:cNvPr id="49" name="组合 48"/>
          <p:cNvGrpSpPr>
            <a:grpSpLocks/>
          </p:cNvGrpSpPr>
          <p:nvPr/>
        </p:nvGrpSpPr>
        <p:grpSpPr bwMode="auto">
          <a:xfrm>
            <a:off x="2794000" y="2125663"/>
            <a:ext cx="3354388" cy="3967162"/>
            <a:chOff x="4838701" y="1958975"/>
            <a:chExt cx="2554288" cy="2995613"/>
          </a:xfrm>
        </p:grpSpPr>
        <p:sp>
          <p:nvSpPr>
            <p:cNvPr id="50" name="MH_Other_1"/>
            <p:cNvSpPr/>
            <p:nvPr>
              <p:custDataLst>
                <p:tags r:id="rId1"/>
              </p:custDataLst>
            </p:nvPr>
          </p:nvSpPr>
          <p:spPr>
            <a:xfrm rot="19800000">
              <a:off x="6097108" y="2244272"/>
              <a:ext cx="529474" cy="834312"/>
            </a:xfrm>
            <a:custGeom>
              <a:avLst/>
              <a:gdLst>
                <a:gd name="connsiteX0" fmla="*/ 0 w 783379"/>
                <a:gd name="connsiteY0" fmla="*/ 0 h 1233714"/>
                <a:gd name="connsiteX1" fmla="*/ 783379 w 783379"/>
                <a:gd name="connsiteY1" fmla="*/ 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6927 h 1240641"/>
                <a:gd name="connsiteX1" fmla="*/ 738945 w 783379"/>
                <a:gd name="connsiteY1" fmla="*/ 36265 h 1240641"/>
                <a:gd name="connsiteX2" fmla="*/ 783379 w 783379"/>
                <a:gd name="connsiteY2" fmla="*/ 1240641 h 1240641"/>
                <a:gd name="connsiteX3" fmla="*/ 0 w 783379"/>
                <a:gd name="connsiteY3" fmla="*/ 1240641 h 1240641"/>
                <a:gd name="connsiteX4" fmla="*/ 0 w 783379"/>
                <a:gd name="connsiteY4" fmla="*/ 6927 h 1240641"/>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2131 h 1235845"/>
                <a:gd name="connsiteX1" fmla="*/ 682604 w 783379"/>
                <a:gd name="connsiteY1" fmla="*/ 81430 h 1235845"/>
                <a:gd name="connsiteX2" fmla="*/ 783379 w 783379"/>
                <a:gd name="connsiteY2" fmla="*/ 1235845 h 1235845"/>
                <a:gd name="connsiteX3" fmla="*/ 0 w 783379"/>
                <a:gd name="connsiteY3" fmla="*/ 1235845 h 1235845"/>
                <a:gd name="connsiteX4" fmla="*/ 0 w 783379"/>
                <a:gd name="connsiteY4" fmla="*/ 2131 h 1235845"/>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9" h="1236092">
                  <a:moveTo>
                    <a:pt x="0" y="2378"/>
                  </a:moveTo>
                  <a:cubicBezTo>
                    <a:pt x="246315" y="12157"/>
                    <a:pt x="560240" y="-38015"/>
                    <a:pt x="682604" y="81677"/>
                  </a:cubicBezTo>
                  <a:cubicBezTo>
                    <a:pt x="794102" y="128347"/>
                    <a:pt x="774492" y="830721"/>
                    <a:pt x="783379" y="1236092"/>
                  </a:cubicBezTo>
                  <a:lnTo>
                    <a:pt x="0" y="1236092"/>
                  </a:lnTo>
                  <a:lnTo>
                    <a:pt x="0" y="2378"/>
                  </a:lnTo>
                  <a:close/>
                </a:path>
              </a:pathLst>
            </a:custGeom>
            <a:solidFill>
              <a:srgbClr val="4EA4DD">
                <a:lumMod val="75000"/>
              </a:srgbClr>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srgbClr val="4EA4DD"/>
                </a:solidFill>
                <a:latin typeface="华文细黑"/>
                <a:ea typeface="华文细黑"/>
              </a:endParaRPr>
            </a:p>
          </p:txBody>
        </p:sp>
        <p:sp>
          <p:nvSpPr>
            <p:cNvPr id="51" name="MH_Other_2"/>
            <p:cNvSpPr/>
            <p:nvPr>
              <p:custDataLst>
                <p:tags r:id="rId2"/>
              </p:custDataLst>
            </p:nvPr>
          </p:nvSpPr>
          <p:spPr>
            <a:xfrm rot="5415679">
              <a:off x="6446882" y="3896819"/>
              <a:ext cx="528637" cy="834102"/>
            </a:xfrm>
            <a:custGeom>
              <a:avLst/>
              <a:gdLst>
                <a:gd name="connsiteX0" fmla="*/ 0 w 783379"/>
                <a:gd name="connsiteY0" fmla="*/ 0 h 1233714"/>
                <a:gd name="connsiteX1" fmla="*/ 783379 w 783379"/>
                <a:gd name="connsiteY1" fmla="*/ 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6927 h 1240641"/>
                <a:gd name="connsiteX1" fmla="*/ 738945 w 783379"/>
                <a:gd name="connsiteY1" fmla="*/ 36265 h 1240641"/>
                <a:gd name="connsiteX2" fmla="*/ 783379 w 783379"/>
                <a:gd name="connsiteY2" fmla="*/ 1240641 h 1240641"/>
                <a:gd name="connsiteX3" fmla="*/ 0 w 783379"/>
                <a:gd name="connsiteY3" fmla="*/ 1240641 h 1240641"/>
                <a:gd name="connsiteX4" fmla="*/ 0 w 783379"/>
                <a:gd name="connsiteY4" fmla="*/ 6927 h 1240641"/>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2131 h 1235845"/>
                <a:gd name="connsiteX1" fmla="*/ 682604 w 783379"/>
                <a:gd name="connsiteY1" fmla="*/ 81430 h 1235845"/>
                <a:gd name="connsiteX2" fmla="*/ 783379 w 783379"/>
                <a:gd name="connsiteY2" fmla="*/ 1235845 h 1235845"/>
                <a:gd name="connsiteX3" fmla="*/ 0 w 783379"/>
                <a:gd name="connsiteY3" fmla="*/ 1235845 h 1235845"/>
                <a:gd name="connsiteX4" fmla="*/ 0 w 783379"/>
                <a:gd name="connsiteY4" fmla="*/ 2131 h 1235845"/>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9" h="1236092">
                  <a:moveTo>
                    <a:pt x="0" y="2378"/>
                  </a:moveTo>
                  <a:cubicBezTo>
                    <a:pt x="246315" y="12157"/>
                    <a:pt x="560240" y="-38015"/>
                    <a:pt x="682604" y="81677"/>
                  </a:cubicBezTo>
                  <a:cubicBezTo>
                    <a:pt x="794102" y="128347"/>
                    <a:pt x="774492" y="830721"/>
                    <a:pt x="783379" y="1236092"/>
                  </a:cubicBezTo>
                  <a:lnTo>
                    <a:pt x="0" y="1236092"/>
                  </a:lnTo>
                  <a:lnTo>
                    <a:pt x="0" y="2378"/>
                  </a:lnTo>
                  <a:close/>
                </a:path>
              </a:pathLst>
            </a:custGeom>
            <a:solidFill>
              <a:srgbClr val="0BA6CB"/>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srgbClr val="4EA4DD"/>
                </a:solidFill>
                <a:latin typeface="华文细黑"/>
                <a:ea typeface="华文细黑"/>
              </a:endParaRPr>
            </a:p>
          </p:txBody>
        </p:sp>
        <p:sp>
          <p:nvSpPr>
            <p:cNvPr id="52" name="MH_Other_3"/>
            <p:cNvSpPr/>
            <p:nvPr>
              <p:custDataLst>
                <p:tags r:id="rId3"/>
              </p:custDataLst>
            </p:nvPr>
          </p:nvSpPr>
          <p:spPr>
            <a:xfrm rot="12610314">
              <a:off x="4838701" y="3372271"/>
              <a:ext cx="528265" cy="834312"/>
            </a:xfrm>
            <a:custGeom>
              <a:avLst/>
              <a:gdLst>
                <a:gd name="connsiteX0" fmla="*/ 0 w 783379"/>
                <a:gd name="connsiteY0" fmla="*/ 0 h 1233714"/>
                <a:gd name="connsiteX1" fmla="*/ 783379 w 783379"/>
                <a:gd name="connsiteY1" fmla="*/ 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6927 h 1240641"/>
                <a:gd name="connsiteX1" fmla="*/ 738945 w 783379"/>
                <a:gd name="connsiteY1" fmla="*/ 36265 h 1240641"/>
                <a:gd name="connsiteX2" fmla="*/ 783379 w 783379"/>
                <a:gd name="connsiteY2" fmla="*/ 1240641 h 1240641"/>
                <a:gd name="connsiteX3" fmla="*/ 0 w 783379"/>
                <a:gd name="connsiteY3" fmla="*/ 1240641 h 1240641"/>
                <a:gd name="connsiteX4" fmla="*/ 0 w 783379"/>
                <a:gd name="connsiteY4" fmla="*/ 6927 h 1240641"/>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2131 h 1235845"/>
                <a:gd name="connsiteX1" fmla="*/ 682604 w 783379"/>
                <a:gd name="connsiteY1" fmla="*/ 81430 h 1235845"/>
                <a:gd name="connsiteX2" fmla="*/ 783379 w 783379"/>
                <a:gd name="connsiteY2" fmla="*/ 1235845 h 1235845"/>
                <a:gd name="connsiteX3" fmla="*/ 0 w 783379"/>
                <a:gd name="connsiteY3" fmla="*/ 1235845 h 1235845"/>
                <a:gd name="connsiteX4" fmla="*/ 0 w 783379"/>
                <a:gd name="connsiteY4" fmla="*/ 2131 h 1235845"/>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9" h="1236092">
                  <a:moveTo>
                    <a:pt x="0" y="2378"/>
                  </a:moveTo>
                  <a:cubicBezTo>
                    <a:pt x="246315" y="12157"/>
                    <a:pt x="560240" y="-38015"/>
                    <a:pt x="682604" y="81677"/>
                  </a:cubicBezTo>
                  <a:cubicBezTo>
                    <a:pt x="794102" y="128347"/>
                    <a:pt x="774492" y="830721"/>
                    <a:pt x="783379" y="1236092"/>
                  </a:cubicBezTo>
                  <a:lnTo>
                    <a:pt x="0" y="1236092"/>
                  </a:lnTo>
                  <a:lnTo>
                    <a:pt x="0" y="2378"/>
                  </a:lnTo>
                  <a:close/>
                </a:path>
              </a:pathLst>
            </a:custGeom>
            <a:solidFill>
              <a:srgbClr val="F29600"/>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srgbClr val="4EA4DD"/>
                </a:solidFill>
                <a:latin typeface="华文细黑"/>
                <a:ea typeface="华文细黑"/>
              </a:endParaRPr>
            </a:p>
          </p:txBody>
        </p:sp>
        <p:sp>
          <p:nvSpPr>
            <p:cNvPr id="53" name="MH_Other_4"/>
            <p:cNvSpPr/>
            <p:nvPr>
              <p:custDataLst>
                <p:tags r:id="rId4"/>
              </p:custDataLst>
            </p:nvPr>
          </p:nvSpPr>
          <p:spPr>
            <a:xfrm rot="12610314">
              <a:off x="4838701" y="3369874"/>
              <a:ext cx="528265" cy="834312"/>
            </a:xfrm>
            <a:custGeom>
              <a:avLst/>
              <a:gdLst>
                <a:gd name="connsiteX0" fmla="*/ 0 w 783379"/>
                <a:gd name="connsiteY0" fmla="*/ 0 h 1233714"/>
                <a:gd name="connsiteX1" fmla="*/ 783379 w 783379"/>
                <a:gd name="connsiteY1" fmla="*/ 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56718 w 783379"/>
                <a:gd name="connsiteY1" fmla="*/ 17602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38945 w 783379"/>
                <a:gd name="connsiteY1" fmla="*/ 29338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6927 h 1240641"/>
                <a:gd name="connsiteX1" fmla="*/ 738945 w 783379"/>
                <a:gd name="connsiteY1" fmla="*/ 36265 h 1240641"/>
                <a:gd name="connsiteX2" fmla="*/ 783379 w 783379"/>
                <a:gd name="connsiteY2" fmla="*/ 1240641 h 1240641"/>
                <a:gd name="connsiteX3" fmla="*/ 0 w 783379"/>
                <a:gd name="connsiteY3" fmla="*/ 1240641 h 1240641"/>
                <a:gd name="connsiteX4" fmla="*/ 0 w 783379"/>
                <a:gd name="connsiteY4" fmla="*/ 6927 h 1240641"/>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722915 w 783379"/>
                <a:gd name="connsiteY1" fmla="*/ 47580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0 h 1233714"/>
                <a:gd name="connsiteX1" fmla="*/ 696892 w 783379"/>
                <a:gd name="connsiteY1" fmla="*/ 54553 h 1233714"/>
                <a:gd name="connsiteX2" fmla="*/ 783379 w 783379"/>
                <a:gd name="connsiteY2" fmla="*/ 1233714 h 1233714"/>
                <a:gd name="connsiteX3" fmla="*/ 0 w 783379"/>
                <a:gd name="connsiteY3" fmla="*/ 1233714 h 1233714"/>
                <a:gd name="connsiteX4" fmla="*/ 0 w 783379"/>
                <a:gd name="connsiteY4" fmla="*/ 0 h 1233714"/>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13944 h 1247658"/>
                <a:gd name="connsiteX1" fmla="*/ 696892 w 783379"/>
                <a:gd name="connsiteY1" fmla="*/ 68497 h 1247658"/>
                <a:gd name="connsiteX2" fmla="*/ 783379 w 783379"/>
                <a:gd name="connsiteY2" fmla="*/ 1247658 h 1247658"/>
                <a:gd name="connsiteX3" fmla="*/ 0 w 783379"/>
                <a:gd name="connsiteY3" fmla="*/ 1247658 h 1247658"/>
                <a:gd name="connsiteX4" fmla="*/ 0 w 783379"/>
                <a:gd name="connsiteY4" fmla="*/ 13944 h 1247658"/>
                <a:gd name="connsiteX0" fmla="*/ 0 w 783379"/>
                <a:gd name="connsiteY0" fmla="*/ 2131 h 1235845"/>
                <a:gd name="connsiteX1" fmla="*/ 682604 w 783379"/>
                <a:gd name="connsiteY1" fmla="*/ 81430 h 1235845"/>
                <a:gd name="connsiteX2" fmla="*/ 783379 w 783379"/>
                <a:gd name="connsiteY2" fmla="*/ 1235845 h 1235845"/>
                <a:gd name="connsiteX3" fmla="*/ 0 w 783379"/>
                <a:gd name="connsiteY3" fmla="*/ 1235845 h 1235845"/>
                <a:gd name="connsiteX4" fmla="*/ 0 w 783379"/>
                <a:gd name="connsiteY4" fmla="*/ 2131 h 1235845"/>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 name="connsiteX0" fmla="*/ 0 w 783379"/>
                <a:gd name="connsiteY0" fmla="*/ 2378 h 1236092"/>
                <a:gd name="connsiteX1" fmla="*/ 682604 w 783379"/>
                <a:gd name="connsiteY1" fmla="*/ 81677 h 1236092"/>
                <a:gd name="connsiteX2" fmla="*/ 783379 w 783379"/>
                <a:gd name="connsiteY2" fmla="*/ 1236092 h 1236092"/>
                <a:gd name="connsiteX3" fmla="*/ 0 w 783379"/>
                <a:gd name="connsiteY3" fmla="*/ 1236092 h 1236092"/>
                <a:gd name="connsiteX4" fmla="*/ 0 w 783379"/>
                <a:gd name="connsiteY4" fmla="*/ 2378 h 123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79" h="1236092">
                  <a:moveTo>
                    <a:pt x="0" y="2378"/>
                  </a:moveTo>
                  <a:cubicBezTo>
                    <a:pt x="246315" y="12157"/>
                    <a:pt x="560240" y="-38015"/>
                    <a:pt x="682604" y="81677"/>
                  </a:cubicBezTo>
                  <a:cubicBezTo>
                    <a:pt x="794102" y="128347"/>
                    <a:pt x="774492" y="830721"/>
                    <a:pt x="783379" y="1236092"/>
                  </a:cubicBezTo>
                  <a:lnTo>
                    <a:pt x="0" y="1236092"/>
                  </a:lnTo>
                  <a:lnTo>
                    <a:pt x="0" y="2378"/>
                  </a:lnTo>
                  <a:close/>
                </a:path>
              </a:pathLst>
            </a:custGeom>
            <a:solidFill>
              <a:srgbClr val="005A9E"/>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a:solidFill>
                  <a:srgbClr val="4EA4DD"/>
                </a:solidFill>
                <a:latin typeface="华文细黑"/>
                <a:ea typeface="华文细黑"/>
              </a:endParaRPr>
            </a:p>
          </p:txBody>
        </p:sp>
        <p:sp>
          <p:nvSpPr>
            <p:cNvPr id="54" name="MH_Other_5"/>
            <p:cNvSpPr/>
            <p:nvPr>
              <p:custDataLst>
                <p:tags r:id="rId5"/>
              </p:custDataLst>
            </p:nvPr>
          </p:nvSpPr>
          <p:spPr>
            <a:xfrm rot="1800000">
              <a:off x="5063546" y="1958975"/>
              <a:ext cx="1067410" cy="1929947"/>
            </a:xfrm>
            <a:custGeom>
              <a:avLst/>
              <a:gdLst>
                <a:gd name="connsiteX0" fmla="*/ 335798 w 1067781"/>
                <a:gd name="connsiteY0" fmla="*/ 216996 h 1931974"/>
                <a:gd name="connsiteX1" fmla="*/ 862147 w 1067781"/>
                <a:gd name="connsiteY1" fmla="*/ 0 h 1931974"/>
                <a:gd name="connsiteX2" fmla="*/ 799859 w 1067781"/>
                <a:gd name="connsiteY2" fmla="*/ 145702 h 1931974"/>
                <a:gd name="connsiteX3" fmla="*/ 799236 w 1067781"/>
                <a:gd name="connsiteY3" fmla="*/ 145964 h 1931974"/>
                <a:gd name="connsiteX4" fmla="*/ 799696 w 1067781"/>
                <a:gd name="connsiteY4" fmla="*/ 346882 h 1931974"/>
                <a:gd name="connsiteX5" fmla="*/ 800836 w 1067781"/>
                <a:gd name="connsiteY5" fmla="*/ 346882 h 1931974"/>
                <a:gd name="connsiteX6" fmla="*/ 800836 w 1067781"/>
                <a:gd name="connsiteY6" fmla="*/ 1398084 h 1931974"/>
                <a:gd name="connsiteX7" fmla="*/ 1067781 w 1067781"/>
                <a:gd name="connsiteY7" fmla="*/ 1398084 h 1931974"/>
                <a:gd name="connsiteX8" fmla="*/ 533891 w 1067781"/>
                <a:gd name="connsiteY8" fmla="*/ 1931974 h 1931974"/>
                <a:gd name="connsiteX9" fmla="*/ 0 w 1067781"/>
                <a:gd name="connsiteY9" fmla="*/ 1398084 h 1931974"/>
                <a:gd name="connsiteX10" fmla="*/ 266945 w 1067781"/>
                <a:gd name="connsiteY10" fmla="*/ 1398084 h 1931974"/>
                <a:gd name="connsiteX11" fmla="*/ 266945 w 1067781"/>
                <a:gd name="connsiteY11" fmla="*/ 349903 h 1931974"/>
                <a:gd name="connsiteX12" fmla="*/ 264664 w 1067781"/>
                <a:gd name="connsiteY12" fmla="*/ 348929 h 1931974"/>
                <a:gd name="connsiteX13" fmla="*/ 266945 w 1067781"/>
                <a:gd name="connsiteY13" fmla="*/ 347942 h 1931974"/>
                <a:gd name="connsiteX14" fmla="*/ 266945 w 1067781"/>
                <a:gd name="connsiteY14" fmla="*/ 346882 h 1931974"/>
                <a:gd name="connsiteX15" fmla="*/ 267898 w 1067781"/>
                <a:gd name="connsiteY15" fmla="*/ 346882 h 1931974"/>
                <a:gd name="connsiteX16" fmla="*/ 266680 w 1067781"/>
                <a:gd name="connsiteY16" fmla="*/ 330632 h 1931974"/>
                <a:gd name="connsiteX17" fmla="*/ 328800 w 1067781"/>
                <a:gd name="connsiteY17" fmla="*/ 221290 h 1931974"/>
                <a:gd name="connsiteX18" fmla="*/ 335798 w 1067781"/>
                <a:gd name="connsiteY18" fmla="*/ 216996 h 193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67781" h="1931974">
                  <a:moveTo>
                    <a:pt x="335798" y="216996"/>
                  </a:moveTo>
                  <a:cubicBezTo>
                    <a:pt x="388349" y="189168"/>
                    <a:pt x="695476" y="69153"/>
                    <a:pt x="862147" y="0"/>
                  </a:cubicBezTo>
                  <a:cubicBezTo>
                    <a:pt x="780993" y="74432"/>
                    <a:pt x="805679" y="118571"/>
                    <a:pt x="799859" y="145702"/>
                  </a:cubicBezTo>
                  <a:lnTo>
                    <a:pt x="799236" y="145964"/>
                  </a:lnTo>
                  <a:lnTo>
                    <a:pt x="799696" y="346882"/>
                  </a:lnTo>
                  <a:lnTo>
                    <a:pt x="800836" y="346882"/>
                  </a:lnTo>
                  <a:lnTo>
                    <a:pt x="800836" y="1398084"/>
                  </a:lnTo>
                  <a:lnTo>
                    <a:pt x="1067781" y="1398084"/>
                  </a:lnTo>
                  <a:lnTo>
                    <a:pt x="533891" y="1931974"/>
                  </a:lnTo>
                  <a:lnTo>
                    <a:pt x="0" y="1398084"/>
                  </a:lnTo>
                  <a:lnTo>
                    <a:pt x="266945" y="1398084"/>
                  </a:lnTo>
                  <a:lnTo>
                    <a:pt x="266945" y="349903"/>
                  </a:lnTo>
                  <a:lnTo>
                    <a:pt x="264664" y="348929"/>
                  </a:lnTo>
                  <a:lnTo>
                    <a:pt x="266945" y="347942"/>
                  </a:lnTo>
                  <a:lnTo>
                    <a:pt x="266945" y="346882"/>
                  </a:lnTo>
                  <a:lnTo>
                    <a:pt x="267898" y="346882"/>
                  </a:lnTo>
                  <a:lnTo>
                    <a:pt x="266680" y="330632"/>
                  </a:lnTo>
                  <a:cubicBezTo>
                    <a:pt x="265718" y="296431"/>
                    <a:pt x="274393" y="269909"/>
                    <a:pt x="328800" y="221290"/>
                  </a:cubicBezTo>
                  <a:cubicBezTo>
                    <a:pt x="329923" y="220296"/>
                    <a:pt x="332295" y="218851"/>
                    <a:pt x="335798" y="216996"/>
                  </a:cubicBezTo>
                  <a:close/>
                </a:path>
              </a:pathLst>
            </a:custGeom>
            <a:solidFill>
              <a:srgbClr val="4EA4DD"/>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dirty="0">
                <a:solidFill>
                  <a:srgbClr val="4EA4DD"/>
                </a:solidFill>
                <a:latin typeface="华文细黑"/>
                <a:ea typeface="华文细黑"/>
              </a:endParaRPr>
            </a:p>
          </p:txBody>
        </p:sp>
        <p:sp>
          <p:nvSpPr>
            <p:cNvPr id="55" name="MH_Other_6"/>
            <p:cNvSpPr/>
            <p:nvPr>
              <p:custDataLst>
                <p:tags r:id="rId6"/>
              </p:custDataLst>
            </p:nvPr>
          </p:nvSpPr>
          <p:spPr>
            <a:xfrm rot="9015679">
              <a:off x="6326788" y="2565530"/>
              <a:ext cx="1066201" cy="1932344"/>
            </a:xfrm>
            <a:custGeom>
              <a:avLst/>
              <a:gdLst>
                <a:gd name="connsiteX0" fmla="*/ 533891 w 1067782"/>
                <a:gd name="connsiteY0" fmla="*/ 1931974 h 1931974"/>
                <a:gd name="connsiteX1" fmla="*/ 0 w 1067782"/>
                <a:gd name="connsiteY1" fmla="*/ 1398083 h 1931974"/>
                <a:gd name="connsiteX2" fmla="*/ 266946 w 1067782"/>
                <a:gd name="connsiteY2" fmla="*/ 1398083 h 1931974"/>
                <a:gd name="connsiteX3" fmla="*/ 266946 w 1067782"/>
                <a:gd name="connsiteY3" fmla="*/ 349903 h 1931974"/>
                <a:gd name="connsiteX4" fmla="*/ 264664 w 1067782"/>
                <a:gd name="connsiteY4" fmla="*/ 348929 h 1931974"/>
                <a:gd name="connsiteX5" fmla="*/ 266946 w 1067782"/>
                <a:gd name="connsiteY5" fmla="*/ 347941 h 1931974"/>
                <a:gd name="connsiteX6" fmla="*/ 266946 w 1067782"/>
                <a:gd name="connsiteY6" fmla="*/ 346882 h 1931974"/>
                <a:gd name="connsiteX7" fmla="*/ 267899 w 1067782"/>
                <a:gd name="connsiteY7" fmla="*/ 346882 h 1931974"/>
                <a:gd name="connsiteX8" fmla="*/ 266681 w 1067782"/>
                <a:gd name="connsiteY8" fmla="*/ 330631 h 1931974"/>
                <a:gd name="connsiteX9" fmla="*/ 328801 w 1067782"/>
                <a:gd name="connsiteY9" fmla="*/ 221289 h 1931974"/>
                <a:gd name="connsiteX10" fmla="*/ 862148 w 1067782"/>
                <a:gd name="connsiteY10" fmla="*/ 0 h 1931974"/>
                <a:gd name="connsiteX11" fmla="*/ 799861 w 1067782"/>
                <a:gd name="connsiteY11" fmla="*/ 145701 h 1931974"/>
                <a:gd name="connsiteX12" fmla="*/ 799236 w 1067782"/>
                <a:gd name="connsiteY12" fmla="*/ 145964 h 1931974"/>
                <a:gd name="connsiteX13" fmla="*/ 799696 w 1067782"/>
                <a:gd name="connsiteY13" fmla="*/ 346882 h 1931974"/>
                <a:gd name="connsiteX14" fmla="*/ 800837 w 1067782"/>
                <a:gd name="connsiteY14" fmla="*/ 346882 h 1931974"/>
                <a:gd name="connsiteX15" fmla="*/ 800837 w 1067782"/>
                <a:gd name="connsiteY15" fmla="*/ 1398083 h 1931974"/>
                <a:gd name="connsiteX16" fmla="*/ 1067782 w 1067782"/>
                <a:gd name="connsiteY16" fmla="*/ 1398083 h 193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7782" h="1931974">
                  <a:moveTo>
                    <a:pt x="533891" y="1931974"/>
                  </a:moveTo>
                  <a:lnTo>
                    <a:pt x="0" y="1398083"/>
                  </a:lnTo>
                  <a:lnTo>
                    <a:pt x="266946" y="1398083"/>
                  </a:lnTo>
                  <a:lnTo>
                    <a:pt x="266946" y="349903"/>
                  </a:lnTo>
                  <a:lnTo>
                    <a:pt x="264664" y="348929"/>
                  </a:lnTo>
                  <a:lnTo>
                    <a:pt x="266946" y="347941"/>
                  </a:lnTo>
                  <a:lnTo>
                    <a:pt x="266946" y="346882"/>
                  </a:lnTo>
                  <a:lnTo>
                    <a:pt x="267899" y="346882"/>
                  </a:lnTo>
                  <a:lnTo>
                    <a:pt x="266681" y="330631"/>
                  </a:lnTo>
                  <a:cubicBezTo>
                    <a:pt x="265719" y="296431"/>
                    <a:pt x="274393" y="269909"/>
                    <a:pt x="328801" y="221289"/>
                  </a:cubicBezTo>
                  <a:cubicBezTo>
                    <a:pt x="346776" y="205395"/>
                    <a:pt x="684365" y="73763"/>
                    <a:pt x="862148" y="0"/>
                  </a:cubicBezTo>
                  <a:cubicBezTo>
                    <a:pt x="780994" y="74432"/>
                    <a:pt x="805680" y="118570"/>
                    <a:pt x="799861" y="145701"/>
                  </a:cubicBezTo>
                  <a:lnTo>
                    <a:pt x="799236" y="145964"/>
                  </a:lnTo>
                  <a:lnTo>
                    <a:pt x="799696" y="346882"/>
                  </a:lnTo>
                  <a:lnTo>
                    <a:pt x="800837" y="346882"/>
                  </a:lnTo>
                  <a:lnTo>
                    <a:pt x="800837" y="1398083"/>
                  </a:lnTo>
                  <a:lnTo>
                    <a:pt x="1067782" y="1398083"/>
                  </a:lnTo>
                  <a:close/>
                </a:path>
              </a:pathLst>
            </a:custGeom>
            <a:solidFill>
              <a:srgbClr val="1DCAF3"/>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dirty="0">
                <a:solidFill>
                  <a:srgbClr val="4EA4DD"/>
                </a:solidFill>
                <a:latin typeface="华文细黑"/>
                <a:ea typeface="华文细黑"/>
              </a:endParaRPr>
            </a:p>
          </p:txBody>
        </p:sp>
        <p:sp>
          <p:nvSpPr>
            <p:cNvPr id="56" name="MH_Other_7"/>
            <p:cNvSpPr txBox="1">
              <a:spLocks noChangeArrowheads="1"/>
            </p:cNvSpPr>
            <p:nvPr>
              <p:custDataLst>
                <p:tags r:id="rId7"/>
              </p:custDataLst>
            </p:nvPr>
          </p:nvSpPr>
          <p:spPr bwMode="auto">
            <a:xfrm rot="1818601">
              <a:off x="5305315" y="2245470"/>
              <a:ext cx="604422" cy="13701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auto" hangingPunct="1">
                <a:spcBef>
                  <a:spcPts val="0"/>
                </a:spcBef>
                <a:spcAft>
                  <a:spcPts val="0"/>
                </a:spcAft>
                <a:defRPr/>
              </a:pPr>
              <a:r>
                <a:rPr lang="zh-CN" altLang="en-US" sz="2800" b="1" kern="0" dirty="0" smtClean="0">
                  <a:solidFill>
                    <a:srgbClr val="FFFFFF"/>
                  </a:solidFill>
                  <a:latin typeface="微软雅黑" panose="020B0503020204020204" pitchFamily="34" charset="-122"/>
                  <a:ea typeface="微软雅黑" panose="020B0503020204020204" pitchFamily="34" charset="-122"/>
                  <a:cs typeface="汉仪菱心体简"/>
                </a:rPr>
                <a:t>修订原则</a:t>
              </a:r>
              <a:endParaRPr lang="zh-CN" altLang="en-US" sz="2800" b="1" kern="0" dirty="0">
                <a:solidFill>
                  <a:srgbClr val="FFFFFF"/>
                </a:solidFill>
                <a:latin typeface="微软雅黑" panose="020B0503020204020204" pitchFamily="34" charset="-122"/>
                <a:ea typeface="微软雅黑" panose="020B0503020204020204" pitchFamily="34" charset="-122"/>
                <a:cs typeface="汉仪菱心体简"/>
              </a:endParaRPr>
            </a:p>
          </p:txBody>
        </p:sp>
        <p:sp>
          <p:nvSpPr>
            <p:cNvPr id="57" name="MH_Other_8"/>
            <p:cNvSpPr txBox="1">
              <a:spLocks noChangeArrowheads="1"/>
            </p:cNvSpPr>
            <p:nvPr>
              <p:custDataLst>
                <p:tags r:id="rId8"/>
              </p:custDataLst>
            </p:nvPr>
          </p:nvSpPr>
          <p:spPr bwMode="auto">
            <a:xfrm rot="19746662">
              <a:off x="6592734" y="2886788"/>
              <a:ext cx="605631" cy="13713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auto" hangingPunct="1">
                <a:spcBef>
                  <a:spcPts val="0"/>
                </a:spcBef>
                <a:spcAft>
                  <a:spcPts val="0"/>
                </a:spcAft>
                <a:defRPr/>
              </a:pPr>
              <a:r>
                <a:rPr lang="zh-CN" altLang="en-US" sz="2800" b="1" kern="0" dirty="0" smtClean="0">
                  <a:solidFill>
                    <a:srgbClr val="FFFFFF"/>
                  </a:solidFill>
                  <a:latin typeface="微软雅黑" panose="020B0503020204020204" pitchFamily="34" charset="-122"/>
                  <a:ea typeface="微软雅黑" panose="020B0503020204020204" pitchFamily="34" charset="-122"/>
                  <a:cs typeface="汉仪菱心体简"/>
                </a:rPr>
                <a:t>工作目标</a:t>
              </a:r>
              <a:endParaRPr lang="zh-CN" altLang="en-US" sz="2800" b="1" kern="0" dirty="0">
                <a:solidFill>
                  <a:srgbClr val="FFFFFF"/>
                </a:solidFill>
                <a:latin typeface="微软雅黑" panose="020B0503020204020204" pitchFamily="34" charset="-122"/>
                <a:ea typeface="微软雅黑" panose="020B0503020204020204" pitchFamily="34" charset="-122"/>
                <a:cs typeface="汉仪菱心体简"/>
              </a:endParaRPr>
            </a:p>
          </p:txBody>
        </p:sp>
        <p:sp>
          <p:nvSpPr>
            <p:cNvPr id="58" name="MH_Other_9"/>
            <p:cNvSpPr/>
            <p:nvPr>
              <p:custDataLst>
                <p:tags r:id="rId9"/>
              </p:custDataLst>
            </p:nvPr>
          </p:nvSpPr>
          <p:spPr>
            <a:xfrm rot="4110963">
              <a:off x="5108389" y="3459364"/>
              <a:ext cx="1316200" cy="1674249"/>
            </a:xfrm>
            <a:custGeom>
              <a:avLst/>
              <a:gdLst>
                <a:gd name="connsiteX0" fmla="*/ 324815 w 1317230"/>
                <a:gd name="connsiteY0" fmla="*/ 299185 h 1674473"/>
                <a:gd name="connsiteX1" fmla="*/ 1018045 w 1317230"/>
                <a:gd name="connsiteY1" fmla="*/ 0 h 1674473"/>
                <a:gd name="connsiteX2" fmla="*/ 1317230 w 1317230"/>
                <a:gd name="connsiteY2" fmla="*/ 693229 h 1674473"/>
                <a:gd name="connsiteX3" fmla="*/ 1069126 w 1317230"/>
                <a:gd name="connsiteY3" fmla="*/ 594718 h 1674473"/>
                <a:gd name="connsiteX4" fmla="*/ 682315 w 1317230"/>
                <a:gd name="connsiteY4" fmla="*/ 1568914 h 1674473"/>
                <a:gd name="connsiteX5" fmla="*/ 684077 w 1317230"/>
                <a:gd name="connsiteY5" fmla="*/ 1570661 h 1674473"/>
                <a:gd name="connsiteX6" fmla="*/ 681591 w 1317230"/>
                <a:gd name="connsiteY6" fmla="*/ 1570737 h 1674473"/>
                <a:gd name="connsiteX7" fmla="*/ 681200 w 1317230"/>
                <a:gd name="connsiteY7" fmla="*/ 1571722 h 1674473"/>
                <a:gd name="connsiteX8" fmla="*/ 680315 w 1317230"/>
                <a:gd name="connsiteY8" fmla="*/ 1571371 h 1674473"/>
                <a:gd name="connsiteX9" fmla="*/ 675450 w 1317230"/>
                <a:gd name="connsiteY9" fmla="*/ 1586923 h 1674473"/>
                <a:gd name="connsiteX10" fmla="*/ 577364 w 1317230"/>
                <a:gd name="connsiteY10" fmla="*/ 1665624 h 1674473"/>
                <a:gd name="connsiteX11" fmla="*/ 0 w 1317230"/>
                <a:gd name="connsiteY11" fmla="*/ 1674473 h 1674473"/>
                <a:gd name="connsiteX12" fmla="*/ 111659 w 1317230"/>
                <a:gd name="connsiteY12" fmla="*/ 1562041 h 1674473"/>
                <a:gd name="connsiteX13" fmla="*/ 112335 w 1317230"/>
                <a:gd name="connsiteY13" fmla="*/ 1562027 h 1674473"/>
                <a:gd name="connsiteX14" fmla="*/ 186052 w 1317230"/>
                <a:gd name="connsiteY14" fmla="*/ 1375121 h 1674473"/>
                <a:gd name="connsiteX15" fmla="*/ 184993 w 1317230"/>
                <a:gd name="connsiteY15" fmla="*/ 1374700 h 1674473"/>
                <a:gd name="connsiteX16" fmla="*/ 572918 w 1317230"/>
                <a:gd name="connsiteY16" fmla="*/ 397696 h 167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7230" h="1674473">
                  <a:moveTo>
                    <a:pt x="324815" y="299185"/>
                  </a:moveTo>
                  <a:lnTo>
                    <a:pt x="1018045" y="0"/>
                  </a:lnTo>
                  <a:lnTo>
                    <a:pt x="1317230" y="693229"/>
                  </a:lnTo>
                  <a:lnTo>
                    <a:pt x="1069126" y="594718"/>
                  </a:lnTo>
                  <a:lnTo>
                    <a:pt x="682315" y="1568914"/>
                  </a:lnTo>
                  <a:lnTo>
                    <a:pt x="684077" y="1570661"/>
                  </a:lnTo>
                  <a:lnTo>
                    <a:pt x="681591" y="1570737"/>
                  </a:lnTo>
                  <a:lnTo>
                    <a:pt x="681200" y="1571722"/>
                  </a:lnTo>
                  <a:lnTo>
                    <a:pt x="680315" y="1571371"/>
                  </a:lnTo>
                  <a:lnTo>
                    <a:pt x="675450" y="1586923"/>
                  </a:lnTo>
                  <a:cubicBezTo>
                    <a:pt x="663723" y="1619065"/>
                    <a:pt x="645874" y="1640514"/>
                    <a:pt x="577364" y="1665624"/>
                  </a:cubicBezTo>
                  <a:cubicBezTo>
                    <a:pt x="554793" y="1673763"/>
                    <a:pt x="192455" y="1671523"/>
                    <a:pt x="0" y="1674473"/>
                  </a:cubicBezTo>
                  <a:cubicBezTo>
                    <a:pt x="102893" y="1635242"/>
                    <a:pt x="96238" y="1585110"/>
                    <a:pt x="111659" y="1562041"/>
                  </a:cubicBezTo>
                  <a:lnTo>
                    <a:pt x="112335" y="1562027"/>
                  </a:lnTo>
                  <a:lnTo>
                    <a:pt x="186052" y="1375121"/>
                  </a:lnTo>
                  <a:lnTo>
                    <a:pt x="184993" y="1374700"/>
                  </a:lnTo>
                  <a:lnTo>
                    <a:pt x="572918" y="397696"/>
                  </a:lnTo>
                  <a:close/>
                </a:path>
              </a:pathLst>
            </a:custGeom>
            <a:solidFill>
              <a:srgbClr val="0070C0"/>
            </a:solidFill>
            <a:ln w="12700" cap="flat" cmpd="sng" algn="ctr">
              <a:noFill/>
              <a:prstDash val="solid"/>
              <a:miter lim="800000"/>
            </a:ln>
            <a:effectLst/>
          </p:spPr>
          <p:txBody>
            <a:bodyPr anchor="ctr"/>
            <a:lstStyle/>
            <a:p>
              <a:pPr algn="ctr" eaLnBrk="1" fontAlgn="auto" hangingPunct="1">
                <a:spcBef>
                  <a:spcPts val="0"/>
                </a:spcBef>
                <a:spcAft>
                  <a:spcPts val="0"/>
                </a:spcAft>
                <a:defRPr/>
              </a:pPr>
              <a:endParaRPr lang="zh-CN" altLang="en-US" kern="0" dirty="0">
                <a:solidFill>
                  <a:srgbClr val="4EA4DD"/>
                </a:solidFill>
                <a:latin typeface="华文细黑"/>
                <a:ea typeface="华文细黑"/>
              </a:endParaRPr>
            </a:p>
          </p:txBody>
        </p:sp>
        <p:sp>
          <p:nvSpPr>
            <p:cNvPr id="59" name="MH_Other_10"/>
            <p:cNvSpPr txBox="1">
              <a:spLocks noChangeArrowheads="1"/>
            </p:cNvSpPr>
            <p:nvPr>
              <p:custDataLst>
                <p:tags r:id="rId10"/>
              </p:custDataLst>
            </p:nvPr>
          </p:nvSpPr>
          <p:spPr bwMode="auto">
            <a:xfrm>
              <a:off x="4897935" y="4119077"/>
              <a:ext cx="1605345" cy="3955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fontAlgn="auto" hangingPunct="1">
                <a:spcBef>
                  <a:spcPts val="0"/>
                </a:spcBef>
                <a:spcAft>
                  <a:spcPts val="0"/>
                </a:spcAft>
                <a:defRPr/>
              </a:pPr>
              <a:r>
                <a:rPr lang="zh-CN" altLang="en-US" sz="2800" b="1" kern="0" dirty="0" smtClean="0">
                  <a:solidFill>
                    <a:schemeClr val="bg1"/>
                  </a:solidFill>
                  <a:latin typeface="微软雅黑" panose="020B0503020204020204" pitchFamily="34" charset="-122"/>
                  <a:ea typeface="微软雅黑" panose="020B0503020204020204" pitchFamily="34" charset="-122"/>
                  <a:cs typeface="汉仪菱心体简"/>
                </a:rPr>
                <a:t>设计思路</a:t>
              </a:r>
              <a:endParaRPr lang="zh-CN" altLang="en-US" sz="2800" b="1" kern="0" dirty="0">
                <a:solidFill>
                  <a:schemeClr val="bg1"/>
                </a:solidFill>
                <a:latin typeface="微软雅黑" panose="020B0503020204020204" pitchFamily="34" charset="-122"/>
                <a:ea typeface="微软雅黑" panose="020B0503020204020204" pitchFamily="34" charset="-122"/>
                <a:cs typeface="汉仪菱心体简"/>
              </a:endParaRPr>
            </a:p>
          </p:txBody>
        </p:sp>
      </p:grpSp>
      <p:sp>
        <p:nvSpPr>
          <p:cNvPr id="7" name="矩形 6"/>
          <p:cNvSpPr>
            <a:spLocks noChangeArrowheads="1"/>
          </p:cNvSpPr>
          <p:nvPr/>
        </p:nvSpPr>
        <p:spPr bwMode="auto">
          <a:xfrm>
            <a:off x="2144713" y="1568450"/>
            <a:ext cx="4125912" cy="522288"/>
          </a:xfrm>
          <a:prstGeom prst="rect">
            <a:avLst/>
          </a:prstGeom>
          <a:noFill/>
          <a:ln w="9525">
            <a:solidFill>
              <a:srgbClr val="4EA4DD"/>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r>
              <a:rPr lang="zh-CN" altLang="zh-CN" sz="2800" b="1">
                <a:solidFill>
                  <a:srgbClr val="002060"/>
                </a:solidFill>
                <a:latin typeface="微软雅黑" pitchFamily="34" charset="-122"/>
                <a:ea typeface="微软雅黑" pitchFamily="34" charset="-122"/>
                <a:cs typeface="Times New Roman" pitchFamily="18" charset="0"/>
              </a:rPr>
              <a:t>科学</a:t>
            </a:r>
            <a:r>
              <a:rPr lang="zh-CN" altLang="en-US" sz="2800" b="1">
                <a:solidFill>
                  <a:srgbClr val="002060"/>
                </a:solidFill>
                <a:latin typeface="微软雅黑" pitchFamily="34" charset="-122"/>
                <a:ea typeface="微软雅黑" pitchFamily="34" charset="-122"/>
                <a:cs typeface="Times New Roman" pitchFamily="18" charset="0"/>
              </a:rPr>
              <a:t>、</a:t>
            </a:r>
            <a:r>
              <a:rPr lang="zh-CN" altLang="zh-CN" sz="2800" b="1">
                <a:solidFill>
                  <a:srgbClr val="002060"/>
                </a:solidFill>
                <a:latin typeface="微软雅黑" pitchFamily="34" charset="-122"/>
                <a:ea typeface="微软雅黑" pitchFamily="34" charset="-122"/>
                <a:cs typeface="Times New Roman" pitchFamily="18" charset="0"/>
              </a:rPr>
              <a:t>合理</a:t>
            </a:r>
            <a:r>
              <a:rPr lang="zh-CN" altLang="en-US" sz="2800" b="1">
                <a:solidFill>
                  <a:srgbClr val="002060"/>
                </a:solidFill>
                <a:latin typeface="微软雅黑" pitchFamily="34" charset="-122"/>
                <a:ea typeface="微软雅黑" pitchFamily="34" charset="-122"/>
                <a:cs typeface="Times New Roman" pitchFamily="18" charset="0"/>
              </a:rPr>
              <a:t>、</a:t>
            </a:r>
            <a:r>
              <a:rPr lang="zh-CN" altLang="zh-CN" sz="2800" b="1">
                <a:solidFill>
                  <a:srgbClr val="002060"/>
                </a:solidFill>
                <a:latin typeface="微软雅黑" pitchFamily="34" charset="-122"/>
                <a:ea typeface="微软雅黑" pitchFamily="34" charset="-122"/>
                <a:cs typeface="Times New Roman" pitchFamily="18" charset="0"/>
              </a:rPr>
              <a:t>简便</a:t>
            </a:r>
            <a:r>
              <a:rPr lang="zh-CN" altLang="en-US" sz="2800" b="1">
                <a:solidFill>
                  <a:srgbClr val="002060"/>
                </a:solidFill>
                <a:latin typeface="微软雅黑" pitchFamily="34" charset="-122"/>
                <a:ea typeface="微软雅黑" pitchFamily="34" charset="-122"/>
                <a:cs typeface="Times New Roman" pitchFamily="18" charset="0"/>
              </a:rPr>
              <a:t>、</a:t>
            </a:r>
            <a:r>
              <a:rPr lang="zh-CN" altLang="zh-CN" sz="2800" b="1">
                <a:solidFill>
                  <a:srgbClr val="002060"/>
                </a:solidFill>
                <a:latin typeface="微软雅黑" pitchFamily="34" charset="-122"/>
                <a:ea typeface="微软雅黑" pitchFamily="34" charset="-122"/>
                <a:cs typeface="Times New Roman" pitchFamily="18" charset="0"/>
              </a:rPr>
              <a:t>适用</a:t>
            </a:r>
            <a:endParaRPr lang="zh-CN" altLang="en-US" sz="2800" b="1">
              <a:solidFill>
                <a:srgbClr val="002060"/>
              </a:solidFill>
              <a:latin typeface="微软雅黑" pitchFamily="34" charset="-122"/>
              <a:ea typeface="微软雅黑" pitchFamily="34" charset="-122"/>
              <a:cs typeface="Times New Roman" pitchFamily="18" charset="0"/>
            </a:endParaRPr>
          </a:p>
        </p:txBody>
      </p:sp>
      <p:sp>
        <p:nvSpPr>
          <p:cNvPr id="9" name="矩形 8"/>
          <p:cNvSpPr>
            <a:spLocks noChangeArrowheads="1"/>
          </p:cNvSpPr>
          <p:nvPr/>
        </p:nvSpPr>
        <p:spPr bwMode="auto">
          <a:xfrm>
            <a:off x="66675" y="4292600"/>
            <a:ext cx="2249488" cy="1816100"/>
          </a:xfrm>
          <a:prstGeom prst="rect">
            <a:avLst/>
          </a:prstGeom>
          <a:noFill/>
          <a:ln w="9525">
            <a:solidFill>
              <a:srgbClr val="0070C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marL="457200" indent="-4572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lnSpc>
                <a:spcPct val="200000"/>
              </a:lnSpc>
              <a:spcBef>
                <a:spcPct val="0"/>
              </a:spcBef>
              <a:buFont typeface="Wingdings" pitchFamily="2" charset="2"/>
              <a:buChar char="Ø"/>
            </a:pPr>
            <a:r>
              <a:rPr lang="zh-CN" altLang="zh-CN" sz="2800" b="1">
                <a:solidFill>
                  <a:srgbClr val="002060"/>
                </a:solidFill>
                <a:latin typeface="微软雅黑" pitchFamily="34" charset="-122"/>
                <a:ea typeface="微软雅黑" pitchFamily="34" charset="-122"/>
                <a:cs typeface="Times New Roman" pitchFamily="18" charset="0"/>
              </a:rPr>
              <a:t>夯实基础</a:t>
            </a:r>
            <a:endParaRPr lang="en-US" altLang="zh-CN" sz="2800" b="1">
              <a:solidFill>
                <a:srgbClr val="002060"/>
              </a:solidFill>
              <a:latin typeface="微软雅黑" pitchFamily="34" charset="-122"/>
              <a:ea typeface="微软雅黑" pitchFamily="34" charset="-122"/>
              <a:cs typeface="Times New Roman" pitchFamily="18" charset="0"/>
            </a:endParaRPr>
          </a:p>
          <a:p>
            <a:pPr>
              <a:lnSpc>
                <a:spcPct val="200000"/>
              </a:lnSpc>
              <a:spcBef>
                <a:spcPct val="0"/>
              </a:spcBef>
              <a:buFont typeface="Wingdings" pitchFamily="2" charset="2"/>
              <a:buChar char="Ø"/>
            </a:pPr>
            <a:r>
              <a:rPr lang="zh-CN" altLang="zh-CN" sz="2800" b="1">
                <a:solidFill>
                  <a:srgbClr val="002060"/>
                </a:solidFill>
                <a:latin typeface="微软雅黑" pitchFamily="34" charset="-122"/>
                <a:ea typeface="微软雅黑" pitchFamily="34" charset="-122"/>
                <a:cs typeface="Times New Roman" pitchFamily="18" charset="0"/>
              </a:rPr>
              <a:t>强化分析</a:t>
            </a:r>
            <a:endParaRPr lang="zh-CN" altLang="en-US" sz="2800" b="1">
              <a:solidFill>
                <a:srgbClr val="002060"/>
              </a:solidFill>
              <a:latin typeface="微软雅黑" pitchFamily="34" charset="-122"/>
              <a:ea typeface="微软雅黑" pitchFamily="34" charset="-122"/>
              <a:cs typeface="Times New Roman" pitchFamily="18" charset="0"/>
            </a:endParaRPr>
          </a:p>
        </p:txBody>
      </p:sp>
      <p:sp>
        <p:nvSpPr>
          <p:cNvPr id="12" name="矩形 11"/>
          <p:cNvSpPr>
            <a:spLocks noChangeArrowheads="1"/>
          </p:cNvSpPr>
          <p:nvPr/>
        </p:nvSpPr>
        <p:spPr bwMode="auto">
          <a:xfrm>
            <a:off x="6444208" y="3068960"/>
            <a:ext cx="2520280" cy="3046988"/>
          </a:xfrm>
          <a:prstGeom prst="rect">
            <a:avLst/>
          </a:prstGeom>
          <a:noFill/>
          <a:ln w="9525">
            <a:solidFill>
              <a:srgbClr val="1DCAF3"/>
            </a:solidFill>
            <a:miter lim="800000"/>
            <a:headEnd/>
            <a:tailEnd/>
          </a:ln>
          <a:extLst>
            <a:ext uri="{909E8E84-426E-40DD-AFC4-6F175D3DCCD1}">
              <a14:hiddenFill xmlns="" xmlns:a14="http://schemas.microsoft.com/office/drawing/2010/main">
                <a:solidFill>
                  <a:srgbClr val="FFFFFF"/>
                </a:solidFill>
              </a14:hiddenFill>
            </a:ext>
          </a:extLst>
        </p:spPr>
        <p:txBody>
          <a:bodyPr wrap="square">
            <a:spAutoFit/>
          </a:bodyPr>
          <a:lstStyle>
            <a:lvl1pPr marL="457200" indent="-4572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 typeface="Wingdings" pitchFamily="2" charset="2"/>
              <a:buChar char="Ø"/>
            </a:pPr>
            <a:r>
              <a:rPr lang="zh-CN" altLang="en-US" sz="2400" b="1" dirty="0" smtClean="0">
                <a:solidFill>
                  <a:srgbClr val="002060"/>
                </a:solidFill>
                <a:latin typeface="微软雅黑" pitchFamily="34" charset="-122"/>
                <a:ea typeface="微软雅黑" pitchFamily="34" charset="-122"/>
                <a:cs typeface="Times New Roman" pitchFamily="18" charset="0"/>
              </a:rPr>
              <a:t>反映改革成效</a:t>
            </a:r>
            <a:endParaRPr lang="en-US" altLang="zh-CN" sz="2400" b="1" dirty="0" smtClean="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endParaRPr lang="en-US" altLang="zh-CN" sz="2400" b="1" dirty="0" smtClean="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r>
              <a:rPr lang="zh-CN" altLang="zh-CN" sz="2400" b="1" dirty="0" smtClean="0">
                <a:solidFill>
                  <a:srgbClr val="002060"/>
                </a:solidFill>
                <a:latin typeface="微软雅黑" pitchFamily="34" charset="-122"/>
                <a:ea typeface="微软雅黑" pitchFamily="34" charset="-122"/>
                <a:cs typeface="Times New Roman" pitchFamily="18" charset="0"/>
              </a:rPr>
              <a:t>降低</a:t>
            </a:r>
            <a:r>
              <a:rPr lang="zh-CN" altLang="zh-CN" sz="2400" b="1" dirty="0">
                <a:solidFill>
                  <a:srgbClr val="002060"/>
                </a:solidFill>
                <a:latin typeface="微软雅黑" pitchFamily="34" charset="-122"/>
                <a:ea typeface="微软雅黑" pitchFamily="34" charset="-122"/>
                <a:cs typeface="Times New Roman" pitchFamily="18" charset="0"/>
              </a:rPr>
              <a:t>编审难度</a:t>
            </a:r>
            <a:endParaRPr lang="en-US" altLang="zh-CN" sz="2400" b="1" dirty="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endParaRPr lang="en-US" altLang="zh-CN" sz="2400" b="1" dirty="0" smtClean="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r>
              <a:rPr lang="zh-CN" altLang="zh-CN" sz="2400" b="1" dirty="0" smtClean="0">
                <a:solidFill>
                  <a:srgbClr val="002060"/>
                </a:solidFill>
                <a:latin typeface="微软雅黑" pitchFamily="34" charset="-122"/>
                <a:ea typeface="微软雅黑" pitchFamily="34" charset="-122"/>
                <a:cs typeface="Times New Roman" pitchFamily="18" charset="0"/>
              </a:rPr>
              <a:t>提高</a:t>
            </a:r>
            <a:r>
              <a:rPr lang="zh-CN" altLang="zh-CN" sz="2400" b="1" dirty="0">
                <a:solidFill>
                  <a:srgbClr val="002060"/>
                </a:solidFill>
                <a:latin typeface="微软雅黑" pitchFamily="34" charset="-122"/>
                <a:ea typeface="微软雅黑" pitchFamily="34" charset="-122"/>
                <a:cs typeface="Times New Roman" pitchFamily="18" charset="0"/>
              </a:rPr>
              <a:t>数据质量</a:t>
            </a:r>
            <a:endParaRPr lang="en-US" altLang="zh-CN" sz="2400" b="1" dirty="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endParaRPr lang="en-US" altLang="zh-CN" sz="2400" b="1" dirty="0" smtClean="0">
              <a:solidFill>
                <a:srgbClr val="002060"/>
              </a:solidFill>
              <a:latin typeface="微软雅黑" pitchFamily="34" charset="-122"/>
              <a:ea typeface="微软雅黑" pitchFamily="34" charset="-122"/>
              <a:cs typeface="Times New Roman" pitchFamily="18" charset="0"/>
            </a:endParaRPr>
          </a:p>
          <a:p>
            <a:pPr>
              <a:spcBef>
                <a:spcPct val="0"/>
              </a:spcBef>
              <a:buFont typeface="Wingdings" pitchFamily="2" charset="2"/>
              <a:buChar char="Ø"/>
            </a:pPr>
            <a:r>
              <a:rPr lang="zh-CN" altLang="zh-CN" sz="2400" b="1" dirty="0" smtClean="0">
                <a:solidFill>
                  <a:srgbClr val="002060"/>
                </a:solidFill>
                <a:latin typeface="微软雅黑" pitchFamily="34" charset="-122"/>
                <a:ea typeface="微软雅黑" pitchFamily="34" charset="-122"/>
                <a:cs typeface="Times New Roman" pitchFamily="18" charset="0"/>
              </a:rPr>
              <a:t>补齐</a:t>
            </a:r>
            <a:r>
              <a:rPr lang="zh-CN" altLang="zh-CN" sz="2400" b="1" dirty="0">
                <a:solidFill>
                  <a:srgbClr val="002060"/>
                </a:solidFill>
                <a:latin typeface="微软雅黑" pitchFamily="34" charset="-122"/>
                <a:ea typeface="微软雅黑" pitchFamily="34" charset="-122"/>
                <a:cs typeface="Times New Roman" pitchFamily="18" charset="0"/>
              </a:rPr>
              <a:t>分析应用短板</a:t>
            </a:r>
            <a:endParaRPr lang="zh-CN" altLang="en-US" sz="2400" b="1" dirty="0">
              <a:solidFill>
                <a:srgbClr val="002060"/>
              </a:solidFill>
              <a:latin typeface="微软雅黑" pitchFamily="34" charset="-122"/>
              <a:ea typeface="微软雅黑" pitchFamily="34" charset="-122"/>
              <a:cs typeface="Times New Roman" pitchFamily="18" charset="0"/>
            </a:endParaRPr>
          </a:p>
        </p:txBody>
      </p:sp>
      <p:cxnSp>
        <p:nvCxnSpPr>
          <p:cNvPr id="18" name="直接连接符 17"/>
          <p:cNvCxnSpPr>
            <a:stCxn id="52" idx="1"/>
            <a:endCxn id="9" idx="3"/>
          </p:cNvCxnSpPr>
          <p:nvPr/>
        </p:nvCxnSpPr>
        <p:spPr>
          <a:xfrm flipH="1">
            <a:off x="2316163" y="4835525"/>
            <a:ext cx="360362" cy="365125"/>
          </a:xfrm>
          <a:prstGeom prst="line">
            <a:avLst/>
          </a:prstGeom>
          <a:ln>
            <a:solidFill>
              <a:srgbClr val="0070C0"/>
            </a:solidFill>
          </a:ln>
        </p:spPr>
        <p:style>
          <a:lnRef idx="3">
            <a:schemeClr val="accent1"/>
          </a:lnRef>
          <a:fillRef idx="0">
            <a:schemeClr val="accent1"/>
          </a:fillRef>
          <a:effectRef idx="2">
            <a:schemeClr val="accent1"/>
          </a:effectRef>
          <a:fontRef idx="minor">
            <a:schemeClr val="tx1"/>
          </a:fontRef>
        </p:style>
      </p:cxnSp>
      <p:cxnSp>
        <p:nvCxnSpPr>
          <p:cNvPr id="31744" name="直接连接符 31743"/>
          <p:cNvCxnSpPr>
            <a:stCxn id="54" idx="17"/>
            <a:endCxn id="7" idx="2"/>
          </p:cNvCxnSpPr>
          <p:nvPr/>
        </p:nvCxnSpPr>
        <p:spPr>
          <a:xfrm flipV="1">
            <a:off x="4049713" y="2090738"/>
            <a:ext cx="157162" cy="325437"/>
          </a:xfrm>
          <a:prstGeom prst="line">
            <a:avLst/>
          </a:prstGeom>
          <a:ln>
            <a:solidFill>
              <a:srgbClr val="4EA4DD"/>
            </a:solidFill>
          </a:ln>
        </p:spPr>
        <p:style>
          <a:lnRef idx="3">
            <a:schemeClr val="accent1"/>
          </a:lnRef>
          <a:fillRef idx="0">
            <a:schemeClr val="accent1"/>
          </a:fillRef>
          <a:effectRef idx="2">
            <a:schemeClr val="accent1"/>
          </a:effectRef>
          <a:fontRef idx="minor">
            <a:schemeClr val="tx1"/>
          </a:fontRef>
        </p:style>
      </p:cxnSp>
      <p:cxnSp>
        <p:nvCxnSpPr>
          <p:cNvPr id="31746" name="直接连接符 31745"/>
          <p:cNvCxnSpPr>
            <a:stCxn id="55" idx="9"/>
            <a:endCxn id="12" idx="1"/>
          </p:cNvCxnSpPr>
          <p:nvPr/>
        </p:nvCxnSpPr>
        <p:spPr>
          <a:xfrm flipV="1">
            <a:off x="6171118" y="4592454"/>
            <a:ext cx="273090" cy="339103"/>
          </a:xfrm>
          <a:prstGeom prst="line">
            <a:avLst/>
          </a:prstGeom>
          <a:ln>
            <a:solidFill>
              <a:srgbClr val="1DCAF3"/>
            </a:solidFill>
          </a:ln>
        </p:spPr>
        <p:style>
          <a:lnRef idx="3">
            <a:schemeClr val="accent1"/>
          </a:lnRef>
          <a:fillRef idx="0">
            <a:schemeClr val="accent1"/>
          </a:fillRef>
          <a:effectRef idx="2">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grpId="0" nodeType="withEffect">
                                  <p:stCondLst>
                                    <p:cond delay="0"/>
                                  </p:stCondLst>
                                  <p:childTnLst>
                                    <p:animEffect transition="out" filter="fade">
                                      <p:cBhvr>
                                        <p:cTn id="6" dur="500" tmFilter="0, 0; .2, .5; .8, .5; 1, 0"/>
                                        <p:tgtEl>
                                          <p:spTgt spid="3"/>
                                        </p:tgtEl>
                                      </p:cBhvr>
                                    </p:animEffect>
                                    <p:animScale>
                                      <p:cBhvr>
                                        <p:cTn id="7" dur="250" autoRev="1" fill="hold"/>
                                        <p:tgtEl>
                                          <p:spTgt spid="3"/>
                                        </p:tgtEl>
                                      </p:cBhvr>
                                      <p:by x="105000" y="105000"/>
                                    </p:animScale>
                                  </p:childTnLst>
                                </p:cTn>
                              </p:par>
                            </p:childTnLst>
                          </p:cTn>
                        </p:par>
                        <p:par>
                          <p:cTn id="8" fill="hold" nodeType="afterGroup">
                            <p:stCondLst>
                              <p:cond delay="500"/>
                            </p:stCondLst>
                            <p:childTnLst>
                              <p:par>
                                <p:cTn id="9" presetID="49" presetClass="entr" presetSubtype="0" decel="100000"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500" fill="hold"/>
                                        <p:tgtEl>
                                          <p:spTgt spid="49"/>
                                        </p:tgtEl>
                                        <p:attrNameLst>
                                          <p:attrName>ppt_w</p:attrName>
                                        </p:attrNameLst>
                                      </p:cBhvr>
                                      <p:tavLst>
                                        <p:tav tm="0">
                                          <p:val>
                                            <p:fltVal val="0"/>
                                          </p:val>
                                        </p:tav>
                                        <p:tav tm="100000">
                                          <p:val>
                                            <p:strVal val="#ppt_w"/>
                                          </p:val>
                                        </p:tav>
                                      </p:tavLst>
                                    </p:anim>
                                    <p:anim calcmode="lin" valueType="num">
                                      <p:cBhvr>
                                        <p:cTn id="12" dur="500" fill="hold"/>
                                        <p:tgtEl>
                                          <p:spTgt spid="49"/>
                                        </p:tgtEl>
                                        <p:attrNameLst>
                                          <p:attrName>ppt_h</p:attrName>
                                        </p:attrNameLst>
                                      </p:cBhvr>
                                      <p:tavLst>
                                        <p:tav tm="0">
                                          <p:val>
                                            <p:fltVal val="0"/>
                                          </p:val>
                                        </p:tav>
                                        <p:tav tm="100000">
                                          <p:val>
                                            <p:strVal val="#ppt_h"/>
                                          </p:val>
                                        </p:tav>
                                      </p:tavLst>
                                    </p:anim>
                                    <p:anim calcmode="lin" valueType="num">
                                      <p:cBhvr>
                                        <p:cTn id="13" dur="500" fill="hold"/>
                                        <p:tgtEl>
                                          <p:spTgt spid="49"/>
                                        </p:tgtEl>
                                        <p:attrNameLst>
                                          <p:attrName>style.rotation</p:attrName>
                                        </p:attrNameLst>
                                      </p:cBhvr>
                                      <p:tavLst>
                                        <p:tav tm="0">
                                          <p:val>
                                            <p:fltVal val="360"/>
                                          </p:val>
                                        </p:tav>
                                        <p:tav tm="100000">
                                          <p:val>
                                            <p:fltVal val="0"/>
                                          </p:val>
                                        </p:tav>
                                      </p:tavLst>
                                    </p:anim>
                                    <p:animEffect transition="in" filter="fade">
                                      <p:cBhvr>
                                        <p:cTn id="14" dur="500"/>
                                        <p:tgtEl>
                                          <p:spTgt spid="49"/>
                                        </p:tgtEl>
                                      </p:cBhvr>
                                    </p:animEffect>
                                  </p:childTnLst>
                                </p:cTn>
                              </p:par>
                            </p:childTnLst>
                          </p:cTn>
                        </p:par>
                        <p:par>
                          <p:cTn id="15" fill="hold" nodeType="afterGroup">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par>
                                <p:cTn id="19" presetID="22" presetClass="entr" presetSubtype="4" fill="hold" nodeType="withEffect">
                                  <p:stCondLst>
                                    <p:cond delay="0"/>
                                  </p:stCondLst>
                                  <p:childTnLst>
                                    <p:set>
                                      <p:cBhvr>
                                        <p:cTn id="20" dur="1" fill="hold">
                                          <p:stCondLst>
                                            <p:cond delay="0"/>
                                          </p:stCondLst>
                                        </p:cTn>
                                        <p:tgtEl>
                                          <p:spTgt spid="31744"/>
                                        </p:tgtEl>
                                        <p:attrNameLst>
                                          <p:attrName>style.visibility</p:attrName>
                                        </p:attrNameLst>
                                      </p:cBhvr>
                                      <p:to>
                                        <p:strVal val="visible"/>
                                      </p:to>
                                    </p:set>
                                    <p:animEffect transition="in" filter="wipe(down)">
                                      <p:cBhvr>
                                        <p:cTn id="21" dur="500"/>
                                        <p:tgtEl>
                                          <p:spTgt spid="31744"/>
                                        </p:tgtEl>
                                      </p:cBhvr>
                                    </p:animEffect>
                                  </p:childTnLst>
                                </p:cTn>
                              </p:par>
                            </p:childTnLst>
                          </p:cTn>
                        </p:par>
                        <p:par>
                          <p:cTn id="22" fill="hold" nodeType="afterGroup">
                            <p:stCondLst>
                              <p:cond delay="1500"/>
                            </p:stCondLst>
                            <p:childTnLst>
                              <p:par>
                                <p:cTn id="23" presetID="22" presetClass="entr" presetSubtype="2"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par>
                                <p:cTn id="26" presetID="22" presetClass="entr" presetSubtype="2"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right)">
                                      <p:cBhvr>
                                        <p:cTn id="28" dur="500"/>
                                        <p:tgtEl>
                                          <p:spTgt spid="18"/>
                                        </p:tgtEl>
                                      </p:cBhvr>
                                    </p:animEffect>
                                  </p:childTnLst>
                                </p:cTn>
                              </p:par>
                            </p:childTnLst>
                          </p:cTn>
                        </p:par>
                        <p:par>
                          <p:cTn id="29" fill="hold" nodeType="afterGroup">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left)">
                                      <p:cBhvr>
                                        <p:cTn id="32" dur="500"/>
                                        <p:tgtEl>
                                          <p:spTgt spid="12"/>
                                        </p:tgtEl>
                                      </p:cBhvr>
                                    </p:animEffect>
                                  </p:childTnLst>
                                </p:cTn>
                              </p:par>
                              <p:par>
                                <p:cTn id="33" presetID="22" presetClass="entr" presetSubtype="8" fill="hold" nodeType="withEffect">
                                  <p:stCondLst>
                                    <p:cond delay="0"/>
                                  </p:stCondLst>
                                  <p:childTnLst>
                                    <p:set>
                                      <p:cBhvr>
                                        <p:cTn id="34" dur="1" fill="hold">
                                          <p:stCondLst>
                                            <p:cond delay="0"/>
                                          </p:stCondLst>
                                        </p:cTn>
                                        <p:tgtEl>
                                          <p:spTgt spid="31746"/>
                                        </p:tgtEl>
                                        <p:attrNameLst>
                                          <p:attrName>style.visibility</p:attrName>
                                        </p:attrNameLst>
                                      </p:cBhvr>
                                      <p:to>
                                        <p:strVal val="visible"/>
                                      </p:to>
                                    </p:set>
                                    <p:animEffect transition="in" filter="wipe(left)">
                                      <p:cBhvr>
                                        <p:cTn id="35" dur="500"/>
                                        <p:tgtEl>
                                          <p:spTgt spid="3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9" grpId="0" animBg="1"/>
      <p:bldP spid="1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1094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F4FD27E-C255-4889-8357-FDF751EC2786}" type="slidenum">
              <a:rPr lang="zh-CN" altLang="en-US" sz="1200">
                <a:solidFill>
                  <a:srgbClr val="000000"/>
                </a:solidFill>
                <a:latin typeface="微软雅黑" pitchFamily="34" charset="-122"/>
                <a:ea typeface="微软雅黑" pitchFamily="34" charset="-122"/>
              </a:rPr>
              <a:pPr>
                <a:spcBef>
                  <a:spcPct val="0"/>
                </a:spcBef>
                <a:buFontTx/>
                <a:buNone/>
              </a:pPr>
              <a:t>90</a:t>
            </a:fld>
            <a:endParaRPr lang="zh-CN" altLang="en-US" sz="1200">
              <a:solidFill>
                <a:srgbClr val="000000"/>
              </a:solidFill>
              <a:latin typeface="微软雅黑" pitchFamily="34" charset="-122"/>
              <a:ea typeface="微软雅黑" pitchFamily="34" charset="-122"/>
            </a:endParaRPr>
          </a:p>
        </p:txBody>
      </p:sp>
      <p:sp>
        <p:nvSpPr>
          <p:cNvPr id="21094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十九、</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政府性基金预算财政拨款基本支出决算明细表（财决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 name="矩形 16"/>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8" name="矩形 17"/>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0" name="矩形 19"/>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1487488" y="1673225"/>
          <a:ext cx="7656525" cy="4687885"/>
        </p:xfrm>
        <a:graphic>
          <a:graphicData uri="http://schemas.openxmlformats.org/drawingml/2006/table">
            <a:tbl>
              <a:tblPr>
                <a:tableStyleId>{5C22544A-7EE6-4342-B048-85BDC9FD1C3A}</a:tableStyleId>
              </a:tblPr>
              <a:tblGrid>
                <a:gridCol w="290639"/>
                <a:gridCol w="172567"/>
                <a:gridCol w="172567"/>
                <a:gridCol w="290639"/>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gridCol w="172567"/>
              </a:tblGrid>
              <a:tr h="365862">
                <a:tc gridSpan="43">
                  <a:txBody>
                    <a:bodyPr/>
                    <a:lstStyle/>
                    <a:p>
                      <a:pPr algn="ctr" fontAlgn="ctr"/>
                      <a:r>
                        <a:rPr lang="zh-CN" altLang="en-US" sz="2400" u="none" strike="noStrike" dirty="0">
                          <a:effectLst/>
                        </a:rPr>
                        <a:t>政府性基金预算财政拨款基本支出决算明细表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31">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200" u="none" strike="noStrike" dirty="0">
                          <a:effectLst/>
                        </a:rPr>
                        <a:t>财决</a:t>
                      </a:r>
                      <a:r>
                        <a:rPr lang="en-US" altLang="zh-CN" sz="1200" u="none" strike="noStrike" dirty="0">
                          <a:effectLst/>
                        </a:rPr>
                        <a:t>10-1</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31">
                <a:tc gridSpan="9">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97538">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200" u="none" strike="noStrike" dirty="0">
                          <a:effectLst/>
                        </a:rPr>
                        <a:t>合计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200" u="none" strike="noStrike" dirty="0">
                          <a:effectLst/>
                        </a:rPr>
                        <a:t>工资福利支出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200" u="none" strike="noStrike">
                          <a:effectLst/>
                        </a:rPr>
                        <a:t>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561037">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基本工资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津贴补贴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其他社会保障缴费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伙食补助费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绩效工资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机关事业单位基本养老保险缴费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职业年金缴费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小计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印刷费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咨询费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手续费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水费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邮电费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取暖费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物业管理费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差旅费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因公出</a:t>
                      </a:r>
                      <a:r>
                        <a:rPr lang="zh-CN" altLang="en-US" sz="1200" u="none" strike="noStrike" dirty="0" smtClean="0">
                          <a:effectLst/>
                        </a:rPr>
                        <a:t>国</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境</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维修</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护</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租赁费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会议费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培训费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公务接待费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专用材料费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被装购置费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专用燃料费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劳务费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委托业务费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工会经费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福利费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公务用车运行维护费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税金及附加费用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862">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86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31">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31">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602788" y="1628775"/>
          <a:ext cx="7642216" cy="4713926"/>
        </p:xfrm>
        <a:graphic>
          <a:graphicData uri="http://schemas.openxmlformats.org/drawingml/2006/table">
            <a:tbl>
              <a:tblPr>
                <a:tableStyleId>{5C22544A-7EE6-4342-B048-85BDC9FD1C3A}</a:tableStyleId>
              </a:tblPr>
              <a:tblGrid>
                <a:gridCol w="295733"/>
                <a:gridCol w="187297"/>
                <a:gridCol w="187297"/>
                <a:gridCol w="295733"/>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187297"/>
                <a:gridCol w="226729"/>
                <a:gridCol w="229194"/>
                <a:gridCol w="226729"/>
              </a:tblGrid>
              <a:tr h="365707">
                <a:tc gridSpan="39">
                  <a:txBody>
                    <a:bodyPr/>
                    <a:lstStyle/>
                    <a:p>
                      <a:pPr algn="ctr" fontAlgn="ctr"/>
                      <a:r>
                        <a:rPr lang="zh-CN" altLang="en-US" sz="2400" u="none" strike="noStrike" dirty="0">
                          <a:effectLst/>
                        </a:rPr>
                        <a:t>政府性基金预算财政拨款基本支出决算明细表（续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53">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200" u="none" strike="noStrike">
                          <a:effectLst/>
                        </a:rPr>
                        <a:t>财决</a:t>
                      </a:r>
                      <a:r>
                        <a:rPr lang="en-US" altLang="zh-CN" sz="1200" u="none" strike="noStrike">
                          <a:effectLst/>
                        </a:rPr>
                        <a:t>10-1</a:t>
                      </a:r>
                      <a:r>
                        <a:rPr lang="zh-CN" altLang="en-US" sz="1200" u="none" strike="noStrike">
                          <a:effectLst/>
                        </a:rPr>
                        <a:t>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53">
                <a:tc gridSpan="7">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24806">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200" u="none" strike="noStrike" dirty="0">
                          <a:effectLst/>
                        </a:rPr>
                        <a:t>对个人和家庭的补助</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200" u="none" strike="noStrike">
                          <a:effectLst/>
                        </a:rPr>
                        <a:t>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200" u="none" strike="noStrike">
                          <a:effectLst/>
                        </a:rPr>
                        <a:t>其他资本性支出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77095">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离休费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退休费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退职</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役</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抚恤金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生活补助</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救济费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医疗费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助学金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奖励金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生产补贴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住房公积金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提租补贴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购房补贴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采暖补贴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物业服务补贴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其他对个人和家庭的补助支出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房屋建筑物购建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信息网络及软件购置更新</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物资储备</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公务用车购置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其他交通工具购置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其他基本建设支出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房屋建筑物购建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07">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40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55</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07">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53">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53">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53">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396413" y="1611313"/>
          <a:ext cx="7667617" cy="4564062"/>
        </p:xfrm>
        <a:graphic>
          <a:graphicData uri="http://schemas.openxmlformats.org/drawingml/2006/table">
            <a:tbl>
              <a:tblPr>
                <a:tableStyleId>{5C22544A-7EE6-4342-B048-85BDC9FD1C3A}</a:tableStyleId>
              </a:tblPr>
              <a:tblGrid>
                <a:gridCol w="359313"/>
                <a:gridCol w="288032"/>
                <a:gridCol w="401747"/>
                <a:gridCol w="462837"/>
                <a:gridCol w="293128"/>
                <a:gridCol w="293128"/>
                <a:gridCol w="293128"/>
                <a:gridCol w="293128"/>
                <a:gridCol w="293128"/>
                <a:gridCol w="293128"/>
                <a:gridCol w="293128"/>
                <a:gridCol w="293128"/>
                <a:gridCol w="293128"/>
                <a:gridCol w="293128"/>
                <a:gridCol w="293128"/>
                <a:gridCol w="293128"/>
                <a:gridCol w="293128"/>
                <a:gridCol w="293128"/>
                <a:gridCol w="293128"/>
                <a:gridCol w="293128"/>
                <a:gridCol w="293128"/>
                <a:gridCol w="293128"/>
                <a:gridCol w="293128"/>
                <a:gridCol w="293128"/>
                <a:gridCol w="293128"/>
              </a:tblGrid>
              <a:tr h="365866">
                <a:tc gridSpan="25">
                  <a:txBody>
                    <a:bodyPr/>
                    <a:lstStyle/>
                    <a:p>
                      <a:pPr algn="ctr" fontAlgn="ctr"/>
                      <a:r>
                        <a:rPr lang="zh-CN" altLang="en-US" sz="2400" u="none" strike="noStrike" dirty="0">
                          <a:effectLst/>
                        </a:rPr>
                        <a:t>政府性基金预算财政拨款基本支出决算明细表（续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422">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8">
                  <a:txBody>
                    <a:bodyPr/>
                    <a:lstStyle/>
                    <a:p>
                      <a:pPr algn="r" fontAlgn="ctr"/>
                      <a:r>
                        <a:rPr lang="zh-CN" altLang="en-US" sz="1400" u="none" strike="noStrike" dirty="0">
                          <a:effectLst/>
                        </a:rPr>
                        <a:t>财决</a:t>
                      </a:r>
                      <a:r>
                        <a:rPr lang="en-US" altLang="zh-CN" sz="1400" u="none" strike="noStrike" dirty="0">
                          <a:effectLst/>
                        </a:rPr>
                        <a:t>10-1</a:t>
                      </a:r>
                      <a:r>
                        <a:rPr lang="zh-CN" altLang="en-US" sz="1400" u="none" strike="noStrike" dirty="0">
                          <a:effectLst/>
                        </a:rPr>
                        <a:t>表</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422">
                <a:tc gridSpan="10">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8">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843">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dirty="0">
                          <a:effectLst/>
                        </a:rPr>
                        <a:t>其他资本性支出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7639">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地上附着物和青苗补偿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拆迁补偿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公务用车购置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产权参股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企业政策性补贴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事业单位补贴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财政贴息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国内债务付息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国外债务付息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赠与</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贷款转贷</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5013">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79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84</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85</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88</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91</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93</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501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22">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422">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a:effectLst/>
                        </a:rPr>
                        <a:t>—</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4.44444E-6 1.48148E-6 L -0.88924 0.00139 " pathEditMode="relative" rAng="0" ptsTypes="AA">
                                      <p:cBhvr>
                                        <p:cTn id="10" dur="500" fill="hold"/>
                                        <p:tgtEl>
                                          <p:spTgt spid="3"/>
                                        </p:tgtEl>
                                        <p:attrNameLst>
                                          <p:attrName>ppt_x</p:attrName>
                                          <p:attrName>ppt_y</p:attrName>
                                        </p:attrNameLst>
                                      </p:cBhvr>
                                      <p:rCtr x="-44462" y="69"/>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5E-6 -2.59259E-6 L -0.86806 0.00602 " pathEditMode="relative" rAng="0" ptsTypes="AA">
                                      <p:cBhvr>
                                        <p:cTn id="18" dur="500" fill="hold"/>
                                        <p:tgtEl>
                                          <p:spTgt spid="4"/>
                                        </p:tgtEl>
                                        <p:attrNameLst>
                                          <p:attrName>ppt_x</p:attrName>
                                          <p:attrName>ppt_y</p:attrName>
                                        </p:attrNameLst>
                                      </p:cBhvr>
                                      <p:rCtr x="-43403" y="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1299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B7FAECE-41DD-4EF8-AB83-E25421DFBA46}" type="slidenum">
              <a:rPr lang="zh-CN" altLang="en-US" sz="1200">
                <a:solidFill>
                  <a:srgbClr val="000000"/>
                </a:solidFill>
                <a:latin typeface="微软雅黑" pitchFamily="34" charset="-122"/>
                <a:ea typeface="微软雅黑" pitchFamily="34" charset="-122"/>
              </a:rPr>
              <a:pPr>
                <a:spcBef>
                  <a:spcPct val="0"/>
                </a:spcBef>
                <a:buFontTx/>
                <a:buNone/>
              </a:pPr>
              <a:t>91</a:t>
            </a:fld>
            <a:endParaRPr lang="zh-CN" altLang="en-US" sz="1200">
              <a:solidFill>
                <a:srgbClr val="000000"/>
              </a:solidFill>
              <a:latin typeface="微软雅黑" pitchFamily="34" charset="-122"/>
              <a:ea typeface="微软雅黑" pitchFamily="34" charset="-122"/>
            </a:endParaRPr>
          </a:p>
        </p:txBody>
      </p:sp>
      <p:sp>
        <p:nvSpPr>
          <p:cNvPr id="21299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十九、</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政府性基金预算财政拨款基本支出决算明细表（财决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1299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从本级财政部门取得的政府性基金预算财政拨款本年度列支的基本支出明细情况。根据单位基本支出明细账中政府性基金预算财政拨款支出的发生数，按支出功能分类科目分“类”、“款”、“项”填列。</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1504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17A1E930-8362-42C0-B737-FA85B822FC48}" type="slidenum">
              <a:rPr lang="zh-CN" altLang="en-US" sz="1200">
                <a:solidFill>
                  <a:srgbClr val="000000"/>
                </a:solidFill>
                <a:latin typeface="微软雅黑" pitchFamily="34" charset="-122"/>
                <a:ea typeface="微软雅黑" pitchFamily="34" charset="-122"/>
              </a:rPr>
              <a:pPr>
                <a:spcBef>
                  <a:spcPct val="0"/>
                </a:spcBef>
                <a:buFontTx/>
                <a:buNone/>
              </a:pPr>
              <a:t>92</a:t>
            </a:fld>
            <a:endParaRPr lang="zh-CN" altLang="en-US" sz="1200">
              <a:solidFill>
                <a:srgbClr val="000000"/>
              </a:solidFill>
              <a:latin typeface="微软雅黑" pitchFamily="34" charset="-122"/>
              <a:ea typeface="微软雅黑" pitchFamily="34" charset="-122"/>
            </a:endParaRPr>
          </a:p>
        </p:txBody>
      </p:sp>
      <p:sp>
        <p:nvSpPr>
          <p:cNvPr id="21504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9763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sz="3600" b="1" dirty="0" smtClean="0">
                <a:solidFill>
                  <a:srgbClr val="002060"/>
                </a:solidFill>
                <a:latin typeface="微软雅黑" panose="020B0503020204020204" pitchFamily="34" charset="-122"/>
                <a:ea typeface="微软雅黑" panose="020B0503020204020204" pitchFamily="34" charset="-122"/>
              </a:rPr>
              <a:t>报表格式</a:t>
            </a:r>
            <a:r>
              <a:rPr lang="zh-CN" altLang="en-US" sz="3600" b="1" dirty="0" smtClean="0">
                <a:solidFill>
                  <a:srgbClr val="002060"/>
                </a:solidFill>
                <a:latin typeface="微软雅黑" panose="020B0503020204020204" pitchFamily="34" charset="-122"/>
                <a:ea typeface="微软雅黑" panose="020B0503020204020204" pitchFamily="34" charset="-122"/>
              </a:rPr>
              <a:t>调整：</a:t>
            </a:r>
            <a:endParaRPr lang="zh-CN" altLang="zh-CN" sz="3600" dirty="0" smtClean="0">
              <a:solidFill>
                <a:srgbClr val="002060"/>
              </a:solidFill>
              <a:latin typeface="微软雅黑" panose="020B0503020204020204" pitchFamily="34" charset="-122"/>
              <a:ea typeface="微软雅黑" panose="020B0503020204020204" pitchFamily="34" charset="-122"/>
            </a:endParaRP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600" dirty="0" smtClean="0">
                <a:solidFill>
                  <a:srgbClr val="002060"/>
                </a:solidFill>
                <a:latin typeface="微软雅黑" panose="020B0503020204020204" pitchFamily="34" charset="-122"/>
                <a:ea typeface="微软雅黑" panose="020B0503020204020204" pitchFamily="34" charset="-122"/>
              </a:rPr>
              <a:t>。</a:t>
            </a:r>
            <a:endParaRPr lang="en-US" altLang="zh-CN" sz="26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2" name="剪去对角的矩形 11"/>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十九、</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政府性基金预算财政拨款基本支出决算明细表（财决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1709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08E5CEF-77EA-4919-9201-F01DC23C7F4B}" type="slidenum">
              <a:rPr lang="zh-CN" altLang="en-US" sz="1200">
                <a:solidFill>
                  <a:srgbClr val="000000"/>
                </a:solidFill>
                <a:latin typeface="微软雅黑" pitchFamily="34" charset="-122"/>
                <a:ea typeface="微软雅黑" pitchFamily="34" charset="-122"/>
              </a:rPr>
              <a:pPr>
                <a:spcBef>
                  <a:spcPct val="0"/>
                </a:spcBef>
                <a:buFontTx/>
                <a:buNone/>
              </a:pPr>
              <a:t>93</a:t>
            </a:fld>
            <a:endParaRPr lang="zh-CN" altLang="en-US" sz="1200">
              <a:solidFill>
                <a:srgbClr val="000000"/>
              </a:solidFill>
              <a:latin typeface="微软雅黑" pitchFamily="34" charset="-122"/>
              <a:ea typeface="微软雅黑" pitchFamily="34" charset="-122"/>
            </a:endParaRPr>
          </a:p>
        </p:txBody>
      </p:sp>
      <p:sp>
        <p:nvSpPr>
          <p:cNvPr id="21709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十九、</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政府性基金预算财政拨款基本支出决算明细表（财决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17094"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457200" indent="-4572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各栏应按照支出经济分类科目规定的核算内容填列，避免误填 </a:t>
            </a:r>
            <a:r>
              <a:rPr lang="zh-CN" altLang="en-US" sz="2800">
                <a:solidFill>
                  <a:srgbClr val="C00000"/>
                </a:solidFill>
                <a:latin typeface="微软雅黑" pitchFamily="34" charset="-122"/>
                <a:ea typeface="微软雅黑" pitchFamily="34" charset="-122"/>
              </a:rPr>
              <a:t>（各类下其他款占本类支出小计大于</a:t>
            </a:r>
            <a:r>
              <a:rPr lang="en-US" altLang="zh-CN" sz="2800">
                <a:solidFill>
                  <a:srgbClr val="C00000"/>
                </a:solidFill>
                <a:latin typeface="微软雅黑" pitchFamily="34" charset="-122"/>
                <a:ea typeface="微软雅黑" pitchFamily="34" charset="-122"/>
              </a:rPr>
              <a:t>30%</a:t>
            </a:r>
            <a:r>
              <a:rPr lang="zh-CN" altLang="en-US" sz="2800">
                <a:solidFill>
                  <a:srgbClr val="C00000"/>
                </a:solidFill>
                <a:latin typeface="微软雅黑" pitchFamily="34" charset="-122"/>
                <a:ea typeface="微软雅黑" pitchFamily="34" charset="-122"/>
              </a:rPr>
              <a:t>的，应予说明）</a:t>
            </a:r>
          </a:p>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与财决</a:t>
            </a:r>
            <a:r>
              <a:rPr lang="en-US" altLang="zh-CN" sz="2800">
                <a:solidFill>
                  <a:srgbClr val="002060"/>
                </a:solidFill>
                <a:latin typeface="微软雅黑" pitchFamily="34" charset="-122"/>
                <a:ea typeface="微软雅黑" pitchFamily="34" charset="-122"/>
              </a:rPr>
              <a:t>05</a:t>
            </a:r>
            <a:r>
              <a:rPr lang="zh-CN" altLang="en-US" sz="2800">
                <a:solidFill>
                  <a:srgbClr val="002060"/>
                </a:solidFill>
                <a:latin typeface="微软雅黑" pitchFamily="34" charset="-122"/>
                <a:ea typeface="微软雅黑" pitchFamily="34" charset="-122"/>
              </a:rPr>
              <a:t>－</a:t>
            </a:r>
            <a:r>
              <a:rPr lang="en-US" altLang="zh-CN" sz="2800">
                <a:solidFill>
                  <a:srgbClr val="002060"/>
                </a:solidFill>
                <a:latin typeface="微软雅黑" pitchFamily="34" charset="-122"/>
                <a:ea typeface="微软雅黑" pitchFamily="34" charset="-122"/>
              </a:rPr>
              <a:t>1</a:t>
            </a:r>
            <a:r>
              <a:rPr lang="zh-CN" altLang="en-US" sz="2800">
                <a:solidFill>
                  <a:srgbClr val="002060"/>
                </a:solidFill>
                <a:latin typeface="微软雅黑" pitchFamily="34" charset="-122"/>
                <a:ea typeface="微软雅黑" pitchFamily="34" charset="-122"/>
              </a:rPr>
              <a:t>表对应数据的对比衔接：总体上是小于等于前表的关系，但差异过大的情况要重点核实</a:t>
            </a:r>
          </a:p>
          <a:p>
            <a:pPr eaLnBrk="1" hangingPunct="1">
              <a:lnSpc>
                <a:spcPct val="150000"/>
              </a:lnSpc>
              <a:buFont typeface="Wingdings" pitchFamily="2" charset="2"/>
              <a:buChar char="Ø"/>
            </a:pPr>
            <a:r>
              <a:rPr lang="zh-CN" altLang="en-US" sz="2800">
                <a:solidFill>
                  <a:srgbClr val="002060"/>
                </a:solidFill>
                <a:latin typeface="微软雅黑" pitchFamily="34" charset="-122"/>
                <a:ea typeface="微软雅黑" pitchFamily="34" charset="-122"/>
              </a:rPr>
              <a:t>常见问题及有关审核意见同财决</a:t>
            </a:r>
            <a:r>
              <a:rPr lang="en-US" altLang="zh-CN" sz="2800">
                <a:solidFill>
                  <a:srgbClr val="002060"/>
                </a:solidFill>
                <a:latin typeface="微软雅黑" pitchFamily="34" charset="-122"/>
                <a:ea typeface="微软雅黑" pitchFamily="34" charset="-122"/>
              </a:rPr>
              <a:t>05</a:t>
            </a:r>
            <a:r>
              <a:rPr lang="zh-CN" altLang="en-US" sz="2800">
                <a:solidFill>
                  <a:srgbClr val="002060"/>
                </a:solidFill>
                <a:latin typeface="微软雅黑" pitchFamily="34" charset="-122"/>
                <a:ea typeface="微软雅黑" pitchFamily="34" charset="-122"/>
              </a:rPr>
              <a:t>表</a:t>
            </a: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1913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50D15417-785F-4193-B918-9A0D4DC1260B}" type="slidenum">
              <a:rPr lang="zh-CN" altLang="en-US" sz="1200">
                <a:solidFill>
                  <a:srgbClr val="000000"/>
                </a:solidFill>
                <a:latin typeface="微软雅黑" pitchFamily="34" charset="-122"/>
                <a:ea typeface="微软雅黑" pitchFamily="34" charset="-122"/>
              </a:rPr>
              <a:pPr>
                <a:spcBef>
                  <a:spcPct val="0"/>
                </a:spcBef>
                <a:buFontTx/>
                <a:buNone/>
              </a:pPr>
              <a:t>94</a:t>
            </a:fld>
            <a:endParaRPr lang="zh-CN" altLang="en-US" sz="1200">
              <a:solidFill>
                <a:srgbClr val="000000"/>
              </a:solidFill>
              <a:latin typeface="微软雅黑" pitchFamily="34" charset="-122"/>
              <a:ea typeface="微软雅黑" pitchFamily="34" charset="-122"/>
            </a:endParaRPr>
          </a:p>
        </p:txBody>
      </p:sp>
      <p:sp>
        <p:nvSpPr>
          <p:cNvPr id="21914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1" name="剪去对角的矩形 10"/>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政府性基金预算财政拨款项目支出决算明细表（财决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7" name="矩形 16"/>
          <p:cNvSpPr/>
          <p:nvPr/>
        </p:nvSpPr>
        <p:spPr>
          <a:xfrm>
            <a:off x="34925" y="148431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8" name="矩形 17"/>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9" name="矩形 18"/>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20" name="矩形 19"/>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graphicFrame>
        <p:nvGraphicFramePr>
          <p:cNvPr id="2" name="表格 1"/>
          <p:cNvGraphicFramePr>
            <a:graphicFrameLocks noGrp="1"/>
          </p:cNvGraphicFramePr>
          <p:nvPr/>
        </p:nvGraphicFramePr>
        <p:xfrm>
          <a:off x="1476375" y="1628775"/>
          <a:ext cx="7667623" cy="4770440"/>
        </p:xfrm>
        <a:graphic>
          <a:graphicData uri="http://schemas.openxmlformats.org/drawingml/2006/table">
            <a:tbl>
              <a:tblPr>
                <a:tableStyleId>{5C22544A-7EE6-4342-B048-85BDC9FD1C3A}</a:tableStyleId>
              </a:tblPr>
              <a:tblGrid>
                <a:gridCol w="215305"/>
                <a:gridCol w="224284"/>
                <a:gridCol w="174004"/>
                <a:gridCol w="26787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gridCol w="174004"/>
              </a:tblGrid>
              <a:tr h="365818">
                <a:tc gridSpan="43">
                  <a:txBody>
                    <a:bodyPr/>
                    <a:lstStyle/>
                    <a:p>
                      <a:pPr algn="ctr" fontAlgn="ctr"/>
                      <a:r>
                        <a:rPr lang="zh-CN" altLang="en-US" sz="2400" u="none" strike="noStrike" dirty="0">
                          <a:effectLst/>
                        </a:rPr>
                        <a:t>政府性基金预算财政拨款项目支出决算明细表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09">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10">
                  <a:txBody>
                    <a:bodyPr/>
                    <a:lstStyle/>
                    <a:p>
                      <a:pPr algn="r" fontAlgn="ctr"/>
                      <a:r>
                        <a:rPr lang="zh-CN" altLang="en-US" sz="1200" u="none" strike="noStrike">
                          <a:effectLst/>
                        </a:rPr>
                        <a:t>财决</a:t>
                      </a:r>
                      <a:r>
                        <a:rPr lang="en-US" altLang="zh-CN" sz="1200" u="none" strike="noStrike">
                          <a:effectLst/>
                        </a:rPr>
                        <a:t>10-2</a:t>
                      </a:r>
                      <a:r>
                        <a:rPr lang="zh-CN" altLang="en-US" sz="1200" u="none" strike="noStrike">
                          <a:effectLst/>
                        </a:rPr>
                        <a:t>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909">
                <a:tc gridSpan="7">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0">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98581">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10">
                  <a:txBody>
                    <a:bodyPr/>
                    <a:lstStyle/>
                    <a:p>
                      <a:pPr algn="ctr" fontAlgn="ctr"/>
                      <a:r>
                        <a:rPr lang="zh-CN" altLang="en-US" sz="1200" u="none" strike="noStrike">
                          <a:effectLst/>
                        </a:rPr>
                        <a:t>工资福利支出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8">
                  <a:txBody>
                    <a:bodyPr/>
                    <a:lstStyle/>
                    <a:p>
                      <a:pPr algn="ctr" fontAlgn="ctr"/>
                      <a:r>
                        <a:rPr lang="zh-CN" altLang="en-US" sz="1200" u="none" strike="noStrike">
                          <a:effectLst/>
                        </a:rPr>
                        <a:t>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642769">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基本工资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津贴补贴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奖金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其他社会保障缴费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伙食补助费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绩效工资</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机关事业单位基本养老保险缴费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职业年金缴费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其他工资福利支出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印刷费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咨询费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手续费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水费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电费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邮电费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取暖费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物业管理费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差旅费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因公出</a:t>
                      </a:r>
                      <a:r>
                        <a:rPr lang="zh-CN" altLang="en-US" sz="1200" u="none" strike="noStrike" dirty="0" smtClean="0">
                          <a:effectLst/>
                        </a:rPr>
                        <a:t>国</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境</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维修</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护</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租赁费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会议费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培训费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公务接待费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专用材料费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被装购置费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专用燃料费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劳务费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委托业务费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工会经费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福利费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公务用车运行维护费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税金及附加费用</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其他商品和服务支出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818">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14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19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26</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27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29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38</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39</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818">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09">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909">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3" name="表格 2"/>
          <p:cNvGraphicFramePr>
            <a:graphicFrameLocks noGrp="1"/>
          </p:cNvGraphicFramePr>
          <p:nvPr/>
        </p:nvGraphicFramePr>
        <p:xfrm>
          <a:off x="9505950" y="1628775"/>
          <a:ext cx="7667636" cy="4534098"/>
        </p:xfrm>
        <a:graphic>
          <a:graphicData uri="http://schemas.openxmlformats.org/drawingml/2006/table">
            <a:tbl>
              <a:tblPr>
                <a:tableStyleId>{5C22544A-7EE6-4342-B048-85BDC9FD1C3A}</a:tableStyleId>
              </a:tblPr>
              <a:tblGrid>
                <a:gridCol w="260854"/>
                <a:gridCol w="190625"/>
                <a:gridCol w="190625"/>
                <a:gridCol w="263363"/>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190625"/>
                <a:gridCol w="200657"/>
                <a:gridCol w="230756"/>
                <a:gridCol w="230756"/>
              </a:tblGrid>
              <a:tr h="365743">
                <a:tc gridSpan="39">
                  <a:txBody>
                    <a:bodyPr/>
                    <a:lstStyle/>
                    <a:p>
                      <a:pPr algn="ctr" fontAlgn="ctr"/>
                      <a:r>
                        <a:rPr lang="zh-CN" altLang="en-US" sz="2400" u="none" strike="noStrike" dirty="0">
                          <a:effectLst/>
                        </a:rPr>
                        <a:t>政府性基金预算财政拨款项目支出决算明细表（续</a:t>
                      </a:r>
                      <a:r>
                        <a:rPr lang="en-US" altLang="zh-CN" sz="2400" u="none" strike="noStrike" dirty="0">
                          <a:effectLst/>
                        </a:rPr>
                        <a:t>1</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71">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6">
                  <a:txBody>
                    <a:bodyPr/>
                    <a:lstStyle/>
                    <a:p>
                      <a:pPr algn="r" fontAlgn="ctr"/>
                      <a:r>
                        <a:rPr lang="zh-CN" altLang="en-US" sz="1200" u="none" strike="noStrike" dirty="0">
                          <a:effectLst/>
                        </a:rPr>
                        <a:t>财决</a:t>
                      </a:r>
                      <a:r>
                        <a:rPr lang="en-US" altLang="zh-CN" sz="1200" u="none" strike="noStrike" dirty="0">
                          <a:effectLst/>
                        </a:rPr>
                        <a:t>10-2</a:t>
                      </a:r>
                      <a:r>
                        <a:rPr lang="zh-CN" altLang="en-US" sz="1200" u="none" strike="noStrike" dirty="0">
                          <a:effectLst/>
                        </a:rPr>
                        <a:t>表</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182871">
                <a:tc gridSpan="6">
                  <a:txBody>
                    <a:bodyPr/>
                    <a:lstStyle/>
                    <a:p>
                      <a:pPr algn="l" fontAlgn="ctr"/>
                      <a:r>
                        <a:rPr lang="zh-CN" altLang="en-US" sz="1200" u="none" strike="noStrike">
                          <a:effectLst/>
                        </a:rPr>
                        <a:t>编制单位：</a:t>
                      </a:r>
                      <a:endParaRPr lang="zh-CN" altLang="en-US" sz="12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6">
                  <a:txBody>
                    <a:bodyPr/>
                    <a:lstStyle/>
                    <a:p>
                      <a:pPr algn="r" fontAlgn="ctr"/>
                      <a:r>
                        <a:rPr lang="zh-CN" altLang="en-US" sz="1200" u="none" strike="noStrike" dirty="0">
                          <a:effectLst/>
                        </a:rPr>
                        <a:t>金额单位：元</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327858">
                <a:tc gridSpan="4">
                  <a:txBody>
                    <a:bodyPr/>
                    <a:lstStyle/>
                    <a:p>
                      <a:pPr algn="ctr" fontAlgn="ctr"/>
                      <a:r>
                        <a:rPr lang="zh-CN" altLang="en-US" sz="1200" u="none" strike="noStrike" dirty="0">
                          <a:effectLst/>
                        </a:rPr>
                        <a:t>项    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7">
                  <a:txBody>
                    <a:bodyPr/>
                    <a:lstStyle/>
                    <a:p>
                      <a:pPr algn="ctr" fontAlgn="ctr"/>
                      <a:r>
                        <a:rPr lang="zh-CN" altLang="en-US" sz="1200" u="none" strike="noStrike" dirty="0">
                          <a:effectLst/>
                        </a:rPr>
                        <a:t>对个人和家庭的补助</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algn="ctr" fontAlgn="ctr"/>
                      <a:r>
                        <a:rPr lang="zh-CN" altLang="en-US" sz="1200" u="none" strike="noStrike">
                          <a:effectLst/>
                        </a:rPr>
                        <a:t>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algn="ctr" fontAlgn="ctr"/>
                      <a:r>
                        <a:rPr lang="zh-CN" altLang="en-US" sz="1200" u="none" strike="noStrike">
                          <a:effectLst/>
                        </a:rPr>
                        <a:t>其他资本性支出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77328">
                <a:tc gridSpan="3">
                  <a:txBody>
                    <a:bodyPr/>
                    <a:lstStyle/>
                    <a:p>
                      <a:pPr algn="ctr" fontAlgn="ctr"/>
                      <a:r>
                        <a:rPr lang="zh-CN" altLang="en-US" sz="1200" u="none" strike="noStrike">
                          <a:effectLst/>
                        </a:rPr>
                        <a:t>支出功能分类科目编码</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科目名称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离休费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退休费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smtClean="0">
                          <a:effectLst/>
                        </a:rPr>
                        <a:t>退职</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役</a:t>
                      </a:r>
                      <a:r>
                        <a:rPr lang="en-US" altLang="zh-CN" sz="1200" u="none" strike="noStrike" dirty="0" smtClean="0">
                          <a:effectLst/>
                          <a:latin typeface="宋体" panose="02010600030101010101" pitchFamily="2" charset="-122"/>
                          <a:ea typeface="宋体" panose="02010600030101010101" pitchFamily="2" charset="-122"/>
                        </a:rPr>
                        <a:t>︶</a:t>
                      </a:r>
                      <a:r>
                        <a:rPr lang="zh-CN" altLang="en-US" sz="1200" u="none" strike="noStrike" dirty="0" smtClean="0">
                          <a:effectLst/>
                        </a:rPr>
                        <a:t>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抚恤金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生活补助</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救济费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医疗费</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助学金</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奖励金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生产补贴</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住房公积金</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提租补贴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购房补贴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采暖补贴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dirty="0">
                          <a:effectLst/>
                        </a:rPr>
                        <a:t>物业服务补贴</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zh-CN" altLang="en-US" sz="1200" u="none" strike="noStrike">
                          <a:effectLst/>
                        </a:rPr>
                        <a:t>其他对个人和家庭的补助支出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小计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房屋建筑物购建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办公设备购置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基础设施建设</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大型修缮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物资储备</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公务用车购置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其他交通工具购置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其他基本建设支出</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小计</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房屋建筑物购建</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办公设备购置</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专用设备购置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基础设施建设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大型修缮</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信息网络及软件购置更新</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65743">
                <a:tc rowSpan="2">
                  <a:txBody>
                    <a:bodyPr/>
                    <a:lstStyle/>
                    <a:p>
                      <a:pPr algn="ctr" fontAlgn="ctr"/>
                      <a:r>
                        <a:rPr lang="zh-CN" altLang="en-US" sz="1200" u="none" strike="noStrike">
                          <a:effectLst/>
                        </a:rPr>
                        <a:t>类</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款</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200" u="none" strike="noStrike">
                          <a:effectLst/>
                        </a:rPr>
                        <a:t>项</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栏次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dirty="0">
                          <a:effectLst/>
                        </a:rPr>
                        <a:t>40</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48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49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52</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57</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58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59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61</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63</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64</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65</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66</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67</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68</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69</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a:effectLst/>
                        </a:rPr>
                        <a:t>70</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71</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72</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73</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200" u="none" strike="noStrike" dirty="0">
                          <a:effectLst/>
                        </a:rPr>
                        <a:t>74</a:t>
                      </a:r>
                      <a:endParaRPr lang="en-US" altLang="zh-CN"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36574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200" u="none" strike="noStrike">
                          <a:effectLst/>
                        </a:rPr>
                        <a:t>合计</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71">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82871">
                <a:tc gridSpan="3">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200" u="none" strike="noStrike">
                          <a:effectLst/>
                        </a:rPr>
                        <a:t>—</a:t>
                      </a:r>
                      <a:endParaRPr lang="en-US" altLang="zh-CN"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a:effectLst/>
                        </a:rPr>
                        <a:t>　</a:t>
                      </a:r>
                      <a:endParaRPr lang="zh-CN" altLang="en-US" sz="12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200" u="none" strike="noStrike" dirty="0">
                          <a:effectLst/>
                        </a:rPr>
                        <a:t>　</a:t>
                      </a:r>
                      <a:endParaRPr lang="zh-CN" altLang="en-US" sz="12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4" name="表格 3"/>
          <p:cNvGraphicFramePr>
            <a:graphicFrameLocks noGrp="1"/>
          </p:cNvGraphicFramePr>
          <p:nvPr/>
        </p:nvGraphicFramePr>
        <p:xfrm>
          <a:off x="9396413" y="1646238"/>
          <a:ext cx="7653333" cy="4562708"/>
        </p:xfrm>
        <a:graphic>
          <a:graphicData uri="http://schemas.openxmlformats.org/drawingml/2006/table">
            <a:tbl>
              <a:tblPr>
                <a:tableStyleId>{5C22544A-7EE6-4342-B048-85BDC9FD1C3A}</a:tableStyleId>
              </a:tblPr>
              <a:tblGrid>
                <a:gridCol w="345244"/>
                <a:gridCol w="360029"/>
                <a:gridCol w="341865"/>
                <a:gridCol w="461973"/>
                <a:gridCol w="292582"/>
                <a:gridCol w="292582"/>
                <a:gridCol w="292582"/>
                <a:gridCol w="292582"/>
                <a:gridCol w="292582"/>
                <a:gridCol w="292582"/>
                <a:gridCol w="292582"/>
                <a:gridCol w="292582"/>
                <a:gridCol w="292582"/>
                <a:gridCol w="292582"/>
                <a:gridCol w="292582"/>
                <a:gridCol w="292582"/>
                <a:gridCol w="292582"/>
                <a:gridCol w="292582"/>
                <a:gridCol w="292582"/>
                <a:gridCol w="292582"/>
                <a:gridCol w="292582"/>
                <a:gridCol w="292582"/>
                <a:gridCol w="292582"/>
                <a:gridCol w="292582"/>
                <a:gridCol w="292582"/>
              </a:tblGrid>
              <a:tr h="365739">
                <a:tc gridSpan="25">
                  <a:txBody>
                    <a:bodyPr/>
                    <a:lstStyle/>
                    <a:p>
                      <a:pPr algn="ctr" fontAlgn="ctr"/>
                      <a:r>
                        <a:rPr lang="zh-CN" altLang="en-US" sz="2400" u="none" strike="noStrike" dirty="0">
                          <a:effectLst/>
                        </a:rPr>
                        <a:t>政府性基金预算财政拨款项目支出决算明细表（续</a:t>
                      </a:r>
                      <a:r>
                        <a:rPr lang="en-US" altLang="zh-CN" sz="2400" u="none" strike="noStrike" dirty="0">
                          <a:effectLst/>
                        </a:rPr>
                        <a:t>2</a:t>
                      </a:r>
                      <a:r>
                        <a:rPr lang="zh-CN" altLang="en-US" sz="2400" u="none" strike="noStrike" dirty="0">
                          <a:effectLst/>
                        </a:rPr>
                        <a:t>）</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8">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7">
                  <a:txBody>
                    <a:bodyPr/>
                    <a:lstStyle/>
                    <a:p>
                      <a:pPr algn="r" fontAlgn="ctr"/>
                      <a:r>
                        <a:rPr lang="zh-CN" altLang="en-US" sz="1400" u="none" strike="noStrike">
                          <a:effectLst/>
                        </a:rPr>
                        <a:t>财决</a:t>
                      </a:r>
                      <a:r>
                        <a:rPr lang="en-US" altLang="zh-CN" sz="1400" u="none" strike="noStrike">
                          <a:effectLst/>
                        </a:rPr>
                        <a:t>10-2</a:t>
                      </a:r>
                      <a:r>
                        <a:rPr lang="zh-CN" altLang="en-US" sz="1400" u="none" strike="noStrike">
                          <a:effectLst/>
                        </a:rPr>
                        <a:t>表</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13348">
                <a:tc gridSpan="6">
                  <a:txBody>
                    <a:bodyPr/>
                    <a:lstStyle/>
                    <a:p>
                      <a:pPr algn="l" fontAlgn="ctr"/>
                      <a:r>
                        <a:rPr lang="zh-CN" altLang="en-US" sz="1400" u="none" strike="noStrike">
                          <a:effectLst/>
                        </a:rPr>
                        <a:t>编制单位：</a:t>
                      </a:r>
                      <a:endParaRPr lang="zh-CN" altLang="en-US" sz="14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7">
                  <a:txBody>
                    <a:bodyPr/>
                    <a:lstStyle/>
                    <a:p>
                      <a:pPr algn="r" fontAlgn="ctr"/>
                      <a:r>
                        <a:rPr lang="zh-CN" altLang="en-US" sz="1400" u="none" strike="noStrike" dirty="0">
                          <a:effectLst/>
                        </a:rPr>
                        <a:t>金额单位：元</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26695">
                <a:tc gridSpan="4">
                  <a:txBody>
                    <a:bodyPr/>
                    <a:lstStyle/>
                    <a:p>
                      <a:pPr algn="ctr" fontAlgn="ctr"/>
                      <a:r>
                        <a:rPr lang="zh-CN" altLang="en-US" sz="1400" u="none" strike="noStrike" dirty="0">
                          <a:effectLst/>
                        </a:rPr>
                        <a:t>项    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9">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400" u="none" strike="noStrike">
                          <a:effectLst/>
                        </a:rPr>
                        <a:t>对企事业单位的补贴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400" u="none" strike="noStrike">
                          <a:effectLst/>
                        </a:rPr>
                        <a:t>债务利息支出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4">
                  <a:txBody>
                    <a:bodyPr/>
                    <a:lstStyle/>
                    <a:p>
                      <a:pPr algn="ctr" fontAlgn="ctr"/>
                      <a:r>
                        <a:rPr lang="zh-CN" altLang="en-US" sz="1400" u="none" strike="noStrike">
                          <a:effectLst/>
                        </a:rPr>
                        <a:t>其他支出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346823">
                <a:tc gridSpan="3">
                  <a:txBody>
                    <a:bodyPr/>
                    <a:lstStyle/>
                    <a:p>
                      <a:pPr algn="ctr" fontAlgn="ctr"/>
                      <a:r>
                        <a:rPr lang="zh-CN" altLang="en-US" sz="1400" u="none" strike="noStrike">
                          <a:effectLst/>
                        </a:rPr>
                        <a:t>支出功能分类科目编码</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科目名称</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物资储备</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土地补偿</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安置补助</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地上附着物和青苗补偿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拆迁补偿</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公务用车购置</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其他交通工具购置</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产权参股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其他资本性支出</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小计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企业政策性补贴</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事业单位补贴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财政贴息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其他对企事业单位的补贴</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国内债务付息</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国外债务付息</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小计</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赠与</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贷款转贷</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其他支出</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84914">
                <a:tc rowSpan="2">
                  <a:txBody>
                    <a:bodyPr/>
                    <a:lstStyle/>
                    <a:p>
                      <a:pPr algn="ctr" fontAlgn="ctr"/>
                      <a:r>
                        <a:rPr lang="zh-CN" altLang="en-US" sz="1400" u="none" strike="noStrike">
                          <a:effectLst/>
                        </a:rPr>
                        <a:t>类</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款</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400" u="none" strike="noStrike">
                          <a:effectLst/>
                        </a:rPr>
                        <a:t>项</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栏次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400" u="none" strike="noStrike" dirty="0">
                          <a:effectLst/>
                        </a:rPr>
                        <a:t>75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76</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79</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80</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82</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86</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87</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88</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89</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90</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91</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92</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a:effectLst/>
                        </a:rPr>
                        <a:t>93</a:t>
                      </a:r>
                      <a:endParaRPr lang="en-US" altLang="zh-CN"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94</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400" u="none" strike="noStrike" dirty="0">
                          <a:effectLst/>
                        </a:rPr>
                        <a:t>95</a:t>
                      </a:r>
                      <a:endParaRPr lang="en-US" altLang="zh-CN"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84914">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400" u="none" strike="noStrike">
                          <a:effectLst/>
                        </a:rPr>
                        <a:t>合计</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8">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13348">
                <a:tc gridSpan="3">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a:effectLst/>
                        </a:rPr>
                        <a:t>　</a:t>
                      </a:r>
                      <a:endParaRPr lang="zh-CN" altLang="en-US" sz="14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400" u="none" strike="noStrike" dirty="0">
                          <a:effectLst/>
                        </a:rPr>
                        <a:t>　</a:t>
                      </a:r>
                      <a:endParaRPr lang="zh-CN" altLang="en-US" sz="14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8" fill="hold"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0-ppt_w/2"/>
                                          </p:val>
                                        </p:tav>
                                      </p:tavLst>
                                    </p:anim>
                                    <p:anim calcmode="lin" valueType="num">
                                      <p:cBhvr additive="base">
                                        <p:cTn id="7" dur="500"/>
                                        <p:tgtEl>
                                          <p:spTgt spid="2"/>
                                        </p:tgtEl>
                                        <p:attrNameLst>
                                          <p:attrName>ppt_y</p:attrName>
                                        </p:attrNameLst>
                                      </p:cBhvr>
                                      <p:tavLst>
                                        <p:tav tm="0">
                                          <p:val>
                                            <p:strVal val="ppt_y"/>
                                          </p:val>
                                        </p:tav>
                                        <p:tav tm="100000">
                                          <p:val>
                                            <p:strVal val="ppt_y"/>
                                          </p:val>
                                        </p:tav>
                                      </p:tavLst>
                                    </p:anim>
                                    <p:set>
                                      <p:cBhvr>
                                        <p:cTn id="8" dur="1" fill="hold">
                                          <p:stCondLst>
                                            <p:cond delay="499"/>
                                          </p:stCondLst>
                                        </p:cTn>
                                        <p:tgtEl>
                                          <p:spTgt spid="2"/>
                                        </p:tgtEl>
                                        <p:attrNameLst>
                                          <p:attrName>style.visibility</p:attrName>
                                        </p:attrNameLst>
                                      </p:cBhvr>
                                      <p:to>
                                        <p:strVal val="hidden"/>
                                      </p:to>
                                    </p:set>
                                  </p:childTnLst>
                                </p:cTn>
                              </p:par>
                              <p:par>
                                <p:cTn id="9" presetID="35" presetClass="path" presetSubtype="0" accel="50000" decel="50000" fill="hold" nodeType="withEffect">
                                  <p:stCondLst>
                                    <p:cond delay="0"/>
                                  </p:stCondLst>
                                  <p:childTnLst>
                                    <p:animMotion origin="layout" path="M -4.16667E-6 4.44444E-6 L -0.88003 0.00555 " pathEditMode="relative" rAng="0" ptsTypes="AA">
                                      <p:cBhvr>
                                        <p:cTn id="10" dur="500" fill="hold"/>
                                        <p:tgtEl>
                                          <p:spTgt spid="3"/>
                                        </p:tgtEl>
                                        <p:attrNameLst>
                                          <p:attrName>ppt_x</p:attrName>
                                          <p:attrName>ppt_y</p:attrName>
                                        </p:attrNameLst>
                                      </p:cBhvr>
                                      <p:rCtr x="-44010" y="278"/>
                                    </p:animMotion>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8" fill="hold" nodeType="clickEffect">
                                  <p:stCondLst>
                                    <p:cond delay="0"/>
                                  </p:stCondLst>
                                  <p:childTnLst>
                                    <p:anim calcmode="lin" valueType="num">
                                      <p:cBhvr additive="base">
                                        <p:cTn id="14" dur="500"/>
                                        <p:tgtEl>
                                          <p:spTgt spid="3"/>
                                        </p:tgtEl>
                                        <p:attrNameLst>
                                          <p:attrName>ppt_x</p:attrName>
                                        </p:attrNameLst>
                                      </p:cBhvr>
                                      <p:tavLst>
                                        <p:tav tm="0">
                                          <p:val>
                                            <p:strVal val="ppt_x"/>
                                          </p:val>
                                        </p:tav>
                                        <p:tav tm="100000">
                                          <p:val>
                                            <p:strVal val="0-ppt_w/2"/>
                                          </p:val>
                                        </p:tav>
                                      </p:tavLst>
                                    </p:anim>
                                    <p:anim calcmode="lin" valueType="num">
                                      <p:cBhvr additive="base">
                                        <p:cTn id="15" dur="500"/>
                                        <p:tgtEl>
                                          <p:spTgt spid="3"/>
                                        </p:tgtEl>
                                        <p:attrNameLst>
                                          <p:attrName>ppt_y</p:attrName>
                                        </p:attrNameLst>
                                      </p:cBhvr>
                                      <p:tavLst>
                                        <p:tav tm="0">
                                          <p:val>
                                            <p:strVal val="ppt_y"/>
                                          </p:val>
                                        </p:tav>
                                        <p:tav tm="100000">
                                          <p:val>
                                            <p:strVal val="ppt_y"/>
                                          </p:val>
                                        </p:tav>
                                      </p:tavLst>
                                    </p:anim>
                                    <p:set>
                                      <p:cBhvr>
                                        <p:cTn id="16" dur="1" fill="hold">
                                          <p:stCondLst>
                                            <p:cond delay="499"/>
                                          </p:stCondLst>
                                        </p:cTn>
                                        <p:tgtEl>
                                          <p:spTgt spid="3"/>
                                        </p:tgtEl>
                                        <p:attrNameLst>
                                          <p:attrName>style.visibility</p:attrName>
                                        </p:attrNameLst>
                                      </p:cBhvr>
                                      <p:to>
                                        <p:strVal val="hidden"/>
                                      </p:to>
                                    </p:set>
                                  </p:childTnLst>
                                </p:cTn>
                              </p:par>
                              <p:par>
                                <p:cTn id="17" presetID="35" presetClass="path" presetSubtype="0" accel="50000" decel="50000" fill="hold" nodeType="withEffect">
                                  <p:stCondLst>
                                    <p:cond delay="0"/>
                                  </p:stCondLst>
                                  <p:childTnLst>
                                    <p:animMotion origin="layout" path="M 3.05556E-6 4.81481E-6 L -0.86719 0.00092 " pathEditMode="relative" rAng="0" ptsTypes="AA">
                                      <p:cBhvr>
                                        <p:cTn id="18" dur="500" fill="hold"/>
                                        <p:tgtEl>
                                          <p:spTgt spid="4"/>
                                        </p:tgtEl>
                                        <p:attrNameLst>
                                          <p:attrName>ppt_x</p:attrName>
                                          <p:attrName>ppt_y</p:attrName>
                                        </p:attrNameLst>
                                      </p:cBhvr>
                                      <p:rCtr x="-43368"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21187"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FBFFFC07-7FE5-47B0-B23F-8434E4506B21}" type="slidenum">
              <a:rPr lang="zh-CN" altLang="en-US" sz="1200">
                <a:solidFill>
                  <a:srgbClr val="000000"/>
                </a:solidFill>
                <a:latin typeface="微软雅黑" pitchFamily="34" charset="-122"/>
                <a:ea typeface="微软雅黑" pitchFamily="34" charset="-122"/>
              </a:rPr>
              <a:pPr>
                <a:spcBef>
                  <a:spcPct val="0"/>
                </a:spcBef>
                <a:buFontTx/>
                <a:buNone/>
              </a:pPr>
              <a:t>95</a:t>
            </a:fld>
            <a:endParaRPr lang="zh-CN" altLang="en-US" sz="1200">
              <a:solidFill>
                <a:srgbClr val="000000"/>
              </a:solidFill>
              <a:latin typeface="微软雅黑" pitchFamily="34" charset="-122"/>
              <a:ea typeface="微软雅黑" pitchFamily="34" charset="-122"/>
            </a:endParaRPr>
          </a:p>
        </p:txBody>
      </p:sp>
      <p:sp>
        <p:nvSpPr>
          <p:cNvPr id="221188"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4" name="剪去对角的矩形 3"/>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政府性基金预算财政拨款项目支出决算明细表（财决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221190"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a:solidFill>
                  <a:srgbClr val="002060"/>
                </a:solidFill>
                <a:latin typeface="微软雅黑" pitchFamily="34" charset="-122"/>
                <a:ea typeface="微软雅黑" pitchFamily="34" charset="-122"/>
              </a:rPr>
              <a:t>本表反映单位从本级财政部门取得的政府性基金预算财政拨款本年度列支的项目支出明细情况，根据单位项目支出明细账中政府性基金预算财政拨款支出数，按支出功能分类科目分“类”、“款”、“项”填列。</a:t>
            </a:r>
            <a:endParaRPr lang="en-US" altLang="zh-CN">
              <a:solidFill>
                <a:srgbClr val="002060"/>
              </a:solidFill>
              <a:latin typeface="微软雅黑" pitchFamily="34" charset="-122"/>
              <a:ea typeface="微软雅黑"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23235"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07BA8588-A374-44CA-A364-DF9B13F20E21}" type="slidenum">
              <a:rPr lang="zh-CN" altLang="en-US" sz="1200">
                <a:solidFill>
                  <a:srgbClr val="000000"/>
                </a:solidFill>
                <a:latin typeface="微软雅黑" pitchFamily="34" charset="-122"/>
                <a:ea typeface="微软雅黑" pitchFamily="34" charset="-122"/>
              </a:rPr>
              <a:pPr>
                <a:spcBef>
                  <a:spcPct val="0"/>
                </a:spcBef>
                <a:buFontTx/>
                <a:buNone/>
              </a:pPr>
              <a:t>96</a:t>
            </a:fld>
            <a:endParaRPr lang="zh-CN" altLang="en-US" sz="1200">
              <a:solidFill>
                <a:srgbClr val="000000"/>
              </a:solidFill>
              <a:latin typeface="微软雅黑" pitchFamily="34" charset="-122"/>
              <a:ea typeface="微软雅黑" pitchFamily="34" charset="-122"/>
            </a:endParaRPr>
          </a:p>
        </p:txBody>
      </p:sp>
      <p:sp>
        <p:nvSpPr>
          <p:cNvPr id="223236"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97638"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indent="0">
              <a:buFont typeface="Arial" panose="020B0604020202020204" pitchFamily="34" charset="0"/>
              <a:buNone/>
              <a:defRPr/>
            </a:pPr>
            <a:r>
              <a:rPr lang="zh-CN" altLang="zh-CN" sz="3600" b="1" dirty="0" smtClean="0">
                <a:solidFill>
                  <a:srgbClr val="002060"/>
                </a:solidFill>
                <a:latin typeface="微软雅黑" panose="020B0503020204020204" pitchFamily="34" charset="-122"/>
                <a:ea typeface="微软雅黑" panose="020B0503020204020204" pitchFamily="34" charset="-122"/>
              </a:rPr>
              <a:t>报表格式</a:t>
            </a:r>
            <a:r>
              <a:rPr lang="zh-CN" altLang="en-US" sz="3600" b="1" dirty="0" smtClean="0">
                <a:solidFill>
                  <a:srgbClr val="002060"/>
                </a:solidFill>
                <a:latin typeface="微软雅黑" panose="020B0503020204020204" pitchFamily="34" charset="-122"/>
                <a:ea typeface="微软雅黑" panose="020B0503020204020204" pitchFamily="34" charset="-122"/>
              </a:rPr>
              <a:t>调整：</a:t>
            </a:r>
            <a:endParaRPr lang="zh-CN" altLang="zh-CN" sz="3600" dirty="0" smtClean="0">
              <a:solidFill>
                <a:srgbClr val="002060"/>
              </a:solidFill>
              <a:latin typeface="微软雅黑" panose="020B0503020204020204" pitchFamily="34" charset="-122"/>
              <a:ea typeface="微软雅黑" panose="020B0503020204020204" pitchFamily="34" charset="-122"/>
            </a:endParaRP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在“工资福利支出”下将原“社会保障缴费”修改为“其他社会保障缴费”，新增“机关事业单位基本养老保险缴费”和“职业年金缴费”；</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在“对个人和家庭的补助”下新增“采暖补贴”、“物业服务补贴”；</a:t>
            </a:r>
          </a:p>
          <a:p>
            <a:pPr marL="533400" indent="-533400">
              <a:lnSpc>
                <a:spcPct val="150000"/>
              </a:lnSpc>
              <a:buFont typeface="Wingdings" panose="05000000000000000000" pitchFamily="2" charset="2"/>
              <a:buChar char="Ø"/>
              <a:defRPr/>
            </a:pPr>
            <a:r>
              <a:rPr lang="zh-CN" altLang="zh-CN" sz="2600" dirty="0" smtClean="0">
                <a:solidFill>
                  <a:srgbClr val="002060"/>
                </a:solidFill>
                <a:latin typeface="微软雅黑" panose="020B0503020204020204" pitchFamily="34" charset="-122"/>
                <a:ea typeface="微软雅黑" panose="020B0503020204020204" pitchFamily="34" charset="-122"/>
              </a:rPr>
              <a:t>删除“工资福利支出”下“伙食费”</a:t>
            </a:r>
            <a:r>
              <a:rPr lang="zh-CN" altLang="en-US" sz="2600" dirty="0" smtClean="0">
                <a:solidFill>
                  <a:srgbClr val="002060"/>
                </a:solidFill>
                <a:latin typeface="微软雅黑" panose="020B0503020204020204" pitchFamily="34" charset="-122"/>
                <a:ea typeface="微软雅黑" panose="020B0503020204020204" pitchFamily="34" charset="-122"/>
              </a:rPr>
              <a:t>。</a:t>
            </a:r>
            <a:endParaRPr lang="en-US" altLang="zh-CN" sz="2600" dirty="0" smtClean="0">
              <a:solidFill>
                <a:srgbClr val="002060"/>
              </a:solidFill>
              <a:latin typeface="微软雅黑" panose="020B0503020204020204" pitchFamily="34" charset="-122"/>
              <a:ea typeface="微软雅黑" panose="020B0503020204020204" pitchFamily="34" charset="-122"/>
            </a:endParaRPr>
          </a:p>
        </p:txBody>
      </p:sp>
      <p:sp>
        <p:nvSpPr>
          <p:cNvPr id="10" name="矩形 9"/>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056063"/>
            <a:ext cx="1441450" cy="1223962"/>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5340350"/>
            <a:ext cx="1441450" cy="12239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3" name="剪去对角的矩形 12"/>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政府性基金预算财政拨款项目支出决算明细表（财决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25283"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BFE337A5-C855-4DCA-A436-C552268AA744}" type="slidenum">
              <a:rPr lang="zh-CN" altLang="en-US" sz="1200">
                <a:solidFill>
                  <a:srgbClr val="000000"/>
                </a:solidFill>
                <a:latin typeface="微软雅黑" pitchFamily="34" charset="-122"/>
                <a:ea typeface="微软雅黑" pitchFamily="34" charset="-122"/>
              </a:rPr>
              <a:pPr>
                <a:spcBef>
                  <a:spcPct val="0"/>
                </a:spcBef>
                <a:buFontTx/>
                <a:buNone/>
              </a:pPr>
              <a:t>97</a:t>
            </a:fld>
            <a:endParaRPr lang="zh-CN" altLang="en-US" sz="1200">
              <a:solidFill>
                <a:srgbClr val="000000"/>
              </a:solidFill>
              <a:latin typeface="微软雅黑" pitchFamily="34" charset="-122"/>
              <a:ea typeface="微软雅黑" pitchFamily="34" charset="-122"/>
            </a:endParaRPr>
          </a:p>
        </p:txBody>
      </p:sp>
      <p:sp>
        <p:nvSpPr>
          <p:cNvPr id="225284"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225285"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各栏应按照支出经济分类科目规定的核算内容填列，避免误填 </a:t>
            </a:r>
            <a:r>
              <a:rPr lang="zh-CN" altLang="en-US" sz="2600">
                <a:solidFill>
                  <a:srgbClr val="C00000"/>
                </a:solidFill>
                <a:latin typeface="微软雅黑" pitchFamily="34" charset="-122"/>
                <a:ea typeface="微软雅黑" pitchFamily="34" charset="-122"/>
              </a:rPr>
              <a:t>（各类下其他款占本类支出小计大于</a:t>
            </a:r>
            <a:r>
              <a:rPr lang="en-US" altLang="zh-CN" sz="2600">
                <a:solidFill>
                  <a:srgbClr val="C00000"/>
                </a:solidFill>
                <a:latin typeface="微软雅黑" pitchFamily="34" charset="-122"/>
                <a:ea typeface="微软雅黑" pitchFamily="34" charset="-122"/>
              </a:rPr>
              <a:t>30%</a:t>
            </a:r>
            <a:r>
              <a:rPr lang="zh-CN" altLang="en-US" sz="2600">
                <a:solidFill>
                  <a:srgbClr val="C00000"/>
                </a:solidFill>
                <a:latin typeface="微软雅黑" pitchFamily="34" charset="-122"/>
                <a:ea typeface="微软雅黑" pitchFamily="34" charset="-122"/>
              </a:rPr>
              <a:t>的，应予说明）</a:t>
            </a:r>
            <a:endParaRPr lang="en-US" altLang="zh-CN" sz="2600">
              <a:solidFill>
                <a:srgbClr val="C00000"/>
              </a:solidFill>
              <a:latin typeface="微软雅黑" pitchFamily="34" charset="-122"/>
              <a:ea typeface="微软雅黑" pitchFamily="34" charset="-122"/>
            </a:endParaRP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基本建设支出：根据科目口径不填此栏</a:t>
            </a: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与财决</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2</a:t>
            </a:r>
            <a:r>
              <a:rPr lang="zh-CN" altLang="en-US" sz="2600">
                <a:solidFill>
                  <a:srgbClr val="002060"/>
                </a:solidFill>
                <a:latin typeface="微软雅黑" pitchFamily="34" charset="-122"/>
                <a:ea typeface="微软雅黑" pitchFamily="34" charset="-122"/>
              </a:rPr>
              <a:t>表对应数据的对比衔接：总体上是小于等于前表的关系，但差异过大的情况要重点核实</a:t>
            </a:r>
          </a:p>
          <a:p>
            <a:pPr eaLnBrk="1" hangingPunct="1">
              <a:lnSpc>
                <a:spcPct val="150000"/>
              </a:lnSpc>
              <a:buFont typeface="Wingdings" pitchFamily="2" charset="2"/>
              <a:buChar char="Ø"/>
            </a:pPr>
            <a:r>
              <a:rPr lang="zh-CN" altLang="en-US" sz="2600">
                <a:solidFill>
                  <a:srgbClr val="002060"/>
                </a:solidFill>
                <a:latin typeface="微软雅黑" pitchFamily="34" charset="-122"/>
                <a:ea typeface="微软雅黑" pitchFamily="34" charset="-122"/>
              </a:rPr>
              <a:t>常见问题及有关审核意见同财决</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05</a:t>
            </a:r>
            <a:r>
              <a:rPr lang="zh-CN" altLang="en-US" sz="2600">
                <a:solidFill>
                  <a:srgbClr val="002060"/>
                </a:solidFill>
                <a:latin typeface="微软雅黑" pitchFamily="34" charset="-122"/>
                <a:ea typeface="微软雅黑" pitchFamily="34" charset="-122"/>
              </a:rPr>
              <a:t>－</a:t>
            </a:r>
            <a:r>
              <a:rPr lang="en-US" altLang="zh-CN" sz="2600">
                <a:solidFill>
                  <a:srgbClr val="002060"/>
                </a:solidFill>
                <a:latin typeface="微软雅黑" pitchFamily="34" charset="-122"/>
                <a:ea typeface="微软雅黑" pitchFamily="34" charset="-122"/>
              </a:rPr>
              <a:t>2</a:t>
            </a:r>
            <a:r>
              <a:rPr lang="zh-CN" altLang="en-US" sz="2600">
                <a:solidFill>
                  <a:srgbClr val="002060"/>
                </a:solidFill>
                <a:latin typeface="微软雅黑" pitchFamily="34" charset="-122"/>
                <a:ea typeface="微软雅黑" pitchFamily="34" charset="-122"/>
              </a:rPr>
              <a:t>表</a:t>
            </a: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政府性基金预算财政拨款项目支出决算明细表（财决</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10</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en-US"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2</a:t>
            </a:r>
            <a:r>
              <a:rPr lang="zh-CN" altLang="zh-CN" sz="19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矩形 10"/>
          <p:cNvSpPr/>
          <p:nvPr/>
        </p:nvSpPr>
        <p:spPr>
          <a:xfrm>
            <a:off x="34925" y="148431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4" name="矩形 13"/>
          <p:cNvSpPr/>
          <p:nvPr/>
        </p:nvSpPr>
        <p:spPr>
          <a:xfrm>
            <a:off x="34925" y="2770188"/>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5" name="矩形 14"/>
          <p:cNvSpPr/>
          <p:nvPr/>
        </p:nvSpPr>
        <p:spPr>
          <a:xfrm>
            <a:off x="34925" y="4056063"/>
            <a:ext cx="1441450" cy="1223962"/>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6" name="矩形 15"/>
          <p:cNvSpPr/>
          <p:nvPr/>
        </p:nvSpPr>
        <p:spPr>
          <a:xfrm>
            <a:off x="34925" y="5340350"/>
            <a:ext cx="1441450" cy="12239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注意事项</a:t>
            </a:r>
            <a:endParaRPr lang="en-US" altLang="zh-CN"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27331"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EB4FF01D-141A-4F94-BE00-60954ACCB2EC}" type="slidenum">
              <a:rPr lang="zh-CN" altLang="en-US" sz="1200">
                <a:solidFill>
                  <a:srgbClr val="000000"/>
                </a:solidFill>
                <a:latin typeface="微软雅黑" pitchFamily="34" charset="-122"/>
                <a:ea typeface="微软雅黑" pitchFamily="34" charset="-122"/>
              </a:rPr>
              <a:pPr>
                <a:spcBef>
                  <a:spcPct val="0"/>
                </a:spcBef>
                <a:buFontTx/>
                <a:buNone/>
              </a:pPr>
              <a:t>98</a:t>
            </a:fld>
            <a:endParaRPr lang="zh-CN" altLang="en-US" sz="1200">
              <a:solidFill>
                <a:srgbClr val="000000"/>
              </a:solidFill>
              <a:latin typeface="微软雅黑" pitchFamily="34" charset="-122"/>
              <a:ea typeface="微软雅黑" pitchFamily="34" charset="-122"/>
            </a:endParaRPr>
          </a:p>
        </p:txBody>
      </p:sp>
      <p:sp>
        <p:nvSpPr>
          <p:cNvPr id="227332"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财政专户管理资金收入支出决算表（财决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11" name="矩形 10"/>
          <p:cNvSpPr/>
          <p:nvPr/>
        </p:nvSpPr>
        <p:spPr>
          <a:xfrm>
            <a:off x="34925" y="1484313"/>
            <a:ext cx="1441450" cy="1657350"/>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2" name="矩形 11"/>
          <p:cNvSpPr/>
          <p:nvPr/>
        </p:nvSpPr>
        <p:spPr>
          <a:xfrm>
            <a:off x="34925" y="3197225"/>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7" name="矩形 16"/>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graphicFrame>
        <p:nvGraphicFramePr>
          <p:cNvPr id="2" name="表格 1"/>
          <p:cNvGraphicFramePr>
            <a:graphicFrameLocks noGrp="1"/>
          </p:cNvGraphicFramePr>
          <p:nvPr/>
        </p:nvGraphicFramePr>
        <p:xfrm>
          <a:off x="1476375" y="1773238"/>
          <a:ext cx="7667620" cy="4570414"/>
        </p:xfrm>
        <a:graphic>
          <a:graphicData uri="http://schemas.openxmlformats.org/drawingml/2006/table">
            <a:tbl>
              <a:tblPr>
                <a:tableStyleId>{5C22544A-7EE6-4342-B048-85BDC9FD1C3A}</a:tableStyleId>
              </a:tblPr>
              <a:tblGrid>
                <a:gridCol w="287313"/>
                <a:gridCol w="360040"/>
                <a:gridCol w="271053"/>
                <a:gridCol w="512598"/>
                <a:gridCol w="373770"/>
                <a:gridCol w="373770"/>
                <a:gridCol w="373770"/>
                <a:gridCol w="373770"/>
                <a:gridCol w="373770"/>
                <a:gridCol w="373770"/>
                <a:gridCol w="373770"/>
                <a:gridCol w="373770"/>
                <a:gridCol w="373770"/>
                <a:gridCol w="373770"/>
                <a:gridCol w="437844"/>
                <a:gridCol w="437844"/>
                <a:gridCol w="373770"/>
                <a:gridCol w="373770"/>
                <a:gridCol w="437844"/>
                <a:gridCol w="437844"/>
              </a:tblGrid>
              <a:tr h="365763">
                <a:tc gridSpan="20">
                  <a:txBody>
                    <a:bodyPr/>
                    <a:lstStyle/>
                    <a:p>
                      <a:pPr algn="ctr" fontAlgn="ctr"/>
                      <a:r>
                        <a:rPr lang="zh-CN" altLang="en-US" sz="2400" u="none" strike="noStrike" dirty="0">
                          <a:effectLst/>
                        </a:rPr>
                        <a:t>财政专户管理资金收入支出决算表</a:t>
                      </a:r>
                      <a:endParaRPr lang="zh-CN" altLang="en-US" sz="2400" b="0" i="0" u="none" strike="noStrike" dirty="0">
                        <a:effectLst/>
                        <a:latin typeface="黑体" panose="02010609060101010101" pitchFamily="49" charset="-122"/>
                        <a:ea typeface="黑体" panose="02010609060101010101" pitchFamily="49"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43842">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16">
                  <a:txBody>
                    <a:bodyPr/>
                    <a:lstStyle/>
                    <a:p>
                      <a:pPr algn="r" fontAlgn="ctr"/>
                      <a:r>
                        <a:rPr lang="zh-CN" altLang="en-US" sz="1600" u="none" strike="noStrike" dirty="0">
                          <a:effectLst/>
                        </a:rPr>
                        <a:t>财决</a:t>
                      </a:r>
                      <a:r>
                        <a:rPr lang="en-US" altLang="zh-CN" sz="1600" u="none" strike="noStrike" dirty="0">
                          <a:effectLst/>
                        </a:rPr>
                        <a:t>11</a:t>
                      </a:r>
                      <a:r>
                        <a:rPr lang="zh-CN" altLang="en-US" sz="1600" u="none" strike="noStrike" dirty="0">
                          <a:effectLst/>
                        </a:rPr>
                        <a:t>表</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243842">
                <a:tc gridSpan="4">
                  <a:txBody>
                    <a:bodyPr/>
                    <a:lstStyle/>
                    <a:p>
                      <a:pPr algn="l" fontAlgn="ctr"/>
                      <a:r>
                        <a:rPr lang="zh-CN" altLang="en-US" sz="1600" u="none" strike="noStrike">
                          <a:effectLst/>
                        </a:rPr>
                        <a:t>编制单位：</a:t>
                      </a:r>
                      <a:endParaRPr lang="zh-CN" altLang="en-US" sz="1600" b="0" i="0" u="none" strike="noStrike">
                        <a:solidFill>
                          <a:srgbClr val="000000"/>
                        </a:solidFill>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6">
                  <a:txBody>
                    <a:bodyPr/>
                    <a:lstStyle/>
                    <a:p>
                      <a:pPr algn="r" fontAlgn="ctr"/>
                      <a:r>
                        <a:rPr lang="zh-CN" altLang="en-US" sz="1600" u="none" strike="noStrike" dirty="0">
                          <a:effectLst/>
                        </a:rPr>
                        <a:t>金额单位：元</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87683">
                <a:tc gridSpan="4">
                  <a:txBody>
                    <a:bodyPr/>
                    <a:lstStyle/>
                    <a:p>
                      <a:pPr algn="ctr" fontAlgn="ctr"/>
                      <a:r>
                        <a:rPr lang="zh-CN" altLang="en-US" sz="1600" u="none" strike="noStrike" dirty="0">
                          <a:effectLst/>
                        </a:rPr>
                        <a:t>项    目</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600" u="none" strike="noStrike">
                          <a:effectLst/>
                        </a:rPr>
                        <a:t>年初结转和结余</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3">
                  <a:txBody>
                    <a:bodyPr/>
                    <a:lstStyle/>
                    <a:p>
                      <a:pPr algn="ctr" fontAlgn="ctr"/>
                      <a:r>
                        <a:rPr lang="zh-CN" altLang="en-US" sz="1600" u="none" strike="noStrike">
                          <a:effectLst/>
                        </a:rPr>
                        <a:t>本年收入</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gridSpan="5">
                  <a:txBody>
                    <a:bodyPr/>
                    <a:lstStyle/>
                    <a:p>
                      <a:pPr algn="ctr" fontAlgn="ctr"/>
                      <a:r>
                        <a:rPr lang="zh-CN" altLang="en-US" sz="1600" u="none" strike="noStrike">
                          <a:effectLst/>
                        </a:rPr>
                        <a:t>本年支出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3">
                  <a:txBody>
                    <a:bodyPr/>
                    <a:lstStyle/>
                    <a:p>
                      <a:pPr algn="ctr" fontAlgn="ctr"/>
                      <a:r>
                        <a:rPr lang="zh-CN" altLang="en-US" sz="1600" u="none" strike="noStrike">
                          <a:effectLst/>
                        </a:rPr>
                        <a:t>用事业基金弥补收支差额</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3">
                  <a:txBody>
                    <a:bodyPr/>
                    <a:lstStyle/>
                    <a:p>
                      <a:pPr algn="ctr" fontAlgn="ctr"/>
                      <a:r>
                        <a:rPr lang="zh-CN" altLang="en-US" sz="1600" u="none" strike="noStrike">
                          <a:effectLst/>
                        </a:rPr>
                        <a:t>结余  分配</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ctr" fontAlgn="ctr"/>
                      <a:r>
                        <a:rPr lang="zh-CN" altLang="en-US" sz="1600" u="none" strike="noStrike">
                          <a:effectLst/>
                        </a:rPr>
                        <a:t>年末结转和结余</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r>
              <a:tr h="364682">
                <a:tc rowSpan="2" gridSpan="3">
                  <a:txBody>
                    <a:bodyPr/>
                    <a:lstStyle/>
                    <a:p>
                      <a:pPr algn="ctr" fontAlgn="ctr"/>
                      <a:r>
                        <a:rPr lang="zh-CN" altLang="en-US" sz="1600" u="none" strike="noStrike">
                          <a:effectLst/>
                        </a:rPr>
                        <a:t>支出功能分类科目编码</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hMerge="1">
                  <a:txBody>
                    <a:bodyPr/>
                    <a:lstStyle/>
                    <a:p>
                      <a:endParaRPr lang="zh-CN" altLang="en-US"/>
                    </a:p>
                  </a:txBody>
                  <a:tcPr/>
                </a:tc>
                <a:tc rowSpan="2" hMerge="1">
                  <a:txBody>
                    <a:bodyPr/>
                    <a:lstStyle/>
                    <a:p>
                      <a:endParaRPr lang="zh-CN" altLang="en-US"/>
                    </a:p>
                  </a:txBody>
                  <a:tcPr/>
                </a:tc>
                <a:tc rowSpan="2">
                  <a:txBody>
                    <a:bodyPr/>
                    <a:lstStyle/>
                    <a:p>
                      <a:pPr algn="ctr" fontAlgn="ctr"/>
                      <a:r>
                        <a:rPr lang="zh-CN" altLang="en-US" sz="1600" u="none" strike="noStrike" dirty="0">
                          <a:effectLst/>
                        </a:rPr>
                        <a:t>科目名称</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合计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dirty="0">
                          <a:effectLst/>
                        </a:rPr>
                        <a:t>基本支出结转</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dirty="0">
                          <a:effectLst/>
                        </a:rPr>
                        <a:t>项目支出结转和结余</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gn="ctr" fontAlgn="ctr"/>
                      <a:r>
                        <a:rPr lang="zh-CN" altLang="en-US" sz="1600" u="none" strike="noStrike" dirty="0">
                          <a:effectLst/>
                        </a:rPr>
                        <a:t>合计</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基本支出</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dirty="0">
                          <a:effectLst/>
                        </a:rPr>
                        <a:t>项目支出</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rowSpan="2">
                  <a:txBody>
                    <a:bodyPr/>
                    <a:lstStyle/>
                    <a:p>
                      <a:pPr algn="ctr" fontAlgn="ctr"/>
                      <a:r>
                        <a:rPr lang="zh-CN" altLang="en-US" sz="1600" u="none" strike="noStrike">
                          <a:effectLst/>
                        </a:rPr>
                        <a:t>合计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3">
                  <a:txBody>
                    <a:bodyPr/>
                    <a:lstStyle/>
                    <a:p>
                      <a:pPr algn="ctr" fontAlgn="ctr"/>
                      <a:r>
                        <a:rPr lang="zh-CN" altLang="en-US" sz="1600" u="none" strike="noStrike">
                          <a:effectLst/>
                        </a:rPr>
                        <a:t>基本支出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rowSpan="2">
                  <a:txBody>
                    <a:bodyPr/>
                    <a:lstStyle/>
                    <a:p>
                      <a:pPr algn="ctr" fontAlgn="ctr"/>
                      <a:r>
                        <a:rPr lang="zh-CN" altLang="en-US" sz="1600" u="none" strike="noStrike" dirty="0">
                          <a:effectLst/>
                        </a:rPr>
                        <a:t>项目支出</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vMerge="1">
                  <a:txBody>
                    <a:bodyPr/>
                    <a:lstStyle/>
                    <a:p>
                      <a:endParaRPr lang="zh-CN" altLang="en-US"/>
                    </a:p>
                  </a:txBody>
                  <a:tcPr/>
                </a:tc>
                <a:tc vMerge="1">
                  <a:txBody>
                    <a:bodyPr/>
                    <a:lstStyle/>
                    <a:p>
                      <a:endParaRPr lang="zh-CN" altLang="en-US"/>
                    </a:p>
                  </a:txBody>
                  <a:tcPr/>
                </a:tc>
                <a:tc rowSpan="2">
                  <a:txBody>
                    <a:bodyPr/>
                    <a:lstStyle/>
                    <a:p>
                      <a:pPr algn="ctr" fontAlgn="ctr"/>
                      <a:r>
                        <a:rPr lang="zh-CN" altLang="en-US" sz="1600" u="none" strike="noStrike">
                          <a:effectLst/>
                        </a:rPr>
                        <a:t>合计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基本支出结转</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dirty="0">
                          <a:effectLst/>
                        </a:rPr>
                        <a:t>项目支出结转和结余</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1829894">
                <a:tc gridSpan="3" vMerge="1">
                  <a:txBody>
                    <a:bodyPr/>
                    <a:lstStyle/>
                    <a:p>
                      <a:endParaRPr lang="zh-CN" altLang="en-US"/>
                    </a:p>
                  </a:txBody>
                  <a:tcPr/>
                </a:tc>
                <a:tc hMerge="1"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600" u="none" strike="noStrike">
                          <a:effectLst/>
                        </a:rPr>
                        <a:t>小计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人员经费</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日常公用经费</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r>
              <a:tr h="273512">
                <a:tc rowSpan="2">
                  <a:txBody>
                    <a:bodyPr/>
                    <a:lstStyle/>
                    <a:p>
                      <a:pPr algn="ctr" fontAlgn="ctr"/>
                      <a:r>
                        <a:rPr lang="zh-CN" altLang="en-US" sz="1600" u="none" strike="noStrike" dirty="0">
                          <a:effectLst/>
                        </a:rPr>
                        <a:t>类</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款</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fontAlgn="ctr"/>
                      <a:r>
                        <a:rPr lang="zh-CN" altLang="en-US" sz="1600" u="none" strike="noStrike">
                          <a:effectLst/>
                        </a:rPr>
                        <a:t>项</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栏次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a:effectLst/>
                        </a:rPr>
                        <a:t>1</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a:effectLst/>
                        </a:rPr>
                        <a:t>2</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a:effectLst/>
                        </a:rPr>
                        <a:t>3</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altLang="zh-CN" sz="1600" u="none" strike="noStrike" dirty="0">
                          <a:effectLst/>
                        </a:rPr>
                        <a:t>4</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6</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7</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8</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9</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10</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11</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12</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a:effectLst/>
                        </a:rPr>
                        <a:t>13</a:t>
                      </a:r>
                      <a:endParaRPr lang="en-US" altLang="zh-CN"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14</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15</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fontAlgn="ctr"/>
                      <a:r>
                        <a:rPr lang="en-US" altLang="zh-CN" sz="1600" u="none" strike="noStrike" dirty="0">
                          <a:effectLst/>
                        </a:rPr>
                        <a:t>16</a:t>
                      </a:r>
                      <a:endParaRPr lang="en-US" altLang="zh-CN"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r>
              <a:tr h="27351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fontAlgn="ctr"/>
                      <a:r>
                        <a:rPr lang="zh-CN" altLang="en-US" sz="1600" u="none" strike="noStrike">
                          <a:effectLst/>
                        </a:rPr>
                        <a:t>合计</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42">
                <a:tc gridSpan="3">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243842">
                <a:tc gridSpan="3">
                  <a:txBody>
                    <a:bodyPr/>
                    <a:lstStyle/>
                    <a:p>
                      <a:pPr algn="ctr"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zh-CN" altLang="en-US"/>
                    </a:p>
                  </a:txBody>
                  <a:tcPr/>
                </a:tc>
                <a:tc hMerge="1">
                  <a:txBody>
                    <a:bodyPr/>
                    <a:lstStyle/>
                    <a:p>
                      <a:endParaRPr lang="zh-CN" altLang="en-US"/>
                    </a:p>
                  </a:txBody>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zh-CN" altLang="en-US" sz="1600" u="none" strike="noStrike">
                          <a:effectLst/>
                        </a:rPr>
                        <a:t>　</a:t>
                      </a:r>
                      <a:endParaRPr lang="zh-CN" altLang="en-US" sz="1600" b="0" i="0" u="none" strike="noStrike">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zh-CN" altLang="en-US" sz="1600" u="none" strike="noStrike" dirty="0">
                          <a:effectLst/>
                        </a:rPr>
                        <a:t>　</a:t>
                      </a:r>
                      <a:endParaRPr lang="zh-CN" altLang="en-US" sz="1600" b="0" i="0" u="none" strike="noStrike" dirty="0">
                        <a:effectLst/>
                        <a:latin typeface="宋体" panose="02010600030101010101" pitchFamily="2" charset="-122"/>
                        <a:ea typeface="宋体" panose="02010600030101010101" pitchFamily="2" charset="-122"/>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Tree>
  </p:cSld>
  <p:clrMapOvr>
    <a:masterClrMapping/>
  </p:clrMapOvr>
  <p:transition spd="slow">
    <p:blinds dir="vert"/>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229100" y="115888"/>
            <a:ext cx="4951413" cy="492125"/>
          </a:xfrm>
          <a:prstGeom prst="rect">
            <a:avLst/>
          </a:prstGeom>
        </p:spPr>
        <p:txBody>
          <a:bodyPr wrap="none">
            <a:spAutoFit/>
          </a:bodyPr>
          <a:lstStyle/>
          <a:p>
            <a:pPr eaLnBrk="1" hangingPunct="1">
              <a:spcBef>
                <a:spcPct val="20000"/>
              </a:spcBef>
              <a:buClr>
                <a:srgbClr val="0000FF"/>
              </a:buClr>
              <a:buSzPct val="120000"/>
              <a:defRPr/>
            </a:pPr>
            <a:r>
              <a:rPr lang="zh-CN" altLang="en-US" sz="2600" b="1" kern="0" dirty="0">
                <a:solidFill>
                  <a:prstClr val="white"/>
                </a:solidFill>
                <a:latin typeface="微软雅黑" panose="020B0503020204020204" pitchFamily="34" charset="-122"/>
                <a:ea typeface="微软雅黑" panose="020B0503020204020204" pitchFamily="34" charset="-122"/>
              </a:rPr>
              <a:t>第三部分 部门决算报表编制说明</a:t>
            </a:r>
            <a:endParaRPr lang="zh-CN" altLang="en-US" sz="2600" b="1" kern="0" dirty="0">
              <a:solidFill>
                <a:prstClr val="white"/>
              </a:solidFill>
              <a:latin typeface="微软雅黑" panose="020B0503020204020204" pitchFamily="34" charset="-122"/>
              <a:ea typeface="微软雅黑" panose="020B0503020204020204" pitchFamily="34" charset="-122"/>
              <a:hlinkClick r:id="rId3" action="ppaction://hlinksldjump"/>
            </a:endParaRPr>
          </a:p>
        </p:txBody>
      </p:sp>
      <p:sp>
        <p:nvSpPr>
          <p:cNvPr id="229379" name="灯片编号占位符 3"/>
          <p:cNvSpPr>
            <a:spLocks noGrp="1"/>
          </p:cNvSpPr>
          <p:nvPr>
            <p:ph type="sldNum" sz="quarter" idx="10"/>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a:spcBef>
                <a:spcPct val="0"/>
              </a:spcBef>
              <a:buFontTx/>
              <a:buNone/>
            </a:pPr>
            <a:fld id="{AA976D10-A784-48CA-9766-C1EF206EFA5A}" type="slidenum">
              <a:rPr lang="zh-CN" altLang="en-US" sz="1200">
                <a:solidFill>
                  <a:srgbClr val="000000"/>
                </a:solidFill>
                <a:latin typeface="微软雅黑" pitchFamily="34" charset="-122"/>
                <a:ea typeface="微软雅黑" pitchFamily="34" charset="-122"/>
              </a:rPr>
              <a:pPr>
                <a:spcBef>
                  <a:spcPct val="0"/>
                </a:spcBef>
                <a:buFontTx/>
                <a:buNone/>
              </a:pPr>
              <a:t>99</a:t>
            </a:fld>
            <a:endParaRPr lang="zh-CN" altLang="en-US" sz="1200">
              <a:solidFill>
                <a:srgbClr val="000000"/>
              </a:solidFill>
              <a:latin typeface="微软雅黑" pitchFamily="34" charset="-122"/>
              <a:ea typeface="微软雅黑" pitchFamily="34" charset="-122"/>
            </a:endParaRPr>
          </a:p>
        </p:txBody>
      </p:sp>
      <p:sp>
        <p:nvSpPr>
          <p:cNvPr id="229380" name="文本框 3"/>
          <p:cNvSpPr txBox="1">
            <a:spLocks noChangeArrowheads="1"/>
          </p:cNvSpPr>
          <p:nvPr/>
        </p:nvSpPr>
        <p:spPr bwMode="auto">
          <a:xfrm>
            <a:off x="395288" y="836613"/>
            <a:ext cx="45370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spcBef>
                <a:spcPct val="0"/>
              </a:spcBef>
              <a:buFont typeface="Arial" pitchFamily="34" charset="0"/>
              <a:buNone/>
            </a:pPr>
            <a:r>
              <a:rPr lang="zh-CN" altLang="en-US" sz="2800" b="1">
                <a:solidFill>
                  <a:srgbClr val="0070C0"/>
                </a:solidFill>
                <a:latin typeface="微软雅黑" pitchFamily="34" charset="-122"/>
                <a:ea typeface="微软雅黑" pitchFamily="34" charset="-122"/>
              </a:rPr>
              <a:t>五、部门决算报表填报方法 </a:t>
            </a:r>
          </a:p>
        </p:txBody>
      </p:sp>
      <p:sp>
        <p:nvSpPr>
          <p:cNvPr id="229381" name="Rectangle 3"/>
          <p:cNvSpPr txBox="1">
            <a:spLocks noChangeArrowheads="1"/>
          </p:cNvSpPr>
          <p:nvPr/>
        </p:nvSpPr>
        <p:spPr bwMode="auto">
          <a:xfrm>
            <a:off x="1547813" y="1570038"/>
            <a:ext cx="7491412" cy="504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indent="533400">
              <a:spcBef>
                <a:spcPct val="20000"/>
              </a:spcBef>
              <a:buFont typeface="Arial" pitchFamily="34" charset="0"/>
              <a:buChar char="•"/>
              <a:defRPr sz="3200">
                <a:solidFill>
                  <a:schemeClr val="tx1"/>
                </a:solidFill>
                <a:latin typeface="Calibri" pitchFamily="34" charset="0"/>
                <a:ea typeface="宋体" pitchFamily="2" charset="-122"/>
              </a:defRPr>
            </a:lvl1pPr>
            <a:lvl2pPr marL="742950" indent="-285750">
              <a:spcBef>
                <a:spcPct val="20000"/>
              </a:spcBef>
              <a:buFont typeface="Arial" pitchFamily="34" charset="0"/>
              <a:buChar char="–"/>
              <a:defRPr sz="2800">
                <a:solidFill>
                  <a:schemeClr val="tx1"/>
                </a:solidFill>
                <a:latin typeface="Calibri" pitchFamily="34" charset="0"/>
                <a:ea typeface="宋体" pitchFamily="2" charset="-122"/>
              </a:defRPr>
            </a:lvl2pPr>
            <a:lvl3pPr marL="1143000" indent="-228600">
              <a:spcBef>
                <a:spcPct val="20000"/>
              </a:spcBef>
              <a:buFont typeface="Arial" pitchFamily="34" charset="0"/>
              <a:buChar char="•"/>
              <a:defRPr sz="2400">
                <a:solidFill>
                  <a:schemeClr val="tx1"/>
                </a:solidFill>
                <a:latin typeface="Calibri" pitchFamily="34" charset="0"/>
                <a:ea typeface="宋体" pitchFamily="2" charset="-122"/>
              </a:defRPr>
            </a:lvl3pPr>
            <a:lvl4pPr marL="1600200" indent="-228600">
              <a:spcBef>
                <a:spcPct val="20000"/>
              </a:spcBef>
              <a:buFont typeface="Arial" pitchFamily="34" charset="0"/>
              <a:buChar char="–"/>
              <a:defRPr sz="2000">
                <a:solidFill>
                  <a:schemeClr val="tx1"/>
                </a:solidFill>
                <a:latin typeface="Calibri" pitchFamily="34" charset="0"/>
                <a:ea typeface="宋体" pitchFamily="2" charset="-122"/>
              </a:defRPr>
            </a:lvl4pPr>
            <a:lvl5pPr marL="2057400" indent="-228600">
              <a:spcBef>
                <a:spcPct val="20000"/>
              </a:spcBef>
              <a:buFont typeface="Arial" pitchFamily="34" charset="0"/>
              <a:buChar char="»"/>
              <a:defRPr sz="2000">
                <a:solidFill>
                  <a:schemeClr val="tx1"/>
                </a:solidFill>
                <a:latin typeface="Calibri" pitchFamily="34" charset="0"/>
                <a:ea typeface="宋体" pitchFamily="2" charset="-122"/>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ea typeface="宋体" pitchFamily="2" charset="-122"/>
              </a:defRPr>
            </a:lvl9pPr>
          </a:lstStyle>
          <a:p>
            <a:pPr eaLnBrk="1" hangingPunct="1">
              <a:lnSpc>
                <a:spcPct val="150000"/>
              </a:lnSpc>
              <a:buFontTx/>
              <a:buNone/>
            </a:pPr>
            <a:r>
              <a:rPr lang="zh-CN" altLang="en-US" sz="2800">
                <a:solidFill>
                  <a:srgbClr val="002060"/>
                </a:solidFill>
                <a:latin typeface="微软雅黑" pitchFamily="34" charset="-122"/>
                <a:ea typeface="微软雅黑" pitchFamily="34" charset="-122"/>
              </a:rPr>
              <a:t>本表反映单位本年度从本级财政部门取得的财政专户管理的教育收费等资金的收入、支出、结转和结余等情况，按支出功能分类科目分“类”、“款”、“项”分析填列。</a:t>
            </a:r>
            <a:endParaRPr lang="en-US" altLang="zh-CN" sz="2800">
              <a:solidFill>
                <a:srgbClr val="002060"/>
              </a:solidFill>
              <a:latin typeface="微软雅黑" pitchFamily="34" charset="-122"/>
              <a:ea typeface="微软雅黑" pitchFamily="34" charset="-122"/>
            </a:endParaRPr>
          </a:p>
          <a:p>
            <a:pPr eaLnBrk="1" hangingPunct="1">
              <a:lnSpc>
                <a:spcPct val="150000"/>
              </a:lnSpc>
              <a:buFontTx/>
              <a:buNone/>
            </a:pPr>
            <a:r>
              <a:rPr lang="zh-CN" altLang="en-US" sz="2800">
                <a:solidFill>
                  <a:srgbClr val="002060"/>
                </a:solidFill>
                <a:latin typeface="微软雅黑" pitchFamily="34" charset="-122"/>
                <a:ea typeface="微软雅黑" pitchFamily="34" charset="-122"/>
              </a:rPr>
              <a:t>注：</a:t>
            </a:r>
            <a:r>
              <a:rPr lang="en-US" altLang="zh-CN" sz="2800">
                <a:solidFill>
                  <a:srgbClr val="002060"/>
                </a:solidFill>
                <a:latin typeface="微软雅黑" pitchFamily="34" charset="-122"/>
                <a:ea typeface="微软雅黑" pitchFamily="34" charset="-122"/>
              </a:rPr>
              <a:t>《</a:t>
            </a:r>
            <a:r>
              <a:rPr lang="zh-CN" altLang="en-US" sz="2800">
                <a:solidFill>
                  <a:srgbClr val="002060"/>
                </a:solidFill>
                <a:latin typeface="微软雅黑" pitchFamily="34" charset="-122"/>
                <a:ea typeface="微软雅黑" pitchFamily="34" charset="-122"/>
              </a:rPr>
              <a:t>财政部关于将彩票发行机构业务费纳入政府性基金预算管理有关问题的通知</a:t>
            </a:r>
            <a:r>
              <a:rPr lang="en-US" altLang="zh-CN" sz="2800">
                <a:solidFill>
                  <a:srgbClr val="002060"/>
                </a:solidFill>
                <a:latin typeface="微软雅黑" pitchFamily="34" charset="-122"/>
                <a:ea typeface="微软雅黑" pitchFamily="34" charset="-122"/>
              </a:rPr>
              <a:t>》</a:t>
            </a:r>
            <a:r>
              <a:rPr lang="zh-CN" altLang="en-US" sz="2800">
                <a:solidFill>
                  <a:srgbClr val="002060"/>
                </a:solidFill>
                <a:latin typeface="微软雅黑" pitchFamily="34" charset="-122"/>
                <a:ea typeface="微软雅黑" pitchFamily="34" charset="-122"/>
              </a:rPr>
              <a:t>（财综</a:t>
            </a:r>
            <a:r>
              <a:rPr lang="en-US" altLang="zh-CN" sz="2800">
                <a:solidFill>
                  <a:srgbClr val="002060"/>
                </a:solidFill>
                <a:latin typeface="微软雅黑" pitchFamily="34" charset="-122"/>
                <a:ea typeface="微软雅黑" pitchFamily="34" charset="-122"/>
              </a:rPr>
              <a:t>﹝2015﹞10</a:t>
            </a:r>
            <a:r>
              <a:rPr lang="zh-CN" altLang="en-US" sz="2800">
                <a:solidFill>
                  <a:srgbClr val="002060"/>
                </a:solidFill>
                <a:latin typeface="微软雅黑" pitchFamily="34" charset="-122"/>
                <a:ea typeface="微软雅黑" pitchFamily="34" charset="-122"/>
              </a:rPr>
              <a:t>号）</a:t>
            </a:r>
            <a:endParaRPr lang="en-US" altLang="zh-CN" sz="2800">
              <a:solidFill>
                <a:srgbClr val="002060"/>
              </a:solidFill>
              <a:latin typeface="微软雅黑" pitchFamily="34" charset="-122"/>
              <a:ea typeface="微软雅黑" pitchFamily="34" charset="-122"/>
            </a:endParaRPr>
          </a:p>
        </p:txBody>
      </p:sp>
      <p:sp>
        <p:nvSpPr>
          <p:cNvPr id="10" name="剪去对角的矩形 9"/>
          <p:cNvSpPr/>
          <p:nvPr/>
        </p:nvSpPr>
        <p:spPr>
          <a:xfrm>
            <a:off x="4932363" y="692150"/>
            <a:ext cx="4211637" cy="792163"/>
          </a:xfrm>
          <a:prstGeom prst="snip2DiagRect">
            <a:avLst/>
          </a:prstGeom>
          <a:gradFill flip="none" rotWithShape="1">
            <a:gsLst>
              <a:gs pos="0">
                <a:srgbClr val="0078D7">
                  <a:shade val="30000"/>
                  <a:satMod val="115000"/>
                </a:srgbClr>
              </a:gs>
              <a:gs pos="50000">
                <a:srgbClr val="0078D7">
                  <a:shade val="67500"/>
                  <a:satMod val="115000"/>
                </a:srgbClr>
              </a:gs>
              <a:gs pos="100000">
                <a:srgbClr val="0078D7">
                  <a:shade val="100000"/>
                  <a:satMod val="115000"/>
                </a:srgbClr>
              </a:gs>
            </a:gsLst>
            <a:lin ang="27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二十一、</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财政专户管理资金收入支出决算表（财决</a:t>
            </a:r>
            <a:r>
              <a:rPr lang="en-US"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11</a:t>
            </a:r>
            <a:r>
              <a:rPr lang="zh-CN" altLang="zh-CN" sz="23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表）</a:t>
            </a:r>
          </a:p>
        </p:txBody>
      </p:sp>
      <p:sp>
        <p:nvSpPr>
          <p:cNvPr id="9" name="矩形 8"/>
          <p:cNvSpPr/>
          <p:nvPr/>
        </p:nvSpPr>
        <p:spPr>
          <a:xfrm>
            <a:off x="34925" y="1484313"/>
            <a:ext cx="1441450" cy="1657350"/>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报表样式</a:t>
            </a:r>
          </a:p>
        </p:txBody>
      </p:sp>
      <p:sp>
        <p:nvSpPr>
          <p:cNvPr id="11" name="矩形 10"/>
          <p:cNvSpPr/>
          <p:nvPr/>
        </p:nvSpPr>
        <p:spPr>
          <a:xfrm>
            <a:off x="34925" y="3197225"/>
            <a:ext cx="1441450" cy="1655763"/>
          </a:xfrm>
          <a:prstGeom prst="rect">
            <a:avLst/>
          </a:prstGeom>
          <a:solidFill>
            <a:srgbClr val="00BCF2"/>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smtClean="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编制说明</a:t>
            </a:r>
            <a:endPar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endParaRPr>
          </a:p>
        </p:txBody>
      </p:sp>
      <p:sp>
        <p:nvSpPr>
          <p:cNvPr id="14" name="矩形 13"/>
          <p:cNvSpPr/>
          <p:nvPr/>
        </p:nvSpPr>
        <p:spPr>
          <a:xfrm>
            <a:off x="34925" y="4908550"/>
            <a:ext cx="1441450" cy="1655763"/>
          </a:xfrm>
          <a:prstGeom prst="rect">
            <a:avLst/>
          </a:prstGeom>
          <a:solidFill>
            <a:schemeClr val="bg1">
              <a:lumMod val="85000"/>
            </a:schemeClr>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sz="2400" b="1"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变动内容</a:t>
            </a:r>
          </a:p>
        </p:txBody>
      </p:sp>
    </p:spTree>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1"/>
</p:tagLst>
</file>

<file path=ppt/tags/tag10.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10"/>
</p:tagLst>
</file>

<file path=ppt/tags/tag2.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2"/>
</p:tagLst>
</file>

<file path=ppt/tags/tag3.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3"/>
</p:tagLst>
</file>

<file path=ppt/tags/tag4.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4"/>
</p:tagLst>
</file>

<file path=ppt/tags/tag5.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5"/>
</p:tagLst>
</file>

<file path=ppt/tags/tag6.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6"/>
</p:tagLst>
</file>

<file path=ppt/tags/tag7.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7"/>
</p:tagLst>
</file>

<file path=ppt/tags/tag8.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8"/>
</p:tagLst>
</file>

<file path=ppt/tags/tag9.xml><?xml version="1.0" encoding="utf-8"?>
<p:tagLst xmlns:a="http://schemas.openxmlformats.org/drawingml/2006/main" xmlns:r="http://schemas.openxmlformats.org/officeDocument/2006/relationships" xmlns:p="http://schemas.openxmlformats.org/presentationml/2006/main">
  <p:tag name="MH" val="20160508235856"/>
  <p:tag name="MH_LIBRARY" val="GRAPHIC"/>
  <p:tag name="MH_TYPE" val="Other"/>
  <p:tag name="MH_ORDER" val="9"/>
</p:tagLst>
</file>

<file path=ppt/theme/theme1.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2014年年终总结">
      <a:majorFont>
        <a:latin typeface="Copperplate Gothic Bold"/>
        <a:ea typeface="微软雅黑"/>
        <a:cs typeface=""/>
      </a:majorFont>
      <a:minorFont>
        <a:latin typeface="Copperplate Gothic Bold"/>
        <a:ea typeface="微软雅黑"/>
        <a:cs typeface=""/>
      </a:minorFont>
    </a:fontScheme>
    <a:fmtScheme name="Book">
      <a:fillStyleLst>
        <a:solidFill>
          <a:schemeClr val="phClr">
            <a:tint val="100000"/>
            <a:shade val="100000"/>
            <a:hueMod val="100000"/>
            <a:satMod val="100000"/>
          </a:schemeClr>
        </a:solidFill>
        <a:gradFill rotWithShape="1">
          <a:gsLst>
            <a:gs pos="0">
              <a:schemeClr val="phClr">
                <a:tint val="30000"/>
                <a:shade val="100000"/>
                <a:hueMod val="100000"/>
                <a:satMod val="100000"/>
              </a:schemeClr>
            </a:gs>
            <a:gs pos="80000">
              <a:schemeClr val="phClr">
                <a:tint val="70000"/>
                <a:shade val="100000"/>
                <a:hueMod val="100000"/>
                <a:satMod val="100000"/>
              </a:schemeClr>
            </a:gs>
            <a:gs pos="100000">
              <a:schemeClr val="phClr">
                <a:tint val="100000"/>
                <a:shade val="100000"/>
                <a:hueMod val="100000"/>
                <a:satMod val="100000"/>
              </a:schemeClr>
            </a:gs>
          </a:gsLst>
          <a:lin ang="7200000" scaled="1"/>
        </a:gradFill>
        <a:gradFill rotWithShape="1">
          <a:gsLst>
            <a:gs pos="0">
              <a:schemeClr val="phClr">
                <a:tint val="80000"/>
                <a:shade val="100000"/>
                <a:hueMod val="100000"/>
                <a:satMod val="100000"/>
              </a:schemeClr>
            </a:gs>
            <a:gs pos="30000">
              <a:schemeClr val="phClr">
                <a:tint val="100000"/>
                <a:shade val="100000"/>
                <a:hueMod val="100000"/>
                <a:satMod val="100000"/>
              </a:schemeClr>
            </a:gs>
            <a:gs pos="100000">
              <a:schemeClr val="phClr">
                <a:tint val="100000"/>
                <a:shade val="50000"/>
                <a:hueMod val="100000"/>
                <a:satMod val="100000"/>
              </a:schemeClr>
            </a:gs>
          </a:gsLst>
          <a:lin ang="18000000" scaled="1"/>
        </a:gradFill>
      </a:fillStyleLst>
      <a:lnStyleLst>
        <a:ln w="12700"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glow>
              <a:schemeClr val="phClr">
                <a:tint val="100000"/>
                <a:shade val="100000"/>
                <a:hueMod val="100000"/>
                <a:satMod val="100000"/>
              </a:schemeClr>
            </a:glow>
          </a:effectLst>
        </a:effectStyle>
        <a:effectStyle>
          <a:effectLst>
            <a:glow>
              <a:schemeClr val="phClr">
                <a:tint val="100000"/>
                <a:shade val="100000"/>
                <a:hueMod val="100000"/>
                <a:satMod val="100000"/>
              </a:schemeClr>
            </a:glow>
          </a:effectLst>
          <a:scene3d>
            <a:camera prst="orthographicFront">
              <a:rot lat="0" lon="0" rev="0"/>
            </a:camera>
            <a:lightRig rig="morning" dir="bl"/>
          </a:scene3d>
          <a:sp3d extrusionH="222250" contourW="25400" prstMaterial="matte">
            <a:bevelT w="38100" h="38100" prst="softRound"/>
            <a:bevelB/>
            <a:extrusionClr>
              <a:srgbClr val="FF0000"/>
            </a:extrusionClr>
            <a:contourClr>
              <a:schemeClr val="accent3">
                <a:tint val="100000"/>
                <a:shade val="100000"/>
                <a:hueMod val="100000"/>
                <a:satMod val="100000"/>
              </a:schemeClr>
            </a:contourClr>
          </a:sp3d>
        </a:effectStyle>
        <a:effectStyle>
          <a:effectLst>
            <a:glow>
              <a:schemeClr val="phClr">
                <a:tint val="100000"/>
                <a:shade val="100000"/>
                <a:hueMod val="100000"/>
                <a:satMod val="100000"/>
              </a:schemeClr>
            </a:glow>
          </a:effectLst>
          <a:scene3d>
            <a:camera prst="orthographicFront" fov="0">
              <a:rot lat="0" lon="0" rev="0"/>
            </a:camera>
            <a:lightRig rig="soft" dir="bl">
              <a:rot lat="0" lon="0" rev="0"/>
            </a:lightRig>
          </a:scene3d>
          <a:sp3d prstMaterial="plastic">
            <a:bevelT w="38100" h="38100"/>
            <a:contourClr>
              <a:schemeClr val="phClr">
                <a:tint val="100000"/>
                <a:shade val="100000"/>
                <a:hueMod val="100000"/>
                <a:satMod val="1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26852</TotalTime>
  <Words>48539</Words>
  <Application>Microsoft Office PowerPoint</Application>
  <PresentationFormat>全屏显示(4:3)</PresentationFormat>
  <Paragraphs>10736</Paragraphs>
  <Slides>171</Slides>
  <Notes>171</Notes>
  <HiddenSlides>0</HiddenSlides>
  <MMClips>0</MMClips>
  <ScaleCrop>false</ScaleCrop>
  <HeadingPairs>
    <vt:vector size="4" baseType="variant">
      <vt:variant>
        <vt:lpstr>主题</vt:lpstr>
      </vt:variant>
      <vt:variant>
        <vt:i4>3</vt:i4>
      </vt:variant>
      <vt:variant>
        <vt:lpstr>幻灯片标题</vt:lpstr>
      </vt:variant>
      <vt:variant>
        <vt:i4>171</vt:i4>
      </vt:variant>
    </vt:vector>
  </HeadingPairs>
  <TitlesOfParts>
    <vt:vector size="174" baseType="lpstr">
      <vt:lpstr>1_Office 主题​​</vt:lpstr>
      <vt:lpstr>Office 主题​​</vt:lpstr>
      <vt:lpstr>自定义设计方案</vt:lpstr>
      <vt:lpstr>2016年度部门决算</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幻灯片 38</vt:lpstr>
      <vt:lpstr>幻灯片 39</vt:lpstr>
      <vt:lpstr>幻灯片 40</vt:lpstr>
      <vt:lpstr>幻灯片 41</vt:lpstr>
      <vt:lpstr>幻灯片 42</vt:lpstr>
      <vt:lpstr>幻灯片 43</vt:lpstr>
      <vt:lpstr>幻灯片 44</vt:lpstr>
      <vt:lpstr>幻灯片 45</vt:lpstr>
      <vt:lpstr>幻灯片 46</vt:lpstr>
      <vt:lpstr>幻灯片 47</vt:lpstr>
      <vt:lpstr>幻灯片 48</vt:lpstr>
      <vt:lpstr>幻灯片 49</vt:lpstr>
      <vt:lpstr>幻灯片 50</vt:lpstr>
      <vt:lpstr>幻灯片 51</vt:lpstr>
      <vt:lpstr>幻灯片 52</vt:lpstr>
      <vt:lpstr>幻灯片 53</vt:lpstr>
      <vt:lpstr>幻灯片 54</vt:lpstr>
      <vt:lpstr>幻灯片 55</vt:lpstr>
      <vt:lpstr>幻灯片 56</vt:lpstr>
      <vt:lpstr>幻灯片 57</vt:lpstr>
      <vt:lpstr>幻灯片 58</vt:lpstr>
      <vt:lpstr>幻灯片 59</vt:lpstr>
      <vt:lpstr>幻灯片 60</vt:lpstr>
      <vt:lpstr>幻灯片 61</vt:lpstr>
      <vt:lpstr>幻灯片 62</vt:lpstr>
      <vt:lpstr>幻灯片 63</vt:lpstr>
      <vt:lpstr>幻灯片 64</vt:lpstr>
      <vt:lpstr>幻灯片 65</vt:lpstr>
      <vt:lpstr>幻灯片 66</vt:lpstr>
      <vt:lpstr>幻灯片 67</vt:lpstr>
      <vt:lpstr>幻灯片 68</vt:lpstr>
      <vt:lpstr>幻灯片 69</vt:lpstr>
      <vt:lpstr>幻灯片 70</vt:lpstr>
      <vt:lpstr>幻灯片 71</vt:lpstr>
      <vt:lpstr>幻灯片 72</vt:lpstr>
      <vt:lpstr>幻灯片 73</vt:lpstr>
      <vt:lpstr>幻灯片 74</vt:lpstr>
      <vt:lpstr>幻灯片 75</vt:lpstr>
      <vt:lpstr>幻灯片 76</vt:lpstr>
      <vt:lpstr>幻灯片 77</vt:lpstr>
      <vt:lpstr>幻灯片 78</vt:lpstr>
      <vt:lpstr>幻灯片 79</vt:lpstr>
      <vt:lpstr>幻灯片 80</vt:lpstr>
      <vt:lpstr>幻灯片 81</vt:lpstr>
      <vt:lpstr>幻灯片 82</vt:lpstr>
      <vt:lpstr>幻灯片 83</vt:lpstr>
      <vt:lpstr>幻灯片 84</vt:lpstr>
      <vt:lpstr>幻灯片 85</vt:lpstr>
      <vt:lpstr>幻灯片 86</vt:lpstr>
      <vt:lpstr>幻灯片 87</vt:lpstr>
      <vt:lpstr>幻灯片 88</vt:lpstr>
      <vt:lpstr>幻灯片 89</vt:lpstr>
      <vt:lpstr>幻灯片 90</vt:lpstr>
      <vt:lpstr>幻灯片 91</vt:lpstr>
      <vt:lpstr>幻灯片 92</vt:lpstr>
      <vt:lpstr>幻灯片 93</vt:lpstr>
      <vt:lpstr>幻灯片 94</vt:lpstr>
      <vt:lpstr>幻灯片 95</vt:lpstr>
      <vt:lpstr>幻灯片 96</vt:lpstr>
      <vt:lpstr>幻灯片 97</vt:lpstr>
      <vt:lpstr>幻灯片 98</vt:lpstr>
      <vt:lpstr>幻灯片 99</vt:lpstr>
      <vt:lpstr>幻灯片 100</vt:lpstr>
      <vt:lpstr>幻灯片 101</vt:lpstr>
      <vt:lpstr>幻灯片 102</vt:lpstr>
      <vt:lpstr>幻灯片 103</vt:lpstr>
      <vt:lpstr>幻灯片 104</vt:lpstr>
      <vt:lpstr>幻灯片 105</vt:lpstr>
      <vt:lpstr>幻灯片 106</vt:lpstr>
      <vt:lpstr>幻灯片 107</vt:lpstr>
      <vt:lpstr>幻灯片 108</vt:lpstr>
      <vt:lpstr>幻灯片 109</vt:lpstr>
      <vt:lpstr>幻灯片 110</vt:lpstr>
      <vt:lpstr>幻灯片 111</vt:lpstr>
      <vt:lpstr>幻灯片 112</vt:lpstr>
      <vt:lpstr>幻灯片 113</vt:lpstr>
      <vt:lpstr>幻灯片 114</vt:lpstr>
      <vt:lpstr>幻灯片 115</vt:lpstr>
      <vt:lpstr>幻灯片 116</vt:lpstr>
      <vt:lpstr>幻灯片 117</vt:lpstr>
      <vt:lpstr>幻灯片 118</vt:lpstr>
      <vt:lpstr>幻灯片 119</vt:lpstr>
      <vt:lpstr>幻灯片 120</vt:lpstr>
      <vt:lpstr>幻灯片 121</vt:lpstr>
      <vt:lpstr>幻灯片 122</vt:lpstr>
      <vt:lpstr>幻灯片 123</vt:lpstr>
      <vt:lpstr>幻灯片 124</vt:lpstr>
      <vt:lpstr>幻灯片 125</vt:lpstr>
      <vt:lpstr>幻灯片 126</vt:lpstr>
      <vt:lpstr>幻灯片 127</vt:lpstr>
      <vt:lpstr>幻灯片 128</vt:lpstr>
      <vt:lpstr>幻灯片 129</vt:lpstr>
      <vt:lpstr>幻灯片 130</vt:lpstr>
      <vt:lpstr>幻灯片 131</vt:lpstr>
      <vt:lpstr>幻灯片 132</vt:lpstr>
      <vt:lpstr>幻灯片 133</vt:lpstr>
      <vt:lpstr>幻灯片 134</vt:lpstr>
      <vt:lpstr>幻灯片 135</vt:lpstr>
      <vt:lpstr>幻灯片 136</vt:lpstr>
      <vt:lpstr>幻灯片 137</vt:lpstr>
      <vt:lpstr>幻灯片 138</vt:lpstr>
      <vt:lpstr>幻灯片 139</vt:lpstr>
      <vt:lpstr>幻灯片 140</vt:lpstr>
      <vt:lpstr>幻灯片 141</vt:lpstr>
      <vt:lpstr>幻灯片 142</vt:lpstr>
      <vt:lpstr>幻灯片 143</vt:lpstr>
      <vt:lpstr>幻灯片 144</vt:lpstr>
      <vt:lpstr>幻灯片 145</vt:lpstr>
      <vt:lpstr>幻灯片 146</vt:lpstr>
      <vt:lpstr>幻灯片 147</vt:lpstr>
      <vt:lpstr>幻灯片 148</vt:lpstr>
      <vt:lpstr>幻灯片 149</vt:lpstr>
      <vt:lpstr>幻灯片 150</vt:lpstr>
      <vt:lpstr>幻灯片 151</vt:lpstr>
      <vt:lpstr>幻灯片 152</vt:lpstr>
      <vt:lpstr>幻灯片 153</vt:lpstr>
      <vt:lpstr>幻灯片 154</vt:lpstr>
      <vt:lpstr>幻灯片 155</vt:lpstr>
      <vt:lpstr>幻灯片 156</vt:lpstr>
      <vt:lpstr>幻灯片 157</vt:lpstr>
      <vt:lpstr>幻灯片 158</vt:lpstr>
      <vt:lpstr>幻灯片 159</vt:lpstr>
      <vt:lpstr>幻灯片 160</vt:lpstr>
      <vt:lpstr>幻灯片 161</vt:lpstr>
      <vt:lpstr>幻灯片 162</vt:lpstr>
      <vt:lpstr>幻灯片 163</vt:lpstr>
      <vt:lpstr>幻灯片 164</vt:lpstr>
      <vt:lpstr>幻灯片 165</vt:lpstr>
      <vt:lpstr>幻灯片 166</vt:lpstr>
      <vt:lpstr>幻灯片 167</vt:lpstr>
      <vt:lpstr>幻灯片 168</vt:lpstr>
      <vt:lpstr>幻灯片 169</vt:lpstr>
      <vt:lpstr>幻灯片 170</vt:lpstr>
      <vt:lpstr>幻灯片 171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演示稿</dc:title>
  <dc:creator>Administrator</dc:creator>
  <cp:lastModifiedBy>Administrator</cp:lastModifiedBy>
  <cp:revision>1690</cp:revision>
  <dcterms:created xsi:type="dcterms:W3CDTF">2005-10-14T05:51:53Z</dcterms:created>
  <dcterms:modified xsi:type="dcterms:W3CDTF">2016-12-27T05:38:57Z</dcterms:modified>
</cp:coreProperties>
</file>