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99"/>
    <a:srgbClr val="7F7F7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C301D-EF03-430D-A2E6-6A7E410D8601}" type="datetimeFigureOut">
              <a:rPr lang="zh-CN" altLang="en-US" smtClean="0"/>
              <a:pPr/>
              <a:t>2011/12/5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1F18F-4E2C-4B08-8C71-26A1D8E2D2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1F18F-4E2C-4B08-8C71-26A1D8E2D2FA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2CD6D-7FB1-4EC1-A083-8DC0B1A74924}" type="datetimeFigureOut">
              <a:rPr lang="zh-CN" altLang="en-US"/>
              <a:pPr>
                <a:defRPr/>
              </a:pPr>
              <a:t>2011/12/5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4F57E-B048-4B90-828B-F228AA7315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6AAD8-1EC2-4AC1-AD7D-A7A1774A18CF}" type="datetimeFigureOut">
              <a:rPr lang="zh-CN" altLang="en-US"/>
              <a:pPr>
                <a:defRPr/>
              </a:pPr>
              <a:t>2011/12/5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23DF9-1D68-4073-BFAB-A4725A68D0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A1811-AFDF-4773-97EC-9E453BCAAB0D}" type="datetimeFigureOut">
              <a:rPr lang="zh-CN" altLang="en-US"/>
              <a:pPr>
                <a:defRPr/>
              </a:pPr>
              <a:t>2011/12/5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36B3A-6448-4B6C-A56B-A27EA60D29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981076"/>
            <a:ext cx="4027487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81076"/>
            <a:ext cx="4027488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D8023-6BAF-44BC-9CB5-3C98723DF991}" type="datetimeFigureOut">
              <a:rPr lang="zh-CN" altLang="en-US"/>
              <a:pPr>
                <a:defRPr/>
              </a:pPr>
              <a:t>2011/12/5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D8BE3-37B1-45A5-A67C-E0B83190E4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4638" y="115888"/>
            <a:ext cx="2051050" cy="62388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4" y="115888"/>
            <a:ext cx="6003925" cy="62388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05C2D-4B08-48EE-A91D-684BF274A728}" type="datetimeFigureOut">
              <a:rPr lang="zh-CN" altLang="en-US"/>
              <a:pPr>
                <a:defRPr/>
              </a:pPr>
              <a:t>2011/12/5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0E1A0-456A-4221-8BA7-908B7D9ACE6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91995-2759-4130-903B-8728EABEE4C9}" type="datetimeFigureOut">
              <a:rPr lang="zh-CN" altLang="en-US"/>
              <a:pPr>
                <a:defRPr/>
              </a:pPr>
              <a:t>2011/12/5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4A858-404A-474E-B068-1A0C61D630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2BD68-95DB-493B-9583-A12EFB34775A}" type="datetimeFigureOut">
              <a:rPr lang="zh-CN" altLang="en-US"/>
              <a:pPr>
                <a:defRPr/>
              </a:pPr>
              <a:t>2011/12/5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0CBC0-5965-4693-8B8F-0FB76286C1A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950DB-5CF1-4567-BF25-719331F3EECC}" type="datetimeFigureOut">
              <a:rPr lang="zh-CN" altLang="en-US"/>
              <a:pPr>
                <a:defRPr/>
              </a:pPr>
              <a:t>2011/12/5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CDCD8-C04B-438B-B763-92430DAE05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DEAB7-2912-426F-B980-BF2632D76899}" type="datetimeFigureOut">
              <a:rPr lang="zh-CN" altLang="en-US"/>
              <a:pPr>
                <a:defRPr/>
              </a:pPr>
              <a:t>2011/12/5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E5BC6-8C42-4503-A62D-3DC4F37067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68E28-2C59-45D6-92E8-0F3C6460FA42}" type="datetimeFigureOut">
              <a:rPr lang="zh-CN" altLang="en-US"/>
              <a:pPr>
                <a:defRPr/>
              </a:pPr>
              <a:t>2011/12/5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4BE62-E826-4558-87E1-3902808EE2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A3190-2EFA-4F45-B062-D612B981486B}" type="datetimeFigureOut">
              <a:rPr lang="zh-CN" altLang="en-US"/>
              <a:pPr>
                <a:defRPr/>
              </a:pPr>
              <a:t>2011/12/5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B1CF5-5D31-444F-A65E-91A500C0EE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D0F4FF-605B-4FEA-8B7C-1A3DBC929757}" type="datetimeFigureOut">
              <a:rPr lang="zh-CN" altLang="en-US"/>
              <a:pPr>
                <a:defRPr/>
              </a:pPr>
              <a:t>2011/12/5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6ACBB21-F2F3-41D7-8C9B-9564B8CA73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2-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4" y="116206"/>
            <a:ext cx="8207375" cy="649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标题文本样式：微软雅黑</a:t>
            </a:r>
            <a:r>
              <a:rPr lang="en-US" altLang="zh-CN" smtClean="0"/>
              <a:t>/28</a:t>
            </a:r>
            <a:r>
              <a:rPr lang="zh-CN" altLang="en-US" smtClean="0"/>
              <a:t>号  </a:t>
            </a:r>
            <a:r>
              <a:rPr lang="en-US" altLang="zh-CN" smtClean="0"/>
              <a:t>Arial/28pt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4" y="981076"/>
            <a:ext cx="8207375" cy="5374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第一级内容文本样式：微软雅黑</a:t>
            </a:r>
            <a:r>
              <a:rPr lang="en-US" altLang="zh-CN" smtClean="0"/>
              <a:t>/20</a:t>
            </a:r>
            <a:r>
              <a:rPr lang="zh-CN" altLang="en-US" smtClean="0"/>
              <a:t>号  </a:t>
            </a:r>
            <a:r>
              <a:rPr lang="en-US" altLang="zh-CN" smtClean="0"/>
              <a:t>Arial/20pt</a:t>
            </a:r>
          </a:p>
          <a:p>
            <a:pPr lvl="1"/>
            <a:r>
              <a:rPr lang="zh-CN" altLang="en-US" smtClean="0"/>
              <a:t>第二级内容文本样式：微软雅黑</a:t>
            </a:r>
            <a:r>
              <a:rPr lang="en-US" altLang="zh-CN" smtClean="0"/>
              <a:t>/18</a:t>
            </a:r>
            <a:r>
              <a:rPr lang="zh-CN" altLang="en-US" smtClean="0"/>
              <a:t>号  </a:t>
            </a:r>
            <a:r>
              <a:rPr lang="en-US" altLang="zh-CN" smtClean="0"/>
              <a:t>Arial/18pt</a:t>
            </a:r>
          </a:p>
          <a:p>
            <a:pPr lvl="2"/>
            <a:r>
              <a:rPr lang="zh-CN" altLang="en-US" smtClean="0"/>
              <a:t>第三级内容文本样式：微软雅黑</a:t>
            </a:r>
            <a:r>
              <a:rPr lang="en-US" altLang="zh-CN" smtClean="0"/>
              <a:t>/16</a:t>
            </a:r>
            <a:r>
              <a:rPr lang="zh-CN" altLang="en-US" smtClean="0"/>
              <a:t>号  </a:t>
            </a:r>
            <a:r>
              <a:rPr lang="en-US" altLang="zh-CN" smtClean="0"/>
              <a:t>Arial/16pt</a:t>
            </a:r>
          </a:p>
          <a:p>
            <a:pPr lvl="3"/>
            <a:r>
              <a:rPr lang="zh-CN" altLang="en-US" smtClean="0"/>
              <a:t>第四级内容文本样式：微软雅黑</a:t>
            </a:r>
            <a:r>
              <a:rPr lang="en-US" altLang="zh-CN" smtClean="0"/>
              <a:t>/14</a:t>
            </a:r>
            <a:r>
              <a:rPr lang="zh-CN" altLang="en-US" smtClean="0"/>
              <a:t>号  </a:t>
            </a:r>
            <a:r>
              <a:rPr lang="en-US" altLang="zh-CN" smtClean="0"/>
              <a:t>Arial/14pt</a:t>
            </a:r>
          </a:p>
          <a:p>
            <a:pPr lvl="4"/>
            <a:r>
              <a:rPr lang="zh-CN" altLang="en-US" smtClean="0"/>
              <a:t>第五级内容文本样式：微软雅黑</a:t>
            </a:r>
            <a:r>
              <a:rPr lang="en-US" altLang="zh-CN" smtClean="0"/>
              <a:t>/12</a:t>
            </a:r>
            <a:r>
              <a:rPr lang="zh-CN" altLang="en-US" smtClean="0"/>
              <a:t>号  </a:t>
            </a:r>
            <a:r>
              <a:rPr lang="en-US" altLang="zh-CN" smtClean="0"/>
              <a:t>Arial/12pt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微软雅黑" pitchFamily="34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charset="-122"/>
        </a:defRPr>
      </a:lvl9pPr>
    </p:titleStyle>
    <p:bodyStyle>
      <a:lvl1pPr marL="180975" indent="-18097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微软雅黑" pitchFamily="34" charset="-122"/>
        </a:defRPr>
      </a:lvl1pPr>
      <a:lvl2pPr marL="541338" indent="-18097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微软雅黑" pitchFamily="34" charset="-122"/>
        </a:defRPr>
      </a:lvl2pPr>
      <a:lvl3pPr marL="895350" indent="-17462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600">
          <a:solidFill>
            <a:schemeClr val="tx1"/>
          </a:solidFill>
          <a:latin typeface="+mn-lt"/>
          <a:ea typeface="+mn-ea"/>
          <a:cs typeface="微软雅黑" pitchFamily="34" charset="-122"/>
        </a:defRPr>
      </a:lvl3pPr>
      <a:lvl4pPr marL="1255713" indent="-18097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400">
          <a:solidFill>
            <a:schemeClr val="tx1"/>
          </a:solidFill>
          <a:latin typeface="+mn-lt"/>
          <a:ea typeface="+mn-ea"/>
          <a:cs typeface="微软雅黑" pitchFamily="34" charset="-122"/>
        </a:defRPr>
      </a:lvl4pPr>
      <a:lvl5pPr marL="1619250" indent="-18415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微软雅黑" pitchFamily="34" charset="-122"/>
        </a:defRPr>
      </a:lvl5pPr>
      <a:lvl6pPr marL="20764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6pPr>
      <a:lvl7pPr marL="25336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7pPr>
      <a:lvl8pPr marL="29908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8pPr>
      <a:lvl9pPr marL="34480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png"/><Relationship Id="rId5" Type="http://schemas.openxmlformats.org/officeDocument/2006/relationships/hyperlink" Target="http://t.sina.com.cn/pptlove" TargetMode="External"/><Relationship Id="rId4" Type="http://schemas.openxmlformats.org/officeDocument/2006/relationships/hyperlink" Target="http://weibo.com/pptlov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3967163" y="3716338"/>
            <a:ext cx="1149350" cy="11541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0" y="3716338"/>
            <a:ext cx="3995738" cy="115252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5110163" y="3719513"/>
            <a:ext cx="4033837" cy="115093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070099" y="1719786"/>
            <a:ext cx="2359025" cy="969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724128" y="1700808"/>
            <a:ext cx="3387121" cy="960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396552" y="1988840"/>
            <a:ext cx="4865687" cy="1913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580112" y="1988840"/>
            <a:ext cx="3951287" cy="1913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5113" y="3900488"/>
            <a:ext cx="3975100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40200" y="3789363"/>
            <a:ext cx="1238250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38713" y="3165475"/>
            <a:ext cx="3760787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214282" y="2043219"/>
            <a:ext cx="2084806" cy="457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061" name="Group 4"/>
          <p:cNvGrpSpPr>
            <a:grpSpLocks noChangeAspect="1"/>
          </p:cNvGrpSpPr>
          <p:nvPr/>
        </p:nvGrpSpPr>
        <p:grpSpPr bwMode="auto">
          <a:xfrm>
            <a:off x="4140200" y="1700213"/>
            <a:ext cx="1584325" cy="1968500"/>
            <a:chOff x="2608" y="1071"/>
            <a:chExt cx="998" cy="1240"/>
          </a:xfrm>
        </p:grpSpPr>
        <p:sp>
          <p:nvSpPr>
            <p:cNvPr id="2062" name="AutoShape 3"/>
            <p:cNvSpPr>
              <a:spLocks noChangeAspect="1" noChangeArrowheads="1" noTextEdit="1"/>
            </p:cNvSpPr>
            <p:nvPr/>
          </p:nvSpPr>
          <p:spPr bwMode="auto">
            <a:xfrm>
              <a:off x="2608" y="1071"/>
              <a:ext cx="998" cy="1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auto">
            <a:xfrm>
              <a:off x="3249" y="1291"/>
              <a:ext cx="136" cy="229"/>
            </a:xfrm>
            <a:custGeom>
              <a:avLst/>
              <a:gdLst/>
              <a:ahLst/>
              <a:cxnLst>
                <a:cxn ang="0">
                  <a:pos x="91" y="430"/>
                </a:cxn>
                <a:cxn ang="0">
                  <a:pos x="208" y="209"/>
                </a:cxn>
                <a:cxn ang="0">
                  <a:pos x="177" y="192"/>
                </a:cxn>
                <a:cxn ang="0">
                  <a:pos x="272" y="13"/>
                </a:cxn>
                <a:cxn ang="0">
                  <a:pos x="247" y="0"/>
                </a:cxn>
                <a:cxn ang="0">
                  <a:pos x="0" y="458"/>
                </a:cxn>
                <a:cxn ang="0">
                  <a:pos x="12" y="453"/>
                </a:cxn>
                <a:cxn ang="0">
                  <a:pos x="23" y="448"/>
                </a:cxn>
                <a:cxn ang="0">
                  <a:pos x="35" y="443"/>
                </a:cxn>
                <a:cxn ang="0">
                  <a:pos x="45" y="437"/>
                </a:cxn>
                <a:cxn ang="0">
                  <a:pos x="57" y="435"/>
                </a:cxn>
                <a:cxn ang="0">
                  <a:pos x="67" y="431"/>
                </a:cxn>
                <a:cxn ang="0">
                  <a:pos x="79" y="430"/>
                </a:cxn>
                <a:cxn ang="0">
                  <a:pos x="91" y="430"/>
                </a:cxn>
              </a:cxnLst>
              <a:rect l="0" t="0" r="r" b="b"/>
              <a:pathLst>
                <a:path w="272" h="458">
                  <a:moveTo>
                    <a:pt x="91" y="430"/>
                  </a:moveTo>
                  <a:lnTo>
                    <a:pt x="208" y="209"/>
                  </a:lnTo>
                  <a:lnTo>
                    <a:pt x="177" y="192"/>
                  </a:lnTo>
                  <a:lnTo>
                    <a:pt x="272" y="13"/>
                  </a:lnTo>
                  <a:lnTo>
                    <a:pt x="247" y="0"/>
                  </a:lnTo>
                  <a:lnTo>
                    <a:pt x="0" y="458"/>
                  </a:lnTo>
                  <a:lnTo>
                    <a:pt x="12" y="453"/>
                  </a:lnTo>
                  <a:lnTo>
                    <a:pt x="23" y="448"/>
                  </a:lnTo>
                  <a:lnTo>
                    <a:pt x="35" y="443"/>
                  </a:lnTo>
                  <a:lnTo>
                    <a:pt x="45" y="437"/>
                  </a:lnTo>
                  <a:lnTo>
                    <a:pt x="57" y="435"/>
                  </a:lnTo>
                  <a:lnTo>
                    <a:pt x="67" y="431"/>
                  </a:lnTo>
                  <a:lnTo>
                    <a:pt x="79" y="430"/>
                  </a:lnTo>
                  <a:lnTo>
                    <a:pt x="91" y="43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608" y="2081"/>
              <a:ext cx="933" cy="2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4" y="461"/>
                </a:cxn>
                <a:cxn ang="0">
                  <a:pos x="1810" y="118"/>
                </a:cxn>
                <a:cxn ang="0">
                  <a:pos x="1867" y="3"/>
                </a:cxn>
                <a:cxn ang="0">
                  <a:pos x="0" y="0"/>
                </a:cxn>
              </a:cxnLst>
              <a:rect l="0" t="0" r="r" b="b"/>
              <a:pathLst>
                <a:path w="1867" h="461">
                  <a:moveTo>
                    <a:pt x="0" y="0"/>
                  </a:moveTo>
                  <a:lnTo>
                    <a:pt x="174" y="461"/>
                  </a:lnTo>
                  <a:lnTo>
                    <a:pt x="1810" y="118"/>
                  </a:lnTo>
                  <a:lnTo>
                    <a:pt x="1867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3435" y="1399"/>
              <a:ext cx="76" cy="66"/>
            </a:xfrm>
            <a:custGeom>
              <a:avLst/>
              <a:gdLst/>
              <a:ahLst/>
              <a:cxnLst>
                <a:cxn ang="0">
                  <a:pos x="41" y="131"/>
                </a:cxn>
                <a:cxn ang="0">
                  <a:pos x="151" y="0"/>
                </a:cxn>
                <a:cxn ang="0">
                  <a:pos x="0" y="63"/>
                </a:cxn>
                <a:cxn ang="0">
                  <a:pos x="5" y="71"/>
                </a:cxn>
                <a:cxn ang="0">
                  <a:pos x="12" y="80"/>
                </a:cxn>
                <a:cxn ang="0">
                  <a:pos x="17" y="88"/>
                </a:cxn>
                <a:cxn ang="0">
                  <a:pos x="22" y="97"/>
                </a:cxn>
                <a:cxn ang="0">
                  <a:pos x="27" y="106"/>
                </a:cxn>
                <a:cxn ang="0">
                  <a:pos x="32" y="115"/>
                </a:cxn>
                <a:cxn ang="0">
                  <a:pos x="38" y="122"/>
                </a:cxn>
                <a:cxn ang="0">
                  <a:pos x="41" y="131"/>
                </a:cxn>
              </a:cxnLst>
              <a:rect l="0" t="0" r="r" b="b"/>
              <a:pathLst>
                <a:path w="151" h="131">
                  <a:moveTo>
                    <a:pt x="41" y="131"/>
                  </a:moveTo>
                  <a:lnTo>
                    <a:pt x="151" y="0"/>
                  </a:lnTo>
                  <a:lnTo>
                    <a:pt x="0" y="63"/>
                  </a:lnTo>
                  <a:lnTo>
                    <a:pt x="5" y="71"/>
                  </a:lnTo>
                  <a:lnTo>
                    <a:pt x="12" y="80"/>
                  </a:lnTo>
                  <a:lnTo>
                    <a:pt x="17" y="88"/>
                  </a:lnTo>
                  <a:lnTo>
                    <a:pt x="22" y="97"/>
                  </a:lnTo>
                  <a:lnTo>
                    <a:pt x="27" y="106"/>
                  </a:lnTo>
                  <a:lnTo>
                    <a:pt x="32" y="115"/>
                  </a:lnTo>
                  <a:lnTo>
                    <a:pt x="38" y="122"/>
                  </a:lnTo>
                  <a:lnTo>
                    <a:pt x="41" y="13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3481" y="1508"/>
              <a:ext cx="91" cy="57"/>
            </a:xfrm>
            <a:custGeom>
              <a:avLst/>
              <a:gdLst/>
              <a:ahLst/>
              <a:cxnLst>
                <a:cxn ang="0">
                  <a:pos x="28" y="112"/>
                </a:cxn>
                <a:cxn ang="0">
                  <a:pos x="181" y="0"/>
                </a:cxn>
                <a:cxn ang="0">
                  <a:pos x="0" y="27"/>
                </a:cxn>
                <a:cxn ang="0">
                  <a:pos x="8" y="48"/>
                </a:cxn>
                <a:cxn ang="0">
                  <a:pos x="15" y="68"/>
                </a:cxn>
                <a:cxn ang="0">
                  <a:pos x="22" y="90"/>
                </a:cxn>
                <a:cxn ang="0">
                  <a:pos x="28" y="112"/>
                </a:cxn>
              </a:cxnLst>
              <a:rect l="0" t="0" r="r" b="b"/>
              <a:pathLst>
                <a:path w="181" h="112">
                  <a:moveTo>
                    <a:pt x="28" y="112"/>
                  </a:moveTo>
                  <a:lnTo>
                    <a:pt x="181" y="0"/>
                  </a:lnTo>
                  <a:lnTo>
                    <a:pt x="0" y="27"/>
                  </a:lnTo>
                  <a:lnTo>
                    <a:pt x="8" y="48"/>
                  </a:lnTo>
                  <a:lnTo>
                    <a:pt x="15" y="68"/>
                  </a:lnTo>
                  <a:lnTo>
                    <a:pt x="22" y="90"/>
                  </a:lnTo>
                  <a:lnTo>
                    <a:pt x="28" y="11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3501" y="1719"/>
              <a:ext cx="105" cy="4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2" y="25"/>
                </a:cxn>
                <a:cxn ang="0">
                  <a:pos x="9" y="51"/>
                </a:cxn>
                <a:cxn ang="0">
                  <a:pos x="5" y="75"/>
                </a:cxn>
                <a:cxn ang="0">
                  <a:pos x="0" y="100"/>
                </a:cxn>
                <a:cxn ang="0">
                  <a:pos x="209" y="73"/>
                </a:cxn>
                <a:cxn ang="0">
                  <a:pos x="14" y="0"/>
                </a:cxn>
              </a:cxnLst>
              <a:rect l="0" t="0" r="r" b="b"/>
              <a:pathLst>
                <a:path w="209" h="100">
                  <a:moveTo>
                    <a:pt x="14" y="0"/>
                  </a:moveTo>
                  <a:lnTo>
                    <a:pt x="12" y="25"/>
                  </a:lnTo>
                  <a:lnTo>
                    <a:pt x="9" y="51"/>
                  </a:lnTo>
                  <a:lnTo>
                    <a:pt x="5" y="75"/>
                  </a:lnTo>
                  <a:lnTo>
                    <a:pt x="0" y="100"/>
                  </a:lnTo>
                  <a:lnTo>
                    <a:pt x="209" y="7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3507" y="1619"/>
              <a:ext cx="98" cy="48"/>
            </a:xfrm>
            <a:custGeom>
              <a:avLst/>
              <a:gdLst/>
              <a:ahLst/>
              <a:cxnLst>
                <a:cxn ang="0">
                  <a:pos x="7" y="95"/>
                </a:cxn>
                <a:cxn ang="0">
                  <a:pos x="196" y="20"/>
                </a:cxn>
                <a:cxn ang="0">
                  <a:pos x="0" y="0"/>
                </a:cxn>
                <a:cxn ang="0">
                  <a:pos x="3" y="23"/>
                </a:cxn>
                <a:cxn ang="0">
                  <a:pos x="5" y="48"/>
                </a:cxn>
                <a:cxn ang="0">
                  <a:pos x="7" y="71"/>
                </a:cxn>
                <a:cxn ang="0">
                  <a:pos x="7" y="95"/>
                </a:cxn>
              </a:cxnLst>
              <a:rect l="0" t="0" r="r" b="b"/>
              <a:pathLst>
                <a:path w="196" h="95">
                  <a:moveTo>
                    <a:pt x="7" y="95"/>
                  </a:moveTo>
                  <a:lnTo>
                    <a:pt x="196" y="20"/>
                  </a:lnTo>
                  <a:lnTo>
                    <a:pt x="0" y="0"/>
                  </a:lnTo>
                  <a:lnTo>
                    <a:pt x="3" y="23"/>
                  </a:lnTo>
                  <a:lnTo>
                    <a:pt x="5" y="48"/>
                  </a:lnTo>
                  <a:lnTo>
                    <a:pt x="7" y="71"/>
                  </a:lnTo>
                  <a:lnTo>
                    <a:pt x="7" y="9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420" y="1906"/>
              <a:ext cx="96" cy="81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194" y="161"/>
                </a:cxn>
                <a:cxn ang="0">
                  <a:pos x="56" y="0"/>
                </a:cxn>
                <a:cxn ang="0">
                  <a:pos x="49" y="12"/>
                </a:cxn>
                <a:cxn ang="0">
                  <a:pos x="43" y="22"/>
                </a:cxn>
                <a:cxn ang="0">
                  <a:pos x="36" y="32"/>
                </a:cxn>
                <a:cxn ang="0">
                  <a:pos x="29" y="44"/>
                </a:cxn>
                <a:cxn ang="0">
                  <a:pos x="22" y="54"/>
                </a:cxn>
                <a:cxn ang="0">
                  <a:pos x="14" y="64"/>
                </a:cxn>
                <a:cxn ang="0">
                  <a:pos x="8" y="74"/>
                </a:cxn>
                <a:cxn ang="0">
                  <a:pos x="0" y="84"/>
                </a:cxn>
              </a:cxnLst>
              <a:rect l="0" t="0" r="r" b="b"/>
              <a:pathLst>
                <a:path w="194" h="161">
                  <a:moveTo>
                    <a:pt x="0" y="84"/>
                  </a:moveTo>
                  <a:lnTo>
                    <a:pt x="194" y="161"/>
                  </a:lnTo>
                  <a:lnTo>
                    <a:pt x="56" y="0"/>
                  </a:lnTo>
                  <a:lnTo>
                    <a:pt x="49" y="12"/>
                  </a:lnTo>
                  <a:lnTo>
                    <a:pt x="43" y="22"/>
                  </a:lnTo>
                  <a:lnTo>
                    <a:pt x="36" y="32"/>
                  </a:lnTo>
                  <a:lnTo>
                    <a:pt x="29" y="44"/>
                  </a:lnTo>
                  <a:lnTo>
                    <a:pt x="22" y="54"/>
                  </a:lnTo>
                  <a:lnTo>
                    <a:pt x="14" y="64"/>
                  </a:lnTo>
                  <a:lnTo>
                    <a:pt x="8" y="74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3471" y="1816"/>
              <a:ext cx="105" cy="61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210" y="122"/>
                </a:cxn>
                <a:cxn ang="0">
                  <a:pos x="36" y="0"/>
                </a:cxn>
                <a:cxn ang="0">
                  <a:pos x="28" y="25"/>
                </a:cxn>
                <a:cxn ang="0">
                  <a:pos x="19" y="48"/>
                </a:cxn>
                <a:cxn ang="0">
                  <a:pos x="10" y="73"/>
                </a:cxn>
                <a:cxn ang="0">
                  <a:pos x="0" y="96"/>
                </a:cxn>
              </a:cxnLst>
              <a:rect l="0" t="0" r="r" b="b"/>
              <a:pathLst>
                <a:path w="210" h="122">
                  <a:moveTo>
                    <a:pt x="0" y="96"/>
                  </a:moveTo>
                  <a:lnTo>
                    <a:pt x="210" y="122"/>
                  </a:lnTo>
                  <a:lnTo>
                    <a:pt x="36" y="0"/>
                  </a:lnTo>
                  <a:lnTo>
                    <a:pt x="28" y="25"/>
                  </a:lnTo>
                  <a:lnTo>
                    <a:pt x="19" y="48"/>
                  </a:lnTo>
                  <a:lnTo>
                    <a:pt x="10" y="73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3022" y="1401"/>
              <a:ext cx="152" cy="114"/>
            </a:xfrm>
            <a:custGeom>
              <a:avLst/>
              <a:gdLst/>
              <a:ahLst/>
              <a:cxnLst>
                <a:cxn ang="0">
                  <a:pos x="182" y="0"/>
                </a:cxn>
                <a:cxn ang="0">
                  <a:pos x="160" y="1"/>
                </a:cxn>
                <a:cxn ang="0">
                  <a:pos x="139" y="6"/>
                </a:cxn>
                <a:cxn ang="0">
                  <a:pos x="120" y="15"/>
                </a:cxn>
                <a:cxn ang="0">
                  <a:pos x="103" y="25"/>
                </a:cxn>
                <a:cxn ang="0">
                  <a:pos x="89" y="38"/>
                </a:cxn>
                <a:cxn ang="0">
                  <a:pos x="76" y="54"/>
                </a:cxn>
                <a:cxn ang="0">
                  <a:pos x="67" y="72"/>
                </a:cxn>
                <a:cxn ang="0">
                  <a:pos x="61" y="90"/>
                </a:cxn>
                <a:cxn ang="0">
                  <a:pos x="0" y="126"/>
                </a:cxn>
                <a:cxn ang="0">
                  <a:pos x="110" y="148"/>
                </a:cxn>
                <a:cxn ang="0">
                  <a:pos x="102" y="200"/>
                </a:cxn>
                <a:cxn ang="0">
                  <a:pos x="111" y="206"/>
                </a:cxn>
                <a:cxn ang="0">
                  <a:pos x="119" y="211"/>
                </a:cxn>
                <a:cxn ang="0">
                  <a:pos x="129" y="215"/>
                </a:cxn>
                <a:cxn ang="0">
                  <a:pos x="138" y="219"/>
                </a:cxn>
                <a:cxn ang="0">
                  <a:pos x="148" y="223"/>
                </a:cxn>
                <a:cxn ang="0">
                  <a:pos x="160" y="225"/>
                </a:cxn>
                <a:cxn ang="0">
                  <a:pos x="170" y="227"/>
                </a:cxn>
                <a:cxn ang="0">
                  <a:pos x="182" y="227"/>
                </a:cxn>
                <a:cxn ang="0">
                  <a:pos x="206" y="224"/>
                </a:cxn>
                <a:cxn ang="0">
                  <a:pos x="230" y="218"/>
                </a:cxn>
                <a:cxn ang="0">
                  <a:pos x="250" y="207"/>
                </a:cxn>
                <a:cxn ang="0">
                  <a:pos x="268" y="193"/>
                </a:cxn>
                <a:cxn ang="0">
                  <a:pos x="284" y="176"/>
                </a:cxn>
                <a:cxn ang="0">
                  <a:pos x="294" y="157"/>
                </a:cxn>
                <a:cxn ang="0">
                  <a:pos x="302" y="136"/>
                </a:cxn>
                <a:cxn ang="0">
                  <a:pos x="305" y="113"/>
                </a:cxn>
                <a:cxn ang="0">
                  <a:pos x="302" y="90"/>
                </a:cxn>
                <a:cxn ang="0">
                  <a:pos x="294" y="69"/>
                </a:cxn>
                <a:cxn ang="0">
                  <a:pos x="284" y="50"/>
                </a:cxn>
                <a:cxn ang="0">
                  <a:pos x="268" y="33"/>
                </a:cxn>
                <a:cxn ang="0">
                  <a:pos x="250" y="19"/>
                </a:cxn>
                <a:cxn ang="0">
                  <a:pos x="230" y="9"/>
                </a:cxn>
                <a:cxn ang="0">
                  <a:pos x="206" y="2"/>
                </a:cxn>
                <a:cxn ang="0">
                  <a:pos x="182" y="0"/>
                </a:cxn>
              </a:cxnLst>
              <a:rect l="0" t="0" r="r" b="b"/>
              <a:pathLst>
                <a:path w="305" h="227">
                  <a:moveTo>
                    <a:pt x="182" y="0"/>
                  </a:moveTo>
                  <a:lnTo>
                    <a:pt x="160" y="1"/>
                  </a:lnTo>
                  <a:lnTo>
                    <a:pt x="139" y="6"/>
                  </a:lnTo>
                  <a:lnTo>
                    <a:pt x="120" y="15"/>
                  </a:lnTo>
                  <a:lnTo>
                    <a:pt x="103" y="25"/>
                  </a:lnTo>
                  <a:lnTo>
                    <a:pt x="89" y="38"/>
                  </a:lnTo>
                  <a:lnTo>
                    <a:pt x="76" y="54"/>
                  </a:lnTo>
                  <a:lnTo>
                    <a:pt x="67" y="72"/>
                  </a:lnTo>
                  <a:lnTo>
                    <a:pt x="61" y="90"/>
                  </a:lnTo>
                  <a:lnTo>
                    <a:pt x="0" y="126"/>
                  </a:lnTo>
                  <a:lnTo>
                    <a:pt x="110" y="148"/>
                  </a:lnTo>
                  <a:lnTo>
                    <a:pt x="102" y="200"/>
                  </a:lnTo>
                  <a:lnTo>
                    <a:pt x="111" y="206"/>
                  </a:lnTo>
                  <a:lnTo>
                    <a:pt x="119" y="211"/>
                  </a:lnTo>
                  <a:lnTo>
                    <a:pt x="129" y="215"/>
                  </a:lnTo>
                  <a:lnTo>
                    <a:pt x="138" y="219"/>
                  </a:lnTo>
                  <a:lnTo>
                    <a:pt x="148" y="223"/>
                  </a:lnTo>
                  <a:lnTo>
                    <a:pt x="160" y="225"/>
                  </a:lnTo>
                  <a:lnTo>
                    <a:pt x="170" y="227"/>
                  </a:lnTo>
                  <a:lnTo>
                    <a:pt x="182" y="227"/>
                  </a:lnTo>
                  <a:lnTo>
                    <a:pt x="206" y="224"/>
                  </a:lnTo>
                  <a:lnTo>
                    <a:pt x="230" y="218"/>
                  </a:lnTo>
                  <a:lnTo>
                    <a:pt x="250" y="207"/>
                  </a:lnTo>
                  <a:lnTo>
                    <a:pt x="268" y="193"/>
                  </a:lnTo>
                  <a:lnTo>
                    <a:pt x="284" y="176"/>
                  </a:lnTo>
                  <a:lnTo>
                    <a:pt x="294" y="157"/>
                  </a:lnTo>
                  <a:lnTo>
                    <a:pt x="302" y="136"/>
                  </a:lnTo>
                  <a:lnTo>
                    <a:pt x="305" y="113"/>
                  </a:lnTo>
                  <a:lnTo>
                    <a:pt x="302" y="90"/>
                  </a:lnTo>
                  <a:lnTo>
                    <a:pt x="294" y="69"/>
                  </a:lnTo>
                  <a:lnTo>
                    <a:pt x="284" y="50"/>
                  </a:lnTo>
                  <a:lnTo>
                    <a:pt x="268" y="33"/>
                  </a:lnTo>
                  <a:lnTo>
                    <a:pt x="250" y="19"/>
                  </a:lnTo>
                  <a:lnTo>
                    <a:pt x="230" y="9"/>
                  </a:lnTo>
                  <a:lnTo>
                    <a:pt x="206" y="2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2754" y="1126"/>
              <a:ext cx="26" cy="99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2747" y="1071"/>
              <a:ext cx="47" cy="47"/>
            </a:xfrm>
            <a:custGeom>
              <a:avLst/>
              <a:gdLst/>
              <a:ahLst/>
              <a:cxnLst>
                <a:cxn ang="0">
                  <a:pos x="48" y="94"/>
                </a:cxn>
                <a:cxn ang="0">
                  <a:pos x="57" y="93"/>
                </a:cxn>
                <a:cxn ang="0">
                  <a:pos x="66" y="90"/>
                </a:cxn>
                <a:cxn ang="0">
                  <a:pos x="74" y="86"/>
                </a:cxn>
                <a:cxn ang="0">
                  <a:pos x="82" y="80"/>
                </a:cxn>
                <a:cxn ang="0">
                  <a:pos x="87" y="74"/>
                </a:cxn>
                <a:cxn ang="0">
                  <a:pos x="91" y="66"/>
                </a:cxn>
                <a:cxn ang="0">
                  <a:pos x="93" y="57"/>
                </a:cxn>
                <a:cxn ang="0">
                  <a:pos x="95" y="48"/>
                </a:cxn>
                <a:cxn ang="0">
                  <a:pos x="93" y="39"/>
                </a:cxn>
                <a:cxn ang="0">
                  <a:pos x="91" y="30"/>
                </a:cxn>
                <a:cxn ang="0">
                  <a:pos x="87" y="22"/>
                </a:cxn>
                <a:cxn ang="0">
                  <a:pos x="82" y="14"/>
                </a:cxn>
                <a:cxn ang="0">
                  <a:pos x="74" y="8"/>
                </a:cxn>
                <a:cxn ang="0">
                  <a:pos x="66" y="4"/>
                </a:cxn>
                <a:cxn ang="0">
                  <a:pos x="57" y="1"/>
                </a:cxn>
                <a:cxn ang="0">
                  <a:pos x="48" y="0"/>
                </a:cxn>
                <a:cxn ang="0">
                  <a:pos x="39" y="1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5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2" y="39"/>
                </a:cxn>
                <a:cxn ang="0">
                  <a:pos x="0" y="48"/>
                </a:cxn>
                <a:cxn ang="0">
                  <a:pos x="2" y="57"/>
                </a:cxn>
                <a:cxn ang="0">
                  <a:pos x="4" y="66"/>
                </a:cxn>
                <a:cxn ang="0">
                  <a:pos x="8" y="74"/>
                </a:cxn>
                <a:cxn ang="0">
                  <a:pos x="15" y="80"/>
                </a:cxn>
                <a:cxn ang="0">
                  <a:pos x="22" y="86"/>
                </a:cxn>
                <a:cxn ang="0">
                  <a:pos x="30" y="90"/>
                </a:cxn>
                <a:cxn ang="0">
                  <a:pos x="39" y="93"/>
                </a:cxn>
                <a:cxn ang="0">
                  <a:pos x="48" y="94"/>
                </a:cxn>
              </a:cxnLst>
              <a:rect l="0" t="0" r="r" b="b"/>
              <a:pathLst>
                <a:path w="95" h="94">
                  <a:moveTo>
                    <a:pt x="48" y="94"/>
                  </a:moveTo>
                  <a:lnTo>
                    <a:pt x="57" y="93"/>
                  </a:lnTo>
                  <a:lnTo>
                    <a:pt x="66" y="90"/>
                  </a:lnTo>
                  <a:lnTo>
                    <a:pt x="74" y="86"/>
                  </a:lnTo>
                  <a:lnTo>
                    <a:pt x="82" y="80"/>
                  </a:lnTo>
                  <a:lnTo>
                    <a:pt x="87" y="74"/>
                  </a:lnTo>
                  <a:lnTo>
                    <a:pt x="91" y="66"/>
                  </a:lnTo>
                  <a:lnTo>
                    <a:pt x="93" y="57"/>
                  </a:lnTo>
                  <a:lnTo>
                    <a:pt x="95" y="48"/>
                  </a:lnTo>
                  <a:lnTo>
                    <a:pt x="93" y="39"/>
                  </a:lnTo>
                  <a:lnTo>
                    <a:pt x="91" y="30"/>
                  </a:lnTo>
                  <a:lnTo>
                    <a:pt x="87" y="22"/>
                  </a:lnTo>
                  <a:lnTo>
                    <a:pt x="82" y="14"/>
                  </a:lnTo>
                  <a:lnTo>
                    <a:pt x="74" y="8"/>
                  </a:lnTo>
                  <a:lnTo>
                    <a:pt x="66" y="4"/>
                  </a:lnTo>
                  <a:lnTo>
                    <a:pt x="57" y="1"/>
                  </a:lnTo>
                  <a:lnTo>
                    <a:pt x="48" y="0"/>
                  </a:lnTo>
                  <a:lnTo>
                    <a:pt x="39" y="1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5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2" y="39"/>
                  </a:lnTo>
                  <a:lnTo>
                    <a:pt x="0" y="48"/>
                  </a:lnTo>
                  <a:lnTo>
                    <a:pt x="2" y="57"/>
                  </a:lnTo>
                  <a:lnTo>
                    <a:pt x="4" y="66"/>
                  </a:lnTo>
                  <a:lnTo>
                    <a:pt x="8" y="74"/>
                  </a:lnTo>
                  <a:lnTo>
                    <a:pt x="15" y="80"/>
                  </a:lnTo>
                  <a:lnTo>
                    <a:pt x="22" y="86"/>
                  </a:lnTo>
                  <a:lnTo>
                    <a:pt x="30" y="90"/>
                  </a:lnTo>
                  <a:lnTo>
                    <a:pt x="39" y="93"/>
                  </a:lnTo>
                  <a:lnTo>
                    <a:pt x="48" y="9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74" name="Freeform 16"/>
            <p:cNvSpPr>
              <a:spLocks/>
            </p:cNvSpPr>
            <p:nvPr/>
          </p:nvSpPr>
          <p:spPr bwMode="auto">
            <a:xfrm>
              <a:off x="3200" y="1661"/>
              <a:ext cx="25" cy="39"/>
            </a:xfrm>
            <a:custGeom>
              <a:avLst/>
              <a:gdLst>
                <a:gd name="T0" fmla="*/ 52 w 52"/>
                <a:gd name="T1" fmla="*/ 39 h 79"/>
                <a:gd name="T2" fmla="*/ 50 w 52"/>
                <a:gd name="T3" fmla="*/ 31 h 79"/>
                <a:gd name="T4" fmla="*/ 48 w 52"/>
                <a:gd name="T5" fmla="*/ 24 h 79"/>
                <a:gd name="T6" fmla="*/ 44 w 52"/>
                <a:gd name="T7" fmla="*/ 16 h 79"/>
                <a:gd name="T8" fmla="*/ 39 w 52"/>
                <a:gd name="T9" fmla="*/ 9 h 79"/>
                <a:gd name="T10" fmla="*/ 36 w 52"/>
                <a:gd name="T11" fmla="*/ 7 h 79"/>
                <a:gd name="T12" fmla="*/ 32 w 52"/>
                <a:gd name="T13" fmla="*/ 4 h 79"/>
                <a:gd name="T14" fmla="*/ 29 w 52"/>
                <a:gd name="T15" fmla="*/ 2 h 79"/>
                <a:gd name="T16" fmla="*/ 23 w 52"/>
                <a:gd name="T17" fmla="*/ 0 h 79"/>
                <a:gd name="T18" fmla="*/ 0 w 52"/>
                <a:gd name="T19" fmla="*/ 44 h 79"/>
                <a:gd name="T20" fmla="*/ 25 w 52"/>
                <a:gd name="T21" fmla="*/ 79 h 79"/>
                <a:gd name="T22" fmla="*/ 35 w 52"/>
                <a:gd name="T23" fmla="*/ 73 h 79"/>
                <a:gd name="T24" fmla="*/ 44 w 52"/>
                <a:gd name="T25" fmla="*/ 64 h 79"/>
                <a:gd name="T26" fmla="*/ 49 w 52"/>
                <a:gd name="T27" fmla="*/ 52 h 79"/>
                <a:gd name="T28" fmla="*/ 52 w 52"/>
                <a:gd name="T29" fmla="*/ 39 h 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2"/>
                <a:gd name="T46" fmla="*/ 0 h 79"/>
                <a:gd name="T47" fmla="*/ 52 w 52"/>
                <a:gd name="T48" fmla="*/ 79 h 7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2" h="79">
                  <a:moveTo>
                    <a:pt x="52" y="39"/>
                  </a:moveTo>
                  <a:lnTo>
                    <a:pt x="50" y="31"/>
                  </a:lnTo>
                  <a:lnTo>
                    <a:pt x="48" y="24"/>
                  </a:lnTo>
                  <a:lnTo>
                    <a:pt x="44" y="16"/>
                  </a:lnTo>
                  <a:lnTo>
                    <a:pt x="39" y="9"/>
                  </a:lnTo>
                  <a:lnTo>
                    <a:pt x="36" y="7"/>
                  </a:lnTo>
                  <a:lnTo>
                    <a:pt x="32" y="4"/>
                  </a:lnTo>
                  <a:lnTo>
                    <a:pt x="29" y="2"/>
                  </a:lnTo>
                  <a:lnTo>
                    <a:pt x="23" y="0"/>
                  </a:lnTo>
                  <a:lnTo>
                    <a:pt x="0" y="44"/>
                  </a:lnTo>
                  <a:lnTo>
                    <a:pt x="25" y="79"/>
                  </a:lnTo>
                  <a:lnTo>
                    <a:pt x="35" y="73"/>
                  </a:lnTo>
                  <a:lnTo>
                    <a:pt x="44" y="64"/>
                  </a:lnTo>
                  <a:lnTo>
                    <a:pt x="49" y="52"/>
                  </a:lnTo>
                  <a:lnTo>
                    <a:pt x="52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2787" y="1083"/>
              <a:ext cx="340" cy="291"/>
            </a:xfrm>
            <a:custGeom>
              <a:avLst/>
              <a:gdLst/>
              <a:ahLst/>
              <a:cxnLst>
                <a:cxn ang="0">
                  <a:pos x="607" y="56"/>
                </a:cxn>
                <a:cxn ang="0">
                  <a:pos x="559" y="84"/>
                </a:cxn>
                <a:cxn ang="0">
                  <a:pos x="510" y="110"/>
                </a:cxn>
                <a:cxn ang="0">
                  <a:pos x="460" y="123"/>
                </a:cxn>
                <a:cxn ang="0">
                  <a:pos x="415" y="116"/>
                </a:cxn>
                <a:cxn ang="0">
                  <a:pos x="378" y="100"/>
                </a:cxn>
                <a:cxn ang="0">
                  <a:pos x="346" y="75"/>
                </a:cxn>
                <a:cxn ang="0">
                  <a:pos x="318" y="45"/>
                </a:cxn>
                <a:cxn ang="0">
                  <a:pos x="293" y="18"/>
                </a:cxn>
                <a:cxn ang="0">
                  <a:pos x="262" y="4"/>
                </a:cxn>
                <a:cxn ang="0">
                  <a:pos x="225" y="0"/>
                </a:cxn>
                <a:cxn ang="0">
                  <a:pos x="189" y="4"/>
                </a:cxn>
                <a:cxn ang="0">
                  <a:pos x="144" y="21"/>
                </a:cxn>
                <a:cxn ang="0">
                  <a:pos x="93" y="49"/>
                </a:cxn>
                <a:cxn ang="0">
                  <a:pos x="52" y="80"/>
                </a:cxn>
                <a:cxn ang="0">
                  <a:pos x="17" y="112"/>
                </a:cxn>
                <a:cxn ang="0">
                  <a:pos x="4" y="140"/>
                </a:cxn>
                <a:cxn ang="0">
                  <a:pos x="29" y="217"/>
                </a:cxn>
                <a:cxn ang="0">
                  <a:pos x="52" y="347"/>
                </a:cxn>
                <a:cxn ang="0">
                  <a:pos x="44" y="503"/>
                </a:cxn>
                <a:cxn ang="0">
                  <a:pos x="25" y="580"/>
                </a:cxn>
                <a:cxn ang="0">
                  <a:pos x="43" y="569"/>
                </a:cxn>
                <a:cxn ang="0">
                  <a:pos x="74" y="552"/>
                </a:cxn>
                <a:cxn ang="0">
                  <a:pos x="111" y="531"/>
                </a:cxn>
                <a:cxn ang="0">
                  <a:pos x="155" y="507"/>
                </a:cxn>
                <a:cxn ang="0">
                  <a:pos x="199" y="485"/>
                </a:cxn>
                <a:cxn ang="0">
                  <a:pos x="243" y="466"/>
                </a:cxn>
                <a:cxn ang="0">
                  <a:pos x="282" y="452"/>
                </a:cxn>
                <a:cxn ang="0">
                  <a:pos x="302" y="447"/>
                </a:cxn>
                <a:cxn ang="0">
                  <a:pos x="313" y="445"/>
                </a:cxn>
                <a:cxn ang="0">
                  <a:pos x="323" y="445"/>
                </a:cxn>
                <a:cxn ang="0">
                  <a:pos x="333" y="445"/>
                </a:cxn>
                <a:cxn ang="0">
                  <a:pos x="338" y="322"/>
                </a:cxn>
                <a:cxn ang="0">
                  <a:pos x="295" y="287"/>
                </a:cxn>
                <a:cxn ang="0">
                  <a:pos x="311" y="231"/>
                </a:cxn>
                <a:cxn ang="0">
                  <a:pos x="369" y="229"/>
                </a:cxn>
                <a:cxn ang="0">
                  <a:pos x="389" y="283"/>
                </a:cxn>
                <a:cxn ang="0">
                  <a:pos x="338" y="322"/>
                </a:cxn>
                <a:cxn ang="0">
                  <a:pos x="349" y="448"/>
                </a:cxn>
                <a:cxn ang="0">
                  <a:pos x="372" y="454"/>
                </a:cxn>
                <a:cxn ang="0">
                  <a:pos x="395" y="462"/>
                </a:cxn>
                <a:cxn ang="0">
                  <a:pos x="416" y="474"/>
                </a:cxn>
                <a:cxn ang="0">
                  <a:pos x="439" y="497"/>
                </a:cxn>
                <a:cxn ang="0">
                  <a:pos x="478" y="518"/>
                </a:cxn>
                <a:cxn ang="0">
                  <a:pos x="519" y="527"/>
                </a:cxn>
                <a:cxn ang="0">
                  <a:pos x="563" y="527"/>
                </a:cxn>
                <a:cxn ang="0">
                  <a:pos x="603" y="520"/>
                </a:cxn>
                <a:cxn ang="0">
                  <a:pos x="638" y="510"/>
                </a:cxn>
                <a:cxn ang="0">
                  <a:pos x="665" y="500"/>
                </a:cxn>
                <a:cxn ang="0">
                  <a:pos x="679" y="491"/>
                </a:cxn>
                <a:cxn ang="0">
                  <a:pos x="631" y="44"/>
                </a:cxn>
              </a:cxnLst>
              <a:rect l="0" t="0" r="r" b="b"/>
              <a:pathLst>
                <a:path w="682" h="582">
                  <a:moveTo>
                    <a:pt x="631" y="44"/>
                  </a:moveTo>
                  <a:lnTo>
                    <a:pt x="607" y="56"/>
                  </a:lnTo>
                  <a:lnTo>
                    <a:pt x="584" y="70"/>
                  </a:lnTo>
                  <a:lnTo>
                    <a:pt x="559" y="84"/>
                  </a:lnTo>
                  <a:lnTo>
                    <a:pt x="535" y="98"/>
                  </a:lnTo>
                  <a:lnTo>
                    <a:pt x="510" y="110"/>
                  </a:lnTo>
                  <a:lnTo>
                    <a:pt x="486" y="119"/>
                  </a:lnTo>
                  <a:lnTo>
                    <a:pt x="460" y="123"/>
                  </a:lnTo>
                  <a:lnTo>
                    <a:pt x="434" y="122"/>
                  </a:lnTo>
                  <a:lnTo>
                    <a:pt x="415" y="116"/>
                  </a:lnTo>
                  <a:lnTo>
                    <a:pt x="395" y="109"/>
                  </a:lnTo>
                  <a:lnTo>
                    <a:pt x="378" y="100"/>
                  </a:lnTo>
                  <a:lnTo>
                    <a:pt x="362" y="88"/>
                  </a:lnTo>
                  <a:lnTo>
                    <a:pt x="346" y="75"/>
                  </a:lnTo>
                  <a:lnTo>
                    <a:pt x="332" y="61"/>
                  </a:lnTo>
                  <a:lnTo>
                    <a:pt x="318" y="45"/>
                  </a:lnTo>
                  <a:lnTo>
                    <a:pt x="305" y="29"/>
                  </a:lnTo>
                  <a:lnTo>
                    <a:pt x="293" y="18"/>
                  </a:lnTo>
                  <a:lnTo>
                    <a:pt x="279" y="9"/>
                  </a:lnTo>
                  <a:lnTo>
                    <a:pt x="262" y="4"/>
                  </a:lnTo>
                  <a:lnTo>
                    <a:pt x="244" y="0"/>
                  </a:lnTo>
                  <a:lnTo>
                    <a:pt x="225" y="0"/>
                  </a:lnTo>
                  <a:lnTo>
                    <a:pt x="207" y="0"/>
                  </a:lnTo>
                  <a:lnTo>
                    <a:pt x="189" y="4"/>
                  </a:lnTo>
                  <a:lnTo>
                    <a:pt x="173" y="8"/>
                  </a:lnTo>
                  <a:lnTo>
                    <a:pt x="144" y="21"/>
                  </a:lnTo>
                  <a:lnTo>
                    <a:pt x="118" y="34"/>
                  </a:lnTo>
                  <a:lnTo>
                    <a:pt x="93" y="49"/>
                  </a:lnTo>
                  <a:lnTo>
                    <a:pt x="71" y="63"/>
                  </a:lnTo>
                  <a:lnTo>
                    <a:pt x="52" y="80"/>
                  </a:lnTo>
                  <a:lnTo>
                    <a:pt x="34" y="96"/>
                  </a:lnTo>
                  <a:lnTo>
                    <a:pt x="17" y="112"/>
                  </a:lnTo>
                  <a:lnTo>
                    <a:pt x="0" y="128"/>
                  </a:lnTo>
                  <a:lnTo>
                    <a:pt x="4" y="140"/>
                  </a:lnTo>
                  <a:lnTo>
                    <a:pt x="16" y="169"/>
                  </a:lnTo>
                  <a:lnTo>
                    <a:pt x="29" y="217"/>
                  </a:lnTo>
                  <a:lnTo>
                    <a:pt x="43" y="278"/>
                  </a:lnTo>
                  <a:lnTo>
                    <a:pt x="52" y="347"/>
                  </a:lnTo>
                  <a:lnTo>
                    <a:pt x="53" y="423"/>
                  </a:lnTo>
                  <a:lnTo>
                    <a:pt x="44" y="503"/>
                  </a:lnTo>
                  <a:lnTo>
                    <a:pt x="21" y="582"/>
                  </a:lnTo>
                  <a:lnTo>
                    <a:pt x="25" y="580"/>
                  </a:lnTo>
                  <a:lnTo>
                    <a:pt x="33" y="576"/>
                  </a:lnTo>
                  <a:lnTo>
                    <a:pt x="43" y="569"/>
                  </a:lnTo>
                  <a:lnTo>
                    <a:pt x="57" y="562"/>
                  </a:lnTo>
                  <a:lnTo>
                    <a:pt x="74" y="552"/>
                  </a:lnTo>
                  <a:lnTo>
                    <a:pt x="92" y="542"/>
                  </a:lnTo>
                  <a:lnTo>
                    <a:pt x="111" y="531"/>
                  </a:lnTo>
                  <a:lnTo>
                    <a:pt x="133" y="519"/>
                  </a:lnTo>
                  <a:lnTo>
                    <a:pt x="155" y="507"/>
                  </a:lnTo>
                  <a:lnTo>
                    <a:pt x="177" y="497"/>
                  </a:lnTo>
                  <a:lnTo>
                    <a:pt x="199" y="485"/>
                  </a:lnTo>
                  <a:lnTo>
                    <a:pt x="222" y="475"/>
                  </a:lnTo>
                  <a:lnTo>
                    <a:pt x="243" y="466"/>
                  </a:lnTo>
                  <a:lnTo>
                    <a:pt x="264" y="458"/>
                  </a:lnTo>
                  <a:lnTo>
                    <a:pt x="282" y="452"/>
                  </a:lnTo>
                  <a:lnTo>
                    <a:pt x="298" y="448"/>
                  </a:lnTo>
                  <a:lnTo>
                    <a:pt x="302" y="447"/>
                  </a:lnTo>
                  <a:lnTo>
                    <a:pt x="307" y="447"/>
                  </a:lnTo>
                  <a:lnTo>
                    <a:pt x="313" y="445"/>
                  </a:lnTo>
                  <a:lnTo>
                    <a:pt x="318" y="445"/>
                  </a:lnTo>
                  <a:lnTo>
                    <a:pt x="323" y="445"/>
                  </a:lnTo>
                  <a:lnTo>
                    <a:pt x="328" y="445"/>
                  </a:lnTo>
                  <a:lnTo>
                    <a:pt x="333" y="445"/>
                  </a:lnTo>
                  <a:lnTo>
                    <a:pt x="338" y="445"/>
                  </a:lnTo>
                  <a:lnTo>
                    <a:pt x="338" y="322"/>
                  </a:lnTo>
                  <a:lnTo>
                    <a:pt x="287" y="352"/>
                  </a:lnTo>
                  <a:lnTo>
                    <a:pt x="295" y="287"/>
                  </a:lnTo>
                  <a:lnTo>
                    <a:pt x="247" y="243"/>
                  </a:lnTo>
                  <a:lnTo>
                    <a:pt x="311" y="231"/>
                  </a:lnTo>
                  <a:lnTo>
                    <a:pt x="337" y="171"/>
                  </a:lnTo>
                  <a:lnTo>
                    <a:pt x="369" y="229"/>
                  </a:lnTo>
                  <a:lnTo>
                    <a:pt x="435" y="235"/>
                  </a:lnTo>
                  <a:lnTo>
                    <a:pt x="389" y="283"/>
                  </a:lnTo>
                  <a:lnTo>
                    <a:pt x="403" y="347"/>
                  </a:lnTo>
                  <a:lnTo>
                    <a:pt x="338" y="322"/>
                  </a:lnTo>
                  <a:lnTo>
                    <a:pt x="338" y="445"/>
                  </a:lnTo>
                  <a:lnTo>
                    <a:pt x="349" y="448"/>
                  </a:lnTo>
                  <a:lnTo>
                    <a:pt x="360" y="451"/>
                  </a:lnTo>
                  <a:lnTo>
                    <a:pt x="372" y="454"/>
                  </a:lnTo>
                  <a:lnTo>
                    <a:pt x="385" y="458"/>
                  </a:lnTo>
                  <a:lnTo>
                    <a:pt x="395" y="462"/>
                  </a:lnTo>
                  <a:lnTo>
                    <a:pt x="407" y="467"/>
                  </a:lnTo>
                  <a:lnTo>
                    <a:pt x="416" y="474"/>
                  </a:lnTo>
                  <a:lnTo>
                    <a:pt x="422" y="480"/>
                  </a:lnTo>
                  <a:lnTo>
                    <a:pt x="439" y="497"/>
                  </a:lnTo>
                  <a:lnTo>
                    <a:pt x="457" y="509"/>
                  </a:lnTo>
                  <a:lnTo>
                    <a:pt x="478" y="518"/>
                  </a:lnTo>
                  <a:lnTo>
                    <a:pt x="498" y="524"/>
                  </a:lnTo>
                  <a:lnTo>
                    <a:pt x="519" y="527"/>
                  </a:lnTo>
                  <a:lnTo>
                    <a:pt x="541" y="528"/>
                  </a:lnTo>
                  <a:lnTo>
                    <a:pt x="563" y="527"/>
                  </a:lnTo>
                  <a:lnTo>
                    <a:pt x="584" y="524"/>
                  </a:lnTo>
                  <a:lnTo>
                    <a:pt x="603" y="520"/>
                  </a:lnTo>
                  <a:lnTo>
                    <a:pt x="622" y="515"/>
                  </a:lnTo>
                  <a:lnTo>
                    <a:pt x="638" y="510"/>
                  </a:lnTo>
                  <a:lnTo>
                    <a:pt x="653" y="505"/>
                  </a:lnTo>
                  <a:lnTo>
                    <a:pt x="665" y="500"/>
                  </a:lnTo>
                  <a:lnTo>
                    <a:pt x="674" y="494"/>
                  </a:lnTo>
                  <a:lnTo>
                    <a:pt x="679" y="491"/>
                  </a:lnTo>
                  <a:lnTo>
                    <a:pt x="682" y="488"/>
                  </a:lnTo>
                  <a:lnTo>
                    <a:pt x="631" y="4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2812" y="1420"/>
              <a:ext cx="610" cy="707"/>
            </a:xfrm>
            <a:custGeom>
              <a:avLst/>
              <a:gdLst/>
              <a:ahLst/>
              <a:cxnLst>
                <a:cxn ang="0">
                  <a:pos x="1103" y="579"/>
                </a:cxn>
                <a:cxn ang="0">
                  <a:pos x="983" y="487"/>
                </a:cxn>
                <a:cxn ang="0">
                  <a:pos x="921" y="392"/>
                </a:cxn>
                <a:cxn ang="0">
                  <a:pos x="943" y="277"/>
                </a:cxn>
                <a:cxn ang="0">
                  <a:pos x="1122" y="399"/>
                </a:cxn>
                <a:cxn ang="0">
                  <a:pos x="1209" y="422"/>
                </a:cxn>
                <a:cxn ang="0">
                  <a:pos x="1151" y="299"/>
                </a:cxn>
                <a:cxn ang="0">
                  <a:pos x="1042" y="201"/>
                </a:cxn>
                <a:cxn ang="0">
                  <a:pos x="987" y="173"/>
                </a:cxn>
                <a:cxn ang="0">
                  <a:pos x="918" y="256"/>
                </a:cxn>
                <a:cxn ang="0">
                  <a:pos x="874" y="200"/>
                </a:cxn>
                <a:cxn ang="0">
                  <a:pos x="756" y="222"/>
                </a:cxn>
                <a:cxn ang="0">
                  <a:pos x="680" y="71"/>
                </a:cxn>
                <a:cxn ang="0">
                  <a:pos x="564" y="5"/>
                </a:cxn>
                <a:cxn ang="0">
                  <a:pos x="507" y="103"/>
                </a:cxn>
                <a:cxn ang="0">
                  <a:pos x="471" y="231"/>
                </a:cxn>
                <a:cxn ang="0">
                  <a:pos x="356" y="244"/>
                </a:cxn>
                <a:cxn ang="0">
                  <a:pos x="213" y="241"/>
                </a:cxn>
                <a:cxn ang="0">
                  <a:pos x="148" y="298"/>
                </a:cxn>
                <a:cxn ang="0">
                  <a:pos x="130" y="348"/>
                </a:cxn>
                <a:cxn ang="0">
                  <a:pos x="166" y="489"/>
                </a:cxn>
                <a:cxn ang="0">
                  <a:pos x="245" y="524"/>
                </a:cxn>
                <a:cxn ang="0">
                  <a:pos x="241" y="472"/>
                </a:cxn>
                <a:cxn ang="0">
                  <a:pos x="349" y="427"/>
                </a:cxn>
                <a:cxn ang="0">
                  <a:pos x="445" y="434"/>
                </a:cxn>
                <a:cxn ang="0">
                  <a:pos x="487" y="508"/>
                </a:cxn>
                <a:cxn ang="0">
                  <a:pos x="627" y="631"/>
                </a:cxn>
                <a:cxn ang="0">
                  <a:pos x="735" y="694"/>
                </a:cxn>
                <a:cxn ang="0">
                  <a:pos x="542" y="739"/>
                </a:cxn>
                <a:cxn ang="0">
                  <a:pos x="378" y="653"/>
                </a:cxn>
                <a:cxn ang="0">
                  <a:pos x="278" y="569"/>
                </a:cxn>
                <a:cxn ang="0">
                  <a:pos x="325" y="675"/>
                </a:cxn>
                <a:cxn ang="0">
                  <a:pos x="348" y="767"/>
                </a:cxn>
                <a:cxn ang="0">
                  <a:pos x="157" y="945"/>
                </a:cxn>
                <a:cxn ang="0">
                  <a:pos x="10" y="1281"/>
                </a:cxn>
                <a:cxn ang="0">
                  <a:pos x="227" y="1275"/>
                </a:cxn>
                <a:cxn ang="0">
                  <a:pos x="344" y="1128"/>
                </a:cxn>
                <a:cxn ang="0">
                  <a:pos x="531" y="1010"/>
                </a:cxn>
                <a:cxn ang="0">
                  <a:pos x="601" y="992"/>
                </a:cxn>
                <a:cxn ang="0">
                  <a:pos x="1166" y="1315"/>
                </a:cxn>
                <a:cxn ang="0">
                  <a:pos x="1102" y="1099"/>
                </a:cxn>
                <a:cxn ang="0">
                  <a:pos x="1014" y="923"/>
                </a:cxn>
                <a:cxn ang="0">
                  <a:pos x="567" y="770"/>
                </a:cxn>
                <a:cxn ang="0">
                  <a:pos x="934" y="819"/>
                </a:cxn>
                <a:cxn ang="0">
                  <a:pos x="856" y="730"/>
                </a:cxn>
                <a:cxn ang="0">
                  <a:pos x="935" y="644"/>
                </a:cxn>
                <a:cxn ang="0">
                  <a:pos x="829" y="422"/>
                </a:cxn>
                <a:cxn ang="0">
                  <a:pos x="832" y="489"/>
                </a:cxn>
                <a:cxn ang="0">
                  <a:pos x="832" y="552"/>
                </a:cxn>
                <a:cxn ang="0">
                  <a:pos x="818" y="587"/>
                </a:cxn>
                <a:cxn ang="0">
                  <a:pos x="975" y="597"/>
                </a:cxn>
                <a:cxn ang="0">
                  <a:pos x="1059" y="608"/>
                </a:cxn>
                <a:cxn ang="0">
                  <a:pos x="1175" y="625"/>
                </a:cxn>
                <a:cxn ang="0">
                  <a:pos x="1218" y="564"/>
                </a:cxn>
                <a:cxn ang="0">
                  <a:pos x="1210" y="430"/>
                </a:cxn>
              </a:cxnLst>
              <a:rect l="0" t="0" r="r" b="b"/>
              <a:pathLst>
                <a:path w="1220" h="1414">
                  <a:moveTo>
                    <a:pt x="1139" y="430"/>
                  </a:moveTo>
                  <a:lnTo>
                    <a:pt x="1147" y="487"/>
                  </a:lnTo>
                  <a:lnTo>
                    <a:pt x="1143" y="537"/>
                  </a:lnTo>
                  <a:lnTo>
                    <a:pt x="1134" y="573"/>
                  </a:lnTo>
                  <a:lnTo>
                    <a:pt x="1129" y="587"/>
                  </a:lnTo>
                  <a:lnTo>
                    <a:pt x="1103" y="579"/>
                  </a:lnTo>
                  <a:lnTo>
                    <a:pt x="1080" y="568"/>
                  </a:lnTo>
                  <a:lnTo>
                    <a:pt x="1056" y="555"/>
                  </a:lnTo>
                  <a:lnTo>
                    <a:pt x="1036" y="539"/>
                  </a:lnTo>
                  <a:lnTo>
                    <a:pt x="1016" y="523"/>
                  </a:lnTo>
                  <a:lnTo>
                    <a:pt x="1000" y="505"/>
                  </a:lnTo>
                  <a:lnTo>
                    <a:pt x="983" y="487"/>
                  </a:lnTo>
                  <a:lnTo>
                    <a:pt x="969" y="468"/>
                  </a:lnTo>
                  <a:lnTo>
                    <a:pt x="956" y="450"/>
                  </a:lnTo>
                  <a:lnTo>
                    <a:pt x="944" y="434"/>
                  </a:lnTo>
                  <a:lnTo>
                    <a:pt x="935" y="418"/>
                  </a:lnTo>
                  <a:lnTo>
                    <a:pt x="927" y="404"/>
                  </a:lnTo>
                  <a:lnTo>
                    <a:pt x="921" y="392"/>
                  </a:lnTo>
                  <a:lnTo>
                    <a:pt x="917" y="383"/>
                  </a:lnTo>
                  <a:lnTo>
                    <a:pt x="914" y="378"/>
                  </a:lnTo>
                  <a:lnTo>
                    <a:pt x="913" y="376"/>
                  </a:lnTo>
                  <a:lnTo>
                    <a:pt x="792" y="360"/>
                  </a:lnTo>
                  <a:lnTo>
                    <a:pt x="820" y="287"/>
                  </a:lnTo>
                  <a:lnTo>
                    <a:pt x="943" y="277"/>
                  </a:lnTo>
                  <a:lnTo>
                    <a:pt x="1073" y="345"/>
                  </a:lnTo>
                  <a:lnTo>
                    <a:pt x="1085" y="355"/>
                  </a:lnTo>
                  <a:lnTo>
                    <a:pt x="1096" y="367"/>
                  </a:lnTo>
                  <a:lnTo>
                    <a:pt x="1105" y="377"/>
                  </a:lnTo>
                  <a:lnTo>
                    <a:pt x="1114" y="387"/>
                  </a:lnTo>
                  <a:lnTo>
                    <a:pt x="1122" y="399"/>
                  </a:lnTo>
                  <a:lnTo>
                    <a:pt x="1129" y="409"/>
                  </a:lnTo>
                  <a:lnTo>
                    <a:pt x="1134" y="419"/>
                  </a:lnTo>
                  <a:lnTo>
                    <a:pt x="1139" y="430"/>
                  </a:lnTo>
                  <a:lnTo>
                    <a:pt x="1210" y="430"/>
                  </a:lnTo>
                  <a:lnTo>
                    <a:pt x="1209" y="426"/>
                  </a:lnTo>
                  <a:lnTo>
                    <a:pt x="1209" y="422"/>
                  </a:lnTo>
                  <a:lnTo>
                    <a:pt x="1207" y="418"/>
                  </a:lnTo>
                  <a:lnTo>
                    <a:pt x="1206" y="414"/>
                  </a:lnTo>
                  <a:lnTo>
                    <a:pt x="1194" y="381"/>
                  </a:lnTo>
                  <a:lnTo>
                    <a:pt x="1182" y="351"/>
                  </a:lnTo>
                  <a:lnTo>
                    <a:pt x="1166" y="324"/>
                  </a:lnTo>
                  <a:lnTo>
                    <a:pt x="1151" y="299"/>
                  </a:lnTo>
                  <a:lnTo>
                    <a:pt x="1133" y="277"/>
                  </a:lnTo>
                  <a:lnTo>
                    <a:pt x="1114" y="257"/>
                  </a:lnTo>
                  <a:lnTo>
                    <a:pt x="1095" y="240"/>
                  </a:lnTo>
                  <a:lnTo>
                    <a:pt x="1077" y="225"/>
                  </a:lnTo>
                  <a:lnTo>
                    <a:pt x="1059" y="212"/>
                  </a:lnTo>
                  <a:lnTo>
                    <a:pt x="1042" y="201"/>
                  </a:lnTo>
                  <a:lnTo>
                    <a:pt x="1027" y="192"/>
                  </a:lnTo>
                  <a:lnTo>
                    <a:pt x="1014" y="185"/>
                  </a:lnTo>
                  <a:lnTo>
                    <a:pt x="1002" y="179"/>
                  </a:lnTo>
                  <a:lnTo>
                    <a:pt x="994" y="176"/>
                  </a:lnTo>
                  <a:lnTo>
                    <a:pt x="988" y="174"/>
                  </a:lnTo>
                  <a:lnTo>
                    <a:pt x="987" y="173"/>
                  </a:lnTo>
                  <a:lnTo>
                    <a:pt x="987" y="174"/>
                  </a:lnTo>
                  <a:lnTo>
                    <a:pt x="980" y="173"/>
                  </a:lnTo>
                  <a:lnTo>
                    <a:pt x="975" y="172"/>
                  </a:lnTo>
                  <a:lnTo>
                    <a:pt x="969" y="172"/>
                  </a:lnTo>
                  <a:lnTo>
                    <a:pt x="964" y="172"/>
                  </a:lnTo>
                  <a:lnTo>
                    <a:pt x="918" y="256"/>
                  </a:lnTo>
                  <a:lnTo>
                    <a:pt x="837" y="262"/>
                  </a:lnTo>
                  <a:lnTo>
                    <a:pt x="873" y="200"/>
                  </a:lnTo>
                  <a:lnTo>
                    <a:pt x="873" y="200"/>
                  </a:lnTo>
                  <a:lnTo>
                    <a:pt x="873" y="200"/>
                  </a:lnTo>
                  <a:lnTo>
                    <a:pt x="873" y="200"/>
                  </a:lnTo>
                  <a:lnTo>
                    <a:pt x="874" y="200"/>
                  </a:lnTo>
                  <a:lnTo>
                    <a:pt x="859" y="207"/>
                  </a:lnTo>
                  <a:lnTo>
                    <a:pt x="842" y="212"/>
                  </a:lnTo>
                  <a:lnTo>
                    <a:pt x="824" y="217"/>
                  </a:lnTo>
                  <a:lnTo>
                    <a:pt x="804" y="219"/>
                  </a:lnTo>
                  <a:lnTo>
                    <a:pt x="780" y="222"/>
                  </a:lnTo>
                  <a:lnTo>
                    <a:pt x="756" y="222"/>
                  </a:lnTo>
                  <a:lnTo>
                    <a:pt x="727" y="218"/>
                  </a:lnTo>
                  <a:lnTo>
                    <a:pt x="696" y="213"/>
                  </a:lnTo>
                  <a:lnTo>
                    <a:pt x="685" y="105"/>
                  </a:lnTo>
                  <a:lnTo>
                    <a:pt x="685" y="99"/>
                  </a:lnTo>
                  <a:lnTo>
                    <a:pt x="684" y="88"/>
                  </a:lnTo>
                  <a:lnTo>
                    <a:pt x="680" y="71"/>
                  </a:lnTo>
                  <a:lnTo>
                    <a:pt x="673" y="50"/>
                  </a:lnTo>
                  <a:lnTo>
                    <a:pt x="662" y="31"/>
                  </a:lnTo>
                  <a:lnTo>
                    <a:pt x="646" y="14"/>
                  </a:lnTo>
                  <a:lnTo>
                    <a:pt x="624" y="4"/>
                  </a:lnTo>
                  <a:lnTo>
                    <a:pt x="595" y="0"/>
                  </a:lnTo>
                  <a:lnTo>
                    <a:pt x="564" y="5"/>
                  </a:lnTo>
                  <a:lnTo>
                    <a:pt x="542" y="18"/>
                  </a:lnTo>
                  <a:lnTo>
                    <a:pt x="526" y="35"/>
                  </a:lnTo>
                  <a:lnTo>
                    <a:pt x="516" y="54"/>
                  </a:lnTo>
                  <a:lnTo>
                    <a:pt x="511" y="74"/>
                  </a:lnTo>
                  <a:lnTo>
                    <a:pt x="508" y="90"/>
                  </a:lnTo>
                  <a:lnTo>
                    <a:pt x="507" y="103"/>
                  </a:lnTo>
                  <a:lnTo>
                    <a:pt x="507" y="107"/>
                  </a:lnTo>
                  <a:lnTo>
                    <a:pt x="495" y="216"/>
                  </a:lnTo>
                  <a:lnTo>
                    <a:pt x="494" y="217"/>
                  </a:lnTo>
                  <a:lnTo>
                    <a:pt x="489" y="221"/>
                  </a:lnTo>
                  <a:lnTo>
                    <a:pt x="481" y="225"/>
                  </a:lnTo>
                  <a:lnTo>
                    <a:pt x="471" y="231"/>
                  </a:lnTo>
                  <a:lnTo>
                    <a:pt x="456" y="236"/>
                  </a:lnTo>
                  <a:lnTo>
                    <a:pt x="438" y="241"/>
                  </a:lnTo>
                  <a:lnTo>
                    <a:pt x="418" y="245"/>
                  </a:lnTo>
                  <a:lnTo>
                    <a:pt x="395" y="248"/>
                  </a:lnTo>
                  <a:lnTo>
                    <a:pt x="374" y="247"/>
                  </a:lnTo>
                  <a:lnTo>
                    <a:pt x="356" y="244"/>
                  </a:lnTo>
                  <a:lnTo>
                    <a:pt x="336" y="239"/>
                  </a:lnTo>
                  <a:lnTo>
                    <a:pt x="318" y="235"/>
                  </a:lnTo>
                  <a:lnTo>
                    <a:pt x="298" y="231"/>
                  </a:lnTo>
                  <a:lnTo>
                    <a:pt x="273" y="230"/>
                  </a:lnTo>
                  <a:lnTo>
                    <a:pt x="246" y="234"/>
                  </a:lnTo>
                  <a:lnTo>
                    <a:pt x="213" y="241"/>
                  </a:lnTo>
                  <a:lnTo>
                    <a:pt x="210" y="243"/>
                  </a:lnTo>
                  <a:lnTo>
                    <a:pt x="201" y="248"/>
                  </a:lnTo>
                  <a:lnTo>
                    <a:pt x="189" y="254"/>
                  </a:lnTo>
                  <a:lnTo>
                    <a:pt x="175" y="266"/>
                  </a:lnTo>
                  <a:lnTo>
                    <a:pt x="161" y="280"/>
                  </a:lnTo>
                  <a:lnTo>
                    <a:pt x="148" y="298"/>
                  </a:lnTo>
                  <a:lnTo>
                    <a:pt x="138" y="321"/>
                  </a:lnTo>
                  <a:lnTo>
                    <a:pt x="133" y="347"/>
                  </a:lnTo>
                  <a:lnTo>
                    <a:pt x="131" y="347"/>
                  </a:lnTo>
                  <a:lnTo>
                    <a:pt x="131" y="347"/>
                  </a:lnTo>
                  <a:lnTo>
                    <a:pt x="131" y="347"/>
                  </a:lnTo>
                  <a:lnTo>
                    <a:pt x="130" y="348"/>
                  </a:lnTo>
                  <a:lnTo>
                    <a:pt x="127" y="355"/>
                  </a:lnTo>
                  <a:lnTo>
                    <a:pt x="127" y="369"/>
                  </a:lnTo>
                  <a:lnTo>
                    <a:pt x="131" y="391"/>
                  </a:lnTo>
                  <a:lnTo>
                    <a:pt x="139" y="419"/>
                  </a:lnTo>
                  <a:lnTo>
                    <a:pt x="149" y="453"/>
                  </a:lnTo>
                  <a:lnTo>
                    <a:pt x="166" y="489"/>
                  </a:lnTo>
                  <a:lnTo>
                    <a:pt x="188" y="528"/>
                  </a:lnTo>
                  <a:lnTo>
                    <a:pt x="216" y="569"/>
                  </a:lnTo>
                  <a:lnTo>
                    <a:pt x="278" y="569"/>
                  </a:lnTo>
                  <a:lnTo>
                    <a:pt x="264" y="552"/>
                  </a:lnTo>
                  <a:lnTo>
                    <a:pt x="254" y="537"/>
                  </a:lnTo>
                  <a:lnTo>
                    <a:pt x="245" y="524"/>
                  </a:lnTo>
                  <a:lnTo>
                    <a:pt x="238" y="511"/>
                  </a:lnTo>
                  <a:lnTo>
                    <a:pt x="233" y="502"/>
                  </a:lnTo>
                  <a:lnTo>
                    <a:pt x="231" y="496"/>
                  </a:lnTo>
                  <a:lnTo>
                    <a:pt x="228" y="490"/>
                  </a:lnTo>
                  <a:lnTo>
                    <a:pt x="228" y="489"/>
                  </a:lnTo>
                  <a:lnTo>
                    <a:pt x="241" y="472"/>
                  </a:lnTo>
                  <a:lnTo>
                    <a:pt x="256" y="458"/>
                  </a:lnTo>
                  <a:lnTo>
                    <a:pt x="273" y="448"/>
                  </a:lnTo>
                  <a:lnTo>
                    <a:pt x="291" y="439"/>
                  </a:lnTo>
                  <a:lnTo>
                    <a:pt x="309" y="434"/>
                  </a:lnTo>
                  <a:lnTo>
                    <a:pt x="329" y="430"/>
                  </a:lnTo>
                  <a:lnTo>
                    <a:pt x="349" y="427"/>
                  </a:lnTo>
                  <a:lnTo>
                    <a:pt x="367" y="426"/>
                  </a:lnTo>
                  <a:lnTo>
                    <a:pt x="387" y="426"/>
                  </a:lnTo>
                  <a:lnTo>
                    <a:pt x="404" y="427"/>
                  </a:lnTo>
                  <a:lnTo>
                    <a:pt x="419" y="430"/>
                  </a:lnTo>
                  <a:lnTo>
                    <a:pt x="433" y="431"/>
                  </a:lnTo>
                  <a:lnTo>
                    <a:pt x="445" y="434"/>
                  </a:lnTo>
                  <a:lnTo>
                    <a:pt x="453" y="436"/>
                  </a:lnTo>
                  <a:lnTo>
                    <a:pt x="459" y="437"/>
                  </a:lnTo>
                  <a:lnTo>
                    <a:pt x="460" y="437"/>
                  </a:lnTo>
                  <a:lnTo>
                    <a:pt x="464" y="461"/>
                  </a:lnTo>
                  <a:lnTo>
                    <a:pt x="473" y="485"/>
                  </a:lnTo>
                  <a:lnTo>
                    <a:pt x="487" y="508"/>
                  </a:lnTo>
                  <a:lnTo>
                    <a:pt x="505" y="532"/>
                  </a:lnTo>
                  <a:lnTo>
                    <a:pt x="527" y="554"/>
                  </a:lnTo>
                  <a:lnTo>
                    <a:pt x="551" y="574"/>
                  </a:lnTo>
                  <a:lnTo>
                    <a:pt x="575" y="595"/>
                  </a:lnTo>
                  <a:lnTo>
                    <a:pt x="601" y="614"/>
                  </a:lnTo>
                  <a:lnTo>
                    <a:pt x="627" y="631"/>
                  </a:lnTo>
                  <a:lnTo>
                    <a:pt x="651" y="648"/>
                  </a:lnTo>
                  <a:lnTo>
                    <a:pt x="675" y="661"/>
                  </a:lnTo>
                  <a:lnTo>
                    <a:pt x="695" y="674"/>
                  </a:lnTo>
                  <a:lnTo>
                    <a:pt x="713" y="683"/>
                  </a:lnTo>
                  <a:lnTo>
                    <a:pt x="726" y="689"/>
                  </a:lnTo>
                  <a:lnTo>
                    <a:pt x="735" y="694"/>
                  </a:lnTo>
                  <a:lnTo>
                    <a:pt x="738" y="696"/>
                  </a:lnTo>
                  <a:lnTo>
                    <a:pt x="690" y="787"/>
                  </a:lnTo>
                  <a:lnTo>
                    <a:pt x="650" y="777"/>
                  </a:lnTo>
                  <a:lnTo>
                    <a:pt x="611" y="765"/>
                  </a:lnTo>
                  <a:lnTo>
                    <a:pt x="576" y="754"/>
                  </a:lnTo>
                  <a:lnTo>
                    <a:pt x="542" y="739"/>
                  </a:lnTo>
                  <a:lnTo>
                    <a:pt x="509" y="727"/>
                  </a:lnTo>
                  <a:lnTo>
                    <a:pt x="480" y="712"/>
                  </a:lnTo>
                  <a:lnTo>
                    <a:pt x="451" y="698"/>
                  </a:lnTo>
                  <a:lnTo>
                    <a:pt x="425" y="683"/>
                  </a:lnTo>
                  <a:lnTo>
                    <a:pt x="401" y="668"/>
                  </a:lnTo>
                  <a:lnTo>
                    <a:pt x="378" y="653"/>
                  </a:lnTo>
                  <a:lnTo>
                    <a:pt x="357" y="639"/>
                  </a:lnTo>
                  <a:lnTo>
                    <a:pt x="338" y="623"/>
                  </a:lnTo>
                  <a:lnTo>
                    <a:pt x="321" y="609"/>
                  </a:lnTo>
                  <a:lnTo>
                    <a:pt x="306" y="595"/>
                  </a:lnTo>
                  <a:lnTo>
                    <a:pt x="291" y="582"/>
                  </a:lnTo>
                  <a:lnTo>
                    <a:pt x="278" y="569"/>
                  </a:lnTo>
                  <a:lnTo>
                    <a:pt x="216" y="569"/>
                  </a:lnTo>
                  <a:lnTo>
                    <a:pt x="233" y="590"/>
                  </a:lnTo>
                  <a:lnTo>
                    <a:pt x="254" y="610"/>
                  </a:lnTo>
                  <a:lnTo>
                    <a:pt x="275" y="632"/>
                  </a:lnTo>
                  <a:lnTo>
                    <a:pt x="299" y="653"/>
                  </a:lnTo>
                  <a:lnTo>
                    <a:pt x="325" y="675"/>
                  </a:lnTo>
                  <a:lnTo>
                    <a:pt x="352" y="694"/>
                  </a:lnTo>
                  <a:lnTo>
                    <a:pt x="380" y="712"/>
                  </a:lnTo>
                  <a:lnTo>
                    <a:pt x="411" y="729"/>
                  </a:lnTo>
                  <a:lnTo>
                    <a:pt x="395" y="738"/>
                  </a:lnTo>
                  <a:lnTo>
                    <a:pt x="373" y="751"/>
                  </a:lnTo>
                  <a:lnTo>
                    <a:pt x="348" y="767"/>
                  </a:lnTo>
                  <a:lnTo>
                    <a:pt x="320" y="786"/>
                  </a:lnTo>
                  <a:lnTo>
                    <a:pt x="289" y="810"/>
                  </a:lnTo>
                  <a:lnTo>
                    <a:pt x="256" y="837"/>
                  </a:lnTo>
                  <a:lnTo>
                    <a:pt x="224" y="870"/>
                  </a:lnTo>
                  <a:lnTo>
                    <a:pt x="191" y="905"/>
                  </a:lnTo>
                  <a:lnTo>
                    <a:pt x="157" y="945"/>
                  </a:lnTo>
                  <a:lnTo>
                    <a:pt x="126" y="990"/>
                  </a:lnTo>
                  <a:lnTo>
                    <a:pt x="96" y="1039"/>
                  </a:lnTo>
                  <a:lnTo>
                    <a:pt x="69" y="1092"/>
                  </a:lnTo>
                  <a:lnTo>
                    <a:pt x="45" y="1151"/>
                  </a:lnTo>
                  <a:lnTo>
                    <a:pt x="26" y="1214"/>
                  </a:lnTo>
                  <a:lnTo>
                    <a:pt x="10" y="1281"/>
                  </a:lnTo>
                  <a:lnTo>
                    <a:pt x="0" y="1355"/>
                  </a:lnTo>
                  <a:lnTo>
                    <a:pt x="179" y="1350"/>
                  </a:lnTo>
                  <a:lnTo>
                    <a:pt x="189" y="1334"/>
                  </a:lnTo>
                  <a:lnTo>
                    <a:pt x="201" y="1316"/>
                  </a:lnTo>
                  <a:lnTo>
                    <a:pt x="213" y="1297"/>
                  </a:lnTo>
                  <a:lnTo>
                    <a:pt x="227" y="1275"/>
                  </a:lnTo>
                  <a:lnTo>
                    <a:pt x="242" y="1252"/>
                  </a:lnTo>
                  <a:lnTo>
                    <a:pt x="259" y="1227"/>
                  </a:lnTo>
                  <a:lnTo>
                    <a:pt x="278" y="1203"/>
                  </a:lnTo>
                  <a:lnTo>
                    <a:pt x="299" y="1178"/>
                  </a:lnTo>
                  <a:lnTo>
                    <a:pt x="321" y="1152"/>
                  </a:lnTo>
                  <a:lnTo>
                    <a:pt x="344" y="1128"/>
                  </a:lnTo>
                  <a:lnTo>
                    <a:pt x="370" y="1105"/>
                  </a:lnTo>
                  <a:lnTo>
                    <a:pt x="398" y="1081"/>
                  </a:lnTo>
                  <a:lnTo>
                    <a:pt x="428" y="1061"/>
                  </a:lnTo>
                  <a:lnTo>
                    <a:pt x="460" y="1041"/>
                  </a:lnTo>
                  <a:lnTo>
                    <a:pt x="495" y="1025"/>
                  </a:lnTo>
                  <a:lnTo>
                    <a:pt x="531" y="1010"/>
                  </a:lnTo>
                  <a:lnTo>
                    <a:pt x="542" y="1007"/>
                  </a:lnTo>
                  <a:lnTo>
                    <a:pt x="553" y="1004"/>
                  </a:lnTo>
                  <a:lnTo>
                    <a:pt x="565" y="1000"/>
                  </a:lnTo>
                  <a:lnTo>
                    <a:pt x="576" y="997"/>
                  </a:lnTo>
                  <a:lnTo>
                    <a:pt x="589" y="995"/>
                  </a:lnTo>
                  <a:lnTo>
                    <a:pt x="601" y="992"/>
                  </a:lnTo>
                  <a:lnTo>
                    <a:pt x="613" y="990"/>
                  </a:lnTo>
                  <a:lnTo>
                    <a:pt x="624" y="987"/>
                  </a:lnTo>
                  <a:lnTo>
                    <a:pt x="859" y="1414"/>
                  </a:lnTo>
                  <a:lnTo>
                    <a:pt x="1185" y="1397"/>
                  </a:lnTo>
                  <a:lnTo>
                    <a:pt x="1176" y="1356"/>
                  </a:lnTo>
                  <a:lnTo>
                    <a:pt x="1166" y="1315"/>
                  </a:lnTo>
                  <a:lnTo>
                    <a:pt x="1156" y="1276"/>
                  </a:lnTo>
                  <a:lnTo>
                    <a:pt x="1145" y="1239"/>
                  </a:lnTo>
                  <a:lnTo>
                    <a:pt x="1135" y="1203"/>
                  </a:lnTo>
                  <a:lnTo>
                    <a:pt x="1125" y="1167"/>
                  </a:lnTo>
                  <a:lnTo>
                    <a:pt x="1113" y="1133"/>
                  </a:lnTo>
                  <a:lnTo>
                    <a:pt x="1102" y="1099"/>
                  </a:lnTo>
                  <a:lnTo>
                    <a:pt x="1089" y="1068"/>
                  </a:lnTo>
                  <a:lnTo>
                    <a:pt x="1076" y="1037"/>
                  </a:lnTo>
                  <a:lnTo>
                    <a:pt x="1062" y="1007"/>
                  </a:lnTo>
                  <a:lnTo>
                    <a:pt x="1047" y="978"/>
                  </a:lnTo>
                  <a:lnTo>
                    <a:pt x="1031" y="950"/>
                  </a:lnTo>
                  <a:lnTo>
                    <a:pt x="1014" y="923"/>
                  </a:lnTo>
                  <a:lnTo>
                    <a:pt x="996" y="896"/>
                  </a:lnTo>
                  <a:lnTo>
                    <a:pt x="976" y="870"/>
                  </a:lnTo>
                  <a:lnTo>
                    <a:pt x="668" y="870"/>
                  </a:lnTo>
                  <a:lnTo>
                    <a:pt x="641" y="916"/>
                  </a:lnTo>
                  <a:lnTo>
                    <a:pt x="555" y="797"/>
                  </a:lnTo>
                  <a:lnTo>
                    <a:pt x="567" y="770"/>
                  </a:lnTo>
                  <a:lnTo>
                    <a:pt x="684" y="843"/>
                  </a:lnTo>
                  <a:lnTo>
                    <a:pt x="668" y="870"/>
                  </a:lnTo>
                  <a:lnTo>
                    <a:pt x="976" y="870"/>
                  </a:lnTo>
                  <a:lnTo>
                    <a:pt x="964" y="853"/>
                  </a:lnTo>
                  <a:lnTo>
                    <a:pt x="949" y="836"/>
                  </a:lnTo>
                  <a:lnTo>
                    <a:pt x="934" y="819"/>
                  </a:lnTo>
                  <a:lnTo>
                    <a:pt x="918" y="804"/>
                  </a:lnTo>
                  <a:lnTo>
                    <a:pt x="902" y="787"/>
                  </a:lnTo>
                  <a:lnTo>
                    <a:pt x="885" y="772"/>
                  </a:lnTo>
                  <a:lnTo>
                    <a:pt x="867" y="755"/>
                  </a:lnTo>
                  <a:lnTo>
                    <a:pt x="847" y="739"/>
                  </a:lnTo>
                  <a:lnTo>
                    <a:pt x="856" y="730"/>
                  </a:lnTo>
                  <a:lnTo>
                    <a:pt x="867" y="720"/>
                  </a:lnTo>
                  <a:lnTo>
                    <a:pt x="878" y="707"/>
                  </a:lnTo>
                  <a:lnTo>
                    <a:pt x="891" y="693"/>
                  </a:lnTo>
                  <a:lnTo>
                    <a:pt x="905" y="677"/>
                  </a:lnTo>
                  <a:lnTo>
                    <a:pt x="921" y="661"/>
                  </a:lnTo>
                  <a:lnTo>
                    <a:pt x="935" y="644"/>
                  </a:lnTo>
                  <a:lnTo>
                    <a:pt x="949" y="627"/>
                  </a:lnTo>
                  <a:lnTo>
                    <a:pt x="796" y="627"/>
                  </a:lnTo>
                  <a:lnTo>
                    <a:pt x="770" y="675"/>
                  </a:lnTo>
                  <a:lnTo>
                    <a:pt x="650" y="608"/>
                  </a:lnTo>
                  <a:lnTo>
                    <a:pt x="774" y="385"/>
                  </a:lnTo>
                  <a:lnTo>
                    <a:pt x="829" y="422"/>
                  </a:lnTo>
                  <a:lnTo>
                    <a:pt x="806" y="467"/>
                  </a:lnTo>
                  <a:lnTo>
                    <a:pt x="811" y="470"/>
                  </a:lnTo>
                  <a:lnTo>
                    <a:pt x="816" y="472"/>
                  </a:lnTo>
                  <a:lnTo>
                    <a:pt x="820" y="476"/>
                  </a:lnTo>
                  <a:lnTo>
                    <a:pt x="825" y="480"/>
                  </a:lnTo>
                  <a:lnTo>
                    <a:pt x="832" y="489"/>
                  </a:lnTo>
                  <a:lnTo>
                    <a:pt x="838" y="498"/>
                  </a:lnTo>
                  <a:lnTo>
                    <a:pt x="841" y="508"/>
                  </a:lnTo>
                  <a:lnTo>
                    <a:pt x="842" y="520"/>
                  </a:lnTo>
                  <a:lnTo>
                    <a:pt x="841" y="532"/>
                  </a:lnTo>
                  <a:lnTo>
                    <a:pt x="838" y="542"/>
                  </a:lnTo>
                  <a:lnTo>
                    <a:pt x="832" y="552"/>
                  </a:lnTo>
                  <a:lnTo>
                    <a:pt x="825" y="561"/>
                  </a:lnTo>
                  <a:lnTo>
                    <a:pt x="822" y="565"/>
                  </a:lnTo>
                  <a:lnTo>
                    <a:pt x="816" y="568"/>
                  </a:lnTo>
                  <a:lnTo>
                    <a:pt x="813" y="570"/>
                  </a:lnTo>
                  <a:lnTo>
                    <a:pt x="807" y="573"/>
                  </a:lnTo>
                  <a:lnTo>
                    <a:pt x="818" y="587"/>
                  </a:lnTo>
                  <a:lnTo>
                    <a:pt x="796" y="627"/>
                  </a:lnTo>
                  <a:lnTo>
                    <a:pt x="949" y="627"/>
                  </a:lnTo>
                  <a:lnTo>
                    <a:pt x="956" y="619"/>
                  </a:lnTo>
                  <a:lnTo>
                    <a:pt x="962" y="613"/>
                  </a:lnTo>
                  <a:lnTo>
                    <a:pt x="969" y="605"/>
                  </a:lnTo>
                  <a:lnTo>
                    <a:pt x="975" y="597"/>
                  </a:lnTo>
                  <a:lnTo>
                    <a:pt x="980" y="590"/>
                  </a:lnTo>
                  <a:lnTo>
                    <a:pt x="987" y="582"/>
                  </a:lnTo>
                  <a:lnTo>
                    <a:pt x="993" y="573"/>
                  </a:lnTo>
                  <a:lnTo>
                    <a:pt x="1000" y="565"/>
                  </a:lnTo>
                  <a:lnTo>
                    <a:pt x="1031" y="590"/>
                  </a:lnTo>
                  <a:lnTo>
                    <a:pt x="1059" y="608"/>
                  </a:lnTo>
                  <a:lnTo>
                    <a:pt x="1085" y="622"/>
                  </a:lnTo>
                  <a:lnTo>
                    <a:pt x="1108" y="630"/>
                  </a:lnTo>
                  <a:lnTo>
                    <a:pt x="1129" y="634"/>
                  </a:lnTo>
                  <a:lnTo>
                    <a:pt x="1147" y="634"/>
                  </a:lnTo>
                  <a:lnTo>
                    <a:pt x="1162" y="630"/>
                  </a:lnTo>
                  <a:lnTo>
                    <a:pt x="1175" y="625"/>
                  </a:lnTo>
                  <a:lnTo>
                    <a:pt x="1187" y="617"/>
                  </a:lnTo>
                  <a:lnTo>
                    <a:pt x="1196" y="607"/>
                  </a:lnTo>
                  <a:lnTo>
                    <a:pt x="1204" y="596"/>
                  </a:lnTo>
                  <a:lnTo>
                    <a:pt x="1210" y="585"/>
                  </a:lnTo>
                  <a:lnTo>
                    <a:pt x="1215" y="574"/>
                  </a:lnTo>
                  <a:lnTo>
                    <a:pt x="1218" y="564"/>
                  </a:lnTo>
                  <a:lnTo>
                    <a:pt x="1219" y="555"/>
                  </a:lnTo>
                  <a:lnTo>
                    <a:pt x="1220" y="547"/>
                  </a:lnTo>
                  <a:lnTo>
                    <a:pt x="1220" y="520"/>
                  </a:lnTo>
                  <a:lnTo>
                    <a:pt x="1218" y="488"/>
                  </a:lnTo>
                  <a:lnTo>
                    <a:pt x="1214" y="457"/>
                  </a:lnTo>
                  <a:lnTo>
                    <a:pt x="1210" y="430"/>
                  </a:lnTo>
                  <a:lnTo>
                    <a:pt x="1139" y="43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93" decel="100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193" decel="100000"/>
                                        <p:tgtEl>
                                          <p:spTgt spid="103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193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193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1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1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 animBg="1"/>
      <p:bldP spid="3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54113" y="-1189038"/>
            <a:ext cx="3567113" cy="356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2" descr="optaros-homepage-raisethebar-thumb.gif"/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1857375"/>
            <a:ext cx="58324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96050" y="2068513"/>
            <a:ext cx="2152650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928688" y="1928813"/>
            <a:ext cx="5214937" cy="1938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</a:rPr>
              <a:t>责任需要用业绩来证明</a:t>
            </a:r>
            <a:endParaRPr lang="en-US" altLang="zh-CN" sz="2400" dirty="0">
              <a:solidFill>
                <a:schemeClr val="accent1">
                  <a:lumMod val="50000"/>
                </a:schemeClr>
              </a:solidFill>
              <a:latin typeface="楷体_GB2312" pitchFamily="49" charset="-122"/>
              <a:ea typeface="楷体_GB2312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altLang="zh-CN" sz="800" dirty="0">
              <a:solidFill>
                <a:schemeClr val="accent1">
                  <a:lumMod val="50000"/>
                </a:schemeClr>
              </a:solidFill>
              <a:latin typeface="楷体_GB2312" pitchFamily="49" charset="-122"/>
              <a:ea typeface="楷体_GB2312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</a:rPr>
              <a:t>       </a:t>
            </a:r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</a:rPr>
              <a:t>而业绩是靠能力去创造的</a:t>
            </a:r>
            <a:endParaRPr lang="en-US" altLang="zh-CN" sz="2400" dirty="0">
              <a:solidFill>
                <a:schemeClr val="accent1">
                  <a:lumMod val="50000"/>
                </a:schemeClr>
              </a:solidFill>
              <a:latin typeface="楷体_GB2312" pitchFamily="49" charset="-122"/>
              <a:ea typeface="楷体_GB2312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altLang="zh-CN" sz="800" dirty="0">
              <a:solidFill>
                <a:schemeClr val="accent1">
                  <a:lumMod val="50000"/>
                </a:schemeClr>
              </a:solidFill>
              <a:latin typeface="楷体_GB2312" pitchFamily="49" charset="-122"/>
              <a:ea typeface="楷体_GB2312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</a:rPr>
              <a:t>对一个企业来说</a:t>
            </a:r>
            <a:endParaRPr lang="en-US" altLang="zh-CN" sz="2400" dirty="0">
              <a:solidFill>
                <a:schemeClr val="accent1">
                  <a:lumMod val="50000"/>
                </a:schemeClr>
              </a:solidFill>
              <a:latin typeface="楷体_GB2312" pitchFamily="49" charset="-122"/>
              <a:ea typeface="楷体_GB2312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altLang="zh-CN" sz="800" dirty="0">
              <a:solidFill>
                <a:schemeClr val="accent1">
                  <a:lumMod val="50000"/>
                </a:schemeClr>
              </a:solidFill>
              <a:latin typeface="楷体_GB2312" pitchFamily="49" charset="-122"/>
              <a:ea typeface="楷体_GB2312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</a:rPr>
              <a:t>       </a:t>
            </a:r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</a:rPr>
              <a:t>员工的能力和责任都是动态的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313" y="714375"/>
            <a:ext cx="3760787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rot="-2700000">
            <a:off x="-1397000" y="90488"/>
            <a:ext cx="3971925" cy="105568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4800" dirty="0">
              <a:latin typeface="方正水柱繁体" pitchFamily="65" charset="-122"/>
              <a:ea typeface="方正水柱繁体" pitchFamily="65" charset="-122"/>
            </a:endParaRPr>
          </a:p>
        </p:txBody>
      </p:sp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-1549400" y="1196975"/>
            <a:ext cx="6154738" cy="198438"/>
            <a:chOff x="-2102986" y="872076"/>
            <a:chExt cx="6154182" cy="198072"/>
          </a:xfrm>
        </p:grpSpPr>
        <p:sp>
          <p:nvSpPr>
            <p:cNvPr id="8" name="矩形 7"/>
            <p:cNvSpPr/>
            <p:nvPr/>
          </p:nvSpPr>
          <p:spPr>
            <a:xfrm rot="-2700000">
              <a:off x="-2007745" y="994089"/>
              <a:ext cx="6058941" cy="760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-2700000">
              <a:off x="-2102986" y="872076"/>
              <a:ext cx="6058941" cy="1267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" name="组合 11"/>
          <p:cNvGrpSpPr>
            <a:grpSpLocks/>
          </p:cNvGrpSpPr>
          <p:nvPr/>
        </p:nvGrpSpPr>
        <p:grpSpPr bwMode="auto">
          <a:xfrm rot="16200000" flipV="1">
            <a:off x="-3077369" y="-386556"/>
            <a:ext cx="6154738" cy="196850"/>
            <a:chOff x="-2102986" y="872076"/>
            <a:chExt cx="6154182" cy="198072"/>
          </a:xfrm>
        </p:grpSpPr>
        <p:sp>
          <p:nvSpPr>
            <p:cNvPr id="13" name="矩形 12"/>
            <p:cNvSpPr/>
            <p:nvPr/>
          </p:nvSpPr>
          <p:spPr>
            <a:xfrm rot="-2700000">
              <a:off x="-2009331" y="995073"/>
              <a:ext cx="6058941" cy="766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 rot="-2700000">
              <a:off x="-2102986" y="875271"/>
              <a:ext cx="6058941" cy="1277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 rot="-2700000">
            <a:off x="-34925" y="284163"/>
            <a:ext cx="12144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ln w="12700">
                  <a:noFill/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方正水柱简体" pitchFamily="65" charset="-122"/>
                <a:ea typeface="方正水柱简体" pitchFamily="65" charset="-122"/>
              </a:rPr>
              <a:t>总结</a:t>
            </a:r>
          </a:p>
        </p:txBody>
      </p:sp>
      <p:grpSp>
        <p:nvGrpSpPr>
          <p:cNvPr id="4" name="组合 9"/>
          <p:cNvGrpSpPr/>
          <p:nvPr/>
        </p:nvGrpSpPr>
        <p:grpSpPr>
          <a:xfrm>
            <a:off x="4357686" y="928670"/>
            <a:ext cx="4248470" cy="864096"/>
            <a:chOff x="899592" y="980728"/>
            <a:chExt cx="5616624" cy="648072"/>
          </a:xfrm>
          <a:gradFill flip="none" rotWithShape="1">
            <a:gsLst>
              <a:gs pos="29000">
                <a:schemeClr val="tx2">
                  <a:lumMod val="50000"/>
                </a:schemeClr>
              </a:gs>
              <a:gs pos="70000">
                <a:schemeClr val="accent1">
                  <a:lumMod val="7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</p:grpSpPr>
        <p:sp>
          <p:nvSpPr>
            <p:cNvPr id="11" name="圆角矩形 10"/>
            <p:cNvSpPr/>
            <p:nvPr/>
          </p:nvSpPr>
          <p:spPr>
            <a:xfrm>
              <a:off x="899592" y="980728"/>
              <a:ext cx="5616624" cy="6480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63876" y="1100929"/>
              <a:ext cx="3807882" cy="3924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bg1"/>
                  </a:solidFill>
                  <a:latin typeface="方正水柱简体" pitchFamily="65" charset="-122"/>
                  <a:ea typeface="方正水柱简体" pitchFamily="65" charset="-122"/>
                </a:rPr>
                <a:t>上下同欲者胜！！</a:t>
              </a:r>
            </a:p>
          </p:txBody>
        </p:sp>
      </p:grpSp>
      <p:grpSp>
        <p:nvGrpSpPr>
          <p:cNvPr id="5" name="组合 15"/>
          <p:cNvGrpSpPr>
            <a:grpSpLocks/>
          </p:cNvGrpSpPr>
          <p:nvPr/>
        </p:nvGrpSpPr>
        <p:grpSpPr bwMode="auto">
          <a:xfrm>
            <a:off x="1763713" y="2551113"/>
            <a:ext cx="5616575" cy="649287"/>
            <a:chOff x="899592" y="980728"/>
            <a:chExt cx="5616624" cy="648072"/>
          </a:xfrm>
        </p:grpSpPr>
        <p:grpSp>
          <p:nvGrpSpPr>
            <p:cNvPr id="12306" name="组合 20"/>
            <p:cNvGrpSpPr>
              <a:grpSpLocks/>
            </p:cNvGrpSpPr>
            <p:nvPr/>
          </p:nvGrpSpPr>
          <p:grpSpPr bwMode="auto">
            <a:xfrm>
              <a:off x="899592" y="980728"/>
              <a:ext cx="5616624" cy="648072"/>
              <a:chOff x="899592" y="548680"/>
              <a:chExt cx="5616624" cy="648072"/>
            </a:xfrm>
          </p:grpSpPr>
          <p:sp>
            <p:nvSpPr>
              <p:cNvPr id="19" name="圆角矩形 18"/>
              <p:cNvSpPr/>
              <p:nvPr/>
            </p:nvSpPr>
            <p:spPr>
              <a:xfrm>
                <a:off x="899592" y="548680"/>
                <a:ext cx="5616624" cy="648072"/>
              </a:xfrm>
              <a:prstGeom prst="roundRect">
                <a:avLst>
                  <a:gd name="adj" fmla="val 23549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>
                <a:off x="899592" y="600969"/>
                <a:ext cx="5616624" cy="543494"/>
              </a:xfrm>
              <a:prstGeom prst="roundRect">
                <a:avLst>
                  <a:gd name="adj" fmla="val 14946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971030" y="1033017"/>
              <a:ext cx="5473748" cy="52448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tx2">
                      <a:lumMod val="50000"/>
                    </a:schemeClr>
                  </a:solidFill>
                  <a:latin typeface="方正水柱简体" pitchFamily="65" charset="-122"/>
                  <a:ea typeface="方正水柱简体" pitchFamily="65" charset="-122"/>
                </a:rPr>
                <a:t>创建优秀团队</a:t>
              </a:r>
            </a:p>
          </p:txBody>
        </p:sp>
      </p:grpSp>
      <p:grpSp>
        <p:nvGrpSpPr>
          <p:cNvPr id="10" name="组合 20"/>
          <p:cNvGrpSpPr>
            <a:grpSpLocks/>
          </p:cNvGrpSpPr>
          <p:nvPr/>
        </p:nvGrpSpPr>
        <p:grpSpPr bwMode="auto">
          <a:xfrm>
            <a:off x="1763713" y="5072063"/>
            <a:ext cx="5616575" cy="647700"/>
            <a:chOff x="899592" y="2996952"/>
            <a:chExt cx="5616624" cy="648072"/>
          </a:xfrm>
        </p:grpSpPr>
        <p:grpSp>
          <p:nvGrpSpPr>
            <p:cNvPr id="12302" name="组合 28"/>
            <p:cNvGrpSpPr>
              <a:grpSpLocks/>
            </p:cNvGrpSpPr>
            <p:nvPr/>
          </p:nvGrpSpPr>
          <p:grpSpPr bwMode="auto">
            <a:xfrm>
              <a:off x="899592" y="2996952"/>
              <a:ext cx="5616624" cy="648072"/>
              <a:chOff x="899592" y="548680"/>
              <a:chExt cx="5616624" cy="648072"/>
            </a:xfrm>
          </p:grpSpPr>
          <p:sp>
            <p:nvSpPr>
              <p:cNvPr id="24" name="圆角矩形 23"/>
              <p:cNvSpPr/>
              <p:nvPr/>
            </p:nvSpPr>
            <p:spPr>
              <a:xfrm>
                <a:off x="899592" y="548680"/>
                <a:ext cx="5616624" cy="648072"/>
              </a:xfrm>
              <a:prstGeom prst="roundRect">
                <a:avLst>
                  <a:gd name="adj" fmla="val 23549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899592" y="601097"/>
                <a:ext cx="5616624" cy="543237"/>
              </a:xfrm>
              <a:prstGeom prst="roundRect">
                <a:avLst>
                  <a:gd name="adj" fmla="val 14946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971030" y="3068430"/>
              <a:ext cx="5473748" cy="5241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tx2">
                      <a:lumMod val="50000"/>
                    </a:schemeClr>
                  </a:solidFill>
                  <a:latin typeface="方正水柱简体" pitchFamily="65" charset="-122"/>
                  <a:ea typeface="方正水柱简体" pitchFamily="65" charset="-122"/>
                </a:rPr>
                <a:t>责 任</a:t>
              </a:r>
            </a:p>
          </p:txBody>
        </p:sp>
      </p:grpSp>
      <p:grpSp>
        <p:nvGrpSpPr>
          <p:cNvPr id="17" name="组合 25"/>
          <p:cNvGrpSpPr>
            <a:grpSpLocks/>
          </p:cNvGrpSpPr>
          <p:nvPr/>
        </p:nvGrpSpPr>
        <p:grpSpPr bwMode="auto">
          <a:xfrm>
            <a:off x="1763713" y="3776663"/>
            <a:ext cx="5616575" cy="647700"/>
            <a:chOff x="899592" y="1988840"/>
            <a:chExt cx="5616624" cy="648072"/>
          </a:xfrm>
        </p:grpSpPr>
        <p:grpSp>
          <p:nvGrpSpPr>
            <p:cNvPr id="12298" name="组合 27"/>
            <p:cNvGrpSpPr>
              <a:grpSpLocks/>
            </p:cNvGrpSpPr>
            <p:nvPr/>
          </p:nvGrpSpPr>
          <p:grpSpPr bwMode="auto">
            <a:xfrm>
              <a:off x="899592" y="1988840"/>
              <a:ext cx="5616624" cy="648072"/>
              <a:chOff x="827584" y="4797152"/>
              <a:chExt cx="5616624" cy="648072"/>
            </a:xfrm>
          </p:grpSpPr>
          <p:sp>
            <p:nvSpPr>
              <p:cNvPr id="29" name="圆角矩形 28"/>
              <p:cNvSpPr/>
              <p:nvPr/>
            </p:nvSpPr>
            <p:spPr>
              <a:xfrm>
                <a:off x="827584" y="4797152"/>
                <a:ext cx="5616624" cy="648072"/>
              </a:xfrm>
              <a:prstGeom prst="roundRect">
                <a:avLst>
                  <a:gd name="adj" fmla="val 23549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>
                <a:off x="827584" y="4849569"/>
                <a:ext cx="5616624" cy="543237"/>
              </a:xfrm>
              <a:prstGeom prst="roundRect">
                <a:avLst>
                  <a:gd name="adj" fmla="val 14946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299" name="TextBox 27"/>
            <p:cNvSpPr txBox="1">
              <a:spLocks noChangeArrowheads="1"/>
            </p:cNvSpPr>
            <p:nvPr/>
          </p:nvSpPr>
          <p:spPr bwMode="auto">
            <a:xfrm>
              <a:off x="971600" y="2041684"/>
              <a:ext cx="547260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solidFill>
                    <a:schemeClr val="bg1"/>
                  </a:solidFill>
                  <a:latin typeface="方正水柱简体" pitchFamily="65" charset="-122"/>
                  <a:ea typeface="方正水柱简体" pitchFamily="65" charset="-122"/>
                </a:rPr>
                <a:t>修己</a:t>
              </a:r>
              <a:r>
                <a:rPr lang="en-US" altLang="zh-CN" sz="2800">
                  <a:solidFill>
                    <a:schemeClr val="bg1"/>
                  </a:solidFill>
                  <a:latin typeface="方正水柱简体" pitchFamily="65" charset="-122"/>
                  <a:ea typeface="方正水柱简体" pitchFamily="65" charset="-122"/>
                </a:rPr>
                <a:t>·</a:t>
              </a:r>
              <a:r>
                <a:rPr lang="zh-CN" altLang="en-US" sz="2800">
                  <a:solidFill>
                    <a:schemeClr val="bg1"/>
                  </a:solidFill>
                  <a:latin typeface="方正水柱简体" pitchFamily="65" charset="-122"/>
                  <a:ea typeface="方正水柱简体" pitchFamily="65" charset="-122"/>
                </a:rPr>
                <a:t>和众</a:t>
              </a:r>
              <a:r>
                <a:rPr lang="en-US" altLang="zh-CN" sz="2800">
                  <a:solidFill>
                    <a:schemeClr val="bg1"/>
                  </a:solidFill>
                  <a:latin typeface="方正水柱简体" pitchFamily="65" charset="-122"/>
                  <a:ea typeface="方正水柱简体" pitchFamily="65" charset="-122"/>
                </a:rPr>
                <a:t>·</a:t>
              </a:r>
              <a:r>
                <a:rPr lang="zh-CN" altLang="en-US" sz="2800">
                  <a:solidFill>
                    <a:schemeClr val="bg1"/>
                  </a:solidFill>
                  <a:latin typeface="方正水柱简体" pitchFamily="65" charset="-122"/>
                  <a:ea typeface="方正水柱简体" pitchFamily="65" charset="-122"/>
                </a:rPr>
                <a:t>安人</a:t>
              </a:r>
            </a:p>
          </p:txBody>
        </p:sp>
      </p:grpSp>
    </p:spTree>
  </p:cSld>
  <p:clrMapOvr>
    <a:masterClrMapping/>
  </p:clrMapOvr>
  <p:transition advTm="3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42 0.02497 L -0.1908 -0.27244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" y="-14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02  E" pathEditMode="relative" ptsTypes="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rot="-2700000">
            <a:off x="-1397000" y="90488"/>
            <a:ext cx="3971925" cy="105568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4800" dirty="0">
              <a:latin typeface="方正水柱繁体" pitchFamily="65" charset="-122"/>
              <a:ea typeface="方正水柱繁体" pitchFamily="65" charset="-122"/>
            </a:endParaRPr>
          </a:p>
        </p:txBody>
      </p:sp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-1549400" y="1196975"/>
            <a:ext cx="6154738" cy="198438"/>
            <a:chOff x="-2102986" y="872076"/>
            <a:chExt cx="6154182" cy="198072"/>
          </a:xfrm>
        </p:grpSpPr>
        <p:sp>
          <p:nvSpPr>
            <p:cNvPr id="8" name="矩形 7"/>
            <p:cNvSpPr/>
            <p:nvPr/>
          </p:nvSpPr>
          <p:spPr>
            <a:xfrm rot="-2700000">
              <a:off x="-2007745" y="994089"/>
              <a:ext cx="6058941" cy="760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-2700000">
              <a:off x="-2102986" y="872076"/>
              <a:ext cx="6058941" cy="1267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" name="组合 11"/>
          <p:cNvGrpSpPr>
            <a:grpSpLocks/>
          </p:cNvGrpSpPr>
          <p:nvPr/>
        </p:nvGrpSpPr>
        <p:grpSpPr bwMode="auto">
          <a:xfrm rot="16200000" flipV="1">
            <a:off x="-3077369" y="-386556"/>
            <a:ext cx="6154738" cy="196850"/>
            <a:chOff x="-2102986" y="872076"/>
            <a:chExt cx="6154182" cy="198072"/>
          </a:xfrm>
        </p:grpSpPr>
        <p:sp>
          <p:nvSpPr>
            <p:cNvPr id="13" name="矩形 12"/>
            <p:cNvSpPr/>
            <p:nvPr/>
          </p:nvSpPr>
          <p:spPr>
            <a:xfrm rot="-2700000">
              <a:off x="-2009331" y="995073"/>
              <a:ext cx="6058941" cy="766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 rot="-2700000">
              <a:off x="-2102986" y="875271"/>
              <a:ext cx="6058941" cy="1277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 rot="-2700000">
            <a:off x="-34925" y="284163"/>
            <a:ext cx="12144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ln w="12700">
                  <a:noFill/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方正水柱简体" pitchFamily="65" charset="-122"/>
                <a:ea typeface="方正水柱简体" pitchFamily="65" charset="-122"/>
              </a:rPr>
              <a:t>结束</a:t>
            </a:r>
          </a:p>
        </p:txBody>
      </p:sp>
      <p:pic>
        <p:nvPicPr>
          <p:cNvPr id="31" name="图片 30" descr="图片7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892104" y="2155874"/>
            <a:ext cx="5359791" cy="254625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42 0.02497 L -0.1908 -0.27244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" y="-14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02  E" pathEditMode="relative" ptsTypes="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57200" y="4724402"/>
            <a:ext cx="3887788" cy="1512570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33403" y="4796791"/>
            <a:ext cx="398057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饮水思源，下载不忘</a:t>
            </a:r>
            <a:r>
              <a:rPr lang="en-US" altLang="zh-CN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4000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关注</a:t>
            </a:r>
            <a:r>
              <a:rPr lang="en-US" altLang="zh-CN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b="1">
              <a:solidFill>
                <a:srgbClr val="99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00600" y="4724402"/>
            <a:ext cx="3887788" cy="1512570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1" name="Picture 2" descr="http://tp2.sinaimg.cn/1915222345/180/1294476931/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2038" y="4928236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矩形 12"/>
          <p:cNvSpPr/>
          <p:nvPr/>
        </p:nvSpPr>
        <p:spPr>
          <a:xfrm>
            <a:off x="3048000" y="1596390"/>
            <a:ext cx="3124200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txBody>
          <a:bodyPr>
            <a:spAutoFit/>
          </a:bodyPr>
          <a:lstStyle/>
          <a:p>
            <a:pPr marL="342900" indent="-342900" eaLnBrk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zh-CN" altLang="en-US" sz="2000" dirty="0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精品模板    行业案例</a:t>
            </a:r>
            <a:endParaRPr lang="zh-CN" altLang="zh-CN" sz="2000" dirty="0">
              <a:solidFill>
                <a:srgbClr val="953735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 eaLnBrk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zh-CN" altLang="en-US" sz="2000" dirty="0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优质图表</a:t>
            </a:r>
            <a:endParaRPr lang="zh-CN" altLang="zh-CN" sz="2000" dirty="0">
              <a:solidFill>
                <a:srgbClr val="953735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 eaLnBrk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zh-CN" altLang="en-US" sz="2000" dirty="0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创意图片</a:t>
            </a:r>
          </a:p>
          <a:p>
            <a:pPr marL="342900" indent="-342900" eaLnBrk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altLang="zh-CN" sz="2000" dirty="0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教程</a:t>
            </a:r>
            <a:endParaRPr lang="en-US" altLang="zh-CN" sz="2000" dirty="0">
              <a:solidFill>
                <a:srgbClr val="95373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048000" y="1143000"/>
            <a:ext cx="3124200" cy="4724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itchFamily="34" charset="-122"/>
                <a:cs typeface="Arial" pitchFamily="34" charset="0"/>
              </a:rPr>
              <a:t>我们只分享精品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429003" y="6400800"/>
            <a:ext cx="56749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120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本</a:t>
            </a:r>
            <a:r>
              <a:rPr lang="en-US" altLang="zh-CN" sz="120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来源于网络渠道，感谢作者的辛勤劳动，如作者不喜可私信本人删除！</a:t>
            </a:r>
            <a:endParaRPr lang="en-US" altLang="zh-CN" sz="1200">
              <a:solidFill>
                <a:srgbClr val="0D0D0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4825" name="Picture 5" descr="C:\Documents and Settings\user\桌面\PPT精选B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3" y="2057400"/>
            <a:ext cx="15144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33400" y="5482591"/>
            <a:ext cx="3576428" cy="68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ts val="2300"/>
              </a:lnSpc>
            </a:pPr>
            <a:r>
              <a:rPr lang="zh-CN" altLang="en-US" sz="1200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我们会提供更多更好的</a:t>
            </a:r>
            <a:r>
              <a:rPr lang="en-US" altLang="zh-CN" sz="1200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素材，让你不再烦恼！</a:t>
            </a:r>
            <a:endParaRPr lang="en-US" altLang="zh-CN" sz="1200" b="1">
              <a:solidFill>
                <a:srgbClr val="99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0" hangingPunct="0">
              <a:lnSpc>
                <a:spcPts val="2300"/>
              </a:lnSpc>
            </a:pPr>
            <a:r>
              <a:rPr lang="zh-CN" altLang="en-US" sz="2000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欢迎访问：</a:t>
            </a:r>
            <a:r>
              <a:rPr lang="en-US" altLang="zh-CN" sz="2000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www.80ppt.com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019801" y="5010150"/>
            <a:ext cx="14590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000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@PPT</a:t>
            </a:r>
            <a:r>
              <a:rPr lang="zh-CN" altLang="en-US" sz="2000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精选</a:t>
            </a:r>
            <a:endParaRPr lang="en-US" altLang="zh-CN" sz="2000" b="1">
              <a:solidFill>
                <a:srgbClr val="99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6019800" y="5417821"/>
            <a:ext cx="26289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ts val="2400"/>
              </a:lnSpc>
            </a:pPr>
            <a:r>
              <a:rPr lang="zh-CN" altLang="en-US" sz="160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新浪微博最勤劳</a:t>
            </a:r>
            <a:r>
              <a:rPr lang="en-US" altLang="zh-CN" sz="160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分享</a:t>
            </a:r>
            <a:endParaRPr lang="en-US" altLang="zh-CN" sz="1600">
              <a:solidFill>
                <a:srgbClr val="0D0D0D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0" hangingPunct="0">
              <a:lnSpc>
                <a:spcPts val="2400"/>
              </a:lnSpc>
            </a:pPr>
            <a:r>
              <a:rPr lang="en-US" altLang="zh-CN" sz="1600">
                <a:solidFill>
                  <a:srgbClr val="0D0D0D"/>
                </a:solidFill>
                <a:ea typeface="微软雅黑" pitchFamily="34" charset="-122"/>
                <a:hlinkClick r:id="rId4"/>
              </a:rPr>
              <a:t>http://weibo.com/pptlove</a:t>
            </a:r>
            <a:endParaRPr lang="zh-CN" altLang="en-US" sz="1600">
              <a:solidFill>
                <a:srgbClr val="0D0D0D"/>
              </a:solidFill>
              <a:ea typeface="微软雅黑" pitchFamily="34" charset="-122"/>
            </a:endParaRPr>
          </a:p>
        </p:txBody>
      </p:sp>
      <p:pic>
        <p:nvPicPr>
          <p:cNvPr id="4109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6750" y="4810126"/>
            <a:ext cx="781050" cy="238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6" grpId="0"/>
      <p:bldP spid="7" grpId="0" animBg="1"/>
      <p:bldP spid="15" grpId="0"/>
      <p:bldP spid="17" grpId="0"/>
      <p:bldP spid="18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rot="-2700000">
            <a:off x="-1397000" y="90488"/>
            <a:ext cx="3971925" cy="105568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4800" dirty="0">
              <a:latin typeface="方正水柱繁体" pitchFamily="65" charset="-122"/>
              <a:ea typeface="方正水柱繁体" pitchFamily="65" charset="-122"/>
            </a:endParaRPr>
          </a:p>
        </p:txBody>
      </p:sp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-1549400" y="1196975"/>
            <a:ext cx="6154738" cy="198438"/>
            <a:chOff x="-2102986" y="872076"/>
            <a:chExt cx="6154182" cy="198072"/>
          </a:xfrm>
        </p:grpSpPr>
        <p:sp>
          <p:nvSpPr>
            <p:cNvPr id="8" name="矩形 7"/>
            <p:cNvSpPr/>
            <p:nvPr/>
          </p:nvSpPr>
          <p:spPr>
            <a:xfrm rot="-2700000">
              <a:off x="-2007745" y="994089"/>
              <a:ext cx="6058941" cy="760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-2700000">
              <a:off x="-2102986" y="872076"/>
              <a:ext cx="6058941" cy="1267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" name="组合 11"/>
          <p:cNvGrpSpPr>
            <a:grpSpLocks/>
          </p:cNvGrpSpPr>
          <p:nvPr/>
        </p:nvGrpSpPr>
        <p:grpSpPr bwMode="auto">
          <a:xfrm rot="16200000" flipV="1">
            <a:off x="-3077369" y="-386556"/>
            <a:ext cx="6154738" cy="196850"/>
            <a:chOff x="-2102986" y="872076"/>
            <a:chExt cx="6154182" cy="198072"/>
          </a:xfrm>
        </p:grpSpPr>
        <p:sp>
          <p:nvSpPr>
            <p:cNvPr id="13" name="矩形 12"/>
            <p:cNvSpPr/>
            <p:nvPr/>
          </p:nvSpPr>
          <p:spPr>
            <a:xfrm rot="-2700000">
              <a:off x="-2009331" y="995073"/>
              <a:ext cx="6058941" cy="766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 rot="-2700000">
              <a:off x="-2102986" y="875271"/>
              <a:ext cx="6058941" cy="1277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 rot="-2700000">
            <a:off x="-34925" y="284163"/>
            <a:ext cx="12144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ln w="12700">
                  <a:noFill/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方正水柱简体" pitchFamily="65" charset="-122"/>
                <a:ea typeface="方正水柱简体" pitchFamily="65" charset="-122"/>
              </a:rPr>
              <a:t>前言</a:t>
            </a:r>
          </a:p>
        </p:txBody>
      </p:sp>
      <p:grpSp>
        <p:nvGrpSpPr>
          <p:cNvPr id="4" name="组合 16"/>
          <p:cNvGrpSpPr>
            <a:grpSpLocks/>
          </p:cNvGrpSpPr>
          <p:nvPr/>
        </p:nvGrpSpPr>
        <p:grpSpPr bwMode="auto">
          <a:xfrm>
            <a:off x="1214438" y="2643188"/>
            <a:ext cx="6715125" cy="3071812"/>
            <a:chOff x="1500166" y="1464455"/>
            <a:chExt cx="6143668" cy="3929090"/>
          </a:xfrm>
        </p:grpSpPr>
        <p:sp>
          <p:nvSpPr>
            <p:cNvPr id="18" name="圆角矩形 17"/>
            <p:cNvSpPr/>
            <p:nvPr/>
          </p:nvSpPr>
          <p:spPr>
            <a:xfrm>
              <a:off x="1500166" y="1464455"/>
              <a:ext cx="6143668" cy="3929090"/>
            </a:xfrm>
            <a:prstGeom prst="roundRect">
              <a:avLst>
                <a:gd name="adj" fmla="val 7951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1500166" y="1574104"/>
              <a:ext cx="6143668" cy="3709792"/>
            </a:xfrm>
            <a:prstGeom prst="roundRect">
              <a:avLst>
                <a:gd name="adj" fmla="val 5653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579563" y="3068638"/>
            <a:ext cx="5984875" cy="2220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</a:rPr>
              <a:t>本次培训旨在通过讲述如何创建一个优秀的团队，及在创建团队过程中管理者和员工应该如何正确定位自己，以促进团队的健康发展。如何做到“上下同欲者胜”。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3838" y="642938"/>
            <a:ext cx="5737225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42 0.02497 L -0.1908 -0.27244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" y="-14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02  E" pathEditMode="relative" ptsTypes="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C:\Documents and Settings\admin_2\Local Settings\Temporary Internet Files\Content.IE5\TEUCZYUL\MC900310442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5084978"/>
            <a:ext cx="1359713" cy="1773022"/>
          </a:xfrm>
          <a:prstGeom prst="rect">
            <a:avLst/>
          </a:prstGeom>
          <a:noFill/>
        </p:spPr>
      </p:pic>
      <p:sp>
        <p:nvSpPr>
          <p:cNvPr id="11" name="矩形 10"/>
          <p:cNvSpPr/>
          <p:nvPr/>
        </p:nvSpPr>
        <p:spPr>
          <a:xfrm>
            <a:off x="0" y="1643063"/>
            <a:ext cx="8572500" cy="17145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848475" y="1643063"/>
            <a:ext cx="1724025" cy="17145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56413" y="1412875"/>
            <a:ext cx="1724025" cy="122237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854825" y="1865313"/>
            <a:ext cx="1724025" cy="29321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7235825" y="1341438"/>
            <a:ext cx="1016000" cy="3743325"/>
          </a:xfrm>
          <a:prstGeom prst="rect">
            <a:avLst/>
          </a:prstGeom>
          <a:noFill/>
        </p:spPr>
        <p:txBody>
          <a:bodyPr vert="eaVert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spc="500" dirty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方正水柱简体" pitchFamily="65" charset="-122"/>
                <a:ea typeface="方正水柱简体" pitchFamily="65" charset="-122"/>
              </a:rPr>
              <a:t>目  录</a:t>
            </a:r>
          </a:p>
        </p:txBody>
      </p:sp>
      <p:grpSp>
        <p:nvGrpSpPr>
          <p:cNvPr id="2" name="组合 15"/>
          <p:cNvGrpSpPr>
            <a:grpSpLocks/>
          </p:cNvGrpSpPr>
          <p:nvPr/>
        </p:nvGrpSpPr>
        <p:grpSpPr bwMode="auto">
          <a:xfrm rot="8100000">
            <a:off x="3165475" y="3343275"/>
            <a:ext cx="6153150" cy="198438"/>
            <a:chOff x="-2102986" y="872076"/>
            <a:chExt cx="6154182" cy="198072"/>
          </a:xfrm>
        </p:grpSpPr>
        <p:sp>
          <p:nvSpPr>
            <p:cNvPr id="17" name="矩形 16"/>
            <p:cNvSpPr/>
            <p:nvPr/>
          </p:nvSpPr>
          <p:spPr>
            <a:xfrm rot="-2700000">
              <a:off x="-2006515" y="994147"/>
              <a:ext cx="6058916" cy="760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 rot="-2700000">
              <a:off x="-2101946" y="871314"/>
              <a:ext cx="6058916" cy="1267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" name="组合 21"/>
          <p:cNvGrpSpPr>
            <a:grpSpLocks/>
          </p:cNvGrpSpPr>
          <p:nvPr/>
        </p:nvGrpSpPr>
        <p:grpSpPr bwMode="auto">
          <a:xfrm rot="8100000">
            <a:off x="6332538" y="3487738"/>
            <a:ext cx="6154737" cy="198437"/>
            <a:chOff x="-2102986" y="872076"/>
            <a:chExt cx="6154182" cy="198072"/>
          </a:xfrm>
        </p:grpSpPr>
        <p:sp>
          <p:nvSpPr>
            <p:cNvPr id="23" name="矩形 22"/>
            <p:cNvSpPr/>
            <p:nvPr/>
          </p:nvSpPr>
          <p:spPr>
            <a:xfrm rot="-2700000">
              <a:off x="-2007661" y="994147"/>
              <a:ext cx="6058941" cy="760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 rot="-2700000">
              <a:off x="-2103069" y="871313"/>
              <a:ext cx="6058942" cy="1267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" name="组合 34"/>
          <p:cNvGrpSpPr>
            <a:grpSpLocks/>
          </p:cNvGrpSpPr>
          <p:nvPr/>
        </p:nvGrpSpPr>
        <p:grpSpPr bwMode="auto">
          <a:xfrm>
            <a:off x="900113" y="1484313"/>
            <a:ext cx="5616575" cy="649287"/>
            <a:chOff x="899592" y="980728"/>
            <a:chExt cx="5616624" cy="648072"/>
          </a:xfrm>
        </p:grpSpPr>
        <p:grpSp>
          <p:nvGrpSpPr>
            <p:cNvPr id="4117" name="组合 20"/>
            <p:cNvGrpSpPr>
              <a:grpSpLocks/>
            </p:cNvGrpSpPr>
            <p:nvPr/>
          </p:nvGrpSpPr>
          <p:grpSpPr bwMode="auto">
            <a:xfrm>
              <a:off x="899592" y="980728"/>
              <a:ext cx="5616624" cy="648072"/>
              <a:chOff x="899592" y="548680"/>
              <a:chExt cx="5616624" cy="648072"/>
            </a:xfrm>
          </p:grpSpPr>
          <p:sp>
            <p:nvSpPr>
              <p:cNvPr id="19" name="圆角矩形 18"/>
              <p:cNvSpPr/>
              <p:nvPr/>
            </p:nvSpPr>
            <p:spPr>
              <a:xfrm>
                <a:off x="899592" y="548680"/>
                <a:ext cx="5616624" cy="648072"/>
              </a:xfrm>
              <a:prstGeom prst="roundRect">
                <a:avLst>
                  <a:gd name="adj" fmla="val 23549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>
                <a:off x="899592" y="600969"/>
                <a:ext cx="5616624" cy="543494"/>
              </a:xfrm>
              <a:prstGeom prst="roundRect">
                <a:avLst>
                  <a:gd name="adj" fmla="val 14946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971030" y="1033017"/>
              <a:ext cx="5473748" cy="52448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tx2">
                      <a:lumMod val="50000"/>
                    </a:schemeClr>
                  </a:solidFill>
                  <a:latin typeface="方正水柱简体" pitchFamily="65" charset="-122"/>
                  <a:ea typeface="方正水柱简体" pitchFamily="65" charset="-122"/>
                </a:rPr>
                <a:t>如何创建优秀团队</a:t>
              </a:r>
            </a:p>
          </p:txBody>
        </p:sp>
      </p:grpSp>
      <p:grpSp>
        <p:nvGrpSpPr>
          <p:cNvPr id="6" name="组合 36"/>
          <p:cNvGrpSpPr>
            <a:grpSpLocks/>
          </p:cNvGrpSpPr>
          <p:nvPr/>
        </p:nvGrpSpPr>
        <p:grpSpPr bwMode="auto">
          <a:xfrm>
            <a:off x="900113" y="4005263"/>
            <a:ext cx="5616575" cy="647700"/>
            <a:chOff x="899592" y="2996952"/>
            <a:chExt cx="5616624" cy="648072"/>
          </a:xfrm>
        </p:grpSpPr>
        <p:grpSp>
          <p:nvGrpSpPr>
            <p:cNvPr id="4113" name="组合 28"/>
            <p:cNvGrpSpPr>
              <a:grpSpLocks/>
            </p:cNvGrpSpPr>
            <p:nvPr/>
          </p:nvGrpSpPr>
          <p:grpSpPr bwMode="auto">
            <a:xfrm>
              <a:off x="899592" y="2996952"/>
              <a:ext cx="5616624" cy="648072"/>
              <a:chOff x="899592" y="548680"/>
              <a:chExt cx="5616624" cy="648072"/>
            </a:xfrm>
          </p:grpSpPr>
          <p:sp>
            <p:nvSpPr>
              <p:cNvPr id="30" name="圆角矩形 29"/>
              <p:cNvSpPr/>
              <p:nvPr/>
            </p:nvSpPr>
            <p:spPr>
              <a:xfrm>
                <a:off x="899592" y="548680"/>
                <a:ext cx="5616624" cy="648072"/>
              </a:xfrm>
              <a:prstGeom prst="roundRect">
                <a:avLst>
                  <a:gd name="adj" fmla="val 23549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>
                <a:off x="899592" y="601097"/>
                <a:ext cx="5616624" cy="543237"/>
              </a:xfrm>
              <a:prstGeom prst="roundRect">
                <a:avLst>
                  <a:gd name="adj" fmla="val 14946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971030" y="3068430"/>
              <a:ext cx="5473748" cy="5241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tx2">
                      <a:lumMod val="50000"/>
                    </a:schemeClr>
                  </a:solidFill>
                  <a:latin typeface="方正水柱简体" pitchFamily="65" charset="-122"/>
                  <a:ea typeface="方正水柱简体" pitchFamily="65" charset="-122"/>
                </a:rPr>
                <a:t>责 任</a:t>
              </a:r>
            </a:p>
          </p:txBody>
        </p:sp>
      </p:grpSp>
      <p:grpSp>
        <p:nvGrpSpPr>
          <p:cNvPr id="8" name="组合 35"/>
          <p:cNvGrpSpPr>
            <a:grpSpLocks/>
          </p:cNvGrpSpPr>
          <p:nvPr/>
        </p:nvGrpSpPr>
        <p:grpSpPr bwMode="auto">
          <a:xfrm>
            <a:off x="900113" y="2708275"/>
            <a:ext cx="5616575" cy="649288"/>
            <a:chOff x="899592" y="1988840"/>
            <a:chExt cx="5616624" cy="648072"/>
          </a:xfrm>
        </p:grpSpPr>
        <p:grpSp>
          <p:nvGrpSpPr>
            <p:cNvPr id="4109" name="组合 27"/>
            <p:cNvGrpSpPr>
              <a:grpSpLocks/>
            </p:cNvGrpSpPr>
            <p:nvPr/>
          </p:nvGrpSpPr>
          <p:grpSpPr bwMode="auto">
            <a:xfrm>
              <a:off x="899592" y="1988840"/>
              <a:ext cx="5616624" cy="648072"/>
              <a:chOff x="827584" y="4797152"/>
              <a:chExt cx="5616624" cy="648072"/>
            </a:xfrm>
          </p:grpSpPr>
          <p:sp>
            <p:nvSpPr>
              <p:cNvPr id="26" name="圆角矩形 25"/>
              <p:cNvSpPr/>
              <p:nvPr/>
            </p:nvSpPr>
            <p:spPr>
              <a:xfrm>
                <a:off x="827584" y="4797152"/>
                <a:ext cx="5616624" cy="648072"/>
              </a:xfrm>
              <a:prstGeom prst="roundRect">
                <a:avLst>
                  <a:gd name="adj" fmla="val 23549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>
                <a:off x="827584" y="4849442"/>
                <a:ext cx="5616624" cy="543492"/>
              </a:xfrm>
              <a:prstGeom prst="roundRect">
                <a:avLst>
                  <a:gd name="adj" fmla="val 14946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4110" name="TextBox 33"/>
            <p:cNvSpPr txBox="1">
              <a:spLocks noChangeArrowheads="1"/>
            </p:cNvSpPr>
            <p:nvPr/>
          </p:nvSpPr>
          <p:spPr bwMode="auto">
            <a:xfrm>
              <a:off x="971600" y="2041684"/>
              <a:ext cx="547260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solidFill>
                    <a:schemeClr val="bg1"/>
                  </a:solidFill>
                  <a:latin typeface="方正水柱简体" pitchFamily="65" charset="-122"/>
                  <a:ea typeface="方正水柱简体" pitchFamily="65" charset="-122"/>
                </a:rPr>
                <a:t>修己</a:t>
              </a:r>
              <a:r>
                <a:rPr lang="en-US" altLang="zh-CN" sz="2800">
                  <a:solidFill>
                    <a:schemeClr val="bg1"/>
                  </a:solidFill>
                  <a:latin typeface="方正水柱简体" pitchFamily="65" charset="-122"/>
                  <a:ea typeface="方正水柱简体" pitchFamily="65" charset="-122"/>
                </a:rPr>
                <a:t>·</a:t>
              </a:r>
              <a:r>
                <a:rPr lang="zh-CN" altLang="en-US" sz="2800">
                  <a:solidFill>
                    <a:schemeClr val="bg1"/>
                  </a:solidFill>
                  <a:latin typeface="方正水柱简体" pitchFamily="65" charset="-122"/>
                  <a:ea typeface="方正水柱简体" pitchFamily="65" charset="-122"/>
                </a:rPr>
                <a:t>和众</a:t>
              </a:r>
              <a:r>
                <a:rPr lang="en-US" altLang="zh-CN" sz="2800">
                  <a:solidFill>
                    <a:schemeClr val="bg1"/>
                  </a:solidFill>
                  <a:latin typeface="方正水柱简体" pitchFamily="65" charset="-122"/>
                  <a:ea typeface="方正水柱简体" pitchFamily="65" charset="-122"/>
                </a:rPr>
                <a:t>·</a:t>
              </a:r>
              <a:r>
                <a:rPr lang="zh-CN" altLang="en-US" sz="2800">
                  <a:solidFill>
                    <a:schemeClr val="bg1"/>
                  </a:solidFill>
                  <a:latin typeface="方正水柱简体" pitchFamily="65" charset="-122"/>
                  <a:ea typeface="方正水柱简体" pitchFamily="65" charset="-122"/>
                </a:rPr>
                <a:t>安人</a:t>
              </a:r>
            </a:p>
          </p:txBody>
        </p:sp>
      </p:grpSp>
    </p:spTree>
  </p:cSld>
  <p:clrMapOvr>
    <a:masterClrMapping/>
  </p:clrMapOvr>
  <p:transition advTm="5000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47734E-6 L 0.34895 0.00463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2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 -0.01642 L -0.32951 -0.01827 " pathEditMode="relative" rAng="0" ptsTypes="AA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30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800"/>
                            </p:stCondLst>
                            <p:childTnLst>
                              <p:par>
                                <p:cTn id="4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4" grpId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rot="-2700000">
            <a:off x="-1397000" y="90488"/>
            <a:ext cx="3971925" cy="105568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4800" dirty="0">
              <a:latin typeface="方正水柱繁体" pitchFamily="65" charset="-122"/>
              <a:ea typeface="方正水柱繁体" pitchFamily="65" charset="-122"/>
            </a:endParaRPr>
          </a:p>
        </p:txBody>
      </p:sp>
      <p:grpSp>
        <p:nvGrpSpPr>
          <p:cNvPr id="2" name="组合 23"/>
          <p:cNvGrpSpPr>
            <a:grpSpLocks/>
          </p:cNvGrpSpPr>
          <p:nvPr/>
        </p:nvGrpSpPr>
        <p:grpSpPr bwMode="auto">
          <a:xfrm>
            <a:off x="-2124075" y="1412875"/>
            <a:ext cx="6153150" cy="198438"/>
            <a:chOff x="-2102986" y="872076"/>
            <a:chExt cx="6154182" cy="198072"/>
          </a:xfrm>
        </p:grpSpPr>
        <p:sp>
          <p:nvSpPr>
            <p:cNvPr id="25" name="矩形 24"/>
            <p:cNvSpPr/>
            <p:nvPr/>
          </p:nvSpPr>
          <p:spPr>
            <a:xfrm rot="-2700000">
              <a:off x="-2007720" y="994089"/>
              <a:ext cx="6058916" cy="760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 rot="-2700000">
              <a:off x="-2102986" y="872076"/>
              <a:ext cx="6058916" cy="1267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2196568" y="1893912"/>
            <a:ext cx="472273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圆角矩形 8"/>
          <p:cNvSpPr/>
          <p:nvPr/>
        </p:nvSpPr>
        <p:spPr>
          <a:xfrm>
            <a:off x="468313" y="1628775"/>
            <a:ext cx="8229600" cy="4679950"/>
          </a:xfrm>
          <a:prstGeom prst="roundRect">
            <a:avLst>
              <a:gd name="adj" fmla="val 4974"/>
            </a:avLst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" name="组合 3"/>
          <p:cNvGrpSpPr>
            <a:grpSpLocks/>
          </p:cNvGrpSpPr>
          <p:nvPr/>
        </p:nvGrpSpPr>
        <p:grpSpPr bwMode="auto">
          <a:xfrm>
            <a:off x="4500563" y="1052513"/>
            <a:ext cx="3743325" cy="792162"/>
            <a:chOff x="899592" y="1988840"/>
            <a:chExt cx="5616624" cy="648072"/>
          </a:xfrm>
        </p:grpSpPr>
        <p:grpSp>
          <p:nvGrpSpPr>
            <p:cNvPr id="5152" name="组合 27"/>
            <p:cNvGrpSpPr>
              <a:grpSpLocks/>
            </p:cNvGrpSpPr>
            <p:nvPr/>
          </p:nvGrpSpPr>
          <p:grpSpPr bwMode="auto">
            <a:xfrm>
              <a:off x="899592" y="1988840"/>
              <a:ext cx="5616624" cy="648072"/>
              <a:chOff x="827584" y="4797152"/>
              <a:chExt cx="5616624" cy="648072"/>
            </a:xfrm>
          </p:grpSpPr>
          <p:sp>
            <p:nvSpPr>
              <p:cNvPr id="7" name="圆角矩形 6"/>
              <p:cNvSpPr/>
              <p:nvPr/>
            </p:nvSpPr>
            <p:spPr>
              <a:xfrm>
                <a:off x="827584" y="4797152"/>
                <a:ext cx="5616624" cy="648072"/>
              </a:xfrm>
              <a:prstGeom prst="roundRect">
                <a:avLst>
                  <a:gd name="adj" fmla="val 23549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827584" y="4849102"/>
                <a:ext cx="5616624" cy="544173"/>
              </a:xfrm>
              <a:prstGeom prst="roundRect">
                <a:avLst>
                  <a:gd name="adj" fmla="val 14946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5153" name="TextBox 5"/>
            <p:cNvSpPr txBox="1">
              <a:spLocks noChangeArrowheads="1"/>
            </p:cNvSpPr>
            <p:nvPr/>
          </p:nvSpPr>
          <p:spPr bwMode="auto">
            <a:xfrm>
              <a:off x="1019454" y="2102113"/>
              <a:ext cx="5472608" cy="428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solidFill>
                    <a:schemeClr val="bg1"/>
                  </a:solidFill>
                  <a:latin typeface="方正水柱简体" pitchFamily="65" charset="-122"/>
                  <a:ea typeface="方正水柱简体" pitchFamily="65" charset="-122"/>
                </a:rPr>
                <a:t>如何创建优秀团队</a:t>
              </a:r>
            </a:p>
          </p:txBody>
        </p:sp>
      </p:grpSp>
      <p:grpSp>
        <p:nvGrpSpPr>
          <p:cNvPr id="5" name="组合 18"/>
          <p:cNvGrpSpPr>
            <a:grpSpLocks/>
          </p:cNvGrpSpPr>
          <p:nvPr/>
        </p:nvGrpSpPr>
        <p:grpSpPr bwMode="auto">
          <a:xfrm rot="16200000" flipV="1">
            <a:off x="-3077369" y="-386556"/>
            <a:ext cx="6154738" cy="196850"/>
            <a:chOff x="-2102986" y="872076"/>
            <a:chExt cx="6154182" cy="198072"/>
          </a:xfrm>
        </p:grpSpPr>
        <p:sp>
          <p:nvSpPr>
            <p:cNvPr id="20" name="矩形 19"/>
            <p:cNvSpPr/>
            <p:nvPr/>
          </p:nvSpPr>
          <p:spPr>
            <a:xfrm rot="-2700000">
              <a:off x="-2009331" y="995073"/>
              <a:ext cx="6058941" cy="766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 rot="-2700000">
              <a:off x="-2102986" y="875271"/>
              <a:ext cx="6058941" cy="1277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2" name="矩形 21"/>
          <p:cNvSpPr/>
          <p:nvPr/>
        </p:nvSpPr>
        <p:spPr>
          <a:xfrm rot="-2700000">
            <a:off x="-34925" y="284163"/>
            <a:ext cx="12144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ln w="12700">
                  <a:noFill/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方正水柱简体" pitchFamily="65" charset="-122"/>
                <a:ea typeface="方正水柱简体" pitchFamily="65" charset="-122"/>
              </a:rPr>
              <a:t>正文</a:t>
            </a:r>
            <a:endParaRPr lang="en-US" altLang="zh-CN" sz="4000" b="1" dirty="0">
              <a:ln w="12700">
                <a:noFill/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方正水柱简体" pitchFamily="65" charset="-122"/>
              <a:ea typeface="方正水柱简体" pitchFamily="65" charset="-122"/>
            </a:endParaRPr>
          </a:p>
        </p:txBody>
      </p:sp>
      <p:grpSp>
        <p:nvGrpSpPr>
          <p:cNvPr id="10" name="组合 26"/>
          <p:cNvGrpSpPr>
            <a:grpSpLocks/>
          </p:cNvGrpSpPr>
          <p:nvPr/>
        </p:nvGrpSpPr>
        <p:grpSpPr bwMode="auto">
          <a:xfrm>
            <a:off x="900113" y="2565400"/>
            <a:ext cx="2259012" cy="519113"/>
            <a:chOff x="899592" y="980728"/>
            <a:chExt cx="5616624" cy="648072"/>
          </a:xfrm>
        </p:grpSpPr>
        <p:grpSp>
          <p:nvGrpSpPr>
            <p:cNvPr id="5146" name="组合 20"/>
            <p:cNvGrpSpPr>
              <a:grpSpLocks/>
            </p:cNvGrpSpPr>
            <p:nvPr/>
          </p:nvGrpSpPr>
          <p:grpSpPr bwMode="auto">
            <a:xfrm>
              <a:off x="899592" y="980728"/>
              <a:ext cx="5616624" cy="648072"/>
              <a:chOff x="899592" y="548680"/>
              <a:chExt cx="5616624" cy="648072"/>
            </a:xfrm>
          </p:grpSpPr>
          <p:sp>
            <p:nvSpPr>
              <p:cNvPr id="30" name="圆角矩形 29"/>
              <p:cNvSpPr/>
              <p:nvPr/>
            </p:nvSpPr>
            <p:spPr>
              <a:xfrm>
                <a:off x="899592" y="548680"/>
                <a:ext cx="5616624" cy="648072"/>
              </a:xfrm>
              <a:prstGeom prst="roundRect">
                <a:avLst>
                  <a:gd name="adj" fmla="val 23549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>
                <a:off x="899592" y="600209"/>
                <a:ext cx="5616624" cy="545015"/>
              </a:xfrm>
              <a:prstGeom prst="roundRect">
                <a:avLst>
                  <a:gd name="adj" fmla="val 14946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970639" y="1034239"/>
              <a:ext cx="5474531" cy="57672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accent1">
                      <a:lumMod val="50000"/>
                    </a:schemeClr>
                  </a:solidFill>
                  <a:latin typeface="黑体" pitchFamily="2" charset="-122"/>
                  <a:ea typeface="黑体" pitchFamily="2" charset="-122"/>
                </a:rPr>
                <a:t>12321</a:t>
              </a:r>
              <a:r>
                <a:rPr lang="zh-CN" altLang="en-US" sz="2400" dirty="0">
                  <a:solidFill>
                    <a:schemeClr val="accent1">
                      <a:lumMod val="50000"/>
                    </a:schemeClr>
                  </a:solidFill>
                  <a:latin typeface="黑体" pitchFamily="2" charset="-122"/>
                  <a:ea typeface="黑体" pitchFamily="2" charset="-122"/>
                </a:rPr>
                <a:t>法则</a:t>
              </a:r>
            </a:p>
          </p:txBody>
        </p:sp>
      </p:grpSp>
      <p:sp>
        <p:nvSpPr>
          <p:cNvPr id="33" name="圆角矩形 32"/>
          <p:cNvSpPr/>
          <p:nvPr/>
        </p:nvSpPr>
        <p:spPr>
          <a:xfrm>
            <a:off x="971550" y="3224213"/>
            <a:ext cx="2160588" cy="2725737"/>
          </a:xfrm>
          <a:prstGeom prst="roundRect">
            <a:avLst>
              <a:gd name="adj" fmla="val 4741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87450" y="3429000"/>
            <a:ext cx="1728788" cy="1970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：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一个领头人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800" dirty="0">
              <a:solidFill>
                <a:schemeClr val="accent1">
                  <a:lumMod val="50000"/>
                </a:schemeClr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：两个精英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800" dirty="0">
              <a:solidFill>
                <a:schemeClr val="accent1">
                  <a:lumMod val="50000"/>
                </a:schemeClr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：三个中流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800" dirty="0">
              <a:solidFill>
                <a:schemeClr val="accent1">
                  <a:lumMod val="50000"/>
                </a:schemeClr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：两个培养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800" dirty="0">
              <a:solidFill>
                <a:schemeClr val="accent1">
                  <a:lumMod val="50000"/>
                </a:schemeClr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：末位淘汰制</a:t>
            </a:r>
          </a:p>
        </p:txBody>
      </p:sp>
      <p:grpSp>
        <p:nvGrpSpPr>
          <p:cNvPr id="12" name="组合 34"/>
          <p:cNvGrpSpPr>
            <a:grpSpLocks/>
          </p:cNvGrpSpPr>
          <p:nvPr/>
        </p:nvGrpSpPr>
        <p:grpSpPr bwMode="auto">
          <a:xfrm>
            <a:off x="3422650" y="2565400"/>
            <a:ext cx="2209800" cy="520700"/>
            <a:chOff x="899592" y="980728"/>
            <a:chExt cx="5616624" cy="648072"/>
          </a:xfrm>
        </p:grpSpPr>
        <p:grpSp>
          <p:nvGrpSpPr>
            <p:cNvPr id="5142" name="组合 20"/>
            <p:cNvGrpSpPr>
              <a:grpSpLocks/>
            </p:cNvGrpSpPr>
            <p:nvPr/>
          </p:nvGrpSpPr>
          <p:grpSpPr bwMode="auto">
            <a:xfrm>
              <a:off x="899592" y="980728"/>
              <a:ext cx="5616624" cy="648072"/>
              <a:chOff x="899592" y="548680"/>
              <a:chExt cx="5616624" cy="648072"/>
            </a:xfrm>
          </p:grpSpPr>
          <p:sp>
            <p:nvSpPr>
              <p:cNvPr id="38" name="圆角矩形 37"/>
              <p:cNvSpPr/>
              <p:nvPr/>
            </p:nvSpPr>
            <p:spPr>
              <a:xfrm>
                <a:off x="899592" y="548680"/>
                <a:ext cx="5616624" cy="648072"/>
              </a:xfrm>
              <a:prstGeom prst="roundRect">
                <a:avLst>
                  <a:gd name="adj" fmla="val 23549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>
                <a:off x="899592" y="600052"/>
                <a:ext cx="5616624" cy="545329"/>
              </a:xfrm>
              <a:prstGeom prst="roundRect">
                <a:avLst>
                  <a:gd name="adj" fmla="val 14946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972221" y="1034076"/>
              <a:ext cx="5471366" cy="49790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accent1">
                      <a:lumMod val="50000"/>
                    </a:schemeClr>
                  </a:solidFill>
                  <a:latin typeface="黑体" pitchFamily="2" charset="-122"/>
                  <a:ea typeface="黑体" pitchFamily="2" charset="-122"/>
                </a:rPr>
                <a:t>让员工影响员工</a:t>
              </a:r>
            </a:p>
          </p:txBody>
        </p:sp>
      </p:grpSp>
      <p:sp>
        <p:nvSpPr>
          <p:cNvPr id="40" name="圆角矩形 39"/>
          <p:cNvSpPr/>
          <p:nvPr/>
        </p:nvSpPr>
        <p:spPr>
          <a:xfrm>
            <a:off x="3492500" y="3224213"/>
            <a:ext cx="2146300" cy="2733675"/>
          </a:xfrm>
          <a:prstGeom prst="roundRect">
            <a:avLst>
              <a:gd name="adj" fmla="val 4741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635375" y="3729038"/>
            <a:ext cx="1930400" cy="1046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个人因系统而变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accent1">
                  <a:lumMod val="50000"/>
                </a:schemeClr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系统成员改造人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800" dirty="0">
              <a:solidFill>
                <a:schemeClr val="accent1">
                  <a:lumMod val="50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14" name="组合 31"/>
          <p:cNvGrpSpPr>
            <a:grpSpLocks/>
          </p:cNvGrpSpPr>
          <p:nvPr/>
        </p:nvGrpSpPr>
        <p:grpSpPr bwMode="auto">
          <a:xfrm>
            <a:off x="5927725" y="2570163"/>
            <a:ext cx="2209800" cy="520700"/>
            <a:chOff x="899592" y="980728"/>
            <a:chExt cx="5616624" cy="648072"/>
          </a:xfrm>
        </p:grpSpPr>
        <p:grpSp>
          <p:nvGrpSpPr>
            <p:cNvPr id="5138" name="组合 20"/>
            <p:cNvGrpSpPr>
              <a:grpSpLocks/>
            </p:cNvGrpSpPr>
            <p:nvPr/>
          </p:nvGrpSpPr>
          <p:grpSpPr bwMode="auto">
            <a:xfrm>
              <a:off x="899592" y="980728"/>
              <a:ext cx="5616624" cy="648072"/>
              <a:chOff x="899592" y="548680"/>
              <a:chExt cx="5616624" cy="648072"/>
            </a:xfrm>
          </p:grpSpPr>
          <p:sp>
            <p:nvSpPr>
              <p:cNvPr id="45" name="圆角矩形 44"/>
              <p:cNvSpPr/>
              <p:nvPr/>
            </p:nvSpPr>
            <p:spPr>
              <a:xfrm>
                <a:off x="899592" y="548680"/>
                <a:ext cx="5616624" cy="648072"/>
              </a:xfrm>
              <a:prstGeom prst="roundRect">
                <a:avLst>
                  <a:gd name="adj" fmla="val 23549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46" name="圆角矩形 45"/>
              <p:cNvSpPr/>
              <p:nvPr/>
            </p:nvSpPr>
            <p:spPr>
              <a:xfrm>
                <a:off x="899592" y="600052"/>
                <a:ext cx="5616624" cy="545329"/>
              </a:xfrm>
              <a:prstGeom prst="roundRect">
                <a:avLst>
                  <a:gd name="adj" fmla="val 14946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972221" y="1034075"/>
              <a:ext cx="5471366" cy="5749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dirty="0">
                  <a:solidFill>
                    <a:schemeClr val="accent1">
                      <a:lumMod val="50000"/>
                    </a:schemeClr>
                  </a:solidFill>
                  <a:latin typeface="黑体" pitchFamily="2" charset="-122"/>
                  <a:ea typeface="黑体" pitchFamily="2" charset="-122"/>
                </a:rPr>
                <a:t>管理误区</a:t>
              </a:r>
            </a:p>
          </p:txBody>
        </p:sp>
      </p:grpSp>
      <p:sp>
        <p:nvSpPr>
          <p:cNvPr id="47" name="圆角矩形 46"/>
          <p:cNvSpPr/>
          <p:nvPr/>
        </p:nvSpPr>
        <p:spPr>
          <a:xfrm>
            <a:off x="5995988" y="3228975"/>
            <a:ext cx="2146300" cy="2733675"/>
          </a:xfrm>
          <a:prstGeom prst="roundRect">
            <a:avLst>
              <a:gd name="adj" fmla="val 4741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129338" y="3425825"/>
            <a:ext cx="1944687" cy="2338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人人是精英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800" dirty="0">
              <a:solidFill>
                <a:schemeClr val="accent1">
                  <a:lumMod val="50000"/>
                </a:schemeClr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“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12321</a:t>
            </a: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法则”是基于一个简单的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9</a:t>
            </a: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人团队分析法则</a:t>
            </a:r>
            <a:endParaRPr lang="en-US" altLang="zh-CN" sz="1600" dirty="0">
              <a:solidFill>
                <a:schemeClr val="accent1">
                  <a:lumMod val="50000"/>
                </a:schemeClr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altLang="zh-CN" sz="800" dirty="0">
              <a:solidFill>
                <a:schemeClr val="accent1">
                  <a:lumMod val="50000"/>
                </a:schemeClr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按照这个法则组建团队，团队的凝聚力、稳定性会得到加强</a:t>
            </a:r>
          </a:p>
        </p:txBody>
      </p:sp>
    </p:spTree>
  </p:cSld>
  <p:clrMapOvr>
    <a:masterClrMapping/>
  </p:clrMapOvr>
  <p:transition advTm="6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02  E" pathEditMode="relative" ptsTypes="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42 0.02497 L -0.1908 -0.27244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" y="-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32932E-6 L 0.43472 0.31637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" y="158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  <p:bldP spid="22" grpId="0"/>
      <p:bldP spid="33" grpId="0" animBg="1"/>
      <p:bldP spid="34" grpId="0"/>
      <p:bldP spid="40" grpId="0" animBg="1"/>
      <p:bldP spid="41" grpId="0"/>
      <p:bldP spid="47" grpId="0" animBg="1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平行四边形 5"/>
          <p:cNvSpPr/>
          <p:nvPr/>
        </p:nvSpPr>
        <p:spPr>
          <a:xfrm>
            <a:off x="755650" y="2349500"/>
            <a:ext cx="7777163" cy="3527425"/>
          </a:xfrm>
          <a:prstGeom prst="parallelogram">
            <a:avLst/>
          </a:prstGeom>
          <a:solidFill>
            <a:srgbClr val="7F7F7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/>
                </a:solidFill>
                <a:latin typeface="黑体" pitchFamily="2" charset="-122"/>
                <a:ea typeface="黑体" pitchFamily="2" charset="-122"/>
              </a:rPr>
              <a:t>    </a:t>
            </a:r>
            <a:endParaRPr lang="en-US" altLang="zh-CN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" name="组合 7"/>
          <p:cNvGrpSpPr/>
          <p:nvPr/>
        </p:nvGrpSpPr>
        <p:grpSpPr>
          <a:xfrm>
            <a:off x="4283969" y="1340768"/>
            <a:ext cx="4248470" cy="864096"/>
            <a:chOff x="899592" y="980728"/>
            <a:chExt cx="5616624" cy="648072"/>
          </a:xfrm>
          <a:gradFill flip="none" rotWithShape="1">
            <a:gsLst>
              <a:gs pos="29000">
                <a:schemeClr val="tx2">
                  <a:lumMod val="50000"/>
                </a:schemeClr>
              </a:gs>
              <a:gs pos="70000">
                <a:schemeClr val="accent1">
                  <a:lumMod val="7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</p:grpSpPr>
        <p:sp>
          <p:nvSpPr>
            <p:cNvPr id="11" name="圆角矩形 10"/>
            <p:cNvSpPr/>
            <p:nvPr/>
          </p:nvSpPr>
          <p:spPr>
            <a:xfrm>
              <a:off x="899592" y="980728"/>
              <a:ext cx="5616624" cy="6480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756364" y="1100929"/>
              <a:ext cx="3807882" cy="3924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bg1"/>
                  </a:solidFill>
                  <a:latin typeface="方正水柱简体" pitchFamily="65" charset="-122"/>
                  <a:ea typeface="方正水柱简体" pitchFamily="65" charset="-122"/>
                </a:rPr>
                <a:t>小  结</a:t>
              </a:r>
            </a:p>
          </p:txBody>
        </p:sp>
      </p:grpSp>
      <p:sp>
        <p:nvSpPr>
          <p:cNvPr id="14" name="流程图: 合并 13"/>
          <p:cNvSpPr/>
          <p:nvPr/>
        </p:nvSpPr>
        <p:spPr>
          <a:xfrm rot="8499540">
            <a:off x="1271588" y="2327275"/>
            <a:ext cx="1003300" cy="387350"/>
          </a:xfrm>
          <a:prstGeom prst="flowChartMer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流程图: 合并 19"/>
          <p:cNvSpPr/>
          <p:nvPr/>
        </p:nvSpPr>
        <p:spPr>
          <a:xfrm rot="19289086">
            <a:off x="7008813" y="5495925"/>
            <a:ext cx="1001712" cy="388938"/>
          </a:xfrm>
          <a:prstGeom prst="flowChartMer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2195513" y="2597150"/>
            <a:ext cx="59055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tx2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毛泽东：政治路线确定后，干部是决定的因素</a:t>
            </a:r>
            <a:endParaRPr lang="en-US" altLang="zh-CN" sz="2000" dirty="0">
              <a:solidFill>
                <a:schemeClr val="tx2">
                  <a:lumMod val="50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2275" y="3076575"/>
            <a:ext cx="6119813" cy="2443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zh-CN" altLang="en-US" sz="2000" dirty="0">
                <a:solidFill>
                  <a:schemeClr val="tx2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</a:rPr>
              <a:t>对于企业来讲，这个所谓干部就是我们的领导者和基层管理者，因此，这些管理者的水平、素质是制约企业发展的“瓶颈”。</a:t>
            </a:r>
            <a:endParaRPr lang="en-US" altLang="zh-CN" sz="2000" dirty="0">
              <a:solidFill>
                <a:schemeClr val="tx2">
                  <a:lumMod val="50000"/>
                </a:schemeClr>
              </a:solidFill>
              <a:latin typeface="楷体_GB2312" pitchFamily="49" charset="-122"/>
              <a:ea typeface="楷体_GB2312" pitchFamily="49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altLang="zh-CN" sz="50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rPr>
              <a:t>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zh-CN" altLang="en-US" sz="2000" dirty="0">
                <a:solidFill>
                  <a:schemeClr val="tx2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</a:rPr>
              <a:t>一个团队的管理者从小的方面来讲是一个家长，一块磁铁；大的方面讲是一个指挥家，一个领袖</a:t>
            </a:r>
            <a:endParaRPr lang="en-US" altLang="zh-CN" sz="2000" dirty="0">
              <a:solidFill>
                <a:schemeClr val="tx2">
                  <a:lumMod val="50000"/>
                </a:schemeClr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61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54113" y="-1189038"/>
            <a:ext cx="3567113" cy="356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  <p:bldP spid="20" grpId="0" animBg="1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2673350" y="1254125"/>
            <a:ext cx="5499100" cy="4778375"/>
          </a:xfrm>
          <a:prstGeom prst="rect">
            <a:avLst/>
          </a:prstGeom>
          <a:solidFill>
            <a:srgbClr val="7F7F7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/>
                </a:solidFill>
                <a:latin typeface="黑体" pitchFamily="2" charset="-122"/>
                <a:ea typeface="黑体" pitchFamily="2" charset="-122"/>
              </a:rPr>
              <a:t>    </a:t>
            </a:r>
            <a:endParaRPr lang="en-US" altLang="zh-CN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71775" y="1844675"/>
            <a:ext cx="5400675" cy="9366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zh-CN" altLang="en-US" sz="2400" dirty="0" smtClean="0">
                <a:solidFill>
                  <a:schemeClr val="tx2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管理好自己，懂得物质利益激励及激情管理，亲和力也是领导力</a:t>
            </a:r>
            <a:endParaRPr lang="zh-CN" altLang="en-US" sz="2400" dirty="0">
              <a:solidFill>
                <a:schemeClr val="tx2">
                  <a:lumMod val="50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7172" name="组合 12"/>
          <p:cNvGrpSpPr>
            <a:grpSpLocks/>
          </p:cNvGrpSpPr>
          <p:nvPr/>
        </p:nvGrpSpPr>
        <p:grpSpPr bwMode="auto">
          <a:xfrm>
            <a:off x="974725" y="1257300"/>
            <a:ext cx="1655763" cy="4751388"/>
            <a:chOff x="974554" y="1256782"/>
            <a:chExt cx="1656184" cy="4752528"/>
          </a:xfrm>
        </p:grpSpPr>
        <p:sp>
          <p:nvSpPr>
            <p:cNvPr id="7" name="矩形 6"/>
            <p:cNvSpPr/>
            <p:nvPr/>
          </p:nvSpPr>
          <p:spPr>
            <a:xfrm>
              <a:off x="974554" y="1256782"/>
              <a:ext cx="1656184" cy="475252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cap="sq" cmpd="thickThin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115878" y="1364758"/>
              <a:ext cx="1368773" cy="4534988"/>
            </a:xfrm>
            <a:prstGeom prst="rect">
              <a:avLst/>
            </a:prstGeom>
            <a:noFill/>
            <a:ln w="76200" cmpd="thickThin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3779838" y="260350"/>
            <a:ext cx="1728787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63613" y="1244600"/>
            <a:ext cx="1681162" cy="163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55675" y="1400175"/>
            <a:ext cx="1687513" cy="4692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187450" y="1844675"/>
            <a:ext cx="12144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ln w="12700">
                  <a:noFill/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方正水柱简体" pitchFamily="65" charset="-122"/>
                <a:ea typeface="方正水柱简体" pitchFamily="65" charset="-122"/>
              </a:rPr>
              <a:t>修己</a:t>
            </a:r>
          </a:p>
        </p:txBody>
      </p:sp>
      <p:sp>
        <p:nvSpPr>
          <p:cNvPr id="18" name="矩形 17"/>
          <p:cNvSpPr/>
          <p:nvPr/>
        </p:nvSpPr>
        <p:spPr>
          <a:xfrm>
            <a:off x="1187450" y="3429000"/>
            <a:ext cx="12144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ln w="12700">
                  <a:noFill/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方正水柱简体" pitchFamily="65" charset="-122"/>
                <a:ea typeface="方正水柱简体" pitchFamily="65" charset="-122"/>
              </a:rPr>
              <a:t>和众</a:t>
            </a:r>
          </a:p>
        </p:txBody>
      </p:sp>
      <p:sp>
        <p:nvSpPr>
          <p:cNvPr id="19" name="矩形 18"/>
          <p:cNvSpPr/>
          <p:nvPr/>
        </p:nvSpPr>
        <p:spPr>
          <a:xfrm>
            <a:off x="1187450" y="4868863"/>
            <a:ext cx="12144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ln w="12700">
                  <a:noFill/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方正水柱简体" pitchFamily="65" charset="-122"/>
                <a:ea typeface="方正水柱简体" pitchFamily="65" charset="-122"/>
              </a:rPr>
              <a:t>安人</a:t>
            </a:r>
          </a:p>
        </p:txBody>
      </p:sp>
      <p:sp>
        <p:nvSpPr>
          <p:cNvPr id="21" name="内容占位符 2"/>
          <p:cNvSpPr txBox="1">
            <a:spLocks/>
          </p:cNvSpPr>
          <p:nvPr/>
        </p:nvSpPr>
        <p:spPr>
          <a:xfrm>
            <a:off x="2771775" y="3573463"/>
            <a:ext cx="5472113" cy="5762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zh-CN" altLang="en-US" sz="2400" dirty="0">
                <a:solidFill>
                  <a:schemeClr val="tx2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你能发现属下的问题吗？</a:t>
            </a:r>
          </a:p>
        </p:txBody>
      </p:sp>
      <p:sp>
        <p:nvSpPr>
          <p:cNvPr id="22" name="内容占位符 2"/>
          <p:cNvSpPr txBox="1">
            <a:spLocks/>
          </p:cNvSpPr>
          <p:nvPr/>
        </p:nvSpPr>
        <p:spPr>
          <a:xfrm>
            <a:off x="2771775" y="4941888"/>
            <a:ext cx="5400675" cy="6477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zh-CN" altLang="en-US" sz="2400" dirty="0">
                <a:solidFill>
                  <a:schemeClr val="tx2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你有很好的沟通能力吗？</a:t>
            </a:r>
          </a:p>
        </p:txBody>
      </p:sp>
      <p:sp>
        <p:nvSpPr>
          <p:cNvPr id="23" name="直角三角形 22"/>
          <p:cNvSpPr/>
          <p:nvPr/>
        </p:nvSpPr>
        <p:spPr>
          <a:xfrm rot="16200000">
            <a:off x="7707313" y="5572125"/>
            <a:ext cx="431800" cy="431800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直角三角形 23"/>
          <p:cNvSpPr/>
          <p:nvPr/>
        </p:nvSpPr>
        <p:spPr>
          <a:xfrm rot="5400000" flipV="1">
            <a:off x="7712075" y="1277938"/>
            <a:ext cx="431800" cy="431800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718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54113" y="-1189038"/>
            <a:ext cx="3567113" cy="356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" grpId="0" build="p"/>
      <p:bldP spid="15" grpId="0" animBg="1"/>
      <p:bldP spid="16" grpId="0" animBg="1"/>
      <p:bldP spid="17" grpId="0"/>
      <p:bldP spid="17" grpId="1"/>
      <p:bldP spid="18" grpId="0"/>
      <p:bldP spid="18" grpId="1"/>
      <p:bldP spid="19" grpId="0"/>
      <p:bldP spid="19" grpId="1"/>
      <p:bldP spid="21" grpId="0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54113" y="-1189038"/>
            <a:ext cx="3567113" cy="356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195" name="组合 20"/>
          <p:cNvGrpSpPr>
            <a:grpSpLocks/>
          </p:cNvGrpSpPr>
          <p:nvPr/>
        </p:nvGrpSpPr>
        <p:grpSpPr bwMode="auto">
          <a:xfrm>
            <a:off x="1214438" y="1143000"/>
            <a:ext cx="6143625" cy="3929063"/>
            <a:chOff x="899592" y="548680"/>
            <a:chExt cx="5616624" cy="648072"/>
          </a:xfrm>
        </p:grpSpPr>
        <p:sp>
          <p:nvSpPr>
            <p:cNvPr id="13" name="圆角矩形 12"/>
            <p:cNvSpPr/>
            <p:nvPr/>
          </p:nvSpPr>
          <p:spPr>
            <a:xfrm>
              <a:off x="899592" y="548680"/>
              <a:ext cx="5616624" cy="648072"/>
            </a:xfrm>
            <a:prstGeom prst="roundRect">
              <a:avLst>
                <a:gd name="adj" fmla="val 7951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899592" y="573032"/>
              <a:ext cx="5616624" cy="622673"/>
            </a:xfrm>
            <a:prstGeom prst="roundRect">
              <a:avLst>
                <a:gd name="adj" fmla="val 5653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293813" y="1754188"/>
            <a:ext cx="5984875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认为工作的意义不同</a:t>
            </a:r>
            <a:endParaRPr lang="en-US" altLang="zh-CN" sz="2800" dirty="0">
              <a:solidFill>
                <a:schemeClr val="accent1">
                  <a:lumMod val="50000"/>
                </a:schemeClr>
              </a:solidFill>
              <a:latin typeface="黑体" pitchFamily="2" charset="-122"/>
              <a:ea typeface="黑体" pitchFamily="2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altLang="zh-CN" sz="2800" dirty="0">
              <a:solidFill>
                <a:schemeClr val="accent1">
                  <a:lumMod val="50000"/>
                </a:schemeClr>
              </a:solidFill>
              <a:latin typeface="黑体" pitchFamily="2" charset="-122"/>
              <a:ea typeface="黑体" pitchFamily="2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接受沟通的方式不同</a:t>
            </a:r>
            <a:endParaRPr lang="en-US" altLang="zh-CN" sz="2800" dirty="0">
              <a:solidFill>
                <a:schemeClr val="accent1">
                  <a:lumMod val="50000"/>
                </a:schemeClr>
              </a:solidFill>
              <a:latin typeface="黑体" pitchFamily="2" charset="-122"/>
              <a:ea typeface="黑体" pitchFamily="2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altLang="zh-CN" sz="2800" dirty="0">
              <a:solidFill>
                <a:schemeClr val="accent1">
                  <a:lumMod val="50000"/>
                </a:schemeClr>
              </a:solidFill>
              <a:latin typeface="黑体" pitchFamily="2" charset="-122"/>
              <a:ea typeface="黑体" pitchFamily="2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自我认知的定位不同</a:t>
            </a:r>
          </a:p>
        </p:txBody>
      </p:sp>
      <p:pic>
        <p:nvPicPr>
          <p:cNvPr id="819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5072063"/>
            <a:ext cx="32988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54113" y="-1189038"/>
            <a:ext cx="3567113" cy="356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785786" y="1214438"/>
            <a:ext cx="7572428" cy="3929062"/>
            <a:chOff x="1500166" y="1464455"/>
            <a:chExt cx="6143668" cy="3929090"/>
          </a:xfrm>
        </p:grpSpPr>
        <p:sp>
          <p:nvSpPr>
            <p:cNvPr id="6" name="圆角矩形 5"/>
            <p:cNvSpPr/>
            <p:nvPr/>
          </p:nvSpPr>
          <p:spPr>
            <a:xfrm>
              <a:off x="1500166" y="1464455"/>
              <a:ext cx="6143668" cy="3929090"/>
            </a:xfrm>
            <a:prstGeom prst="roundRect">
              <a:avLst>
                <a:gd name="adj" fmla="val 7951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1500166" y="1573993"/>
              <a:ext cx="6143668" cy="3710014"/>
            </a:xfrm>
            <a:prstGeom prst="roundRect">
              <a:avLst>
                <a:gd name="adj" fmla="val 5653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508125" y="1500188"/>
            <a:ext cx="5984875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</a:rPr>
              <a:t>责任，从本质上来说，是一种与生俱来的使命，它保随着每一个生命的始终。</a:t>
            </a:r>
            <a:endParaRPr lang="en-US" altLang="zh-CN" sz="2400" dirty="0">
              <a:solidFill>
                <a:schemeClr val="accent1">
                  <a:lumMod val="50000"/>
                </a:schemeClr>
              </a:solidFill>
              <a:latin typeface="楷体_GB2312" pitchFamily="49" charset="-122"/>
              <a:ea typeface="楷体_GB2312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altLang="zh-CN" sz="2400" dirty="0">
              <a:solidFill>
                <a:schemeClr val="accent1">
                  <a:lumMod val="50000"/>
                </a:schemeClr>
              </a:solidFill>
              <a:latin typeface="楷体_GB2312" pitchFamily="49" charset="-122"/>
              <a:ea typeface="楷体_GB2312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</a:rPr>
              <a:t>我们每一个人都在生活中饰演不同的角色，无论一个人担任何种职务，做什么样的工作，他都对他人负有责任，这是社会法则，道德法则，也是心灵法则。</a:t>
            </a:r>
            <a:endParaRPr lang="en-US" altLang="zh-CN" sz="2400" dirty="0">
              <a:solidFill>
                <a:schemeClr val="accent1">
                  <a:lumMod val="50000"/>
                </a:schemeClr>
              </a:solidFill>
              <a:latin typeface="楷体_GB2312" pitchFamily="49" charset="-122"/>
              <a:ea typeface="楷体_GB2312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altLang="zh-CN" sz="2400" dirty="0">
              <a:solidFill>
                <a:schemeClr val="accent1">
                  <a:lumMod val="50000"/>
                </a:schemeClr>
              </a:solidFill>
              <a:latin typeface="楷体_GB2312" pitchFamily="49" charset="-122"/>
              <a:ea typeface="楷体_GB2312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</a:rPr>
              <a:t>责任是一种使命感！</a:t>
            </a:r>
          </a:p>
        </p:txBody>
      </p:sp>
      <p:grpSp>
        <p:nvGrpSpPr>
          <p:cNvPr id="3" name="Group 6"/>
          <p:cNvGrpSpPr>
            <a:grpSpLocks noChangeAspect="1"/>
          </p:cNvGrpSpPr>
          <p:nvPr/>
        </p:nvGrpSpPr>
        <p:grpSpPr bwMode="auto">
          <a:xfrm>
            <a:off x="7000875" y="4071938"/>
            <a:ext cx="1214438" cy="2574925"/>
            <a:chOff x="4275" y="2565"/>
            <a:chExt cx="765" cy="1622"/>
          </a:xfrm>
        </p:grpSpPr>
        <p:sp>
          <p:nvSpPr>
            <p:cNvPr id="9223" name="AutoShape 5"/>
            <p:cNvSpPr>
              <a:spLocks noChangeAspect="1" noChangeArrowheads="1" noTextEdit="1"/>
            </p:cNvSpPr>
            <p:nvPr/>
          </p:nvSpPr>
          <p:spPr bwMode="auto">
            <a:xfrm>
              <a:off x="4275" y="2565"/>
              <a:ext cx="765" cy="16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4276" y="2570"/>
              <a:ext cx="709" cy="1609"/>
            </a:xfrm>
            <a:custGeom>
              <a:avLst/>
              <a:gdLst/>
              <a:ahLst/>
              <a:cxnLst>
                <a:cxn ang="0">
                  <a:pos x="1389" y="1484"/>
                </a:cxn>
                <a:cxn ang="0">
                  <a:pos x="1330" y="1463"/>
                </a:cxn>
                <a:cxn ang="0">
                  <a:pos x="1279" y="1447"/>
                </a:cxn>
                <a:cxn ang="0">
                  <a:pos x="1237" y="1382"/>
                </a:cxn>
                <a:cxn ang="0">
                  <a:pos x="1192" y="1194"/>
                </a:cxn>
                <a:cxn ang="0">
                  <a:pos x="1125" y="1055"/>
                </a:cxn>
                <a:cxn ang="0">
                  <a:pos x="1137" y="934"/>
                </a:cxn>
                <a:cxn ang="0">
                  <a:pos x="1172" y="835"/>
                </a:cxn>
                <a:cxn ang="0">
                  <a:pos x="1128" y="623"/>
                </a:cxn>
                <a:cxn ang="0">
                  <a:pos x="1080" y="531"/>
                </a:cxn>
                <a:cxn ang="0">
                  <a:pos x="888" y="460"/>
                </a:cxn>
                <a:cxn ang="0">
                  <a:pos x="831" y="411"/>
                </a:cxn>
                <a:cxn ang="0">
                  <a:pos x="808" y="291"/>
                </a:cxn>
                <a:cxn ang="0">
                  <a:pos x="819" y="168"/>
                </a:cxn>
                <a:cxn ang="0">
                  <a:pos x="799" y="47"/>
                </a:cxn>
                <a:cxn ang="0">
                  <a:pos x="670" y="0"/>
                </a:cxn>
                <a:cxn ang="0">
                  <a:pos x="542" y="66"/>
                </a:cxn>
                <a:cxn ang="0">
                  <a:pos x="514" y="173"/>
                </a:cxn>
                <a:cxn ang="0">
                  <a:pos x="430" y="235"/>
                </a:cxn>
                <a:cxn ang="0">
                  <a:pos x="302" y="329"/>
                </a:cxn>
                <a:cxn ang="0">
                  <a:pos x="183" y="443"/>
                </a:cxn>
                <a:cxn ang="0">
                  <a:pos x="314" y="467"/>
                </a:cxn>
                <a:cxn ang="0">
                  <a:pos x="383" y="368"/>
                </a:cxn>
                <a:cxn ang="0">
                  <a:pos x="465" y="314"/>
                </a:cxn>
                <a:cxn ang="0">
                  <a:pos x="542" y="262"/>
                </a:cxn>
                <a:cxn ang="0">
                  <a:pos x="582" y="338"/>
                </a:cxn>
                <a:cxn ang="0">
                  <a:pos x="510" y="460"/>
                </a:cxn>
                <a:cxn ang="0">
                  <a:pos x="374" y="504"/>
                </a:cxn>
                <a:cxn ang="0">
                  <a:pos x="285" y="521"/>
                </a:cxn>
                <a:cxn ang="0">
                  <a:pos x="305" y="479"/>
                </a:cxn>
                <a:cxn ang="0">
                  <a:pos x="119" y="482"/>
                </a:cxn>
                <a:cxn ang="0">
                  <a:pos x="28" y="610"/>
                </a:cxn>
                <a:cxn ang="0">
                  <a:pos x="23" y="719"/>
                </a:cxn>
                <a:cxn ang="0">
                  <a:pos x="77" y="749"/>
                </a:cxn>
                <a:cxn ang="0">
                  <a:pos x="174" y="754"/>
                </a:cxn>
                <a:cxn ang="0">
                  <a:pos x="268" y="789"/>
                </a:cxn>
                <a:cxn ang="0">
                  <a:pos x="374" y="772"/>
                </a:cxn>
                <a:cxn ang="0">
                  <a:pos x="416" y="1209"/>
                </a:cxn>
                <a:cxn ang="0">
                  <a:pos x="322" y="1488"/>
                </a:cxn>
                <a:cxn ang="0">
                  <a:pos x="436" y="1983"/>
                </a:cxn>
                <a:cxn ang="0">
                  <a:pos x="460" y="2472"/>
                </a:cxn>
                <a:cxn ang="0">
                  <a:pos x="500" y="2609"/>
                </a:cxn>
                <a:cxn ang="0">
                  <a:pos x="552" y="2737"/>
                </a:cxn>
                <a:cxn ang="0">
                  <a:pos x="512" y="3007"/>
                </a:cxn>
                <a:cxn ang="0">
                  <a:pos x="416" y="3130"/>
                </a:cxn>
                <a:cxn ang="0">
                  <a:pos x="445" y="3204"/>
                </a:cxn>
                <a:cxn ang="0">
                  <a:pos x="566" y="3205"/>
                </a:cxn>
                <a:cxn ang="0">
                  <a:pos x="690" y="3111"/>
                </a:cxn>
                <a:cxn ang="0">
                  <a:pos x="816" y="3169"/>
                </a:cxn>
                <a:cxn ang="0">
                  <a:pos x="960" y="3217"/>
                </a:cxn>
                <a:cxn ang="0">
                  <a:pos x="1051" y="3174"/>
                </a:cxn>
                <a:cxn ang="0">
                  <a:pos x="1041" y="3096"/>
                </a:cxn>
                <a:cxn ang="0">
                  <a:pos x="920" y="2920"/>
                </a:cxn>
                <a:cxn ang="0">
                  <a:pos x="962" y="2660"/>
                </a:cxn>
                <a:cxn ang="0">
                  <a:pos x="1039" y="2534"/>
                </a:cxn>
                <a:cxn ang="0">
                  <a:pos x="1038" y="1926"/>
                </a:cxn>
                <a:cxn ang="0">
                  <a:pos x="1100" y="1392"/>
                </a:cxn>
                <a:cxn ang="0">
                  <a:pos x="1204" y="1553"/>
                </a:cxn>
                <a:cxn ang="0">
                  <a:pos x="1290" y="1671"/>
                </a:cxn>
                <a:cxn ang="0">
                  <a:pos x="1372" y="1701"/>
                </a:cxn>
                <a:cxn ang="0">
                  <a:pos x="1407" y="1615"/>
                </a:cxn>
              </a:cxnLst>
              <a:rect l="0" t="0" r="r" b="b"/>
              <a:pathLst>
                <a:path w="1419" h="3219">
                  <a:moveTo>
                    <a:pt x="1415" y="1526"/>
                  </a:moveTo>
                  <a:lnTo>
                    <a:pt x="1410" y="1516"/>
                  </a:lnTo>
                  <a:lnTo>
                    <a:pt x="1405" y="1510"/>
                  </a:lnTo>
                  <a:lnTo>
                    <a:pt x="1400" y="1503"/>
                  </a:lnTo>
                  <a:lnTo>
                    <a:pt x="1397" y="1494"/>
                  </a:lnTo>
                  <a:lnTo>
                    <a:pt x="1394" y="1489"/>
                  </a:lnTo>
                  <a:lnTo>
                    <a:pt x="1389" y="1484"/>
                  </a:lnTo>
                  <a:lnTo>
                    <a:pt x="1380" y="1481"/>
                  </a:lnTo>
                  <a:lnTo>
                    <a:pt x="1372" y="1478"/>
                  </a:lnTo>
                  <a:lnTo>
                    <a:pt x="1362" y="1474"/>
                  </a:lnTo>
                  <a:lnTo>
                    <a:pt x="1352" y="1471"/>
                  </a:lnTo>
                  <a:lnTo>
                    <a:pt x="1343" y="1468"/>
                  </a:lnTo>
                  <a:lnTo>
                    <a:pt x="1335" y="1464"/>
                  </a:lnTo>
                  <a:lnTo>
                    <a:pt x="1330" y="1463"/>
                  </a:lnTo>
                  <a:lnTo>
                    <a:pt x="1325" y="1461"/>
                  </a:lnTo>
                  <a:lnTo>
                    <a:pt x="1318" y="1458"/>
                  </a:lnTo>
                  <a:lnTo>
                    <a:pt x="1311" y="1456"/>
                  </a:lnTo>
                  <a:lnTo>
                    <a:pt x="1305" y="1454"/>
                  </a:lnTo>
                  <a:lnTo>
                    <a:pt x="1296" y="1451"/>
                  </a:lnTo>
                  <a:lnTo>
                    <a:pt x="1288" y="1449"/>
                  </a:lnTo>
                  <a:lnTo>
                    <a:pt x="1279" y="1447"/>
                  </a:lnTo>
                  <a:lnTo>
                    <a:pt x="1274" y="1441"/>
                  </a:lnTo>
                  <a:lnTo>
                    <a:pt x="1269" y="1432"/>
                  </a:lnTo>
                  <a:lnTo>
                    <a:pt x="1264" y="1426"/>
                  </a:lnTo>
                  <a:lnTo>
                    <a:pt x="1258" y="1417"/>
                  </a:lnTo>
                  <a:lnTo>
                    <a:pt x="1251" y="1409"/>
                  </a:lnTo>
                  <a:lnTo>
                    <a:pt x="1244" y="1397"/>
                  </a:lnTo>
                  <a:lnTo>
                    <a:pt x="1237" y="1382"/>
                  </a:lnTo>
                  <a:lnTo>
                    <a:pt x="1229" y="1365"/>
                  </a:lnTo>
                  <a:lnTo>
                    <a:pt x="1217" y="1332"/>
                  </a:lnTo>
                  <a:lnTo>
                    <a:pt x="1209" y="1300"/>
                  </a:lnTo>
                  <a:lnTo>
                    <a:pt x="1202" y="1269"/>
                  </a:lnTo>
                  <a:lnTo>
                    <a:pt x="1199" y="1243"/>
                  </a:lnTo>
                  <a:lnTo>
                    <a:pt x="1195" y="1217"/>
                  </a:lnTo>
                  <a:lnTo>
                    <a:pt x="1192" y="1194"/>
                  </a:lnTo>
                  <a:lnTo>
                    <a:pt x="1187" y="1174"/>
                  </a:lnTo>
                  <a:lnTo>
                    <a:pt x="1179" y="1155"/>
                  </a:lnTo>
                  <a:lnTo>
                    <a:pt x="1165" y="1130"/>
                  </a:lnTo>
                  <a:lnTo>
                    <a:pt x="1153" y="1108"/>
                  </a:lnTo>
                  <a:lnTo>
                    <a:pt x="1142" y="1088"/>
                  </a:lnTo>
                  <a:lnTo>
                    <a:pt x="1133" y="1070"/>
                  </a:lnTo>
                  <a:lnTo>
                    <a:pt x="1125" y="1055"/>
                  </a:lnTo>
                  <a:lnTo>
                    <a:pt x="1118" y="1044"/>
                  </a:lnTo>
                  <a:lnTo>
                    <a:pt x="1115" y="1036"/>
                  </a:lnTo>
                  <a:lnTo>
                    <a:pt x="1113" y="1034"/>
                  </a:lnTo>
                  <a:lnTo>
                    <a:pt x="1120" y="935"/>
                  </a:lnTo>
                  <a:lnTo>
                    <a:pt x="1122" y="935"/>
                  </a:lnTo>
                  <a:lnTo>
                    <a:pt x="1128" y="935"/>
                  </a:lnTo>
                  <a:lnTo>
                    <a:pt x="1137" y="934"/>
                  </a:lnTo>
                  <a:lnTo>
                    <a:pt x="1147" y="932"/>
                  </a:lnTo>
                  <a:lnTo>
                    <a:pt x="1157" y="927"/>
                  </a:lnTo>
                  <a:lnTo>
                    <a:pt x="1165" y="919"/>
                  </a:lnTo>
                  <a:lnTo>
                    <a:pt x="1174" y="907"/>
                  </a:lnTo>
                  <a:lnTo>
                    <a:pt x="1177" y="892"/>
                  </a:lnTo>
                  <a:lnTo>
                    <a:pt x="1179" y="860"/>
                  </a:lnTo>
                  <a:lnTo>
                    <a:pt x="1172" y="835"/>
                  </a:lnTo>
                  <a:lnTo>
                    <a:pt x="1160" y="813"/>
                  </a:lnTo>
                  <a:lnTo>
                    <a:pt x="1147" y="793"/>
                  </a:lnTo>
                  <a:lnTo>
                    <a:pt x="1137" y="764"/>
                  </a:lnTo>
                  <a:lnTo>
                    <a:pt x="1133" y="727"/>
                  </a:lnTo>
                  <a:lnTo>
                    <a:pt x="1132" y="685"/>
                  </a:lnTo>
                  <a:lnTo>
                    <a:pt x="1130" y="643"/>
                  </a:lnTo>
                  <a:lnTo>
                    <a:pt x="1128" y="623"/>
                  </a:lnTo>
                  <a:lnTo>
                    <a:pt x="1125" y="605"/>
                  </a:lnTo>
                  <a:lnTo>
                    <a:pt x="1122" y="588"/>
                  </a:lnTo>
                  <a:lnTo>
                    <a:pt x="1117" y="571"/>
                  </a:lnTo>
                  <a:lnTo>
                    <a:pt x="1110" y="558"/>
                  </a:lnTo>
                  <a:lnTo>
                    <a:pt x="1101" y="546"/>
                  </a:lnTo>
                  <a:lnTo>
                    <a:pt x="1091" y="537"/>
                  </a:lnTo>
                  <a:lnTo>
                    <a:pt x="1080" y="531"/>
                  </a:lnTo>
                  <a:lnTo>
                    <a:pt x="1061" y="524"/>
                  </a:lnTo>
                  <a:lnTo>
                    <a:pt x="1034" y="514"/>
                  </a:lnTo>
                  <a:lnTo>
                    <a:pt x="1001" y="502"/>
                  </a:lnTo>
                  <a:lnTo>
                    <a:pt x="967" y="489"/>
                  </a:lnTo>
                  <a:lnTo>
                    <a:pt x="935" y="477"/>
                  </a:lnTo>
                  <a:lnTo>
                    <a:pt x="907" y="467"/>
                  </a:lnTo>
                  <a:lnTo>
                    <a:pt x="888" y="460"/>
                  </a:lnTo>
                  <a:lnTo>
                    <a:pt x="881" y="457"/>
                  </a:lnTo>
                  <a:lnTo>
                    <a:pt x="865" y="430"/>
                  </a:lnTo>
                  <a:lnTo>
                    <a:pt x="863" y="428"/>
                  </a:lnTo>
                  <a:lnTo>
                    <a:pt x="858" y="427"/>
                  </a:lnTo>
                  <a:lnTo>
                    <a:pt x="849" y="422"/>
                  </a:lnTo>
                  <a:lnTo>
                    <a:pt x="841" y="416"/>
                  </a:lnTo>
                  <a:lnTo>
                    <a:pt x="831" y="411"/>
                  </a:lnTo>
                  <a:lnTo>
                    <a:pt x="823" y="405"/>
                  </a:lnTo>
                  <a:lnTo>
                    <a:pt x="816" y="400"/>
                  </a:lnTo>
                  <a:lnTo>
                    <a:pt x="811" y="396"/>
                  </a:lnTo>
                  <a:lnTo>
                    <a:pt x="808" y="376"/>
                  </a:lnTo>
                  <a:lnTo>
                    <a:pt x="808" y="339"/>
                  </a:lnTo>
                  <a:lnTo>
                    <a:pt x="808" y="306"/>
                  </a:lnTo>
                  <a:lnTo>
                    <a:pt x="808" y="291"/>
                  </a:lnTo>
                  <a:lnTo>
                    <a:pt x="824" y="267"/>
                  </a:lnTo>
                  <a:lnTo>
                    <a:pt x="826" y="257"/>
                  </a:lnTo>
                  <a:lnTo>
                    <a:pt x="829" y="233"/>
                  </a:lnTo>
                  <a:lnTo>
                    <a:pt x="831" y="207"/>
                  </a:lnTo>
                  <a:lnTo>
                    <a:pt x="833" y="185"/>
                  </a:lnTo>
                  <a:lnTo>
                    <a:pt x="828" y="173"/>
                  </a:lnTo>
                  <a:lnTo>
                    <a:pt x="819" y="168"/>
                  </a:lnTo>
                  <a:lnTo>
                    <a:pt x="809" y="168"/>
                  </a:lnTo>
                  <a:lnTo>
                    <a:pt x="804" y="168"/>
                  </a:lnTo>
                  <a:lnTo>
                    <a:pt x="796" y="126"/>
                  </a:lnTo>
                  <a:lnTo>
                    <a:pt x="797" y="116"/>
                  </a:lnTo>
                  <a:lnTo>
                    <a:pt x="799" y="92"/>
                  </a:lnTo>
                  <a:lnTo>
                    <a:pt x="801" y="67"/>
                  </a:lnTo>
                  <a:lnTo>
                    <a:pt x="799" y="47"/>
                  </a:lnTo>
                  <a:lnTo>
                    <a:pt x="794" y="39"/>
                  </a:lnTo>
                  <a:lnTo>
                    <a:pt x="782" y="30"/>
                  </a:lnTo>
                  <a:lnTo>
                    <a:pt x="766" y="22"/>
                  </a:lnTo>
                  <a:lnTo>
                    <a:pt x="745" y="14"/>
                  </a:lnTo>
                  <a:lnTo>
                    <a:pt x="720" y="7"/>
                  </a:lnTo>
                  <a:lnTo>
                    <a:pt x="695" y="2"/>
                  </a:lnTo>
                  <a:lnTo>
                    <a:pt x="670" y="0"/>
                  </a:lnTo>
                  <a:lnTo>
                    <a:pt x="645" y="3"/>
                  </a:lnTo>
                  <a:lnTo>
                    <a:pt x="623" y="10"/>
                  </a:lnTo>
                  <a:lnTo>
                    <a:pt x="603" y="20"/>
                  </a:lnTo>
                  <a:lnTo>
                    <a:pt x="582" y="32"/>
                  </a:lnTo>
                  <a:lnTo>
                    <a:pt x="567" y="44"/>
                  </a:lnTo>
                  <a:lnTo>
                    <a:pt x="552" y="55"/>
                  </a:lnTo>
                  <a:lnTo>
                    <a:pt x="542" y="66"/>
                  </a:lnTo>
                  <a:lnTo>
                    <a:pt x="535" y="72"/>
                  </a:lnTo>
                  <a:lnTo>
                    <a:pt x="534" y="74"/>
                  </a:lnTo>
                  <a:lnTo>
                    <a:pt x="546" y="143"/>
                  </a:lnTo>
                  <a:lnTo>
                    <a:pt x="544" y="144"/>
                  </a:lnTo>
                  <a:lnTo>
                    <a:pt x="535" y="151"/>
                  </a:lnTo>
                  <a:lnTo>
                    <a:pt x="525" y="161"/>
                  </a:lnTo>
                  <a:lnTo>
                    <a:pt x="514" y="173"/>
                  </a:lnTo>
                  <a:lnTo>
                    <a:pt x="498" y="186"/>
                  </a:lnTo>
                  <a:lnTo>
                    <a:pt x="483" y="198"/>
                  </a:lnTo>
                  <a:lnTo>
                    <a:pt x="470" y="208"/>
                  </a:lnTo>
                  <a:lnTo>
                    <a:pt x="456" y="217"/>
                  </a:lnTo>
                  <a:lnTo>
                    <a:pt x="450" y="220"/>
                  </a:lnTo>
                  <a:lnTo>
                    <a:pt x="441" y="227"/>
                  </a:lnTo>
                  <a:lnTo>
                    <a:pt x="430" y="235"/>
                  </a:lnTo>
                  <a:lnTo>
                    <a:pt x="416" y="244"/>
                  </a:lnTo>
                  <a:lnTo>
                    <a:pt x="399" y="255"/>
                  </a:lnTo>
                  <a:lnTo>
                    <a:pt x="383" y="267"/>
                  </a:lnTo>
                  <a:lnTo>
                    <a:pt x="364" y="282"/>
                  </a:lnTo>
                  <a:lnTo>
                    <a:pt x="344" y="297"/>
                  </a:lnTo>
                  <a:lnTo>
                    <a:pt x="324" y="312"/>
                  </a:lnTo>
                  <a:lnTo>
                    <a:pt x="302" y="329"/>
                  </a:lnTo>
                  <a:lnTo>
                    <a:pt x="280" y="348"/>
                  </a:lnTo>
                  <a:lnTo>
                    <a:pt x="257" y="366"/>
                  </a:lnTo>
                  <a:lnTo>
                    <a:pt x="235" y="385"/>
                  </a:lnTo>
                  <a:lnTo>
                    <a:pt x="211" y="403"/>
                  </a:lnTo>
                  <a:lnTo>
                    <a:pt x="188" y="422"/>
                  </a:lnTo>
                  <a:lnTo>
                    <a:pt x="166" y="440"/>
                  </a:lnTo>
                  <a:lnTo>
                    <a:pt x="183" y="443"/>
                  </a:lnTo>
                  <a:lnTo>
                    <a:pt x="200" y="447"/>
                  </a:lnTo>
                  <a:lnTo>
                    <a:pt x="220" y="450"/>
                  </a:lnTo>
                  <a:lnTo>
                    <a:pt x="240" y="453"/>
                  </a:lnTo>
                  <a:lnTo>
                    <a:pt x="258" y="457"/>
                  </a:lnTo>
                  <a:lnTo>
                    <a:pt x="278" y="460"/>
                  </a:lnTo>
                  <a:lnTo>
                    <a:pt x="297" y="464"/>
                  </a:lnTo>
                  <a:lnTo>
                    <a:pt x="314" y="467"/>
                  </a:lnTo>
                  <a:lnTo>
                    <a:pt x="324" y="450"/>
                  </a:lnTo>
                  <a:lnTo>
                    <a:pt x="336" y="432"/>
                  </a:lnTo>
                  <a:lnTo>
                    <a:pt x="347" y="415"/>
                  </a:lnTo>
                  <a:lnTo>
                    <a:pt x="359" y="400"/>
                  </a:lnTo>
                  <a:lnTo>
                    <a:pt x="369" y="385"/>
                  </a:lnTo>
                  <a:lnTo>
                    <a:pt x="378" y="375"/>
                  </a:lnTo>
                  <a:lnTo>
                    <a:pt x="383" y="368"/>
                  </a:lnTo>
                  <a:lnTo>
                    <a:pt x="384" y="364"/>
                  </a:lnTo>
                  <a:lnTo>
                    <a:pt x="389" y="364"/>
                  </a:lnTo>
                  <a:lnTo>
                    <a:pt x="403" y="363"/>
                  </a:lnTo>
                  <a:lnTo>
                    <a:pt x="420" y="359"/>
                  </a:lnTo>
                  <a:lnTo>
                    <a:pt x="433" y="348"/>
                  </a:lnTo>
                  <a:lnTo>
                    <a:pt x="448" y="331"/>
                  </a:lnTo>
                  <a:lnTo>
                    <a:pt x="465" y="314"/>
                  </a:lnTo>
                  <a:lnTo>
                    <a:pt x="483" y="299"/>
                  </a:lnTo>
                  <a:lnTo>
                    <a:pt x="500" y="284"/>
                  </a:lnTo>
                  <a:lnTo>
                    <a:pt x="517" y="272"/>
                  </a:lnTo>
                  <a:lnTo>
                    <a:pt x="529" y="262"/>
                  </a:lnTo>
                  <a:lnTo>
                    <a:pt x="537" y="255"/>
                  </a:lnTo>
                  <a:lnTo>
                    <a:pt x="540" y="254"/>
                  </a:lnTo>
                  <a:lnTo>
                    <a:pt x="542" y="262"/>
                  </a:lnTo>
                  <a:lnTo>
                    <a:pt x="546" y="280"/>
                  </a:lnTo>
                  <a:lnTo>
                    <a:pt x="551" y="301"/>
                  </a:lnTo>
                  <a:lnTo>
                    <a:pt x="556" y="314"/>
                  </a:lnTo>
                  <a:lnTo>
                    <a:pt x="562" y="321"/>
                  </a:lnTo>
                  <a:lnTo>
                    <a:pt x="571" y="329"/>
                  </a:lnTo>
                  <a:lnTo>
                    <a:pt x="579" y="336"/>
                  </a:lnTo>
                  <a:lnTo>
                    <a:pt x="582" y="338"/>
                  </a:lnTo>
                  <a:lnTo>
                    <a:pt x="589" y="396"/>
                  </a:lnTo>
                  <a:lnTo>
                    <a:pt x="587" y="400"/>
                  </a:lnTo>
                  <a:lnTo>
                    <a:pt x="581" y="406"/>
                  </a:lnTo>
                  <a:lnTo>
                    <a:pt x="571" y="418"/>
                  </a:lnTo>
                  <a:lnTo>
                    <a:pt x="556" y="432"/>
                  </a:lnTo>
                  <a:lnTo>
                    <a:pt x="535" y="447"/>
                  </a:lnTo>
                  <a:lnTo>
                    <a:pt x="510" y="460"/>
                  </a:lnTo>
                  <a:lnTo>
                    <a:pt x="482" y="470"/>
                  </a:lnTo>
                  <a:lnTo>
                    <a:pt x="446" y="479"/>
                  </a:lnTo>
                  <a:lnTo>
                    <a:pt x="431" y="482"/>
                  </a:lnTo>
                  <a:lnTo>
                    <a:pt x="418" y="487"/>
                  </a:lnTo>
                  <a:lnTo>
                    <a:pt x="403" y="492"/>
                  </a:lnTo>
                  <a:lnTo>
                    <a:pt x="389" y="497"/>
                  </a:lnTo>
                  <a:lnTo>
                    <a:pt x="374" y="504"/>
                  </a:lnTo>
                  <a:lnTo>
                    <a:pt x="357" y="509"/>
                  </a:lnTo>
                  <a:lnTo>
                    <a:pt x="341" y="514"/>
                  </a:lnTo>
                  <a:lnTo>
                    <a:pt x="322" y="517"/>
                  </a:lnTo>
                  <a:lnTo>
                    <a:pt x="305" y="519"/>
                  </a:lnTo>
                  <a:lnTo>
                    <a:pt x="295" y="521"/>
                  </a:lnTo>
                  <a:lnTo>
                    <a:pt x="289" y="521"/>
                  </a:lnTo>
                  <a:lnTo>
                    <a:pt x="285" y="521"/>
                  </a:lnTo>
                  <a:lnTo>
                    <a:pt x="284" y="517"/>
                  </a:lnTo>
                  <a:lnTo>
                    <a:pt x="285" y="514"/>
                  </a:lnTo>
                  <a:lnTo>
                    <a:pt x="289" y="507"/>
                  </a:lnTo>
                  <a:lnTo>
                    <a:pt x="294" y="499"/>
                  </a:lnTo>
                  <a:lnTo>
                    <a:pt x="297" y="494"/>
                  </a:lnTo>
                  <a:lnTo>
                    <a:pt x="300" y="487"/>
                  </a:lnTo>
                  <a:lnTo>
                    <a:pt x="305" y="479"/>
                  </a:lnTo>
                  <a:lnTo>
                    <a:pt x="310" y="470"/>
                  </a:lnTo>
                  <a:lnTo>
                    <a:pt x="146" y="457"/>
                  </a:lnTo>
                  <a:lnTo>
                    <a:pt x="146" y="457"/>
                  </a:lnTo>
                  <a:lnTo>
                    <a:pt x="146" y="457"/>
                  </a:lnTo>
                  <a:lnTo>
                    <a:pt x="146" y="457"/>
                  </a:lnTo>
                  <a:lnTo>
                    <a:pt x="146" y="457"/>
                  </a:lnTo>
                  <a:lnTo>
                    <a:pt x="119" y="482"/>
                  </a:lnTo>
                  <a:lnTo>
                    <a:pt x="99" y="505"/>
                  </a:lnTo>
                  <a:lnTo>
                    <a:pt x="82" y="527"/>
                  </a:lnTo>
                  <a:lnTo>
                    <a:pt x="69" y="547"/>
                  </a:lnTo>
                  <a:lnTo>
                    <a:pt x="58" y="568"/>
                  </a:lnTo>
                  <a:lnTo>
                    <a:pt x="48" y="583"/>
                  </a:lnTo>
                  <a:lnTo>
                    <a:pt x="38" y="598"/>
                  </a:lnTo>
                  <a:lnTo>
                    <a:pt x="28" y="610"/>
                  </a:lnTo>
                  <a:lnTo>
                    <a:pt x="11" y="633"/>
                  </a:lnTo>
                  <a:lnTo>
                    <a:pt x="3" y="658"/>
                  </a:lnTo>
                  <a:lnTo>
                    <a:pt x="0" y="678"/>
                  </a:lnTo>
                  <a:lnTo>
                    <a:pt x="0" y="692"/>
                  </a:lnTo>
                  <a:lnTo>
                    <a:pt x="3" y="700"/>
                  </a:lnTo>
                  <a:lnTo>
                    <a:pt x="11" y="710"/>
                  </a:lnTo>
                  <a:lnTo>
                    <a:pt x="23" y="719"/>
                  </a:lnTo>
                  <a:lnTo>
                    <a:pt x="35" y="729"/>
                  </a:lnTo>
                  <a:lnTo>
                    <a:pt x="48" y="737"/>
                  </a:lnTo>
                  <a:lnTo>
                    <a:pt x="60" y="744"/>
                  </a:lnTo>
                  <a:lnTo>
                    <a:pt x="67" y="747"/>
                  </a:lnTo>
                  <a:lnTo>
                    <a:pt x="70" y="749"/>
                  </a:lnTo>
                  <a:lnTo>
                    <a:pt x="72" y="749"/>
                  </a:lnTo>
                  <a:lnTo>
                    <a:pt x="77" y="749"/>
                  </a:lnTo>
                  <a:lnTo>
                    <a:pt x="84" y="749"/>
                  </a:lnTo>
                  <a:lnTo>
                    <a:pt x="94" y="749"/>
                  </a:lnTo>
                  <a:lnTo>
                    <a:pt x="107" y="751"/>
                  </a:lnTo>
                  <a:lnTo>
                    <a:pt x="122" y="751"/>
                  </a:lnTo>
                  <a:lnTo>
                    <a:pt x="141" y="751"/>
                  </a:lnTo>
                  <a:lnTo>
                    <a:pt x="161" y="751"/>
                  </a:lnTo>
                  <a:lnTo>
                    <a:pt x="174" y="754"/>
                  </a:lnTo>
                  <a:lnTo>
                    <a:pt x="188" y="761"/>
                  </a:lnTo>
                  <a:lnTo>
                    <a:pt x="201" y="769"/>
                  </a:lnTo>
                  <a:lnTo>
                    <a:pt x="216" y="779"/>
                  </a:lnTo>
                  <a:lnTo>
                    <a:pt x="230" y="788"/>
                  </a:lnTo>
                  <a:lnTo>
                    <a:pt x="243" y="794"/>
                  </a:lnTo>
                  <a:lnTo>
                    <a:pt x="257" y="794"/>
                  </a:lnTo>
                  <a:lnTo>
                    <a:pt x="268" y="789"/>
                  </a:lnTo>
                  <a:lnTo>
                    <a:pt x="294" y="774"/>
                  </a:lnTo>
                  <a:lnTo>
                    <a:pt x="309" y="771"/>
                  </a:lnTo>
                  <a:lnTo>
                    <a:pt x="315" y="774"/>
                  </a:lnTo>
                  <a:lnTo>
                    <a:pt x="317" y="776"/>
                  </a:lnTo>
                  <a:lnTo>
                    <a:pt x="369" y="759"/>
                  </a:lnTo>
                  <a:lnTo>
                    <a:pt x="371" y="761"/>
                  </a:lnTo>
                  <a:lnTo>
                    <a:pt x="374" y="772"/>
                  </a:lnTo>
                  <a:lnTo>
                    <a:pt x="381" y="798"/>
                  </a:lnTo>
                  <a:lnTo>
                    <a:pt x="391" y="843"/>
                  </a:lnTo>
                  <a:lnTo>
                    <a:pt x="403" y="913"/>
                  </a:lnTo>
                  <a:lnTo>
                    <a:pt x="411" y="1001"/>
                  </a:lnTo>
                  <a:lnTo>
                    <a:pt x="418" y="1090"/>
                  </a:lnTo>
                  <a:lnTo>
                    <a:pt x="421" y="1169"/>
                  </a:lnTo>
                  <a:lnTo>
                    <a:pt x="416" y="1209"/>
                  </a:lnTo>
                  <a:lnTo>
                    <a:pt x="406" y="1258"/>
                  </a:lnTo>
                  <a:lnTo>
                    <a:pt x="389" y="1310"/>
                  </a:lnTo>
                  <a:lnTo>
                    <a:pt x="373" y="1363"/>
                  </a:lnTo>
                  <a:lnTo>
                    <a:pt x="354" y="1411"/>
                  </a:lnTo>
                  <a:lnTo>
                    <a:pt x="337" y="1451"/>
                  </a:lnTo>
                  <a:lnTo>
                    <a:pt x="327" y="1478"/>
                  </a:lnTo>
                  <a:lnTo>
                    <a:pt x="322" y="1488"/>
                  </a:lnTo>
                  <a:lnTo>
                    <a:pt x="433" y="1563"/>
                  </a:lnTo>
                  <a:lnTo>
                    <a:pt x="433" y="1578"/>
                  </a:lnTo>
                  <a:lnTo>
                    <a:pt x="430" y="1620"/>
                  </a:lnTo>
                  <a:lnTo>
                    <a:pt x="428" y="1686"/>
                  </a:lnTo>
                  <a:lnTo>
                    <a:pt x="428" y="1772"/>
                  </a:lnTo>
                  <a:lnTo>
                    <a:pt x="430" y="1872"/>
                  </a:lnTo>
                  <a:lnTo>
                    <a:pt x="436" y="1983"/>
                  </a:lnTo>
                  <a:lnTo>
                    <a:pt x="446" y="2101"/>
                  </a:lnTo>
                  <a:lnTo>
                    <a:pt x="462" y="2222"/>
                  </a:lnTo>
                  <a:lnTo>
                    <a:pt x="475" y="2324"/>
                  </a:lnTo>
                  <a:lnTo>
                    <a:pt x="478" y="2391"/>
                  </a:lnTo>
                  <a:lnTo>
                    <a:pt x="477" y="2435"/>
                  </a:lnTo>
                  <a:lnTo>
                    <a:pt x="470" y="2458"/>
                  </a:lnTo>
                  <a:lnTo>
                    <a:pt x="460" y="2472"/>
                  </a:lnTo>
                  <a:lnTo>
                    <a:pt x="453" y="2480"/>
                  </a:lnTo>
                  <a:lnTo>
                    <a:pt x="450" y="2494"/>
                  </a:lnTo>
                  <a:lnTo>
                    <a:pt x="451" y="2517"/>
                  </a:lnTo>
                  <a:lnTo>
                    <a:pt x="460" y="2546"/>
                  </a:lnTo>
                  <a:lnTo>
                    <a:pt x="472" y="2571"/>
                  </a:lnTo>
                  <a:lnTo>
                    <a:pt x="485" y="2593"/>
                  </a:lnTo>
                  <a:lnTo>
                    <a:pt x="500" y="2609"/>
                  </a:lnTo>
                  <a:lnTo>
                    <a:pt x="515" y="2621"/>
                  </a:lnTo>
                  <a:lnTo>
                    <a:pt x="527" y="2631"/>
                  </a:lnTo>
                  <a:lnTo>
                    <a:pt x="535" y="2636"/>
                  </a:lnTo>
                  <a:lnTo>
                    <a:pt x="539" y="2638"/>
                  </a:lnTo>
                  <a:lnTo>
                    <a:pt x="540" y="2651"/>
                  </a:lnTo>
                  <a:lnTo>
                    <a:pt x="546" y="2688"/>
                  </a:lnTo>
                  <a:lnTo>
                    <a:pt x="552" y="2737"/>
                  </a:lnTo>
                  <a:lnTo>
                    <a:pt x="559" y="2789"/>
                  </a:lnTo>
                  <a:lnTo>
                    <a:pt x="559" y="2818"/>
                  </a:lnTo>
                  <a:lnTo>
                    <a:pt x="556" y="2853"/>
                  </a:lnTo>
                  <a:lnTo>
                    <a:pt x="549" y="2893"/>
                  </a:lnTo>
                  <a:lnTo>
                    <a:pt x="539" y="2933"/>
                  </a:lnTo>
                  <a:lnTo>
                    <a:pt x="527" y="2972"/>
                  </a:lnTo>
                  <a:lnTo>
                    <a:pt x="512" y="3007"/>
                  </a:lnTo>
                  <a:lnTo>
                    <a:pt x="497" y="3038"/>
                  </a:lnTo>
                  <a:lnTo>
                    <a:pt x="480" y="3058"/>
                  </a:lnTo>
                  <a:lnTo>
                    <a:pt x="458" y="3080"/>
                  </a:lnTo>
                  <a:lnTo>
                    <a:pt x="441" y="3096"/>
                  </a:lnTo>
                  <a:lnTo>
                    <a:pt x="430" y="3110"/>
                  </a:lnTo>
                  <a:lnTo>
                    <a:pt x="421" y="3120"/>
                  </a:lnTo>
                  <a:lnTo>
                    <a:pt x="416" y="3130"/>
                  </a:lnTo>
                  <a:lnTo>
                    <a:pt x="415" y="3140"/>
                  </a:lnTo>
                  <a:lnTo>
                    <a:pt x="413" y="3148"/>
                  </a:lnTo>
                  <a:lnTo>
                    <a:pt x="413" y="3158"/>
                  </a:lnTo>
                  <a:lnTo>
                    <a:pt x="415" y="3174"/>
                  </a:lnTo>
                  <a:lnTo>
                    <a:pt x="421" y="3187"/>
                  </a:lnTo>
                  <a:lnTo>
                    <a:pt x="431" y="3197"/>
                  </a:lnTo>
                  <a:lnTo>
                    <a:pt x="445" y="3204"/>
                  </a:lnTo>
                  <a:lnTo>
                    <a:pt x="456" y="3209"/>
                  </a:lnTo>
                  <a:lnTo>
                    <a:pt x="472" y="3210"/>
                  </a:lnTo>
                  <a:lnTo>
                    <a:pt x="483" y="3212"/>
                  </a:lnTo>
                  <a:lnTo>
                    <a:pt x="495" y="3212"/>
                  </a:lnTo>
                  <a:lnTo>
                    <a:pt x="517" y="3210"/>
                  </a:lnTo>
                  <a:lnTo>
                    <a:pt x="542" y="3209"/>
                  </a:lnTo>
                  <a:lnTo>
                    <a:pt x="566" y="3205"/>
                  </a:lnTo>
                  <a:lnTo>
                    <a:pt x="589" y="3202"/>
                  </a:lnTo>
                  <a:lnTo>
                    <a:pt x="613" y="3197"/>
                  </a:lnTo>
                  <a:lnTo>
                    <a:pt x="633" y="3187"/>
                  </a:lnTo>
                  <a:lnTo>
                    <a:pt x="650" y="3174"/>
                  </a:lnTo>
                  <a:lnTo>
                    <a:pt x="663" y="3155"/>
                  </a:lnTo>
                  <a:lnTo>
                    <a:pt x="675" y="3133"/>
                  </a:lnTo>
                  <a:lnTo>
                    <a:pt x="690" y="3111"/>
                  </a:lnTo>
                  <a:lnTo>
                    <a:pt x="705" y="3095"/>
                  </a:lnTo>
                  <a:lnTo>
                    <a:pt x="722" y="3083"/>
                  </a:lnTo>
                  <a:lnTo>
                    <a:pt x="740" y="3078"/>
                  </a:lnTo>
                  <a:lnTo>
                    <a:pt x="759" y="3085"/>
                  </a:lnTo>
                  <a:lnTo>
                    <a:pt x="777" y="3103"/>
                  </a:lnTo>
                  <a:lnTo>
                    <a:pt x="797" y="3137"/>
                  </a:lnTo>
                  <a:lnTo>
                    <a:pt x="816" y="3169"/>
                  </a:lnTo>
                  <a:lnTo>
                    <a:pt x="838" y="3190"/>
                  </a:lnTo>
                  <a:lnTo>
                    <a:pt x="861" y="3205"/>
                  </a:lnTo>
                  <a:lnTo>
                    <a:pt x="885" y="3214"/>
                  </a:lnTo>
                  <a:lnTo>
                    <a:pt x="907" y="3219"/>
                  </a:lnTo>
                  <a:lnTo>
                    <a:pt x="928" y="3219"/>
                  </a:lnTo>
                  <a:lnTo>
                    <a:pt x="947" y="3219"/>
                  </a:lnTo>
                  <a:lnTo>
                    <a:pt x="960" y="3217"/>
                  </a:lnTo>
                  <a:lnTo>
                    <a:pt x="982" y="3214"/>
                  </a:lnTo>
                  <a:lnTo>
                    <a:pt x="1002" y="3212"/>
                  </a:lnTo>
                  <a:lnTo>
                    <a:pt x="1017" y="3209"/>
                  </a:lnTo>
                  <a:lnTo>
                    <a:pt x="1031" y="3202"/>
                  </a:lnTo>
                  <a:lnTo>
                    <a:pt x="1039" y="3195"/>
                  </a:lnTo>
                  <a:lnTo>
                    <a:pt x="1046" y="3187"/>
                  </a:lnTo>
                  <a:lnTo>
                    <a:pt x="1051" y="3174"/>
                  </a:lnTo>
                  <a:lnTo>
                    <a:pt x="1051" y="3158"/>
                  </a:lnTo>
                  <a:lnTo>
                    <a:pt x="1051" y="3143"/>
                  </a:lnTo>
                  <a:lnTo>
                    <a:pt x="1051" y="3132"/>
                  </a:lnTo>
                  <a:lnTo>
                    <a:pt x="1053" y="3122"/>
                  </a:lnTo>
                  <a:lnTo>
                    <a:pt x="1051" y="3113"/>
                  </a:lnTo>
                  <a:lnTo>
                    <a:pt x="1048" y="3105"/>
                  </a:lnTo>
                  <a:lnTo>
                    <a:pt x="1041" y="3096"/>
                  </a:lnTo>
                  <a:lnTo>
                    <a:pt x="1028" y="3086"/>
                  </a:lnTo>
                  <a:lnTo>
                    <a:pt x="1009" y="3071"/>
                  </a:lnTo>
                  <a:lnTo>
                    <a:pt x="969" y="3039"/>
                  </a:lnTo>
                  <a:lnTo>
                    <a:pt x="942" y="3007"/>
                  </a:lnTo>
                  <a:lnTo>
                    <a:pt x="927" y="2979"/>
                  </a:lnTo>
                  <a:lnTo>
                    <a:pt x="920" y="2950"/>
                  </a:lnTo>
                  <a:lnTo>
                    <a:pt x="920" y="2920"/>
                  </a:lnTo>
                  <a:lnTo>
                    <a:pt x="925" y="2888"/>
                  </a:lnTo>
                  <a:lnTo>
                    <a:pt x="932" y="2853"/>
                  </a:lnTo>
                  <a:lnTo>
                    <a:pt x="937" y="2814"/>
                  </a:lnTo>
                  <a:lnTo>
                    <a:pt x="940" y="2767"/>
                  </a:lnTo>
                  <a:lnTo>
                    <a:pt x="944" y="2732"/>
                  </a:lnTo>
                  <a:lnTo>
                    <a:pt x="949" y="2698"/>
                  </a:lnTo>
                  <a:lnTo>
                    <a:pt x="962" y="2660"/>
                  </a:lnTo>
                  <a:lnTo>
                    <a:pt x="972" y="2640"/>
                  </a:lnTo>
                  <a:lnTo>
                    <a:pt x="984" y="2621"/>
                  </a:lnTo>
                  <a:lnTo>
                    <a:pt x="996" y="2604"/>
                  </a:lnTo>
                  <a:lnTo>
                    <a:pt x="1009" y="2588"/>
                  </a:lnTo>
                  <a:lnTo>
                    <a:pt x="1019" y="2571"/>
                  </a:lnTo>
                  <a:lnTo>
                    <a:pt x="1031" y="2554"/>
                  </a:lnTo>
                  <a:lnTo>
                    <a:pt x="1039" y="2534"/>
                  </a:lnTo>
                  <a:lnTo>
                    <a:pt x="1044" y="2512"/>
                  </a:lnTo>
                  <a:lnTo>
                    <a:pt x="1049" y="2430"/>
                  </a:lnTo>
                  <a:lnTo>
                    <a:pt x="1046" y="2305"/>
                  </a:lnTo>
                  <a:lnTo>
                    <a:pt x="1041" y="2183"/>
                  </a:lnTo>
                  <a:lnTo>
                    <a:pt x="1036" y="2102"/>
                  </a:lnTo>
                  <a:lnTo>
                    <a:pt x="1036" y="2030"/>
                  </a:lnTo>
                  <a:lnTo>
                    <a:pt x="1038" y="1926"/>
                  </a:lnTo>
                  <a:lnTo>
                    <a:pt x="1041" y="1835"/>
                  </a:lnTo>
                  <a:lnTo>
                    <a:pt x="1043" y="1795"/>
                  </a:lnTo>
                  <a:lnTo>
                    <a:pt x="1054" y="1327"/>
                  </a:lnTo>
                  <a:lnTo>
                    <a:pt x="1058" y="1332"/>
                  </a:lnTo>
                  <a:lnTo>
                    <a:pt x="1068" y="1345"/>
                  </a:lnTo>
                  <a:lnTo>
                    <a:pt x="1081" y="1365"/>
                  </a:lnTo>
                  <a:lnTo>
                    <a:pt x="1100" y="1392"/>
                  </a:lnTo>
                  <a:lnTo>
                    <a:pt x="1122" y="1421"/>
                  </a:lnTo>
                  <a:lnTo>
                    <a:pt x="1145" y="1452"/>
                  </a:lnTo>
                  <a:lnTo>
                    <a:pt x="1170" y="1483"/>
                  </a:lnTo>
                  <a:lnTo>
                    <a:pt x="1194" y="1511"/>
                  </a:lnTo>
                  <a:lnTo>
                    <a:pt x="1194" y="1511"/>
                  </a:lnTo>
                  <a:lnTo>
                    <a:pt x="1195" y="1525"/>
                  </a:lnTo>
                  <a:lnTo>
                    <a:pt x="1204" y="1553"/>
                  </a:lnTo>
                  <a:lnTo>
                    <a:pt x="1214" y="1585"/>
                  </a:lnTo>
                  <a:lnTo>
                    <a:pt x="1229" y="1604"/>
                  </a:lnTo>
                  <a:lnTo>
                    <a:pt x="1237" y="1610"/>
                  </a:lnTo>
                  <a:lnTo>
                    <a:pt x="1249" y="1624"/>
                  </a:lnTo>
                  <a:lnTo>
                    <a:pt x="1261" y="1639"/>
                  </a:lnTo>
                  <a:lnTo>
                    <a:pt x="1274" y="1654"/>
                  </a:lnTo>
                  <a:lnTo>
                    <a:pt x="1290" y="1671"/>
                  </a:lnTo>
                  <a:lnTo>
                    <a:pt x="1305" y="1684"/>
                  </a:lnTo>
                  <a:lnTo>
                    <a:pt x="1320" y="1694"/>
                  </a:lnTo>
                  <a:lnTo>
                    <a:pt x="1337" y="1699"/>
                  </a:lnTo>
                  <a:lnTo>
                    <a:pt x="1358" y="1703"/>
                  </a:lnTo>
                  <a:lnTo>
                    <a:pt x="1367" y="1703"/>
                  </a:lnTo>
                  <a:lnTo>
                    <a:pt x="1368" y="1703"/>
                  </a:lnTo>
                  <a:lnTo>
                    <a:pt x="1372" y="1701"/>
                  </a:lnTo>
                  <a:lnTo>
                    <a:pt x="1379" y="1699"/>
                  </a:lnTo>
                  <a:lnTo>
                    <a:pt x="1385" y="1694"/>
                  </a:lnTo>
                  <a:lnTo>
                    <a:pt x="1392" y="1689"/>
                  </a:lnTo>
                  <a:lnTo>
                    <a:pt x="1399" y="1679"/>
                  </a:lnTo>
                  <a:lnTo>
                    <a:pt x="1405" y="1661"/>
                  </a:lnTo>
                  <a:lnTo>
                    <a:pt x="1405" y="1639"/>
                  </a:lnTo>
                  <a:lnTo>
                    <a:pt x="1407" y="1615"/>
                  </a:lnTo>
                  <a:lnTo>
                    <a:pt x="1412" y="1594"/>
                  </a:lnTo>
                  <a:lnTo>
                    <a:pt x="1417" y="1578"/>
                  </a:lnTo>
                  <a:lnTo>
                    <a:pt x="1419" y="1560"/>
                  </a:lnTo>
                  <a:lnTo>
                    <a:pt x="1419" y="1541"/>
                  </a:lnTo>
                  <a:lnTo>
                    <a:pt x="1415" y="152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225" name="Freeform 8"/>
            <p:cNvSpPr>
              <a:spLocks/>
            </p:cNvSpPr>
            <p:nvPr/>
          </p:nvSpPr>
          <p:spPr bwMode="auto">
            <a:xfrm>
              <a:off x="4349" y="2790"/>
              <a:ext cx="84" cy="15"/>
            </a:xfrm>
            <a:custGeom>
              <a:avLst/>
              <a:gdLst>
                <a:gd name="T0" fmla="*/ 168 w 168"/>
                <a:gd name="T1" fmla="*/ 27 h 30"/>
                <a:gd name="T2" fmla="*/ 151 w 168"/>
                <a:gd name="T3" fmla="*/ 24 h 30"/>
                <a:gd name="T4" fmla="*/ 132 w 168"/>
                <a:gd name="T5" fmla="*/ 20 h 30"/>
                <a:gd name="T6" fmla="*/ 112 w 168"/>
                <a:gd name="T7" fmla="*/ 17 h 30"/>
                <a:gd name="T8" fmla="*/ 94 w 168"/>
                <a:gd name="T9" fmla="*/ 13 h 30"/>
                <a:gd name="T10" fmla="*/ 74 w 168"/>
                <a:gd name="T11" fmla="*/ 10 h 30"/>
                <a:gd name="T12" fmla="*/ 54 w 168"/>
                <a:gd name="T13" fmla="*/ 7 h 30"/>
                <a:gd name="T14" fmla="*/ 37 w 168"/>
                <a:gd name="T15" fmla="*/ 3 h 30"/>
                <a:gd name="T16" fmla="*/ 20 w 168"/>
                <a:gd name="T17" fmla="*/ 0 h 30"/>
                <a:gd name="T18" fmla="*/ 15 w 168"/>
                <a:gd name="T19" fmla="*/ 5 h 30"/>
                <a:gd name="T20" fmla="*/ 10 w 168"/>
                <a:gd name="T21" fmla="*/ 8 h 30"/>
                <a:gd name="T22" fmla="*/ 5 w 168"/>
                <a:gd name="T23" fmla="*/ 13 h 30"/>
                <a:gd name="T24" fmla="*/ 0 w 168"/>
                <a:gd name="T25" fmla="*/ 17 h 30"/>
                <a:gd name="T26" fmla="*/ 164 w 168"/>
                <a:gd name="T27" fmla="*/ 30 h 30"/>
                <a:gd name="T28" fmla="*/ 166 w 168"/>
                <a:gd name="T29" fmla="*/ 29 h 30"/>
                <a:gd name="T30" fmla="*/ 166 w 168"/>
                <a:gd name="T31" fmla="*/ 29 h 30"/>
                <a:gd name="T32" fmla="*/ 166 w 168"/>
                <a:gd name="T33" fmla="*/ 29 h 30"/>
                <a:gd name="T34" fmla="*/ 168 w 168"/>
                <a:gd name="T35" fmla="*/ 27 h 3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68"/>
                <a:gd name="T55" fmla="*/ 0 h 30"/>
                <a:gd name="T56" fmla="*/ 168 w 168"/>
                <a:gd name="T57" fmla="*/ 30 h 3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68" h="30">
                  <a:moveTo>
                    <a:pt x="168" y="27"/>
                  </a:moveTo>
                  <a:lnTo>
                    <a:pt x="151" y="24"/>
                  </a:lnTo>
                  <a:lnTo>
                    <a:pt x="132" y="20"/>
                  </a:lnTo>
                  <a:lnTo>
                    <a:pt x="112" y="17"/>
                  </a:lnTo>
                  <a:lnTo>
                    <a:pt x="94" y="13"/>
                  </a:lnTo>
                  <a:lnTo>
                    <a:pt x="74" y="10"/>
                  </a:lnTo>
                  <a:lnTo>
                    <a:pt x="54" y="7"/>
                  </a:lnTo>
                  <a:lnTo>
                    <a:pt x="37" y="3"/>
                  </a:lnTo>
                  <a:lnTo>
                    <a:pt x="20" y="0"/>
                  </a:lnTo>
                  <a:lnTo>
                    <a:pt x="15" y="5"/>
                  </a:lnTo>
                  <a:lnTo>
                    <a:pt x="10" y="8"/>
                  </a:lnTo>
                  <a:lnTo>
                    <a:pt x="5" y="13"/>
                  </a:lnTo>
                  <a:lnTo>
                    <a:pt x="0" y="17"/>
                  </a:lnTo>
                  <a:lnTo>
                    <a:pt x="164" y="30"/>
                  </a:lnTo>
                  <a:lnTo>
                    <a:pt x="166" y="29"/>
                  </a:lnTo>
                  <a:lnTo>
                    <a:pt x="168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26" name="Freeform 9"/>
            <p:cNvSpPr>
              <a:spLocks/>
            </p:cNvSpPr>
            <p:nvPr/>
          </p:nvSpPr>
          <p:spPr bwMode="auto">
            <a:xfrm>
              <a:off x="4567" y="2646"/>
              <a:ext cx="98" cy="28"/>
            </a:xfrm>
            <a:custGeom>
              <a:avLst/>
              <a:gdLst>
                <a:gd name="T0" fmla="*/ 0 w 197"/>
                <a:gd name="T1" fmla="*/ 45 h 55"/>
                <a:gd name="T2" fmla="*/ 2 w 197"/>
                <a:gd name="T3" fmla="*/ 44 h 55"/>
                <a:gd name="T4" fmla="*/ 5 w 197"/>
                <a:gd name="T5" fmla="*/ 42 h 55"/>
                <a:gd name="T6" fmla="*/ 11 w 197"/>
                <a:gd name="T7" fmla="*/ 38 h 55"/>
                <a:gd name="T8" fmla="*/ 19 w 197"/>
                <a:gd name="T9" fmla="*/ 33 h 55"/>
                <a:gd name="T10" fmla="*/ 29 w 197"/>
                <a:gd name="T11" fmla="*/ 27 h 55"/>
                <a:gd name="T12" fmla="*/ 41 w 197"/>
                <a:gd name="T13" fmla="*/ 22 h 55"/>
                <a:gd name="T14" fmla="*/ 56 w 197"/>
                <a:gd name="T15" fmla="*/ 17 h 55"/>
                <a:gd name="T16" fmla="*/ 73 w 197"/>
                <a:gd name="T17" fmla="*/ 12 h 55"/>
                <a:gd name="T18" fmla="*/ 93 w 197"/>
                <a:gd name="T19" fmla="*/ 8 h 55"/>
                <a:gd name="T20" fmla="*/ 113 w 197"/>
                <a:gd name="T21" fmla="*/ 5 h 55"/>
                <a:gd name="T22" fmla="*/ 133 w 197"/>
                <a:gd name="T23" fmla="*/ 3 h 55"/>
                <a:gd name="T24" fmla="*/ 153 w 197"/>
                <a:gd name="T25" fmla="*/ 2 h 55"/>
                <a:gd name="T26" fmla="*/ 170 w 197"/>
                <a:gd name="T27" fmla="*/ 0 h 55"/>
                <a:gd name="T28" fmla="*/ 184 w 197"/>
                <a:gd name="T29" fmla="*/ 0 h 55"/>
                <a:gd name="T30" fmla="*/ 192 w 197"/>
                <a:gd name="T31" fmla="*/ 0 h 55"/>
                <a:gd name="T32" fmla="*/ 195 w 197"/>
                <a:gd name="T33" fmla="*/ 0 h 55"/>
                <a:gd name="T34" fmla="*/ 197 w 197"/>
                <a:gd name="T35" fmla="*/ 2 h 55"/>
                <a:gd name="T36" fmla="*/ 197 w 197"/>
                <a:gd name="T37" fmla="*/ 7 h 55"/>
                <a:gd name="T38" fmla="*/ 195 w 197"/>
                <a:gd name="T39" fmla="*/ 13 h 55"/>
                <a:gd name="T40" fmla="*/ 189 w 197"/>
                <a:gd name="T41" fmla="*/ 20 h 55"/>
                <a:gd name="T42" fmla="*/ 178 w 197"/>
                <a:gd name="T43" fmla="*/ 23 h 55"/>
                <a:gd name="T44" fmla="*/ 165 w 197"/>
                <a:gd name="T45" fmla="*/ 28 h 55"/>
                <a:gd name="T46" fmla="*/ 147 w 197"/>
                <a:gd name="T47" fmla="*/ 33 h 55"/>
                <a:gd name="T48" fmla="*/ 126 w 197"/>
                <a:gd name="T49" fmla="*/ 38 h 55"/>
                <a:gd name="T50" fmla="*/ 105 w 197"/>
                <a:gd name="T51" fmla="*/ 42 h 55"/>
                <a:gd name="T52" fmla="*/ 84 w 197"/>
                <a:gd name="T53" fmla="*/ 47 h 55"/>
                <a:gd name="T54" fmla="*/ 66 w 197"/>
                <a:gd name="T55" fmla="*/ 50 h 55"/>
                <a:gd name="T56" fmla="*/ 51 w 197"/>
                <a:gd name="T57" fmla="*/ 54 h 55"/>
                <a:gd name="T58" fmla="*/ 37 w 197"/>
                <a:gd name="T59" fmla="*/ 55 h 55"/>
                <a:gd name="T60" fmla="*/ 27 w 197"/>
                <a:gd name="T61" fmla="*/ 54 h 55"/>
                <a:gd name="T62" fmla="*/ 19 w 197"/>
                <a:gd name="T63" fmla="*/ 54 h 55"/>
                <a:gd name="T64" fmla="*/ 12 w 197"/>
                <a:gd name="T65" fmla="*/ 52 h 55"/>
                <a:gd name="T66" fmla="*/ 7 w 197"/>
                <a:gd name="T67" fmla="*/ 49 h 55"/>
                <a:gd name="T68" fmla="*/ 4 w 197"/>
                <a:gd name="T69" fmla="*/ 47 h 55"/>
                <a:gd name="T70" fmla="*/ 0 w 197"/>
                <a:gd name="T71" fmla="*/ 45 h 55"/>
                <a:gd name="T72" fmla="*/ 0 w 197"/>
                <a:gd name="T73" fmla="*/ 45 h 5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97"/>
                <a:gd name="T112" fmla="*/ 0 h 55"/>
                <a:gd name="T113" fmla="*/ 197 w 197"/>
                <a:gd name="T114" fmla="*/ 55 h 5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97" h="55">
                  <a:moveTo>
                    <a:pt x="0" y="45"/>
                  </a:moveTo>
                  <a:lnTo>
                    <a:pt x="2" y="44"/>
                  </a:lnTo>
                  <a:lnTo>
                    <a:pt x="5" y="42"/>
                  </a:lnTo>
                  <a:lnTo>
                    <a:pt x="11" y="38"/>
                  </a:lnTo>
                  <a:lnTo>
                    <a:pt x="19" y="33"/>
                  </a:lnTo>
                  <a:lnTo>
                    <a:pt x="29" y="27"/>
                  </a:lnTo>
                  <a:lnTo>
                    <a:pt x="41" y="22"/>
                  </a:lnTo>
                  <a:lnTo>
                    <a:pt x="56" y="17"/>
                  </a:lnTo>
                  <a:lnTo>
                    <a:pt x="73" y="12"/>
                  </a:lnTo>
                  <a:lnTo>
                    <a:pt x="93" y="8"/>
                  </a:lnTo>
                  <a:lnTo>
                    <a:pt x="113" y="5"/>
                  </a:lnTo>
                  <a:lnTo>
                    <a:pt x="133" y="3"/>
                  </a:lnTo>
                  <a:lnTo>
                    <a:pt x="153" y="2"/>
                  </a:lnTo>
                  <a:lnTo>
                    <a:pt x="170" y="0"/>
                  </a:lnTo>
                  <a:lnTo>
                    <a:pt x="184" y="0"/>
                  </a:lnTo>
                  <a:lnTo>
                    <a:pt x="192" y="0"/>
                  </a:lnTo>
                  <a:lnTo>
                    <a:pt x="195" y="0"/>
                  </a:lnTo>
                  <a:lnTo>
                    <a:pt x="197" y="2"/>
                  </a:lnTo>
                  <a:lnTo>
                    <a:pt x="197" y="7"/>
                  </a:lnTo>
                  <a:lnTo>
                    <a:pt x="195" y="13"/>
                  </a:lnTo>
                  <a:lnTo>
                    <a:pt x="189" y="20"/>
                  </a:lnTo>
                  <a:lnTo>
                    <a:pt x="178" y="23"/>
                  </a:lnTo>
                  <a:lnTo>
                    <a:pt x="165" y="28"/>
                  </a:lnTo>
                  <a:lnTo>
                    <a:pt x="147" y="33"/>
                  </a:lnTo>
                  <a:lnTo>
                    <a:pt x="126" y="38"/>
                  </a:lnTo>
                  <a:lnTo>
                    <a:pt x="105" y="42"/>
                  </a:lnTo>
                  <a:lnTo>
                    <a:pt x="84" y="47"/>
                  </a:lnTo>
                  <a:lnTo>
                    <a:pt x="66" y="50"/>
                  </a:lnTo>
                  <a:lnTo>
                    <a:pt x="51" y="54"/>
                  </a:lnTo>
                  <a:lnTo>
                    <a:pt x="37" y="55"/>
                  </a:lnTo>
                  <a:lnTo>
                    <a:pt x="27" y="54"/>
                  </a:lnTo>
                  <a:lnTo>
                    <a:pt x="19" y="54"/>
                  </a:lnTo>
                  <a:lnTo>
                    <a:pt x="12" y="52"/>
                  </a:lnTo>
                  <a:lnTo>
                    <a:pt x="7" y="49"/>
                  </a:lnTo>
                  <a:lnTo>
                    <a:pt x="4" y="47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27" name="Freeform 10"/>
            <p:cNvSpPr>
              <a:spLocks/>
            </p:cNvSpPr>
            <p:nvPr/>
          </p:nvSpPr>
          <p:spPr bwMode="auto">
            <a:xfrm>
              <a:off x="4659" y="2684"/>
              <a:ext cx="14" cy="89"/>
            </a:xfrm>
            <a:custGeom>
              <a:avLst/>
              <a:gdLst>
                <a:gd name="T0" fmla="*/ 28 w 28"/>
                <a:gd name="T1" fmla="*/ 59 h 178"/>
                <a:gd name="T2" fmla="*/ 28 w 28"/>
                <a:gd name="T3" fmla="*/ 69 h 178"/>
                <a:gd name="T4" fmla="*/ 28 w 28"/>
                <a:gd name="T5" fmla="*/ 91 h 178"/>
                <a:gd name="T6" fmla="*/ 25 w 28"/>
                <a:gd name="T7" fmla="*/ 118 h 178"/>
                <a:gd name="T8" fmla="*/ 20 w 28"/>
                <a:gd name="T9" fmla="*/ 135 h 178"/>
                <a:gd name="T10" fmla="*/ 13 w 28"/>
                <a:gd name="T11" fmla="*/ 147 h 178"/>
                <a:gd name="T12" fmla="*/ 6 w 28"/>
                <a:gd name="T13" fmla="*/ 162 h 178"/>
                <a:gd name="T14" fmla="*/ 1 w 28"/>
                <a:gd name="T15" fmla="*/ 175 h 178"/>
                <a:gd name="T16" fmla="*/ 0 w 28"/>
                <a:gd name="T17" fmla="*/ 178 h 178"/>
                <a:gd name="T18" fmla="*/ 1 w 28"/>
                <a:gd name="T19" fmla="*/ 170 h 178"/>
                <a:gd name="T20" fmla="*/ 8 w 28"/>
                <a:gd name="T21" fmla="*/ 157 h 178"/>
                <a:gd name="T22" fmla="*/ 13 w 28"/>
                <a:gd name="T23" fmla="*/ 140 h 178"/>
                <a:gd name="T24" fmla="*/ 18 w 28"/>
                <a:gd name="T25" fmla="*/ 125 h 178"/>
                <a:gd name="T26" fmla="*/ 20 w 28"/>
                <a:gd name="T27" fmla="*/ 110 h 178"/>
                <a:gd name="T28" fmla="*/ 20 w 28"/>
                <a:gd name="T29" fmla="*/ 91 h 178"/>
                <a:gd name="T30" fmla="*/ 20 w 28"/>
                <a:gd name="T31" fmla="*/ 76 h 178"/>
                <a:gd name="T32" fmla="*/ 20 w 28"/>
                <a:gd name="T33" fmla="*/ 69 h 178"/>
                <a:gd name="T34" fmla="*/ 8 w 28"/>
                <a:gd name="T35" fmla="*/ 73 h 178"/>
                <a:gd name="T36" fmla="*/ 10 w 28"/>
                <a:gd name="T37" fmla="*/ 69 h 178"/>
                <a:gd name="T38" fmla="*/ 15 w 28"/>
                <a:gd name="T39" fmla="*/ 59 h 178"/>
                <a:gd name="T40" fmla="*/ 18 w 28"/>
                <a:gd name="T41" fmla="*/ 46 h 178"/>
                <a:gd name="T42" fmla="*/ 21 w 28"/>
                <a:gd name="T43" fmla="*/ 27 h 178"/>
                <a:gd name="T44" fmla="*/ 23 w 28"/>
                <a:gd name="T45" fmla="*/ 12 h 178"/>
                <a:gd name="T46" fmla="*/ 23 w 28"/>
                <a:gd name="T47" fmla="*/ 4 h 178"/>
                <a:gd name="T48" fmla="*/ 23 w 28"/>
                <a:gd name="T49" fmla="*/ 0 h 178"/>
                <a:gd name="T50" fmla="*/ 23 w 28"/>
                <a:gd name="T51" fmla="*/ 0 h 178"/>
                <a:gd name="T52" fmla="*/ 23 w 28"/>
                <a:gd name="T53" fmla="*/ 9 h 178"/>
                <a:gd name="T54" fmla="*/ 26 w 28"/>
                <a:gd name="T55" fmla="*/ 26 h 178"/>
                <a:gd name="T56" fmla="*/ 28 w 28"/>
                <a:gd name="T57" fmla="*/ 46 h 178"/>
                <a:gd name="T58" fmla="*/ 28 w 28"/>
                <a:gd name="T59" fmla="*/ 59 h 17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8"/>
                <a:gd name="T91" fmla="*/ 0 h 178"/>
                <a:gd name="T92" fmla="*/ 28 w 28"/>
                <a:gd name="T93" fmla="*/ 178 h 17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8" h="178">
                  <a:moveTo>
                    <a:pt x="28" y="59"/>
                  </a:moveTo>
                  <a:lnTo>
                    <a:pt x="28" y="69"/>
                  </a:lnTo>
                  <a:lnTo>
                    <a:pt x="28" y="91"/>
                  </a:lnTo>
                  <a:lnTo>
                    <a:pt x="25" y="118"/>
                  </a:lnTo>
                  <a:lnTo>
                    <a:pt x="20" y="135"/>
                  </a:lnTo>
                  <a:lnTo>
                    <a:pt x="13" y="147"/>
                  </a:lnTo>
                  <a:lnTo>
                    <a:pt x="6" y="162"/>
                  </a:lnTo>
                  <a:lnTo>
                    <a:pt x="1" y="175"/>
                  </a:lnTo>
                  <a:lnTo>
                    <a:pt x="0" y="178"/>
                  </a:lnTo>
                  <a:lnTo>
                    <a:pt x="1" y="170"/>
                  </a:lnTo>
                  <a:lnTo>
                    <a:pt x="8" y="157"/>
                  </a:lnTo>
                  <a:lnTo>
                    <a:pt x="13" y="140"/>
                  </a:lnTo>
                  <a:lnTo>
                    <a:pt x="18" y="125"/>
                  </a:lnTo>
                  <a:lnTo>
                    <a:pt x="20" y="110"/>
                  </a:lnTo>
                  <a:lnTo>
                    <a:pt x="20" y="91"/>
                  </a:lnTo>
                  <a:lnTo>
                    <a:pt x="20" y="76"/>
                  </a:lnTo>
                  <a:lnTo>
                    <a:pt x="20" y="69"/>
                  </a:lnTo>
                  <a:lnTo>
                    <a:pt x="8" y="73"/>
                  </a:lnTo>
                  <a:lnTo>
                    <a:pt x="10" y="69"/>
                  </a:lnTo>
                  <a:lnTo>
                    <a:pt x="15" y="59"/>
                  </a:lnTo>
                  <a:lnTo>
                    <a:pt x="18" y="46"/>
                  </a:lnTo>
                  <a:lnTo>
                    <a:pt x="21" y="27"/>
                  </a:lnTo>
                  <a:lnTo>
                    <a:pt x="23" y="12"/>
                  </a:lnTo>
                  <a:lnTo>
                    <a:pt x="23" y="4"/>
                  </a:lnTo>
                  <a:lnTo>
                    <a:pt x="23" y="0"/>
                  </a:lnTo>
                  <a:lnTo>
                    <a:pt x="23" y="9"/>
                  </a:lnTo>
                  <a:lnTo>
                    <a:pt x="26" y="26"/>
                  </a:lnTo>
                  <a:lnTo>
                    <a:pt x="28" y="46"/>
                  </a:lnTo>
                  <a:lnTo>
                    <a:pt x="28" y="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28" name="Freeform 11"/>
            <p:cNvSpPr>
              <a:spLocks/>
            </p:cNvSpPr>
            <p:nvPr/>
          </p:nvSpPr>
          <p:spPr bwMode="auto">
            <a:xfrm>
              <a:off x="4554" y="2697"/>
              <a:ext cx="11" cy="23"/>
            </a:xfrm>
            <a:custGeom>
              <a:avLst/>
              <a:gdLst>
                <a:gd name="T0" fmla="*/ 0 w 21"/>
                <a:gd name="T1" fmla="*/ 3 h 47"/>
                <a:gd name="T2" fmla="*/ 1 w 21"/>
                <a:gd name="T3" fmla="*/ 8 h 47"/>
                <a:gd name="T4" fmla="*/ 3 w 21"/>
                <a:gd name="T5" fmla="*/ 18 h 47"/>
                <a:gd name="T6" fmla="*/ 8 w 21"/>
                <a:gd name="T7" fmla="*/ 33 h 47"/>
                <a:gd name="T8" fmla="*/ 13 w 21"/>
                <a:gd name="T9" fmla="*/ 45 h 47"/>
                <a:gd name="T10" fmla="*/ 16 w 21"/>
                <a:gd name="T11" fmla="*/ 47 h 47"/>
                <a:gd name="T12" fmla="*/ 15 w 21"/>
                <a:gd name="T13" fmla="*/ 35 h 47"/>
                <a:gd name="T14" fmla="*/ 11 w 21"/>
                <a:gd name="T15" fmla="*/ 23 h 47"/>
                <a:gd name="T16" fmla="*/ 10 w 21"/>
                <a:gd name="T17" fmla="*/ 16 h 47"/>
                <a:gd name="T18" fmla="*/ 18 w 21"/>
                <a:gd name="T19" fmla="*/ 16 h 47"/>
                <a:gd name="T20" fmla="*/ 20 w 21"/>
                <a:gd name="T21" fmla="*/ 15 h 47"/>
                <a:gd name="T22" fmla="*/ 21 w 21"/>
                <a:gd name="T23" fmla="*/ 11 h 47"/>
                <a:gd name="T24" fmla="*/ 21 w 21"/>
                <a:gd name="T25" fmla="*/ 6 h 47"/>
                <a:gd name="T26" fmla="*/ 16 w 21"/>
                <a:gd name="T27" fmla="*/ 1 h 47"/>
                <a:gd name="T28" fmla="*/ 10 w 21"/>
                <a:gd name="T29" fmla="*/ 0 h 47"/>
                <a:gd name="T30" fmla="*/ 5 w 21"/>
                <a:gd name="T31" fmla="*/ 0 h 47"/>
                <a:gd name="T32" fmla="*/ 1 w 21"/>
                <a:gd name="T33" fmla="*/ 1 h 47"/>
                <a:gd name="T34" fmla="*/ 0 w 21"/>
                <a:gd name="T35" fmla="*/ 3 h 4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1"/>
                <a:gd name="T55" fmla="*/ 0 h 47"/>
                <a:gd name="T56" fmla="*/ 21 w 21"/>
                <a:gd name="T57" fmla="*/ 47 h 4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1" h="47">
                  <a:moveTo>
                    <a:pt x="0" y="3"/>
                  </a:moveTo>
                  <a:lnTo>
                    <a:pt x="1" y="8"/>
                  </a:lnTo>
                  <a:lnTo>
                    <a:pt x="3" y="18"/>
                  </a:lnTo>
                  <a:lnTo>
                    <a:pt x="8" y="33"/>
                  </a:lnTo>
                  <a:lnTo>
                    <a:pt x="13" y="45"/>
                  </a:lnTo>
                  <a:lnTo>
                    <a:pt x="16" y="47"/>
                  </a:lnTo>
                  <a:lnTo>
                    <a:pt x="15" y="35"/>
                  </a:lnTo>
                  <a:lnTo>
                    <a:pt x="11" y="23"/>
                  </a:lnTo>
                  <a:lnTo>
                    <a:pt x="10" y="16"/>
                  </a:lnTo>
                  <a:lnTo>
                    <a:pt x="18" y="16"/>
                  </a:lnTo>
                  <a:lnTo>
                    <a:pt x="20" y="15"/>
                  </a:lnTo>
                  <a:lnTo>
                    <a:pt x="21" y="11"/>
                  </a:lnTo>
                  <a:lnTo>
                    <a:pt x="21" y="6"/>
                  </a:lnTo>
                  <a:lnTo>
                    <a:pt x="16" y="1"/>
                  </a:lnTo>
                  <a:lnTo>
                    <a:pt x="10" y="0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29" name="Freeform 12"/>
            <p:cNvSpPr>
              <a:spLocks/>
            </p:cNvSpPr>
            <p:nvPr/>
          </p:nvSpPr>
          <p:spPr bwMode="auto">
            <a:xfrm>
              <a:off x="4293" y="2657"/>
              <a:ext cx="258" cy="259"/>
            </a:xfrm>
            <a:custGeom>
              <a:avLst/>
              <a:gdLst>
                <a:gd name="T0" fmla="*/ 509 w 516"/>
                <a:gd name="T1" fmla="*/ 5 h 519"/>
                <a:gd name="T2" fmla="*/ 467 w 516"/>
                <a:gd name="T3" fmla="*/ 37 h 519"/>
                <a:gd name="T4" fmla="*/ 405 w 516"/>
                <a:gd name="T5" fmla="*/ 81 h 519"/>
                <a:gd name="T6" fmla="*/ 351 w 516"/>
                <a:gd name="T7" fmla="*/ 119 h 519"/>
                <a:gd name="T8" fmla="*/ 327 w 516"/>
                <a:gd name="T9" fmla="*/ 136 h 519"/>
                <a:gd name="T10" fmla="*/ 301 w 516"/>
                <a:gd name="T11" fmla="*/ 158 h 519"/>
                <a:gd name="T12" fmla="*/ 262 w 516"/>
                <a:gd name="T13" fmla="*/ 188 h 519"/>
                <a:gd name="T14" fmla="*/ 218 w 516"/>
                <a:gd name="T15" fmla="*/ 225 h 519"/>
                <a:gd name="T16" fmla="*/ 171 w 516"/>
                <a:gd name="T17" fmla="*/ 265 h 519"/>
                <a:gd name="T18" fmla="*/ 128 w 516"/>
                <a:gd name="T19" fmla="*/ 304 h 519"/>
                <a:gd name="T20" fmla="*/ 92 w 516"/>
                <a:gd name="T21" fmla="*/ 338 h 519"/>
                <a:gd name="T22" fmla="*/ 69 w 516"/>
                <a:gd name="T23" fmla="*/ 363 h 519"/>
                <a:gd name="T24" fmla="*/ 50 w 516"/>
                <a:gd name="T25" fmla="*/ 401 h 519"/>
                <a:gd name="T26" fmla="*/ 28 w 516"/>
                <a:gd name="T27" fmla="*/ 448 h 519"/>
                <a:gd name="T28" fmla="*/ 22 w 516"/>
                <a:gd name="T29" fmla="*/ 458 h 519"/>
                <a:gd name="T30" fmla="*/ 5 w 516"/>
                <a:gd name="T31" fmla="*/ 479 h 519"/>
                <a:gd name="T32" fmla="*/ 2 w 516"/>
                <a:gd name="T33" fmla="*/ 507 h 519"/>
                <a:gd name="T34" fmla="*/ 10 w 516"/>
                <a:gd name="T35" fmla="*/ 517 h 519"/>
                <a:gd name="T36" fmla="*/ 37 w 516"/>
                <a:gd name="T37" fmla="*/ 516 h 519"/>
                <a:gd name="T38" fmla="*/ 50 w 516"/>
                <a:gd name="T39" fmla="*/ 462 h 519"/>
                <a:gd name="T40" fmla="*/ 76 w 516"/>
                <a:gd name="T41" fmla="*/ 396 h 519"/>
                <a:gd name="T42" fmla="*/ 94 w 516"/>
                <a:gd name="T43" fmla="*/ 374 h 519"/>
                <a:gd name="T44" fmla="*/ 124 w 516"/>
                <a:gd name="T45" fmla="*/ 339 h 519"/>
                <a:gd name="T46" fmla="*/ 161 w 516"/>
                <a:gd name="T47" fmla="*/ 301 h 519"/>
                <a:gd name="T48" fmla="*/ 200 w 516"/>
                <a:gd name="T49" fmla="*/ 262 h 519"/>
                <a:gd name="T50" fmla="*/ 242 w 516"/>
                <a:gd name="T51" fmla="*/ 223 h 519"/>
                <a:gd name="T52" fmla="*/ 284 w 516"/>
                <a:gd name="T53" fmla="*/ 185 h 519"/>
                <a:gd name="T54" fmla="*/ 322 w 516"/>
                <a:gd name="T55" fmla="*/ 154 h 519"/>
                <a:gd name="T56" fmla="*/ 346 w 516"/>
                <a:gd name="T57" fmla="*/ 143 h 519"/>
                <a:gd name="T58" fmla="*/ 363 w 516"/>
                <a:gd name="T59" fmla="*/ 141 h 519"/>
                <a:gd name="T60" fmla="*/ 380 w 516"/>
                <a:gd name="T61" fmla="*/ 138 h 519"/>
                <a:gd name="T62" fmla="*/ 396 w 516"/>
                <a:gd name="T63" fmla="*/ 131 h 519"/>
                <a:gd name="T64" fmla="*/ 410 w 516"/>
                <a:gd name="T65" fmla="*/ 119 h 519"/>
                <a:gd name="T66" fmla="*/ 433 w 516"/>
                <a:gd name="T67" fmla="*/ 94 h 519"/>
                <a:gd name="T68" fmla="*/ 470 w 516"/>
                <a:gd name="T69" fmla="*/ 59 h 519"/>
                <a:gd name="T70" fmla="*/ 504 w 516"/>
                <a:gd name="T71" fmla="*/ 24 h 519"/>
                <a:gd name="T72" fmla="*/ 516 w 516"/>
                <a:gd name="T73" fmla="*/ 0 h 51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16"/>
                <a:gd name="T112" fmla="*/ 0 h 519"/>
                <a:gd name="T113" fmla="*/ 516 w 516"/>
                <a:gd name="T114" fmla="*/ 519 h 51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16" h="519">
                  <a:moveTo>
                    <a:pt x="516" y="0"/>
                  </a:moveTo>
                  <a:lnTo>
                    <a:pt x="509" y="5"/>
                  </a:lnTo>
                  <a:lnTo>
                    <a:pt x="492" y="17"/>
                  </a:lnTo>
                  <a:lnTo>
                    <a:pt x="467" y="37"/>
                  </a:lnTo>
                  <a:lnTo>
                    <a:pt x="437" y="57"/>
                  </a:lnTo>
                  <a:lnTo>
                    <a:pt x="405" y="81"/>
                  </a:lnTo>
                  <a:lnTo>
                    <a:pt x="374" y="102"/>
                  </a:lnTo>
                  <a:lnTo>
                    <a:pt x="351" y="119"/>
                  </a:lnTo>
                  <a:lnTo>
                    <a:pt x="334" y="131"/>
                  </a:lnTo>
                  <a:lnTo>
                    <a:pt x="327" y="136"/>
                  </a:lnTo>
                  <a:lnTo>
                    <a:pt x="316" y="146"/>
                  </a:lnTo>
                  <a:lnTo>
                    <a:pt x="301" y="158"/>
                  </a:lnTo>
                  <a:lnTo>
                    <a:pt x="282" y="171"/>
                  </a:lnTo>
                  <a:lnTo>
                    <a:pt x="262" y="188"/>
                  </a:lnTo>
                  <a:lnTo>
                    <a:pt x="240" y="207"/>
                  </a:lnTo>
                  <a:lnTo>
                    <a:pt x="218" y="225"/>
                  </a:lnTo>
                  <a:lnTo>
                    <a:pt x="195" y="245"/>
                  </a:lnTo>
                  <a:lnTo>
                    <a:pt x="171" y="265"/>
                  </a:lnTo>
                  <a:lnTo>
                    <a:pt x="149" y="284"/>
                  </a:lnTo>
                  <a:lnTo>
                    <a:pt x="128" y="304"/>
                  </a:lnTo>
                  <a:lnTo>
                    <a:pt x="109" y="321"/>
                  </a:lnTo>
                  <a:lnTo>
                    <a:pt x="92" y="338"/>
                  </a:lnTo>
                  <a:lnTo>
                    <a:pt x="79" y="351"/>
                  </a:lnTo>
                  <a:lnTo>
                    <a:pt x="69" y="363"/>
                  </a:lnTo>
                  <a:lnTo>
                    <a:pt x="64" y="371"/>
                  </a:lnTo>
                  <a:lnTo>
                    <a:pt x="50" y="401"/>
                  </a:lnTo>
                  <a:lnTo>
                    <a:pt x="39" y="428"/>
                  </a:lnTo>
                  <a:lnTo>
                    <a:pt x="28" y="448"/>
                  </a:lnTo>
                  <a:lnTo>
                    <a:pt x="25" y="457"/>
                  </a:lnTo>
                  <a:lnTo>
                    <a:pt x="22" y="458"/>
                  </a:lnTo>
                  <a:lnTo>
                    <a:pt x="13" y="465"/>
                  </a:lnTo>
                  <a:lnTo>
                    <a:pt x="5" y="479"/>
                  </a:lnTo>
                  <a:lnTo>
                    <a:pt x="0" y="499"/>
                  </a:lnTo>
                  <a:lnTo>
                    <a:pt x="2" y="507"/>
                  </a:lnTo>
                  <a:lnTo>
                    <a:pt x="5" y="514"/>
                  </a:lnTo>
                  <a:lnTo>
                    <a:pt x="10" y="517"/>
                  </a:lnTo>
                  <a:lnTo>
                    <a:pt x="12" y="519"/>
                  </a:lnTo>
                  <a:lnTo>
                    <a:pt x="37" y="516"/>
                  </a:lnTo>
                  <a:lnTo>
                    <a:pt x="40" y="499"/>
                  </a:lnTo>
                  <a:lnTo>
                    <a:pt x="50" y="462"/>
                  </a:lnTo>
                  <a:lnTo>
                    <a:pt x="64" y="421"/>
                  </a:lnTo>
                  <a:lnTo>
                    <a:pt x="76" y="396"/>
                  </a:lnTo>
                  <a:lnTo>
                    <a:pt x="82" y="388"/>
                  </a:lnTo>
                  <a:lnTo>
                    <a:pt x="94" y="374"/>
                  </a:lnTo>
                  <a:lnTo>
                    <a:pt x="107" y="358"/>
                  </a:lnTo>
                  <a:lnTo>
                    <a:pt x="124" y="339"/>
                  </a:lnTo>
                  <a:lnTo>
                    <a:pt x="143" y="321"/>
                  </a:lnTo>
                  <a:lnTo>
                    <a:pt x="161" y="301"/>
                  </a:lnTo>
                  <a:lnTo>
                    <a:pt x="181" y="280"/>
                  </a:lnTo>
                  <a:lnTo>
                    <a:pt x="200" y="262"/>
                  </a:lnTo>
                  <a:lnTo>
                    <a:pt x="220" y="243"/>
                  </a:lnTo>
                  <a:lnTo>
                    <a:pt x="242" y="223"/>
                  </a:lnTo>
                  <a:lnTo>
                    <a:pt x="264" y="203"/>
                  </a:lnTo>
                  <a:lnTo>
                    <a:pt x="284" y="185"/>
                  </a:lnTo>
                  <a:lnTo>
                    <a:pt x="304" y="168"/>
                  </a:lnTo>
                  <a:lnTo>
                    <a:pt x="322" y="154"/>
                  </a:lnTo>
                  <a:lnTo>
                    <a:pt x="336" y="146"/>
                  </a:lnTo>
                  <a:lnTo>
                    <a:pt x="346" y="143"/>
                  </a:lnTo>
                  <a:lnTo>
                    <a:pt x="354" y="143"/>
                  </a:lnTo>
                  <a:lnTo>
                    <a:pt x="363" y="141"/>
                  </a:lnTo>
                  <a:lnTo>
                    <a:pt x="371" y="141"/>
                  </a:lnTo>
                  <a:lnTo>
                    <a:pt x="380" y="138"/>
                  </a:lnTo>
                  <a:lnTo>
                    <a:pt x="388" y="136"/>
                  </a:lnTo>
                  <a:lnTo>
                    <a:pt x="396" y="131"/>
                  </a:lnTo>
                  <a:lnTo>
                    <a:pt x="403" y="126"/>
                  </a:lnTo>
                  <a:lnTo>
                    <a:pt x="410" y="119"/>
                  </a:lnTo>
                  <a:lnTo>
                    <a:pt x="418" y="109"/>
                  </a:lnTo>
                  <a:lnTo>
                    <a:pt x="433" y="94"/>
                  </a:lnTo>
                  <a:lnTo>
                    <a:pt x="452" y="77"/>
                  </a:lnTo>
                  <a:lnTo>
                    <a:pt x="470" y="59"/>
                  </a:lnTo>
                  <a:lnTo>
                    <a:pt x="489" y="40"/>
                  </a:lnTo>
                  <a:lnTo>
                    <a:pt x="504" y="24"/>
                  </a:lnTo>
                  <a:lnTo>
                    <a:pt x="514" y="8"/>
                  </a:lnTo>
                  <a:lnTo>
                    <a:pt x="5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30" name="Freeform 13"/>
            <p:cNvSpPr>
              <a:spLocks/>
            </p:cNvSpPr>
            <p:nvPr/>
          </p:nvSpPr>
          <p:spPr bwMode="auto">
            <a:xfrm>
              <a:off x="4510" y="3377"/>
              <a:ext cx="93" cy="489"/>
            </a:xfrm>
            <a:custGeom>
              <a:avLst/>
              <a:gdLst>
                <a:gd name="T0" fmla="*/ 0 w 187"/>
                <a:gd name="T1" fmla="*/ 0 h 979"/>
                <a:gd name="T2" fmla="*/ 4 w 187"/>
                <a:gd name="T3" fmla="*/ 62 h 979"/>
                <a:gd name="T4" fmla="*/ 12 w 187"/>
                <a:gd name="T5" fmla="*/ 208 h 979"/>
                <a:gd name="T6" fmla="*/ 24 w 187"/>
                <a:gd name="T7" fmla="*/ 376 h 979"/>
                <a:gd name="T8" fmla="*/ 36 w 187"/>
                <a:gd name="T9" fmla="*/ 507 h 979"/>
                <a:gd name="T10" fmla="*/ 46 w 187"/>
                <a:gd name="T11" fmla="*/ 562 h 979"/>
                <a:gd name="T12" fmla="*/ 56 w 187"/>
                <a:gd name="T13" fmla="*/ 616 h 979"/>
                <a:gd name="T14" fmla="*/ 66 w 187"/>
                <a:gd name="T15" fmla="*/ 665 h 979"/>
                <a:gd name="T16" fmla="*/ 76 w 187"/>
                <a:gd name="T17" fmla="*/ 712 h 979"/>
                <a:gd name="T18" fmla="*/ 81 w 187"/>
                <a:gd name="T19" fmla="*/ 754 h 979"/>
                <a:gd name="T20" fmla="*/ 83 w 187"/>
                <a:gd name="T21" fmla="*/ 792 h 979"/>
                <a:gd name="T22" fmla="*/ 78 w 187"/>
                <a:gd name="T23" fmla="*/ 824 h 979"/>
                <a:gd name="T24" fmla="*/ 64 w 187"/>
                <a:gd name="T25" fmla="*/ 851 h 979"/>
                <a:gd name="T26" fmla="*/ 51 w 187"/>
                <a:gd name="T27" fmla="*/ 873 h 979"/>
                <a:gd name="T28" fmla="*/ 44 w 187"/>
                <a:gd name="T29" fmla="*/ 888 h 979"/>
                <a:gd name="T30" fmla="*/ 44 w 187"/>
                <a:gd name="T31" fmla="*/ 900 h 979"/>
                <a:gd name="T32" fmla="*/ 46 w 187"/>
                <a:gd name="T33" fmla="*/ 910 h 979"/>
                <a:gd name="T34" fmla="*/ 52 w 187"/>
                <a:gd name="T35" fmla="*/ 916 h 979"/>
                <a:gd name="T36" fmla="*/ 59 w 187"/>
                <a:gd name="T37" fmla="*/ 921 h 979"/>
                <a:gd name="T38" fmla="*/ 66 w 187"/>
                <a:gd name="T39" fmla="*/ 927 h 979"/>
                <a:gd name="T40" fmla="*/ 71 w 187"/>
                <a:gd name="T41" fmla="*/ 933 h 979"/>
                <a:gd name="T42" fmla="*/ 78 w 187"/>
                <a:gd name="T43" fmla="*/ 940 h 979"/>
                <a:gd name="T44" fmla="*/ 89 w 187"/>
                <a:gd name="T45" fmla="*/ 947 h 979"/>
                <a:gd name="T46" fmla="*/ 103 w 187"/>
                <a:gd name="T47" fmla="*/ 955 h 979"/>
                <a:gd name="T48" fmla="*/ 116 w 187"/>
                <a:gd name="T49" fmla="*/ 962 h 979"/>
                <a:gd name="T50" fmla="*/ 130 w 187"/>
                <a:gd name="T51" fmla="*/ 969 h 979"/>
                <a:gd name="T52" fmla="*/ 141 w 187"/>
                <a:gd name="T53" fmla="*/ 974 h 979"/>
                <a:gd name="T54" fmla="*/ 150 w 187"/>
                <a:gd name="T55" fmla="*/ 977 h 979"/>
                <a:gd name="T56" fmla="*/ 153 w 187"/>
                <a:gd name="T57" fmla="*/ 979 h 979"/>
                <a:gd name="T58" fmla="*/ 94 w 187"/>
                <a:gd name="T59" fmla="*/ 927 h 979"/>
                <a:gd name="T60" fmla="*/ 96 w 187"/>
                <a:gd name="T61" fmla="*/ 923 h 979"/>
                <a:gd name="T62" fmla="*/ 98 w 187"/>
                <a:gd name="T63" fmla="*/ 915 h 979"/>
                <a:gd name="T64" fmla="*/ 101 w 187"/>
                <a:gd name="T65" fmla="*/ 903 h 979"/>
                <a:gd name="T66" fmla="*/ 106 w 187"/>
                <a:gd name="T67" fmla="*/ 886 h 979"/>
                <a:gd name="T68" fmla="*/ 113 w 187"/>
                <a:gd name="T69" fmla="*/ 876 h 979"/>
                <a:gd name="T70" fmla="*/ 123 w 187"/>
                <a:gd name="T71" fmla="*/ 880 h 979"/>
                <a:gd name="T72" fmla="*/ 136 w 187"/>
                <a:gd name="T73" fmla="*/ 890 h 979"/>
                <a:gd name="T74" fmla="*/ 153 w 187"/>
                <a:gd name="T75" fmla="*/ 903 h 979"/>
                <a:gd name="T76" fmla="*/ 161 w 187"/>
                <a:gd name="T77" fmla="*/ 908 h 979"/>
                <a:gd name="T78" fmla="*/ 170 w 187"/>
                <a:gd name="T79" fmla="*/ 906 h 979"/>
                <a:gd name="T80" fmla="*/ 177 w 187"/>
                <a:gd name="T81" fmla="*/ 901 h 979"/>
                <a:gd name="T82" fmla="*/ 183 w 187"/>
                <a:gd name="T83" fmla="*/ 893 h 979"/>
                <a:gd name="T84" fmla="*/ 187 w 187"/>
                <a:gd name="T85" fmla="*/ 881 h 979"/>
                <a:gd name="T86" fmla="*/ 185 w 187"/>
                <a:gd name="T87" fmla="*/ 866 h 979"/>
                <a:gd name="T88" fmla="*/ 180 w 187"/>
                <a:gd name="T89" fmla="*/ 851 h 979"/>
                <a:gd name="T90" fmla="*/ 168 w 187"/>
                <a:gd name="T91" fmla="*/ 834 h 979"/>
                <a:gd name="T92" fmla="*/ 151 w 187"/>
                <a:gd name="T93" fmla="*/ 801 h 979"/>
                <a:gd name="T94" fmla="*/ 133 w 187"/>
                <a:gd name="T95" fmla="*/ 738 h 979"/>
                <a:gd name="T96" fmla="*/ 113 w 187"/>
                <a:gd name="T97" fmla="*/ 656 h 979"/>
                <a:gd name="T98" fmla="*/ 93 w 187"/>
                <a:gd name="T99" fmla="*/ 562 h 979"/>
                <a:gd name="T100" fmla="*/ 72 w 187"/>
                <a:gd name="T101" fmla="*/ 466 h 979"/>
                <a:gd name="T102" fmla="*/ 56 w 187"/>
                <a:gd name="T103" fmla="*/ 374 h 979"/>
                <a:gd name="T104" fmla="*/ 42 w 187"/>
                <a:gd name="T105" fmla="*/ 295 h 979"/>
                <a:gd name="T106" fmla="*/ 36 w 187"/>
                <a:gd name="T107" fmla="*/ 238 h 979"/>
                <a:gd name="T108" fmla="*/ 25 w 187"/>
                <a:gd name="T109" fmla="*/ 152 h 979"/>
                <a:gd name="T110" fmla="*/ 14 w 187"/>
                <a:gd name="T111" fmla="*/ 75 h 979"/>
                <a:gd name="T112" fmla="*/ 4 w 187"/>
                <a:gd name="T113" fmla="*/ 20 h 979"/>
                <a:gd name="T114" fmla="*/ 0 w 187"/>
                <a:gd name="T115" fmla="*/ 0 h 97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87"/>
                <a:gd name="T175" fmla="*/ 0 h 979"/>
                <a:gd name="T176" fmla="*/ 187 w 187"/>
                <a:gd name="T177" fmla="*/ 979 h 979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87" h="979">
                  <a:moveTo>
                    <a:pt x="0" y="0"/>
                  </a:moveTo>
                  <a:lnTo>
                    <a:pt x="4" y="62"/>
                  </a:lnTo>
                  <a:lnTo>
                    <a:pt x="12" y="208"/>
                  </a:lnTo>
                  <a:lnTo>
                    <a:pt x="24" y="376"/>
                  </a:lnTo>
                  <a:lnTo>
                    <a:pt x="36" y="507"/>
                  </a:lnTo>
                  <a:lnTo>
                    <a:pt x="46" y="562"/>
                  </a:lnTo>
                  <a:lnTo>
                    <a:pt x="56" y="616"/>
                  </a:lnTo>
                  <a:lnTo>
                    <a:pt x="66" y="665"/>
                  </a:lnTo>
                  <a:lnTo>
                    <a:pt x="76" y="712"/>
                  </a:lnTo>
                  <a:lnTo>
                    <a:pt x="81" y="754"/>
                  </a:lnTo>
                  <a:lnTo>
                    <a:pt x="83" y="792"/>
                  </a:lnTo>
                  <a:lnTo>
                    <a:pt x="78" y="824"/>
                  </a:lnTo>
                  <a:lnTo>
                    <a:pt x="64" y="851"/>
                  </a:lnTo>
                  <a:lnTo>
                    <a:pt x="51" y="873"/>
                  </a:lnTo>
                  <a:lnTo>
                    <a:pt x="44" y="888"/>
                  </a:lnTo>
                  <a:lnTo>
                    <a:pt x="44" y="900"/>
                  </a:lnTo>
                  <a:lnTo>
                    <a:pt x="46" y="910"/>
                  </a:lnTo>
                  <a:lnTo>
                    <a:pt x="52" y="916"/>
                  </a:lnTo>
                  <a:lnTo>
                    <a:pt x="59" y="921"/>
                  </a:lnTo>
                  <a:lnTo>
                    <a:pt x="66" y="927"/>
                  </a:lnTo>
                  <a:lnTo>
                    <a:pt x="71" y="933"/>
                  </a:lnTo>
                  <a:lnTo>
                    <a:pt x="78" y="940"/>
                  </a:lnTo>
                  <a:lnTo>
                    <a:pt x="89" y="947"/>
                  </a:lnTo>
                  <a:lnTo>
                    <a:pt x="103" y="955"/>
                  </a:lnTo>
                  <a:lnTo>
                    <a:pt x="116" y="962"/>
                  </a:lnTo>
                  <a:lnTo>
                    <a:pt x="130" y="969"/>
                  </a:lnTo>
                  <a:lnTo>
                    <a:pt x="141" y="974"/>
                  </a:lnTo>
                  <a:lnTo>
                    <a:pt x="150" y="977"/>
                  </a:lnTo>
                  <a:lnTo>
                    <a:pt x="153" y="979"/>
                  </a:lnTo>
                  <a:lnTo>
                    <a:pt x="94" y="927"/>
                  </a:lnTo>
                  <a:lnTo>
                    <a:pt x="96" y="923"/>
                  </a:lnTo>
                  <a:lnTo>
                    <a:pt x="98" y="915"/>
                  </a:lnTo>
                  <a:lnTo>
                    <a:pt x="101" y="903"/>
                  </a:lnTo>
                  <a:lnTo>
                    <a:pt x="106" y="886"/>
                  </a:lnTo>
                  <a:lnTo>
                    <a:pt x="113" y="876"/>
                  </a:lnTo>
                  <a:lnTo>
                    <a:pt x="123" y="880"/>
                  </a:lnTo>
                  <a:lnTo>
                    <a:pt x="136" y="890"/>
                  </a:lnTo>
                  <a:lnTo>
                    <a:pt x="153" y="903"/>
                  </a:lnTo>
                  <a:lnTo>
                    <a:pt x="161" y="908"/>
                  </a:lnTo>
                  <a:lnTo>
                    <a:pt x="170" y="906"/>
                  </a:lnTo>
                  <a:lnTo>
                    <a:pt x="177" y="901"/>
                  </a:lnTo>
                  <a:lnTo>
                    <a:pt x="183" y="893"/>
                  </a:lnTo>
                  <a:lnTo>
                    <a:pt x="187" y="881"/>
                  </a:lnTo>
                  <a:lnTo>
                    <a:pt x="185" y="866"/>
                  </a:lnTo>
                  <a:lnTo>
                    <a:pt x="180" y="851"/>
                  </a:lnTo>
                  <a:lnTo>
                    <a:pt x="168" y="834"/>
                  </a:lnTo>
                  <a:lnTo>
                    <a:pt x="151" y="801"/>
                  </a:lnTo>
                  <a:lnTo>
                    <a:pt x="133" y="738"/>
                  </a:lnTo>
                  <a:lnTo>
                    <a:pt x="113" y="656"/>
                  </a:lnTo>
                  <a:lnTo>
                    <a:pt x="93" y="562"/>
                  </a:lnTo>
                  <a:lnTo>
                    <a:pt x="72" y="466"/>
                  </a:lnTo>
                  <a:lnTo>
                    <a:pt x="56" y="374"/>
                  </a:lnTo>
                  <a:lnTo>
                    <a:pt x="42" y="295"/>
                  </a:lnTo>
                  <a:lnTo>
                    <a:pt x="36" y="238"/>
                  </a:lnTo>
                  <a:lnTo>
                    <a:pt x="25" y="152"/>
                  </a:lnTo>
                  <a:lnTo>
                    <a:pt x="14" y="75"/>
                  </a:lnTo>
                  <a:lnTo>
                    <a:pt x="4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31" name="Freeform 14"/>
            <p:cNvSpPr>
              <a:spLocks/>
            </p:cNvSpPr>
            <p:nvPr/>
          </p:nvSpPr>
          <p:spPr bwMode="auto">
            <a:xfrm>
              <a:off x="4812" y="2853"/>
              <a:ext cx="38" cy="164"/>
            </a:xfrm>
            <a:custGeom>
              <a:avLst/>
              <a:gdLst>
                <a:gd name="T0" fmla="*/ 25 w 77"/>
                <a:gd name="T1" fmla="*/ 0 h 327"/>
                <a:gd name="T2" fmla="*/ 27 w 77"/>
                <a:gd name="T3" fmla="*/ 23 h 327"/>
                <a:gd name="T4" fmla="*/ 32 w 77"/>
                <a:gd name="T5" fmla="*/ 79 h 327"/>
                <a:gd name="T6" fmla="*/ 34 w 77"/>
                <a:gd name="T7" fmla="*/ 143 h 327"/>
                <a:gd name="T8" fmla="*/ 34 w 77"/>
                <a:gd name="T9" fmla="*/ 193 h 327"/>
                <a:gd name="T10" fmla="*/ 37 w 77"/>
                <a:gd name="T11" fmla="*/ 223 h 327"/>
                <a:gd name="T12" fmla="*/ 51 w 77"/>
                <a:gd name="T13" fmla="*/ 243 h 327"/>
                <a:gd name="T14" fmla="*/ 66 w 77"/>
                <a:gd name="T15" fmla="*/ 259 h 327"/>
                <a:gd name="T16" fmla="*/ 76 w 77"/>
                <a:gd name="T17" fmla="*/ 272 h 327"/>
                <a:gd name="T18" fmla="*/ 77 w 77"/>
                <a:gd name="T19" fmla="*/ 287 h 327"/>
                <a:gd name="T20" fmla="*/ 76 w 77"/>
                <a:gd name="T21" fmla="*/ 304 h 327"/>
                <a:gd name="T22" fmla="*/ 74 w 77"/>
                <a:gd name="T23" fmla="*/ 319 h 327"/>
                <a:gd name="T24" fmla="*/ 72 w 77"/>
                <a:gd name="T25" fmla="*/ 324 h 327"/>
                <a:gd name="T26" fmla="*/ 32 w 77"/>
                <a:gd name="T27" fmla="*/ 327 h 327"/>
                <a:gd name="T28" fmla="*/ 0 w 77"/>
                <a:gd name="T29" fmla="*/ 294 h 327"/>
                <a:gd name="T30" fmla="*/ 35 w 77"/>
                <a:gd name="T31" fmla="*/ 274 h 327"/>
                <a:gd name="T32" fmla="*/ 30 w 77"/>
                <a:gd name="T33" fmla="*/ 264 h 327"/>
                <a:gd name="T34" fmla="*/ 19 w 77"/>
                <a:gd name="T35" fmla="*/ 240 h 327"/>
                <a:gd name="T36" fmla="*/ 7 w 77"/>
                <a:gd name="T37" fmla="*/ 213 h 327"/>
                <a:gd name="T38" fmla="*/ 2 w 77"/>
                <a:gd name="T39" fmla="*/ 193 h 327"/>
                <a:gd name="T40" fmla="*/ 5 w 77"/>
                <a:gd name="T41" fmla="*/ 154 h 327"/>
                <a:gd name="T42" fmla="*/ 14 w 77"/>
                <a:gd name="T43" fmla="*/ 89 h 327"/>
                <a:gd name="T44" fmla="*/ 22 w 77"/>
                <a:gd name="T45" fmla="*/ 27 h 327"/>
                <a:gd name="T46" fmla="*/ 25 w 77"/>
                <a:gd name="T47" fmla="*/ 0 h 32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77"/>
                <a:gd name="T73" fmla="*/ 0 h 327"/>
                <a:gd name="T74" fmla="*/ 77 w 77"/>
                <a:gd name="T75" fmla="*/ 327 h 32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77" h="327">
                  <a:moveTo>
                    <a:pt x="25" y="0"/>
                  </a:moveTo>
                  <a:lnTo>
                    <a:pt x="27" y="23"/>
                  </a:lnTo>
                  <a:lnTo>
                    <a:pt x="32" y="79"/>
                  </a:lnTo>
                  <a:lnTo>
                    <a:pt x="34" y="143"/>
                  </a:lnTo>
                  <a:lnTo>
                    <a:pt x="34" y="193"/>
                  </a:lnTo>
                  <a:lnTo>
                    <a:pt x="37" y="223"/>
                  </a:lnTo>
                  <a:lnTo>
                    <a:pt x="51" y="243"/>
                  </a:lnTo>
                  <a:lnTo>
                    <a:pt x="66" y="259"/>
                  </a:lnTo>
                  <a:lnTo>
                    <a:pt x="76" y="272"/>
                  </a:lnTo>
                  <a:lnTo>
                    <a:pt x="77" y="287"/>
                  </a:lnTo>
                  <a:lnTo>
                    <a:pt x="76" y="304"/>
                  </a:lnTo>
                  <a:lnTo>
                    <a:pt x="74" y="319"/>
                  </a:lnTo>
                  <a:lnTo>
                    <a:pt x="72" y="324"/>
                  </a:lnTo>
                  <a:lnTo>
                    <a:pt x="32" y="327"/>
                  </a:lnTo>
                  <a:lnTo>
                    <a:pt x="0" y="294"/>
                  </a:lnTo>
                  <a:lnTo>
                    <a:pt x="35" y="274"/>
                  </a:lnTo>
                  <a:lnTo>
                    <a:pt x="30" y="264"/>
                  </a:lnTo>
                  <a:lnTo>
                    <a:pt x="19" y="240"/>
                  </a:lnTo>
                  <a:lnTo>
                    <a:pt x="7" y="213"/>
                  </a:lnTo>
                  <a:lnTo>
                    <a:pt x="2" y="193"/>
                  </a:lnTo>
                  <a:lnTo>
                    <a:pt x="5" y="154"/>
                  </a:lnTo>
                  <a:lnTo>
                    <a:pt x="14" y="89"/>
                  </a:lnTo>
                  <a:lnTo>
                    <a:pt x="22" y="27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4770" y="3210"/>
              <a:ext cx="270" cy="934"/>
            </a:xfrm>
            <a:custGeom>
              <a:avLst/>
              <a:gdLst/>
              <a:ahLst/>
              <a:cxnLst>
                <a:cxn ang="0">
                  <a:pos x="7" y="1731"/>
                </a:cxn>
                <a:cxn ang="0">
                  <a:pos x="62" y="1457"/>
                </a:cxn>
                <a:cxn ang="0">
                  <a:pos x="98" y="1297"/>
                </a:cxn>
                <a:cxn ang="0">
                  <a:pos x="32" y="1173"/>
                </a:cxn>
                <a:cxn ang="0">
                  <a:pos x="59" y="1036"/>
                </a:cxn>
                <a:cxn ang="0">
                  <a:pos x="86" y="947"/>
                </a:cxn>
                <a:cxn ang="0">
                  <a:pos x="118" y="935"/>
                </a:cxn>
                <a:cxn ang="0">
                  <a:pos x="130" y="950"/>
                </a:cxn>
                <a:cxn ang="0">
                  <a:pos x="119" y="963"/>
                </a:cxn>
                <a:cxn ang="0">
                  <a:pos x="103" y="970"/>
                </a:cxn>
                <a:cxn ang="0">
                  <a:pos x="69" y="1145"/>
                </a:cxn>
                <a:cxn ang="0">
                  <a:pos x="67" y="1200"/>
                </a:cxn>
                <a:cxn ang="0">
                  <a:pos x="91" y="1214"/>
                </a:cxn>
                <a:cxn ang="0">
                  <a:pos x="104" y="1205"/>
                </a:cxn>
                <a:cxn ang="0">
                  <a:pos x="143" y="1000"/>
                </a:cxn>
                <a:cxn ang="0">
                  <a:pos x="145" y="963"/>
                </a:cxn>
                <a:cxn ang="0">
                  <a:pos x="140" y="933"/>
                </a:cxn>
                <a:cxn ang="0">
                  <a:pos x="163" y="935"/>
                </a:cxn>
                <a:cxn ang="0">
                  <a:pos x="182" y="471"/>
                </a:cxn>
                <a:cxn ang="0">
                  <a:pos x="350" y="89"/>
                </a:cxn>
                <a:cxn ang="0">
                  <a:pos x="412" y="10"/>
                </a:cxn>
                <a:cxn ang="0">
                  <a:pos x="334" y="441"/>
                </a:cxn>
                <a:cxn ang="0">
                  <a:pos x="309" y="1051"/>
                </a:cxn>
                <a:cxn ang="0">
                  <a:pos x="334" y="1054"/>
                </a:cxn>
                <a:cxn ang="0">
                  <a:pos x="383" y="1054"/>
                </a:cxn>
                <a:cxn ang="0">
                  <a:pos x="440" y="1039"/>
                </a:cxn>
                <a:cxn ang="0">
                  <a:pos x="494" y="1014"/>
                </a:cxn>
                <a:cxn ang="0">
                  <a:pos x="521" y="999"/>
                </a:cxn>
                <a:cxn ang="0">
                  <a:pos x="521" y="1143"/>
                </a:cxn>
                <a:cxn ang="0">
                  <a:pos x="439" y="1180"/>
                </a:cxn>
                <a:cxn ang="0">
                  <a:pos x="331" y="1188"/>
                </a:cxn>
                <a:cxn ang="0">
                  <a:pos x="341" y="1205"/>
                </a:cxn>
                <a:cxn ang="0">
                  <a:pos x="353" y="1225"/>
                </a:cxn>
                <a:cxn ang="0">
                  <a:pos x="345" y="1232"/>
                </a:cxn>
                <a:cxn ang="0">
                  <a:pos x="324" y="1229"/>
                </a:cxn>
                <a:cxn ang="0">
                  <a:pos x="301" y="1210"/>
                </a:cxn>
                <a:cxn ang="0">
                  <a:pos x="296" y="1214"/>
                </a:cxn>
                <a:cxn ang="0">
                  <a:pos x="309" y="1244"/>
                </a:cxn>
                <a:cxn ang="0">
                  <a:pos x="309" y="1291"/>
                </a:cxn>
                <a:cxn ang="0">
                  <a:pos x="316" y="1286"/>
                </a:cxn>
                <a:cxn ang="0">
                  <a:pos x="324" y="1234"/>
                </a:cxn>
                <a:cxn ang="0">
                  <a:pos x="324" y="1232"/>
                </a:cxn>
                <a:cxn ang="0">
                  <a:pos x="350" y="1257"/>
                </a:cxn>
                <a:cxn ang="0">
                  <a:pos x="341" y="1292"/>
                </a:cxn>
                <a:cxn ang="0">
                  <a:pos x="346" y="1333"/>
                </a:cxn>
                <a:cxn ang="0">
                  <a:pos x="405" y="1388"/>
                </a:cxn>
                <a:cxn ang="0">
                  <a:pos x="407" y="1420"/>
                </a:cxn>
                <a:cxn ang="0">
                  <a:pos x="375" y="1454"/>
                </a:cxn>
                <a:cxn ang="0">
                  <a:pos x="346" y="1445"/>
                </a:cxn>
                <a:cxn ang="0">
                  <a:pos x="309" y="1417"/>
                </a:cxn>
                <a:cxn ang="0">
                  <a:pos x="276" y="1373"/>
                </a:cxn>
                <a:cxn ang="0">
                  <a:pos x="245" y="1361"/>
                </a:cxn>
                <a:cxn ang="0">
                  <a:pos x="229" y="1390"/>
                </a:cxn>
                <a:cxn ang="0">
                  <a:pos x="232" y="1637"/>
                </a:cxn>
                <a:cxn ang="0">
                  <a:pos x="220" y="1868"/>
                </a:cxn>
                <a:cxn ang="0">
                  <a:pos x="121" y="1858"/>
                </a:cxn>
                <a:cxn ang="0">
                  <a:pos x="19" y="1830"/>
                </a:cxn>
              </a:cxnLst>
              <a:rect l="0" t="0" r="r" b="b"/>
              <a:pathLst>
                <a:path w="541" h="1868">
                  <a:moveTo>
                    <a:pt x="2" y="1821"/>
                  </a:moveTo>
                  <a:lnTo>
                    <a:pt x="0" y="1793"/>
                  </a:lnTo>
                  <a:lnTo>
                    <a:pt x="7" y="1731"/>
                  </a:lnTo>
                  <a:lnTo>
                    <a:pt x="22" y="1647"/>
                  </a:lnTo>
                  <a:lnTo>
                    <a:pt x="42" y="1551"/>
                  </a:lnTo>
                  <a:lnTo>
                    <a:pt x="62" y="1457"/>
                  </a:lnTo>
                  <a:lnTo>
                    <a:pt x="79" y="1376"/>
                  </a:lnTo>
                  <a:lnTo>
                    <a:pt x="93" y="1319"/>
                  </a:lnTo>
                  <a:lnTo>
                    <a:pt x="98" y="1297"/>
                  </a:lnTo>
                  <a:lnTo>
                    <a:pt x="25" y="1232"/>
                  </a:lnTo>
                  <a:lnTo>
                    <a:pt x="27" y="1210"/>
                  </a:lnTo>
                  <a:lnTo>
                    <a:pt x="32" y="1173"/>
                  </a:lnTo>
                  <a:lnTo>
                    <a:pt x="39" y="1130"/>
                  </a:lnTo>
                  <a:lnTo>
                    <a:pt x="49" y="1083"/>
                  </a:lnTo>
                  <a:lnTo>
                    <a:pt x="59" y="1036"/>
                  </a:lnTo>
                  <a:lnTo>
                    <a:pt x="69" y="994"/>
                  </a:lnTo>
                  <a:lnTo>
                    <a:pt x="77" y="963"/>
                  </a:lnTo>
                  <a:lnTo>
                    <a:pt x="86" y="947"/>
                  </a:lnTo>
                  <a:lnTo>
                    <a:pt x="94" y="942"/>
                  </a:lnTo>
                  <a:lnTo>
                    <a:pt x="104" y="938"/>
                  </a:lnTo>
                  <a:lnTo>
                    <a:pt x="118" y="935"/>
                  </a:lnTo>
                  <a:lnTo>
                    <a:pt x="131" y="935"/>
                  </a:lnTo>
                  <a:lnTo>
                    <a:pt x="130" y="942"/>
                  </a:lnTo>
                  <a:lnTo>
                    <a:pt x="130" y="950"/>
                  </a:lnTo>
                  <a:lnTo>
                    <a:pt x="130" y="957"/>
                  </a:lnTo>
                  <a:lnTo>
                    <a:pt x="128" y="963"/>
                  </a:lnTo>
                  <a:lnTo>
                    <a:pt x="119" y="963"/>
                  </a:lnTo>
                  <a:lnTo>
                    <a:pt x="111" y="965"/>
                  </a:lnTo>
                  <a:lnTo>
                    <a:pt x="106" y="967"/>
                  </a:lnTo>
                  <a:lnTo>
                    <a:pt x="103" y="970"/>
                  </a:lnTo>
                  <a:lnTo>
                    <a:pt x="96" y="1005"/>
                  </a:lnTo>
                  <a:lnTo>
                    <a:pt x="83" y="1074"/>
                  </a:lnTo>
                  <a:lnTo>
                    <a:pt x="69" y="1145"/>
                  </a:lnTo>
                  <a:lnTo>
                    <a:pt x="62" y="1185"/>
                  </a:lnTo>
                  <a:lnTo>
                    <a:pt x="62" y="1193"/>
                  </a:lnTo>
                  <a:lnTo>
                    <a:pt x="67" y="1200"/>
                  </a:lnTo>
                  <a:lnTo>
                    <a:pt x="74" y="1207"/>
                  </a:lnTo>
                  <a:lnTo>
                    <a:pt x="83" y="1212"/>
                  </a:lnTo>
                  <a:lnTo>
                    <a:pt x="91" y="1214"/>
                  </a:lnTo>
                  <a:lnTo>
                    <a:pt x="98" y="1214"/>
                  </a:lnTo>
                  <a:lnTo>
                    <a:pt x="101" y="1208"/>
                  </a:lnTo>
                  <a:lnTo>
                    <a:pt x="104" y="1205"/>
                  </a:lnTo>
                  <a:lnTo>
                    <a:pt x="113" y="1165"/>
                  </a:lnTo>
                  <a:lnTo>
                    <a:pt x="130" y="1083"/>
                  </a:lnTo>
                  <a:lnTo>
                    <a:pt x="143" y="1000"/>
                  </a:lnTo>
                  <a:lnTo>
                    <a:pt x="150" y="963"/>
                  </a:lnTo>
                  <a:lnTo>
                    <a:pt x="148" y="963"/>
                  </a:lnTo>
                  <a:lnTo>
                    <a:pt x="145" y="963"/>
                  </a:lnTo>
                  <a:lnTo>
                    <a:pt x="140" y="963"/>
                  </a:lnTo>
                  <a:lnTo>
                    <a:pt x="133" y="963"/>
                  </a:lnTo>
                  <a:lnTo>
                    <a:pt x="140" y="933"/>
                  </a:lnTo>
                  <a:lnTo>
                    <a:pt x="150" y="935"/>
                  </a:lnTo>
                  <a:lnTo>
                    <a:pt x="158" y="935"/>
                  </a:lnTo>
                  <a:lnTo>
                    <a:pt x="163" y="935"/>
                  </a:lnTo>
                  <a:lnTo>
                    <a:pt x="165" y="935"/>
                  </a:lnTo>
                  <a:lnTo>
                    <a:pt x="247" y="488"/>
                  </a:lnTo>
                  <a:lnTo>
                    <a:pt x="182" y="471"/>
                  </a:lnTo>
                  <a:lnTo>
                    <a:pt x="188" y="419"/>
                  </a:lnTo>
                  <a:lnTo>
                    <a:pt x="291" y="421"/>
                  </a:lnTo>
                  <a:lnTo>
                    <a:pt x="350" y="89"/>
                  </a:lnTo>
                  <a:lnTo>
                    <a:pt x="333" y="87"/>
                  </a:lnTo>
                  <a:lnTo>
                    <a:pt x="346" y="0"/>
                  </a:lnTo>
                  <a:lnTo>
                    <a:pt x="412" y="10"/>
                  </a:lnTo>
                  <a:lnTo>
                    <a:pt x="400" y="95"/>
                  </a:lnTo>
                  <a:lnTo>
                    <a:pt x="385" y="94"/>
                  </a:lnTo>
                  <a:lnTo>
                    <a:pt x="334" y="441"/>
                  </a:lnTo>
                  <a:lnTo>
                    <a:pt x="368" y="461"/>
                  </a:lnTo>
                  <a:lnTo>
                    <a:pt x="308" y="1051"/>
                  </a:lnTo>
                  <a:lnTo>
                    <a:pt x="309" y="1051"/>
                  </a:lnTo>
                  <a:lnTo>
                    <a:pt x="314" y="1052"/>
                  </a:lnTo>
                  <a:lnTo>
                    <a:pt x="323" y="1054"/>
                  </a:lnTo>
                  <a:lnTo>
                    <a:pt x="334" y="1054"/>
                  </a:lnTo>
                  <a:lnTo>
                    <a:pt x="348" y="1056"/>
                  </a:lnTo>
                  <a:lnTo>
                    <a:pt x="365" y="1056"/>
                  </a:lnTo>
                  <a:lnTo>
                    <a:pt x="383" y="1054"/>
                  </a:lnTo>
                  <a:lnTo>
                    <a:pt x="405" y="1051"/>
                  </a:lnTo>
                  <a:lnTo>
                    <a:pt x="422" y="1047"/>
                  </a:lnTo>
                  <a:lnTo>
                    <a:pt x="440" y="1039"/>
                  </a:lnTo>
                  <a:lnTo>
                    <a:pt x="459" y="1031"/>
                  </a:lnTo>
                  <a:lnTo>
                    <a:pt x="479" y="1022"/>
                  </a:lnTo>
                  <a:lnTo>
                    <a:pt x="494" y="1014"/>
                  </a:lnTo>
                  <a:lnTo>
                    <a:pt x="509" y="1005"/>
                  </a:lnTo>
                  <a:lnTo>
                    <a:pt x="517" y="1000"/>
                  </a:lnTo>
                  <a:lnTo>
                    <a:pt x="521" y="999"/>
                  </a:lnTo>
                  <a:lnTo>
                    <a:pt x="541" y="1131"/>
                  </a:lnTo>
                  <a:lnTo>
                    <a:pt x="536" y="1135"/>
                  </a:lnTo>
                  <a:lnTo>
                    <a:pt x="521" y="1143"/>
                  </a:lnTo>
                  <a:lnTo>
                    <a:pt x="499" y="1155"/>
                  </a:lnTo>
                  <a:lnTo>
                    <a:pt x="470" y="1167"/>
                  </a:lnTo>
                  <a:lnTo>
                    <a:pt x="439" y="1180"/>
                  </a:lnTo>
                  <a:lnTo>
                    <a:pt x="403" y="1188"/>
                  </a:lnTo>
                  <a:lnTo>
                    <a:pt x="366" y="1192"/>
                  </a:lnTo>
                  <a:lnTo>
                    <a:pt x="331" y="1188"/>
                  </a:lnTo>
                  <a:lnTo>
                    <a:pt x="321" y="1188"/>
                  </a:lnTo>
                  <a:lnTo>
                    <a:pt x="329" y="1195"/>
                  </a:lnTo>
                  <a:lnTo>
                    <a:pt x="341" y="1205"/>
                  </a:lnTo>
                  <a:lnTo>
                    <a:pt x="351" y="1219"/>
                  </a:lnTo>
                  <a:lnTo>
                    <a:pt x="353" y="1222"/>
                  </a:lnTo>
                  <a:lnTo>
                    <a:pt x="353" y="1225"/>
                  </a:lnTo>
                  <a:lnTo>
                    <a:pt x="353" y="1229"/>
                  </a:lnTo>
                  <a:lnTo>
                    <a:pt x="353" y="1234"/>
                  </a:lnTo>
                  <a:lnTo>
                    <a:pt x="345" y="1232"/>
                  </a:lnTo>
                  <a:lnTo>
                    <a:pt x="336" y="1230"/>
                  </a:lnTo>
                  <a:lnTo>
                    <a:pt x="329" y="1230"/>
                  </a:lnTo>
                  <a:lnTo>
                    <a:pt x="324" y="1229"/>
                  </a:lnTo>
                  <a:lnTo>
                    <a:pt x="318" y="1222"/>
                  </a:lnTo>
                  <a:lnTo>
                    <a:pt x="309" y="1215"/>
                  </a:lnTo>
                  <a:lnTo>
                    <a:pt x="301" y="1210"/>
                  </a:lnTo>
                  <a:lnTo>
                    <a:pt x="297" y="1208"/>
                  </a:lnTo>
                  <a:lnTo>
                    <a:pt x="297" y="1210"/>
                  </a:lnTo>
                  <a:lnTo>
                    <a:pt x="296" y="1214"/>
                  </a:lnTo>
                  <a:lnTo>
                    <a:pt x="292" y="1220"/>
                  </a:lnTo>
                  <a:lnTo>
                    <a:pt x="291" y="1229"/>
                  </a:lnTo>
                  <a:lnTo>
                    <a:pt x="309" y="1244"/>
                  </a:lnTo>
                  <a:lnTo>
                    <a:pt x="299" y="1284"/>
                  </a:lnTo>
                  <a:lnTo>
                    <a:pt x="304" y="1289"/>
                  </a:lnTo>
                  <a:lnTo>
                    <a:pt x="309" y="1291"/>
                  </a:lnTo>
                  <a:lnTo>
                    <a:pt x="313" y="1294"/>
                  </a:lnTo>
                  <a:lnTo>
                    <a:pt x="314" y="1294"/>
                  </a:lnTo>
                  <a:lnTo>
                    <a:pt x="316" y="1286"/>
                  </a:lnTo>
                  <a:lnTo>
                    <a:pt x="319" y="1269"/>
                  </a:lnTo>
                  <a:lnTo>
                    <a:pt x="323" y="1249"/>
                  </a:lnTo>
                  <a:lnTo>
                    <a:pt x="324" y="1234"/>
                  </a:lnTo>
                  <a:lnTo>
                    <a:pt x="324" y="1234"/>
                  </a:lnTo>
                  <a:lnTo>
                    <a:pt x="324" y="1232"/>
                  </a:lnTo>
                  <a:lnTo>
                    <a:pt x="324" y="1232"/>
                  </a:lnTo>
                  <a:lnTo>
                    <a:pt x="324" y="1232"/>
                  </a:lnTo>
                  <a:lnTo>
                    <a:pt x="353" y="1240"/>
                  </a:lnTo>
                  <a:lnTo>
                    <a:pt x="350" y="1257"/>
                  </a:lnTo>
                  <a:lnTo>
                    <a:pt x="346" y="1274"/>
                  </a:lnTo>
                  <a:lnTo>
                    <a:pt x="343" y="1287"/>
                  </a:lnTo>
                  <a:lnTo>
                    <a:pt x="341" y="1292"/>
                  </a:lnTo>
                  <a:lnTo>
                    <a:pt x="339" y="1297"/>
                  </a:lnTo>
                  <a:lnTo>
                    <a:pt x="339" y="1313"/>
                  </a:lnTo>
                  <a:lnTo>
                    <a:pt x="346" y="1333"/>
                  </a:lnTo>
                  <a:lnTo>
                    <a:pt x="366" y="1356"/>
                  </a:lnTo>
                  <a:lnTo>
                    <a:pt x="393" y="1376"/>
                  </a:lnTo>
                  <a:lnTo>
                    <a:pt x="405" y="1388"/>
                  </a:lnTo>
                  <a:lnTo>
                    <a:pt x="408" y="1397"/>
                  </a:lnTo>
                  <a:lnTo>
                    <a:pt x="408" y="1407"/>
                  </a:lnTo>
                  <a:lnTo>
                    <a:pt x="407" y="1420"/>
                  </a:lnTo>
                  <a:lnTo>
                    <a:pt x="398" y="1435"/>
                  </a:lnTo>
                  <a:lnTo>
                    <a:pt x="386" y="1447"/>
                  </a:lnTo>
                  <a:lnTo>
                    <a:pt x="375" y="1454"/>
                  </a:lnTo>
                  <a:lnTo>
                    <a:pt x="368" y="1454"/>
                  </a:lnTo>
                  <a:lnTo>
                    <a:pt x="358" y="1450"/>
                  </a:lnTo>
                  <a:lnTo>
                    <a:pt x="346" y="1445"/>
                  </a:lnTo>
                  <a:lnTo>
                    <a:pt x="334" y="1437"/>
                  </a:lnTo>
                  <a:lnTo>
                    <a:pt x="321" y="1427"/>
                  </a:lnTo>
                  <a:lnTo>
                    <a:pt x="309" y="1417"/>
                  </a:lnTo>
                  <a:lnTo>
                    <a:pt x="299" y="1405"/>
                  </a:lnTo>
                  <a:lnTo>
                    <a:pt x="289" y="1392"/>
                  </a:lnTo>
                  <a:lnTo>
                    <a:pt x="276" y="1373"/>
                  </a:lnTo>
                  <a:lnTo>
                    <a:pt x="264" y="1363"/>
                  </a:lnTo>
                  <a:lnTo>
                    <a:pt x="254" y="1360"/>
                  </a:lnTo>
                  <a:lnTo>
                    <a:pt x="245" y="1361"/>
                  </a:lnTo>
                  <a:lnTo>
                    <a:pt x="237" y="1368"/>
                  </a:lnTo>
                  <a:lnTo>
                    <a:pt x="232" y="1378"/>
                  </a:lnTo>
                  <a:lnTo>
                    <a:pt x="229" y="1390"/>
                  </a:lnTo>
                  <a:lnTo>
                    <a:pt x="225" y="1402"/>
                  </a:lnTo>
                  <a:lnTo>
                    <a:pt x="227" y="1484"/>
                  </a:lnTo>
                  <a:lnTo>
                    <a:pt x="232" y="1637"/>
                  </a:lnTo>
                  <a:lnTo>
                    <a:pt x="235" y="1786"/>
                  </a:lnTo>
                  <a:lnTo>
                    <a:pt x="232" y="1863"/>
                  </a:lnTo>
                  <a:lnTo>
                    <a:pt x="220" y="1868"/>
                  </a:lnTo>
                  <a:lnTo>
                    <a:pt x="195" y="1868"/>
                  </a:lnTo>
                  <a:lnTo>
                    <a:pt x="160" y="1865"/>
                  </a:lnTo>
                  <a:lnTo>
                    <a:pt x="121" y="1858"/>
                  </a:lnTo>
                  <a:lnTo>
                    <a:pt x="83" y="1850"/>
                  </a:lnTo>
                  <a:lnTo>
                    <a:pt x="46" y="1840"/>
                  </a:lnTo>
                  <a:lnTo>
                    <a:pt x="19" y="1830"/>
                  </a:lnTo>
                  <a:lnTo>
                    <a:pt x="2" y="1821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233" name="Freeform 16"/>
            <p:cNvSpPr>
              <a:spLocks/>
            </p:cNvSpPr>
            <p:nvPr/>
          </p:nvSpPr>
          <p:spPr bwMode="auto">
            <a:xfrm>
              <a:off x="4833" y="3677"/>
              <a:ext cx="6" cy="15"/>
            </a:xfrm>
            <a:custGeom>
              <a:avLst/>
              <a:gdLst>
                <a:gd name="T0" fmla="*/ 0 w 12"/>
                <a:gd name="T1" fmla="*/ 30 h 30"/>
                <a:gd name="T2" fmla="*/ 2 w 12"/>
                <a:gd name="T3" fmla="*/ 24 h 30"/>
                <a:gd name="T4" fmla="*/ 2 w 12"/>
                <a:gd name="T5" fmla="*/ 17 h 30"/>
                <a:gd name="T6" fmla="*/ 2 w 12"/>
                <a:gd name="T7" fmla="*/ 9 h 30"/>
                <a:gd name="T8" fmla="*/ 3 w 12"/>
                <a:gd name="T9" fmla="*/ 2 h 30"/>
                <a:gd name="T10" fmla="*/ 5 w 12"/>
                <a:gd name="T11" fmla="*/ 0 h 30"/>
                <a:gd name="T12" fmla="*/ 7 w 12"/>
                <a:gd name="T13" fmla="*/ 0 h 30"/>
                <a:gd name="T14" fmla="*/ 10 w 12"/>
                <a:gd name="T15" fmla="*/ 0 h 30"/>
                <a:gd name="T16" fmla="*/ 12 w 12"/>
                <a:gd name="T17" fmla="*/ 0 h 30"/>
                <a:gd name="T18" fmla="*/ 5 w 12"/>
                <a:gd name="T19" fmla="*/ 30 h 30"/>
                <a:gd name="T20" fmla="*/ 3 w 12"/>
                <a:gd name="T21" fmla="*/ 30 h 30"/>
                <a:gd name="T22" fmla="*/ 3 w 12"/>
                <a:gd name="T23" fmla="*/ 30 h 30"/>
                <a:gd name="T24" fmla="*/ 2 w 12"/>
                <a:gd name="T25" fmla="*/ 30 h 30"/>
                <a:gd name="T26" fmla="*/ 0 w 12"/>
                <a:gd name="T27" fmla="*/ 30 h 3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"/>
                <a:gd name="T43" fmla="*/ 0 h 30"/>
                <a:gd name="T44" fmla="*/ 12 w 12"/>
                <a:gd name="T45" fmla="*/ 30 h 3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" h="30">
                  <a:moveTo>
                    <a:pt x="0" y="30"/>
                  </a:moveTo>
                  <a:lnTo>
                    <a:pt x="2" y="24"/>
                  </a:lnTo>
                  <a:lnTo>
                    <a:pt x="2" y="17"/>
                  </a:lnTo>
                  <a:lnTo>
                    <a:pt x="2" y="9"/>
                  </a:lnTo>
                  <a:lnTo>
                    <a:pt x="3" y="2"/>
                  </a:lnTo>
                  <a:lnTo>
                    <a:pt x="5" y="0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5" y="30"/>
                  </a:lnTo>
                  <a:lnTo>
                    <a:pt x="3" y="30"/>
                  </a:lnTo>
                  <a:lnTo>
                    <a:pt x="2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34" name="Freeform 17"/>
            <p:cNvSpPr>
              <a:spLocks/>
            </p:cNvSpPr>
            <p:nvPr/>
          </p:nvSpPr>
          <p:spPr bwMode="auto">
            <a:xfrm>
              <a:off x="4932" y="3824"/>
              <a:ext cx="14" cy="6"/>
            </a:xfrm>
            <a:custGeom>
              <a:avLst/>
              <a:gdLst>
                <a:gd name="T0" fmla="*/ 0 w 29"/>
                <a:gd name="T1" fmla="*/ 0 h 11"/>
                <a:gd name="T2" fmla="*/ 5 w 29"/>
                <a:gd name="T3" fmla="*/ 1 h 11"/>
                <a:gd name="T4" fmla="*/ 12 w 29"/>
                <a:gd name="T5" fmla="*/ 1 h 11"/>
                <a:gd name="T6" fmla="*/ 21 w 29"/>
                <a:gd name="T7" fmla="*/ 3 h 11"/>
                <a:gd name="T8" fmla="*/ 29 w 29"/>
                <a:gd name="T9" fmla="*/ 5 h 11"/>
                <a:gd name="T10" fmla="*/ 29 w 29"/>
                <a:gd name="T11" fmla="*/ 6 h 11"/>
                <a:gd name="T12" fmla="*/ 29 w 29"/>
                <a:gd name="T13" fmla="*/ 8 h 11"/>
                <a:gd name="T14" fmla="*/ 29 w 29"/>
                <a:gd name="T15" fmla="*/ 10 h 11"/>
                <a:gd name="T16" fmla="*/ 29 w 29"/>
                <a:gd name="T17" fmla="*/ 11 h 11"/>
                <a:gd name="T18" fmla="*/ 0 w 29"/>
                <a:gd name="T19" fmla="*/ 3 h 11"/>
                <a:gd name="T20" fmla="*/ 0 w 29"/>
                <a:gd name="T21" fmla="*/ 1 h 11"/>
                <a:gd name="T22" fmla="*/ 0 w 29"/>
                <a:gd name="T23" fmla="*/ 1 h 11"/>
                <a:gd name="T24" fmla="*/ 0 w 29"/>
                <a:gd name="T25" fmla="*/ 1 h 11"/>
                <a:gd name="T26" fmla="*/ 0 w 29"/>
                <a:gd name="T27" fmla="*/ 0 h 1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9"/>
                <a:gd name="T43" fmla="*/ 0 h 11"/>
                <a:gd name="T44" fmla="*/ 29 w 29"/>
                <a:gd name="T45" fmla="*/ 11 h 1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9" h="11">
                  <a:moveTo>
                    <a:pt x="0" y="0"/>
                  </a:moveTo>
                  <a:lnTo>
                    <a:pt x="5" y="1"/>
                  </a:lnTo>
                  <a:lnTo>
                    <a:pt x="12" y="1"/>
                  </a:lnTo>
                  <a:lnTo>
                    <a:pt x="21" y="3"/>
                  </a:lnTo>
                  <a:lnTo>
                    <a:pt x="29" y="5"/>
                  </a:lnTo>
                  <a:lnTo>
                    <a:pt x="29" y="6"/>
                  </a:lnTo>
                  <a:lnTo>
                    <a:pt x="29" y="8"/>
                  </a:lnTo>
                  <a:lnTo>
                    <a:pt x="29" y="10"/>
                  </a:lnTo>
                  <a:lnTo>
                    <a:pt x="29" y="11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35" name="Freeform 18"/>
            <p:cNvSpPr>
              <a:spLocks/>
            </p:cNvSpPr>
            <p:nvPr/>
          </p:nvSpPr>
          <p:spPr bwMode="auto">
            <a:xfrm>
              <a:off x="4504" y="3922"/>
              <a:ext cx="101" cy="217"/>
            </a:xfrm>
            <a:custGeom>
              <a:avLst/>
              <a:gdLst>
                <a:gd name="T0" fmla="*/ 120 w 202"/>
                <a:gd name="T1" fmla="*/ 17 h 435"/>
                <a:gd name="T2" fmla="*/ 126 w 202"/>
                <a:gd name="T3" fmla="*/ 103 h 435"/>
                <a:gd name="T4" fmla="*/ 138 w 202"/>
                <a:gd name="T5" fmla="*/ 150 h 435"/>
                <a:gd name="T6" fmla="*/ 140 w 202"/>
                <a:gd name="T7" fmla="*/ 173 h 435"/>
                <a:gd name="T8" fmla="*/ 135 w 202"/>
                <a:gd name="T9" fmla="*/ 194 h 435"/>
                <a:gd name="T10" fmla="*/ 133 w 202"/>
                <a:gd name="T11" fmla="*/ 215 h 435"/>
                <a:gd name="T12" fmla="*/ 131 w 202"/>
                <a:gd name="T13" fmla="*/ 235 h 435"/>
                <a:gd name="T14" fmla="*/ 116 w 202"/>
                <a:gd name="T15" fmla="*/ 271 h 435"/>
                <a:gd name="T16" fmla="*/ 96 w 202"/>
                <a:gd name="T17" fmla="*/ 311 h 435"/>
                <a:gd name="T18" fmla="*/ 78 w 202"/>
                <a:gd name="T19" fmla="*/ 346 h 435"/>
                <a:gd name="T20" fmla="*/ 64 w 202"/>
                <a:gd name="T21" fmla="*/ 360 h 435"/>
                <a:gd name="T22" fmla="*/ 44 w 202"/>
                <a:gd name="T23" fmla="*/ 373 h 435"/>
                <a:gd name="T24" fmla="*/ 22 w 202"/>
                <a:gd name="T25" fmla="*/ 388 h 435"/>
                <a:gd name="T26" fmla="*/ 4 w 202"/>
                <a:gd name="T27" fmla="*/ 405 h 435"/>
                <a:gd name="T28" fmla="*/ 4 w 202"/>
                <a:gd name="T29" fmla="*/ 430 h 435"/>
                <a:gd name="T30" fmla="*/ 27 w 202"/>
                <a:gd name="T31" fmla="*/ 435 h 435"/>
                <a:gd name="T32" fmla="*/ 48 w 202"/>
                <a:gd name="T33" fmla="*/ 430 h 435"/>
                <a:gd name="T34" fmla="*/ 74 w 202"/>
                <a:gd name="T35" fmla="*/ 427 h 435"/>
                <a:gd name="T36" fmla="*/ 108 w 202"/>
                <a:gd name="T37" fmla="*/ 424 h 435"/>
                <a:gd name="T38" fmla="*/ 133 w 202"/>
                <a:gd name="T39" fmla="*/ 420 h 435"/>
                <a:gd name="T40" fmla="*/ 113 w 202"/>
                <a:gd name="T41" fmla="*/ 398 h 435"/>
                <a:gd name="T42" fmla="*/ 95 w 202"/>
                <a:gd name="T43" fmla="*/ 390 h 435"/>
                <a:gd name="T44" fmla="*/ 91 w 202"/>
                <a:gd name="T45" fmla="*/ 378 h 435"/>
                <a:gd name="T46" fmla="*/ 110 w 202"/>
                <a:gd name="T47" fmla="*/ 380 h 435"/>
                <a:gd name="T48" fmla="*/ 131 w 202"/>
                <a:gd name="T49" fmla="*/ 383 h 435"/>
                <a:gd name="T50" fmla="*/ 145 w 202"/>
                <a:gd name="T51" fmla="*/ 382 h 435"/>
                <a:gd name="T52" fmla="*/ 145 w 202"/>
                <a:gd name="T53" fmla="*/ 366 h 435"/>
                <a:gd name="T54" fmla="*/ 128 w 202"/>
                <a:gd name="T55" fmla="*/ 338 h 435"/>
                <a:gd name="T56" fmla="*/ 130 w 202"/>
                <a:gd name="T57" fmla="*/ 324 h 435"/>
                <a:gd name="T58" fmla="*/ 133 w 202"/>
                <a:gd name="T59" fmla="*/ 306 h 435"/>
                <a:gd name="T60" fmla="*/ 133 w 202"/>
                <a:gd name="T61" fmla="*/ 279 h 435"/>
                <a:gd name="T62" fmla="*/ 142 w 202"/>
                <a:gd name="T63" fmla="*/ 257 h 435"/>
                <a:gd name="T64" fmla="*/ 172 w 202"/>
                <a:gd name="T65" fmla="*/ 251 h 435"/>
                <a:gd name="T66" fmla="*/ 199 w 202"/>
                <a:gd name="T67" fmla="*/ 244 h 435"/>
                <a:gd name="T68" fmla="*/ 200 w 202"/>
                <a:gd name="T69" fmla="*/ 225 h 435"/>
                <a:gd name="T70" fmla="*/ 190 w 202"/>
                <a:gd name="T71" fmla="*/ 204 h 435"/>
                <a:gd name="T72" fmla="*/ 179 w 202"/>
                <a:gd name="T73" fmla="*/ 192 h 435"/>
                <a:gd name="T74" fmla="*/ 162 w 202"/>
                <a:gd name="T75" fmla="*/ 183 h 435"/>
                <a:gd name="T76" fmla="*/ 153 w 202"/>
                <a:gd name="T77" fmla="*/ 165 h 435"/>
                <a:gd name="T78" fmla="*/ 137 w 202"/>
                <a:gd name="T79" fmla="*/ 69 h 435"/>
                <a:gd name="T80" fmla="*/ 118 w 202"/>
                <a:gd name="T81" fmla="*/ 0 h 43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02"/>
                <a:gd name="T124" fmla="*/ 0 h 435"/>
                <a:gd name="T125" fmla="*/ 202 w 202"/>
                <a:gd name="T126" fmla="*/ 435 h 43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02" h="435">
                  <a:moveTo>
                    <a:pt x="118" y="0"/>
                  </a:moveTo>
                  <a:lnTo>
                    <a:pt x="120" y="17"/>
                  </a:lnTo>
                  <a:lnTo>
                    <a:pt x="123" y="57"/>
                  </a:lnTo>
                  <a:lnTo>
                    <a:pt x="126" y="103"/>
                  </a:lnTo>
                  <a:lnTo>
                    <a:pt x="133" y="133"/>
                  </a:lnTo>
                  <a:lnTo>
                    <a:pt x="138" y="150"/>
                  </a:lnTo>
                  <a:lnTo>
                    <a:pt x="140" y="163"/>
                  </a:lnTo>
                  <a:lnTo>
                    <a:pt x="140" y="173"/>
                  </a:lnTo>
                  <a:lnTo>
                    <a:pt x="137" y="183"/>
                  </a:lnTo>
                  <a:lnTo>
                    <a:pt x="135" y="194"/>
                  </a:lnTo>
                  <a:lnTo>
                    <a:pt x="133" y="204"/>
                  </a:lnTo>
                  <a:lnTo>
                    <a:pt x="133" y="215"/>
                  </a:lnTo>
                  <a:lnTo>
                    <a:pt x="133" y="227"/>
                  </a:lnTo>
                  <a:lnTo>
                    <a:pt x="131" y="235"/>
                  </a:lnTo>
                  <a:lnTo>
                    <a:pt x="125" y="251"/>
                  </a:lnTo>
                  <a:lnTo>
                    <a:pt x="116" y="271"/>
                  </a:lnTo>
                  <a:lnTo>
                    <a:pt x="106" y="291"/>
                  </a:lnTo>
                  <a:lnTo>
                    <a:pt x="96" y="311"/>
                  </a:lnTo>
                  <a:lnTo>
                    <a:pt x="86" y="331"/>
                  </a:lnTo>
                  <a:lnTo>
                    <a:pt x="78" y="346"/>
                  </a:lnTo>
                  <a:lnTo>
                    <a:pt x="71" y="355"/>
                  </a:lnTo>
                  <a:lnTo>
                    <a:pt x="64" y="360"/>
                  </a:lnTo>
                  <a:lnTo>
                    <a:pt x="56" y="366"/>
                  </a:lnTo>
                  <a:lnTo>
                    <a:pt x="44" y="373"/>
                  </a:lnTo>
                  <a:lnTo>
                    <a:pt x="34" y="380"/>
                  </a:lnTo>
                  <a:lnTo>
                    <a:pt x="22" y="388"/>
                  </a:lnTo>
                  <a:lnTo>
                    <a:pt x="12" y="397"/>
                  </a:lnTo>
                  <a:lnTo>
                    <a:pt x="4" y="405"/>
                  </a:lnTo>
                  <a:lnTo>
                    <a:pt x="0" y="415"/>
                  </a:lnTo>
                  <a:lnTo>
                    <a:pt x="4" y="430"/>
                  </a:lnTo>
                  <a:lnTo>
                    <a:pt x="14" y="435"/>
                  </a:lnTo>
                  <a:lnTo>
                    <a:pt x="27" y="435"/>
                  </a:lnTo>
                  <a:lnTo>
                    <a:pt x="39" y="432"/>
                  </a:lnTo>
                  <a:lnTo>
                    <a:pt x="48" y="430"/>
                  </a:lnTo>
                  <a:lnTo>
                    <a:pt x="59" y="429"/>
                  </a:lnTo>
                  <a:lnTo>
                    <a:pt x="74" y="427"/>
                  </a:lnTo>
                  <a:lnTo>
                    <a:pt x="93" y="425"/>
                  </a:lnTo>
                  <a:lnTo>
                    <a:pt x="108" y="424"/>
                  </a:lnTo>
                  <a:lnTo>
                    <a:pt x="123" y="422"/>
                  </a:lnTo>
                  <a:lnTo>
                    <a:pt x="133" y="420"/>
                  </a:lnTo>
                  <a:lnTo>
                    <a:pt x="137" y="420"/>
                  </a:lnTo>
                  <a:lnTo>
                    <a:pt x="113" y="398"/>
                  </a:lnTo>
                  <a:lnTo>
                    <a:pt x="106" y="395"/>
                  </a:lnTo>
                  <a:lnTo>
                    <a:pt x="95" y="390"/>
                  </a:lnTo>
                  <a:lnTo>
                    <a:pt x="86" y="383"/>
                  </a:lnTo>
                  <a:lnTo>
                    <a:pt x="91" y="378"/>
                  </a:lnTo>
                  <a:lnTo>
                    <a:pt x="100" y="378"/>
                  </a:lnTo>
                  <a:lnTo>
                    <a:pt x="110" y="380"/>
                  </a:lnTo>
                  <a:lnTo>
                    <a:pt x="120" y="382"/>
                  </a:lnTo>
                  <a:lnTo>
                    <a:pt x="131" y="383"/>
                  </a:lnTo>
                  <a:lnTo>
                    <a:pt x="140" y="383"/>
                  </a:lnTo>
                  <a:lnTo>
                    <a:pt x="145" y="382"/>
                  </a:lnTo>
                  <a:lnTo>
                    <a:pt x="148" y="377"/>
                  </a:lnTo>
                  <a:lnTo>
                    <a:pt x="145" y="366"/>
                  </a:lnTo>
                  <a:lnTo>
                    <a:pt x="135" y="348"/>
                  </a:lnTo>
                  <a:lnTo>
                    <a:pt x="128" y="338"/>
                  </a:lnTo>
                  <a:lnTo>
                    <a:pt x="125" y="331"/>
                  </a:lnTo>
                  <a:lnTo>
                    <a:pt x="130" y="324"/>
                  </a:lnTo>
                  <a:lnTo>
                    <a:pt x="133" y="318"/>
                  </a:lnTo>
                  <a:lnTo>
                    <a:pt x="133" y="306"/>
                  </a:lnTo>
                  <a:lnTo>
                    <a:pt x="133" y="294"/>
                  </a:lnTo>
                  <a:lnTo>
                    <a:pt x="133" y="279"/>
                  </a:lnTo>
                  <a:lnTo>
                    <a:pt x="137" y="267"/>
                  </a:lnTo>
                  <a:lnTo>
                    <a:pt x="142" y="257"/>
                  </a:lnTo>
                  <a:lnTo>
                    <a:pt x="153" y="251"/>
                  </a:lnTo>
                  <a:lnTo>
                    <a:pt x="172" y="251"/>
                  </a:lnTo>
                  <a:lnTo>
                    <a:pt x="189" y="251"/>
                  </a:lnTo>
                  <a:lnTo>
                    <a:pt x="199" y="244"/>
                  </a:lnTo>
                  <a:lnTo>
                    <a:pt x="202" y="235"/>
                  </a:lnTo>
                  <a:lnTo>
                    <a:pt x="200" y="225"/>
                  </a:lnTo>
                  <a:lnTo>
                    <a:pt x="197" y="214"/>
                  </a:lnTo>
                  <a:lnTo>
                    <a:pt x="190" y="204"/>
                  </a:lnTo>
                  <a:lnTo>
                    <a:pt x="184" y="195"/>
                  </a:lnTo>
                  <a:lnTo>
                    <a:pt x="179" y="192"/>
                  </a:lnTo>
                  <a:lnTo>
                    <a:pt x="170" y="188"/>
                  </a:lnTo>
                  <a:lnTo>
                    <a:pt x="162" y="183"/>
                  </a:lnTo>
                  <a:lnTo>
                    <a:pt x="157" y="175"/>
                  </a:lnTo>
                  <a:lnTo>
                    <a:pt x="153" y="165"/>
                  </a:lnTo>
                  <a:lnTo>
                    <a:pt x="148" y="130"/>
                  </a:lnTo>
                  <a:lnTo>
                    <a:pt x="137" y="69"/>
                  </a:lnTo>
                  <a:lnTo>
                    <a:pt x="125" y="16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36" name="Freeform 19"/>
            <p:cNvSpPr>
              <a:spLocks/>
            </p:cNvSpPr>
            <p:nvPr/>
          </p:nvSpPr>
          <p:spPr bwMode="auto">
            <a:xfrm>
              <a:off x="4638" y="2785"/>
              <a:ext cx="64" cy="97"/>
            </a:xfrm>
            <a:custGeom>
              <a:avLst/>
              <a:gdLst>
                <a:gd name="T0" fmla="*/ 92 w 127"/>
                <a:gd name="T1" fmla="*/ 0 h 195"/>
                <a:gd name="T2" fmla="*/ 0 w 127"/>
                <a:gd name="T3" fmla="*/ 195 h 195"/>
                <a:gd name="T4" fmla="*/ 105 w 127"/>
                <a:gd name="T5" fmla="*/ 96 h 195"/>
                <a:gd name="T6" fmla="*/ 82 w 127"/>
                <a:gd name="T7" fmla="*/ 77 h 195"/>
                <a:gd name="T8" fmla="*/ 127 w 127"/>
                <a:gd name="T9" fmla="*/ 65 h 195"/>
                <a:gd name="T10" fmla="*/ 120 w 127"/>
                <a:gd name="T11" fmla="*/ 18 h 195"/>
                <a:gd name="T12" fmla="*/ 92 w 127"/>
                <a:gd name="T13" fmla="*/ 0 h 19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7"/>
                <a:gd name="T22" fmla="*/ 0 h 195"/>
                <a:gd name="T23" fmla="*/ 127 w 127"/>
                <a:gd name="T24" fmla="*/ 195 h 19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7" h="195">
                  <a:moveTo>
                    <a:pt x="92" y="0"/>
                  </a:moveTo>
                  <a:lnTo>
                    <a:pt x="0" y="195"/>
                  </a:lnTo>
                  <a:lnTo>
                    <a:pt x="105" y="96"/>
                  </a:lnTo>
                  <a:lnTo>
                    <a:pt x="82" y="77"/>
                  </a:lnTo>
                  <a:lnTo>
                    <a:pt x="127" y="65"/>
                  </a:lnTo>
                  <a:lnTo>
                    <a:pt x="120" y="18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37" name="Freeform 20"/>
            <p:cNvSpPr>
              <a:spLocks/>
            </p:cNvSpPr>
            <p:nvPr/>
          </p:nvSpPr>
          <p:spPr bwMode="auto">
            <a:xfrm>
              <a:off x="4607" y="2814"/>
              <a:ext cx="50" cy="49"/>
            </a:xfrm>
            <a:custGeom>
              <a:avLst/>
              <a:gdLst>
                <a:gd name="T0" fmla="*/ 0 w 101"/>
                <a:gd name="T1" fmla="*/ 10 h 97"/>
                <a:gd name="T2" fmla="*/ 2 w 101"/>
                <a:gd name="T3" fmla="*/ 10 h 97"/>
                <a:gd name="T4" fmla="*/ 7 w 101"/>
                <a:gd name="T5" fmla="*/ 11 h 97"/>
                <a:gd name="T6" fmla="*/ 14 w 101"/>
                <a:gd name="T7" fmla="*/ 13 h 97"/>
                <a:gd name="T8" fmla="*/ 22 w 101"/>
                <a:gd name="T9" fmla="*/ 15 h 97"/>
                <a:gd name="T10" fmla="*/ 32 w 101"/>
                <a:gd name="T11" fmla="*/ 15 h 97"/>
                <a:gd name="T12" fmla="*/ 42 w 101"/>
                <a:gd name="T13" fmla="*/ 15 h 97"/>
                <a:gd name="T14" fmla="*/ 54 w 101"/>
                <a:gd name="T15" fmla="*/ 15 h 97"/>
                <a:gd name="T16" fmla="*/ 64 w 101"/>
                <a:gd name="T17" fmla="*/ 11 h 97"/>
                <a:gd name="T18" fmla="*/ 81 w 101"/>
                <a:gd name="T19" fmla="*/ 5 h 97"/>
                <a:gd name="T20" fmla="*/ 93 w 101"/>
                <a:gd name="T21" fmla="*/ 1 h 97"/>
                <a:gd name="T22" fmla="*/ 99 w 101"/>
                <a:gd name="T23" fmla="*/ 0 h 97"/>
                <a:gd name="T24" fmla="*/ 101 w 101"/>
                <a:gd name="T25" fmla="*/ 0 h 97"/>
                <a:gd name="T26" fmla="*/ 54 w 101"/>
                <a:gd name="T27" fmla="*/ 97 h 97"/>
                <a:gd name="T28" fmla="*/ 0 w 101"/>
                <a:gd name="T29" fmla="*/ 10 h 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1"/>
                <a:gd name="T46" fmla="*/ 0 h 97"/>
                <a:gd name="T47" fmla="*/ 101 w 101"/>
                <a:gd name="T48" fmla="*/ 97 h 9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1" h="97">
                  <a:moveTo>
                    <a:pt x="0" y="10"/>
                  </a:moveTo>
                  <a:lnTo>
                    <a:pt x="2" y="10"/>
                  </a:lnTo>
                  <a:lnTo>
                    <a:pt x="7" y="11"/>
                  </a:lnTo>
                  <a:lnTo>
                    <a:pt x="14" y="13"/>
                  </a:lnTo>
                  <a:lnTo>
                    <a:pt x="22" y="15"/>
                  </a:lnTo>
                  <a:lnTo>
                    <a:pt x="32" y="15"/>
                  </a:lnTo>
                  <a:lnTo>
                    <a:pt x="42" y="15"/>
                  </a:lnTo>
                  <a:lnTo>
                    <a:pt x="54" y="15"/>
                  </a:lnTo>
                  <a:lnTo>
                    <a:pt x="64" y="11"/>
                  </a:lnTo>
                  <a:lnTo>
                    <a:pt x="81" y="5"/>
                  </a:lnTo>
                  <a:lnTo>
                    <a:pt x="93" y="1"/>
                  </a:lnTo>
                  <a:lnTo>
                    <a:pt x="99" y="0"/>
                  </a:lnTo>
                  <a:lnTo>
                    <a:pt x="101" y="0"/>
                  </a:lnTo>
                  <a:lnTo>
                    <a:pt x="54" y="9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38" name="Freeform 21"/>
            <p:cNvSpPr>
              <a:spLocks/>
            </p:cNvSpPr>
            <p:nvPr/>
          </p:nvSpPr>
          <p:spPr bwMode="auto">
            <a:xfrm>
              <a:off x="4695" y="4081"/>
              <a:ext cx="71" cy="51"/>
            </a:xfrm>
            <a:custGeom>
              <a:avLst/>
              <a:gdLst>
                <a:gd name="T0" fmla="*/ 142 w 142"/>
                <a:gd name="T1" fmla="*/ 86 h 101"/>
                <a:gd name="T2" fmla="*/ 139 w 142"/>
                <a:gd name="T3" fmla="*/ 86 h 101"/>
                <a:gd name="T4" fmla="*/ 131 w 142"/>
                <a:gd name="T5" fmla="*/ 88 h 101"/>
                <a:gd name="T6" fmla="*/ 119 w 142"/>
                <a:gd name="T7" fmla="*/ 91 h 101"/>
                <a:gd name="T8" fmla="*/ 106 w 142"/>
                <a:gd name="T9" fmla="*/ 93 h 101"/>
                <a:gd name="T10" fmla="*/ 90 w 142"/>
                <a:gd name="T11" fmla="*/ 96 h 101"/>
                <a:gd name="T12" fmla="*/ 75 w 142"/>
                <a:gd name="T13" fmla="*/ 100 h 101"/>
                <a:gd name="T14" fmla="*/ 62 w 142"/>
                <a:gd name="T15" fmla="*/ 101 h 101"/>
                <a:gd name="T16" fmla="*/ 53 w 142"/>
                <a:gd name="T17" fmla="*/ 101 h 101"/>
                <a:gd name="T18" fmla="*/ 42 w 142"/>
                <a:gd name="T19" fmla="*/ 100 h 101"/>
                <a:gd name="T20" fmla="*/ 38 w 142"/>
                <a:gd name="T21" fmla="*/ 91 h 101"/>
                <a:gd name="T22" fmla="*/ 42 w 142"/>
                <a:gd name="T23" fmla="*/ 78 h 101"/>
                <a:gd name="T24" fmla="*/ 48 w 142"/>
                <a:gd name="T25" fmla="*/ 56 h 101"/>
                <a:gd name="T26" fmla="*/ 52 w 142"/>
                <a:gd name="T27" fmla="*/ 37 h 101"/>
                <a:gd name="T28" fmla="*/ 45 w 142"/>
                <a:gd name="T29" fmla="*/ 29 h 101"/>
                <a:gd name="T30" fmla="*/ 32 w 142"/>
                <a:gd name="T31" fmla="*/ 27 h 101"/>
                <a:gd name="T32" fmla="*/ 18 w 142"/>
                <a:gd name="T33" fmla="*/ 24 h 101"/>
                <a:gd name="T34" fmla="*/ 6 w 142"/>
                <a:gd name="T35" fmla="*/ 17 h 101"/>
                <a:gd name="T36" fmla="*/ 0 w 142"/>
                <a:gd name="T37" fmla="*/ 7 h 101"/>
                <a:gd name="T38" fmla="*/ 1 w 142"/>
                <a:gd name="T39" fmla="*/ 0 h 101"/>
                <a:gd name="T40" fmla="*/ 13 w 142"/>
                <a:gd name="T41" fmla="*/ 0 h 101"/>
                <a:gd name="T42" fmla="*/ 22 w 142"/>
                <a:gd name="T43" fmla="*/ 4 h 101"/>
                <a:gd name="T44" fmla="*/ 32 w 142"/>
                <a:gd name="T45" fmla="*/ 5 h 101"/>
                <a:gd name="T46" fmla="*/ 40 w 142"/>
                <a:gd name="T47" fmla="*/ 7 h 101"/>
                <a:gd name="T48" fmla="*/ 50 w 142"/>
                <a:gd name="T49" fmla="*/ 11 h 101"/>
                <a:gd name="T50" fmla="*/ 59 w 142"/>
                <a:gd name="T51" fmla="*/ 14 h 101"/>
                <a:gd name="T52" fmla="*/ 70 w 142"/>
                <a:gd name="T53" fmla="*/ 19 h 101"/>
                <a:gd name="T54" fmla="*/ 80 w 142"/>
                <a:gd name="T55" fmla="*/ 26 h 101"/>
                <a:gd name="T56" fmla="*/ 92 w 142"/>
                <a:gd name="T57" fmla="*/ 36 h 101"/>
                <a:gd name="T58" fmla="*/ 102 w 142"/>
                <a:gd name="T59" fmla="*/ 47 h 101"/>
                <a:gd name="T60" fmla="*/ 112 w 142"/>
                <a:gd name="T61" fmla="*/ 58 h 101"/>
                <a:gd name="T62" fmla="*/ 121 w 142"/>
                <a:gd name="T63" fmla="*/ 66 h 101"/>
                <a:gd name="T64" fmla="*/ 129 w 142"/>
                <a:gd name="T65" fmla="*/ 73 h 101"/>
                <a:gd name="T66" fmla="*/ 134 w 142"/>
                <a:gd name="T67" fmla="*/ 79 h 101"/>
                <a:gd name="T68" fmla="*/ 139 w 142"/>
                <a:gd name="T69" fmla="*/ 83 h 101"/>
                <a:gd name="T70" fmla="*/ 141 w 142"/>
                <a:gd name="T71" fmla="*/ 84 h 101"/>
                <a:gd name="T72" fmla="*/ 142 w 142"/>
                <a:gd name="T73" fmla="*/ 86 h 10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42"/>
                <a:gd name="T112" fmla="*/ 0 h 101"/>
                <a:gd name="T113" fmla="*/ 142 w 142"/>
                <a:gd name="T114" fmla="*/ 101 h 10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42" h="101">
                  <a:moveTo>
                    <a:pt x="142" y="86"/>
                  </a:moveTo>
                  <a:lnTo>
                    <a:pt x="139" y="86"/>
                  </a:lnTo>
                  <a:lnTo>
                    <a:pt x="131" y="88"/>
                  </a:lnTo>
                  <a:lnTo>
                    <a:pt x="119" y="91"/>
                  </a:lnTo>
                  <a:lnTo>
                    <a:pt x="106" y="93"/>
                  </a:lnTo>
                  <a:lnTo>
                    <a:pt x="90" y="96"/>
                  </a:lnTo>
                  <a:lnTo>
                    <a:pt x="75" y="100"/>
                  </a:lnTo>
                  <a:lnTo>
                    <a:pt x="62" y="101"/>
                  </a:lnTo>
                  <a:lnTo>
                    <a:pt x="53" y="101"/>
                  </a:lnTo>
                  <a:lnTo>
                    <a:pt x="42" y="100"/>
                  </a:lnTo>
                  <a:lnTo>
                    <a:pt x="38" y="91"/>
                  </a:lnTo>
                  <a:lnTo>
                    <a:pt x="42" y="78"/>
                  </a:lnTo>
                  <a:lnTo>
                    <a:pt x="48" y="56"/>
                  </a:lnTo>
                  <a:lnTo>
                    <a:pt x="52" y="37"/>
                  </a:lnTo>
                  <a:lnTo>
                    <a:pt x="45" y="29"/>
                  </a:lnTo>
                  <a:lnTo>
                    <a:pt x="32" y="27"/>
                  </a:lnTo>
                  <a:lnTo>
                    <a:pt x="18" y="24"/>
                  </a:lnTo>
                  <a:lnTo>
                    <a:pt x="6" y="17"/>
                  </a:lnTo>
                  <a:lnTo>
                    <a:pt x="0" y="7"/>
                  </a:lnTo>
                  <a:lnTo>
                    <a:pt x="1" y="0"/>
                  </a:lnTo>
                  <a:lnTo>
                    <a:pt x="13" y="0"/>
                  </a:lnTo>
                  <a:lnTo>
                    <a:pt x="22" y="4"/>
                  </a:lnTo>
                  <a:lnTo>
                    <a:pt x="32" y="5"/>
                  </a:lnTo>
                  <a:lnTo>
                    <a:pt x="40" y="7"/>
                  </a:lnTo>
                  <a:lnTo>
                    <a:pt x="50" y="11"/>
                  </a:lnTo>
                  <a:lnTo>
                    <a:pt x="59" y="14"/>
                  </a:lnTo>
                  <a:lnTo>
                    <a:pt x="70" y="19"/>
                  </a:lnTo>
                  <a:lnTo>
                    <a:pt x="80" y="26"/>
                  </a:lnTo>
                  <a:lnTo>
                    <a:pt x="92" y="36"/>
                  </a:lnTo>
                  <a:lnTo>
                    <a:pt x="102" y="47"/>
                  </a:lnTo>
                  <a:lnTo>
                    <a:pt x="112" y="58"/>
                  </a:lnTo>
                  <a:lnTo>
                    <a:pt x="121" y="66"/>
                  </a:lnTo>
                  <a:lnTo>
                    <a:pt x="129" y="73"/>
                  </a:lnTo>
                  <a:lnTo>
                    <a:pt x="134" y="79"/>
                  </a:lnTo>
                  <a:lnTo>
                    <a:pt x="139" y="83"/>
                  </a:lnTo>
                  <a:lnTo>
                    <a:pt x="141" y="84"/>
                  </a:lnTo>
                  <a:lnTo>
                    <a:pt x="142" y="8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39" name="Freeform 22"/>
            <p:cNvSpPr>
              <a:spLocks/>
            </p:cNvSpPr>
            <p:nvPr/>
          </p:nvSpPr>
          <p:spPr bwMode="auto">
            <a:xfrm>
              <a:off x="4507" y="4147"/>
              <a:ext cx="58" cy="11"/>
            </a:xfrm>
            <a:custGeom>
              <a:avLst/>
              <a:gdLst>
                <a:gd name="T0" fmla="*/ 5 w 115"/>
                <a:gd name="T1" fmla="*/ 21 h 22"/>
                <a:gd name="T2" fmla="*/ 18 w 115"/>
                <a:gd name="T3" fmla="*/ 22 h 22"/>
                <a:gd name="T4" fmla="*/ 31 w 115"/>
                <a:gd name="T5" fmla="*/ 22 h 22"/>
                <a:gd name="T6" fmla="*/ 45 w 115"/>
                <a:gd name="T7" fmla="*/ 22 h 22"/>
                <a:gd name="T8" fmla="*/ 58 w 115"/>
                <a:gd name="T9" fmla="*/ 22 h 22"/>
                <a:gd name="T10" fmla="*/ 72 w 115"/>
                <a:gd name="T11" fmla="*/ 21 h 22"/>
                <a:gd name="T12" fmla="*/ 87 w 115"/>
                <a:gd name="T13" fmla="*/ 19 h 22"/>
                <a:gd name="T14" fmla="*/ 99 w 115"/>
                <a:gd name="T15" fmla="*/ 16 h 22"/>
                <a:gd name="T16" fmla="*/ 112 w 115"/>
                <a:gd name="T17" fmla="*/ 10 h 22"/>
                <a:gd name="T18" fmla="*/ 114 w 115"/>
                <a:gd name="T19" fmla="*/ 9 h 22"/>
                <a:gd name="T20" fmla="*/ 114 w 115"/>
                <a:gd name="T21" fmla="*/ 7 h 22"/>
                <a:gd name="T22" fmla="*/ 115 w 115"/>
                <a:gd name="T23" fmla="*/ 5 h 22"/>
                <a:gd name="T24" fmla="*/ 115 w 115"/>
                <a:gd name="T25" fmla="*/ 4 h 22"/>
                <a:gd name="T26" fmla="*/ 114 w 115"/>
                <a:gd name="T27" fmla="*/ 2 h 22"/>
                <a:gd name="T28" fmla="*/ 112 w 115"/>
                <a:gd name="T29" fmla="*/ 0 h 22"/>
                <a:gd name="T30" fmla="*/ 109 w 115"/>
                <a:gd name="T31" fmla="*/ 0 h 22"/>
                <a:gd name="T32" fmla="*/ 107 w 115"/>
                <a:gd name="T33" fmla="*/ 0 h 22"/>
                <a:gd name="T34" fmla="*/ 95 w 115"/>
                <a:gd name="T35" fmla="*/ 4 h 22"/>
                <a:gd name="T36" fmla="*/ 82 w 115"/>
                <a:gd name="T37" fmla="*/ 7 h 22"/>
                <a:gd name="T38" fmla="*/ 70 w 115"/>
                <a:gd name="T39" fmla="*/ 9 h 22"/>
                <a:gd name="T40" fmla="*/ 57 w 115"/>
                <a:gd name="T41" fmla="*/ 10 h 22"/>
                <a:gd name="T42" fmla="*/ 45 w 115"/>
                <a:gd name="T43" fmla="*/ 12 h 22"/>
                <a:gd name="T44" fmla="*/ 31 w 115"/>
                <a:gd name="T45" fmla="*/ 10 h 22"/>
                <a:gd name="T46" fmla="*/ 20 w 115"/>
                <a:gd name="T47" fmla="*/ 10 h 22"/>
                <a:gd name="T48" fmla="*/ 6 w 115"/>
                <a:gd name="T49" fmla="*/ 9 h 22"/>
                <a:gd name="T50" fmla="*/ 5 w 115"/>
                <a:gd name="T51" fmla="*/ 9 h 22"/>
                <a:gd name="T52" fmla="*/ 1 w 115"/>
                <a:gd name="T53" fmla="*/ 9 h 22"/>
                <a:gd name="T54" fmla="*/ 0 w 115"/>
                <a:gd name="T55" fmla="*/ 12 h 22"/>
                <a:gd name="T56" fmla="*/ 0 w 115"/>
                <a:gd name="T57" fmla="*/ 14 h 22"/>
                <a:gd name="T58" fmla="*/ 0 w 115"/>
                <a:gd name="T59" fmla="*/ 16 h 22"/>
                <a:gd name="T60" fmla="*/ 1 w 115"/>
                <a:gd name="T61" fmla="*/ 17 h 22"/>
                <a:gd name="T62" fmla="*/ 3 w 115"/>
                <a:gd name="T63" fmla="*/ 19 h 22"/>
                <a:gd name="T64" fmla="*/ 5 w 115"/>
                <a:gd name="T65" fmla="*/ 21 h 22"/>
                <a:gd name="T66" fmla="*/ 5 w 115"/>
                <a:gd name="T67" fmla="*/ 21 h 2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5"/>
                <a:gd name="T103" fmla="*/ 0 h 22"/>
                <a:gd name="T104" fmla="*/ 115 w 115"/>
                <a:gd name="T105" fmla="*/ 22 h 2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5" h="22">
                  <a:moveTo>
                    <a:pt x="5" y="21"/>
                  </a:moveTo>
                  <a:lnTo>
                    <a:pt x="18" y="22"/>
                  </a:lnTo>
                  <a:lnTo>
                    <a:pt x="31" y="22"/>
                  </a:lnTo>
                  <a:lnTo>
                    <a:pt x="45" y="22"/>
                  </a:lnTo>
                  <a:lnTo>
                    <a:pt x="58" y="22"/>
                  </a:lnTo>
                  <a:lnTo>
                    <a:pt x="72" y="21"/>
                  </a:lnTo>
                  <a:lnTo>
                    <a:pt x="87" y="19"/>
                  </a:lnTo>
                  <a:lnTo>
                    <a:pt x="99" y="16"/>
                  </a:lnTo>
                  <a:lnTo>
                    <a:pt x="112" y="10"/>
                  </a:lnTo>
                  <a:lnTo>
                    <a:pt x="114" y="9"/>
                  </a:lnTo>
                  <a:lnTo>
                    <a:pt x="114" y="7"/>
                  </a:lnTo>
                  <a:lnTo>
                    <a:pt x="115" y="5"/>
                  </a:lnTo>
                  <a:lnTo>
                    <a:pt x="115" y="4"/>
                  </a:lnTo>
                  <a:lnTo>
                    <a:pt x="114" y="2"/>
                  </a:lnTo>
                  <a:lnTo>
                    <a:pt x="112" y="0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95" y="4"/>
                  </a:lnTo>
                  <a:lnTo>
                    <a:pt x="82" y="7"/>
                  </a:lnTo>
                  <a:lnTo>
                    <a:pt x="70" y="9"/>
                  </a:lnTo>
                  <a:lnTo>
                    <a:pt x="57" y="10"/>
                  </a:lnTo>
                  <a:lnTo>
                    <a:pt x="45" y="12"/>
                  </a:lnTo>
                  <a:lnTo>
                    <a:pt x="31" y="10"/>
                  </a:lnTo>
                  <a:lnTo>
                    <a:pt x="20" y="10"/>
                  </a:lnTo>
                  <a:lnTo>
                    <a:pt x="6" y="9"/>
                  </a:lnTo>
                  <a:lnTo>
                    <a:pt x="5" y="9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1" y="17"/>
                  </a:lnTo>
                  <a:lnTo>
                    <a:pt x="3" y="19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40" name="Freeform 23"/>
            <p:cNvSpPr>
              <a:spLocks/>
            </p:cNvSpPr>
            <p:nvPr/>
          </p:nvSpPr>
          <p:spPr bwMode="auto">
            <a:xfrm>
              <a:off x="4707" y="4148"/>
              <a:ext cx="72" cy="11"/>
            </a:xfrm>
            <a:custGeom>
              <a:avLst/>
              <a:gdLst>
                <a:gd name="T0" fmla="*/ 3 w 143"/>
                <a:gd name="T1" fmla="*/ 10 h 24"/>
                <a:gd name="T2" fmla="*/ 20 w 143"/>
                <a:gd name="T3" fmla="*/ 15 h 24"/>
                <a:gd name="T4" fmla="*/ 37 w 143"/>
                <a:gd name="T5" fmla="*/ 19 h 24"/>
                <a:gd name="T6" fmla="*/ 54 w 143"/>
                <a:gd name="T7" fmla="*/ 22 h 24"/>
                <a:gd name="T8" fmla="*/ 70 w 143"/>
                <a:gd name="T9" fmla="*/ 24 h 24"/>
                <a:gd name="T10" fmla="*/ 89 w 143"/>
                <a:gd name="T11" fmla="*/ 24 h 24"/>
                <a:gd name="T12" fmla="*/ 106 w 143"/>
                <a:gd name="T13" fmla="*/ 22 h 24"/>
                <a:gd name="T14" fmla="*/ 121 w 143"/>
                <a:gd name="T15" fmla="*/ 20 h 24"/>
                <a:gd name="T16" fmla="*/ 138 w 143"/>
                <a:gd name="T17" fmla="*/ 15 h 24"/>
                <a:gd name="T18" fmla="*/ 139 w 143"/>
                <a:gd name="T19" fmla="*/ 15 h 24"/>
                <a:gd name="T20" fmla="*/ 141 w 143"/>
                <a:gd name="T21" fmla="*/ 14 h 24"/>
                <a:gd name="T22" fmla="*/ 143 w 143"/>
                <a:gd name="T23" fmla="*/ 10 h 24"/>
                <a:gd name="T24" fmla="*/ 143 w 143"/>
                <a:gd name="T25" fmla="*/ 8 h 24"/>
                <a:gd name="T26" fmla="*/ 141 w 143"/>
                <a:gd name="T27" fmla="*/ 7 h 24"/>
                <a:gd name="T28" fmla="*/ 139 w 143"/>
                <a:gd name="T29" fmla="*/ 5 h 24"/>
                <a:gd name="T30" fmla="*/ 138 w 143"/>
                <a:gd name="T31" fmla="*/ 3 h 24"/>
                <a:gd name="T32" fmla="*/ 136 w 143"/>
                <a:gd name="T33" fmla="*/ 3 h 24"/>
                <a:gd name="T34" fmla="*/ 121 w 143"/>
                <a:gd name="T35" fmla="*/ 8 h 24"/>
                <a:gd name="T36" fmla="*/ 104 w 143"/>
                <a:gd name="T37" fmla="*/ 10 h 24"/>
                <a:gd name="T38" fmla="*/ 87 w 143"/>
                <a:gd name="T39" fmla="*/ 12 h 24"/>
                <a:gd name="T40" fmla="*/ 72 w 143"/>
                <a:gd name="T41" fmla="*/ 12 h 24"/>
                <a:gd name="T42" fmla="*/ 55 w 143"/>
                <a:gd name="T43" fmla="*/ 10 h 24"/>
                <a:gd name="T44" fmla="*/ 39 w 143"/>
                <a:gd name="T45" fmla="*/ 8 h 24"/>
                <a:gd name="T46" fmla="*/ 23 w 143"/>
                <a:gd name="T47" fmla="*/ 5 h 24"/>
                <a:gd name="T48" fmla="*/ 8 w 143"/>
                <a:gd name="T49" fmla="*/ 0 h 24"/>
                <a:gd name="T50" fmla="*/ 7 w 143"/>
                <a:gd name="T51" fmla="*/ 0 h 24"/>
                <a:gd name="T52" fmla="*/ 3 w 143"/>
                <a:gd name="T53" fmla="*/ 0 h 24"/>
                <a:gd name="T54" fmla="*/ 2 w 143"/>
                <a:gd name="T55" fmla="*/ 2 h 24"/>
                <a:gd name="T56" fmla="*/ 0 w 143"/>
                <a:gd name="T57" fmla="*/ 3 h 24"/>
                <a:gd name="T58" fmla="*/ 0 w 143"/>
                <a:gd name="T59" fmla="*/ 5 h 24"/>
                <a:gd name="T60" fmla="*/ 2 w 143"/>
                <a:gd name="T61" fmla="*/ 8 h 24"/>
                <a:gd name="T62" fmla="*/ 2 w 143"/>
                <a:gd name="T63" fmla="*/ 10 h 24"/>
                <a:gd name="T64" fmla="*/ 3 w 143"/>
                <a:gd name="T65" fmla="*/ 10 h 24"/>
                <a:gd name="T66" fmla="*/ 3 w 143"/>
                <a:gd name="T67" fmla="*/ 10 h 2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43"/>
                <a:gd name="T103" fmla="*/ 0 h 24"/>
                <a:gd name="T104" fmla="*/ 143 w 143"/>
                <a:gd name="T105" fmla="*/ 24 h 2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43" h="24">
                  <a:moveTo>
                    <a:pt x="3" y="10"/>
                  </a:moveTo>
                  <a:lnTo>
                    <a:pt x="20" y="15"/>
                  </a:lnTo>
                  <a:lnTo>
                    <a:pt x="37" y="19"/>
                  </a:lnTo>
                  <a:lnTo>
                    <a:pt x="54" y="22"/>
                  </a:lnTo>
                  <a:lnTo>
                    <a:pt x="70" y="24"/>
                  </a:lnTo>
                  <a:lnTo>
                    <a:pt x="89" y="24"/>
                  </a:lnTo>
                  <a:lnTo>
                    <a:pt x="106" y="22"/>
                  </a:lnTo>
                  <a:lnTo>
                    <a:pt x="121" y="20"/>
                  </a:lnTo>
                  <a:lnTo>
                    <a:pt x="138" y="15"/>
                  </a:lnTo>
                  <a:lnTo>
                    <a:pt x="139" y="15"/>
                  </a:lnTo>
                  <a:lnTo>
                    <a:pt x="141" y="14"/>
                  </a:lnTo>
                  <a:lnTo>
                    <a:pt x="143" y="10"/>
                  </a:lnTo>
                  <a:lnTo>
                    <a:pt x="143" y="8"/>
                  </a:lnTo>
                  <a:lnTo>
                    <a:pt x="141" y="7"/>
                  </a:lnTo>
                  <a:lnTo>
                    <a:pt x="139" y="5"/>
                  </a:lnTo>
                  <a:lnTo>
                    <a:pt x="138" y="3"/>
                  </a:lnTo>
                  <a:lnTo>
                    <a:pt x="136" y="3"/>
                  </a:lnTo>
                  <a:lnTo>
                    <a:pt x="121" y="8"/>
                  </a:lnTo>
                  <a:lnTo>
                    <a:pt x="104" y="10"/>
                  </a:lnTo>
                  <a:lnTo>
                    <a:pt x="87" y="12"/>
                  </a:lnTo>
                  <a:lnTo>
                    <a:pt x="72" y="12"/>
                  </a:lnTo>
                  <a:lnTo>
                    <a:pt x="55" y="10"/>
                  </a:lnTo>
                  <a:lnTo>
                    <a:pt x="39" y="8"/>
                  </a:lnTo>
                  <a:lnTo>
                    <a:pt x="23" y="5"/>
                  </a:lnTo>
                  <a:lnTo>
                    <a:pt x="8" y="0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8"/>
                  </a:lnTo>
                  <a:lnTo>
                    <a:pt x="2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41" name="Freeform 24"/>
            <p:cNvSpPr>
              <a:spLocks/>
            </p:cNvSpPr>
            <p:nvPr/>
          </p:nvSpPr>
          <p:spPr bwMode="auto">
            <a:xfrm>
              <a:off x="4828" y="3116"/>
              <a:ext cx="145" cy="235"/>
            </a:xfrm>
            <a:custGeom>
              <a:avLst/>
              <a:gdLst>
                <a:gd name="T0" fmla="*/ 20 w 291"/>
                <a:gd name="T1" fmla="*/ 9 h 471"/>
                <a:gd name="T2" fmla="*/ 50 w 291"/>
                <a:gd name="T3" fmla="*/ 68 h 471"/>
                <a:gd name="T4" fmla="*/ 67 w 291"/>
                <a:gd name="T5" fmla="*/ 153 h 471"/>
                <a:gd name="T6" fmla="*/ 86 w 291"/>
                <a:gd name="T7" fmla="*/ 232 h 471"/>
                <a:gd name="T8" fmla="*/ 113 w 291"/>
                <a:gd name="T9" fmla="*/ 296 h 471"/>
                <a:gd name="T10" fmla="*/ 134 w 291"/>
                <a:gd name="T11" fmla="*/ 333 h 471"/>
                <a:gd name="T12" fmla="*/ 155 w 291"/>
                <a:gd name="T13" fmla="*/ 361 h 471"/>
                <a:gd name="T14" fmla="*/ 166 w 291"/>
                <a:gd name="T15" fmla="*/ 378 h 471"/>
                <a:gd name="T16" fmla="*/ 171 w 291"/>
                <a:gd name="T17" fmla="*/ 382 h 471"/>
                <a:gd name="T18" fmla="*/ 195 w 291"/>
                <a:gd name="T19" fmla="*/ 388 h 471"/>
                <a:gd name="T20" fmla="*/ 229 w 291"/>
                <a:gd name="T21" fmla="*/ 400 h 471"/>
                <a:gd name="T22" fmla="*/ 255 w 291"/>
                <a:gd name="T23" fmla="*/ 409 h 471"/>
                <a:gd name="T24" fmla="*/ 272 w 291"/>
                <a:gd name="T25" fmla="*/ 419 h 471"/>
                <a:gd name="T26" fmla="*/ 291 w 291"/>
                <a:gd name="T27" fmla="*/ 435 h 471"/>
                <a:gd name="T28" fmla="*/ 270 w 291"/>
                <a:gd name="T29" fmla="*/ 437 h 471"/>
                <a:gd name="T30" fmla="*/ 250 w 291"/>
                <a:gd name="T31" fmla="*/ 425 h 471"/>
                <a:gd name="T32" fmla="*/ 234 w 291"/>
                <a:gd name="T33" fmla="*/ 424 h 471"/>
                <a:gd name="T34" fmla="*/ 247 w 291"/>
                <a:gd name="T35" fmla="*/ 450 h 471"/>
                <a:gd name="T36" fmla="*/ 250 w 291"/>
                <a:gd name="T37" fmla="*/ 471 h 471"/>
                <a:gd name="T38" fmla="*/ 222 w 291"/>
                <a:gd name="T39" fmla="*/ 462 h 471"/>
                <a:gd name="T40" fmla="*/ 213 w 291"/>
                <a:gd name="T41" fmla="*/ 454 h 471"/>
                <a:gd name="T42" fmla="*/ 195 w 291"/>
                <a:gd name="T43" fmla="*/ 435 h 471"/>
                <a:gd name="T44" fmla="*/ 168 w 291"/>
                <a:gd name="T45" fmla="*/ 430 h 471"/>
                <a:gd name="T46" fmla="*/ 151 w 291"/>
                <a:gd name="T47" fmla="*/ 422 h 471"/>
                <a:gd name="T48" fmla="*/ 143 w 291"/>
                <a:gd name="T49" fmla="*/ 409 h 471"/>
                <a:gd name="T50" fmla="*/ 134 w 291"/>
                <a:gd name="T51" fmla="*/ 390 h 471"/>
                <a:gd name="T52" fmla="*/ 119 w 291"/>
                <a:gd name="T53" fmla="*/ 365 h 471"/>
                <a:gd name="T54" fmla="*/ 96 w 291"/>
                <a:gd name="T55" fmla="*/ 311 h 471"/>
                <a:gd name="T56" fmla="*/ 67 w 291"/>
                <a:gd name="T57" fmla="*/ 242 h 471"/>
                <a:gd name="T58" fmla="*/ 37 w 291"/>
                <a:gd name="T59" fmla="*/ 185 h 471"/>
                <a:gd name="T60" fmla="*/ 8 w 291"/>
                <a:gd name="T61" fmla="*/ 147 h 471"/>
                <a:gd name="T62" fmla="*/ 0 w 291"/>
                <a:gd name="T63" fmla="*/ 121 h 471"/>
                <a:gd name="T64" fmla="*/ 17 w 291"/>
                <a:gd name="T65" fmla="*/ 121 h 471"/>
                <a:gd name="T66" fmla="*/ 24 w 291"/>
                <a:gd name="T67" fmla="*/ 106 h 471"/>
                <a:gd name="T68" fmla="*/ 20 w 291"/>
                <a:gd name="T69" fmla="*/ 54 h 471"/>
                <a:gd name="T70" fmla="*/ 15 w 291"/>
                <a:gd name="T71" fmla="*/ 9 h 47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91"/>
                <a:gd name="T109" fmla="*/ 0 h 471"/>
                <a:gd name="T110" fmla="*/ 291 w 291"/>
                <a:gd name="T111" fmla="*/ 471 h 47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91" h="471">
                  <a:moveTo>
                    <a:pt x="14" y="0"/>
                  </a:moveTo>
                  <a:lnTo>
                    <a:pt x="20" y="9"/>
                  </a:lnTo>
                  <a:lnTo>
                    <a:pt x="34" y="32"/>
                  </a:lnTo>
                  <a:lnTo>
                    <a:pt x="50" y="68"/>
                  </a:lnTo>
                  <a:lnTo>
                    <a:pt x="61" y="111"/>
                  </a:lnTo>
                  <a:lnTo>
                    <a:pt x="67" y="153"/>
                  </a:lnTo>
                  <a:lnTo>
                    <a:pt x="74" y="194"/>
                  </a:lnTo>
                  <a:lnTo>
                    <a:pt x="86" y="232"/>
                  </a:lnTo>
                  <a:lnTo>
                    <a:pt x="103" y="274"/>
                  </a:lnTo>
                  <a:lnTo>
                    <a:pt x="113" y="296"/>
                  </a:lnTo>
                  <a:lnTo>
                    <a:pt x="123" y="316"/>
                  </a:lnTo>
                  <a:lnTo>
                    <a:pt x="134" y="333"/>
                  </a:lnTo>
                  <a:lnTo>
                    <a:pt x="145" y="350"/>
                  </a:lnTo>
                  <a:lnTo>
                    <a:pt x="155" y="361"/>
                  </a:lnTo>
                  <a:lnTo>
                    <a:pt x="161" y="372"/>
                  </a:lnTo>
                  <a:lnTo>
                    <a:pt x="166" y="378"/>
                  </a:lnTo>
                  <a:lnTo>
                    <a:pt x="168" y="380"/>
                  </a:lnTo>
                  <a:lnTo>
                    <a:pt x="171" y="382"/>
                  </a:lnTo>
                  <a:lnTo>
                    <a:pt x="181" y="385"/>
                  </a:lnTo>
                  <a:lnTo>
                    <a:pt x="195" y="388"/>
                  </a:lnTo>
                  <a:lnTo>
                    <a:pt x="212" y="393"/>
                  </a:lnTo>
                  <a:lnTo>
                    <a:pt x="229" y="400"/>
                  </a:lnTo>
                  <a:lnTo>
                    <a:pt x="244" y="405"/>
                  </a:lnTo>
                  <a:lnTo>
                    <a:pt x="255" y="409"/>
                  </a:lnTo>
                  <a:lnTo>
                    <a:pt x="262" y="412"/>
                  </a:lnTo>
                  <a:lnTo>
                    <a:pt x="272" y="419"/>
                  </a:lnTo>
                  <a:lnTo>
                    <a:pt x="286" y="427"/>
                  </a:lnTo>
                  <a:lnTo>
                    <a:pt x="291" y="435"/>
                  </a:lnTo>
                  <a:lnTo>
                    <a:pt x="279" y="439"/>
                  </a:lnTo>
                  <a:lnTo>
                    <a:pt x="270" y="437"/>
                  </a:lnTo>
                  <a:lnTo>
                    <a:pt x="262" y="430"/>
                  </a:lnTo>
                  <a:lnTo>
                    <a:pt x="250" y="425"/>
                  </a:lnTo>
                  <a:lnTo>
                    <a:pt x="239" y="420"/>
                  </a:lnTo>
                  <a:lnTo>
                    <a:pt x="234" y="424"/>
                  </a:lnTo>
                  <a:lnTo>
                    <a:pt x="237" y="435"/>
                  </a:lnTo>
                  <a:lnTo>
                    <a:pt x="247" y="450"/>
                  </a:lnTo>
                  <a:lnTo>
                    <a:pt x="254" y="464"/>
                  </a:lnTo>
                  <a:lnTo>
                    <a:pt x="250" y="471"/>
                  </a:lnTo>
                  <a:lnTo>
                    <a:pt x="237" y="469"/>
                  </a:lnTo>
                  <a:lnTo>
                    <a:pt x="222" y="462"/>
                  </a:lnTo>
                  <a:lnTo>
                    <a:pt x="215" y="459"/>
                  </a:lnTo>
                  <a:lnTo>
                    <a:pt x="213" y="454"/>
                  </a:lnTo>
                  <a:lnTo>
                    <a:pt x="207" y="445"/>
                  </a:lnTo>
                  <a:lnTo>
                    <a:pt x="195" y="435"/>
                  </a:lnTo>
                  <a:lnTo>
                    <a:pt x="180" y="432"/>
                  </a:lnTo>
                  <a:lnTo>
                    <a:pt x="168" y="430"/>
                  </a:lnTo>
                  <a:lnTo>
                    <a:pt x="158" y="427"/>
                  </a:lnTo>
                  <a:lnTo>
                    <a:pt x="151" y="422"/>
                  </a:lnTo>
                  <a:lnTo>
                    <a:pt x="146" y="415"/>
                  </a:lnTo>
                  <a:lnTo>
                    <a:pt x="143" y="409"/>
                  </a:lnTo>
                  <a:lnTo>
                    <a:pt x="138" y="400"/>
                  </a:lnTo>
                  <a:lnTo>
                    <a:pt x="134" y="390"/>
                  </a:lnTo>
                  <a:lnTo>
                    <a:pt x="128" y="380"/>
                  </a:lnTo>
                  <a:lnTo>
                    <a:pt x="119" y="365"/>
                  </a:lnTo>
                  <a:lnTo>
                    <a:pt x="109" y="341"/>
                  </a:lnTo>
                  <a:lnTo>
                    <a:pt x="96" y="311"/>
                  </a:lnTo>
                  <a:lnTo>
                    <a:pt x="82" y="276"/>
                  </a:lnTo>
                  <a:lnTo>
                    <a:pt x="67" y="242"/>
                  </a:lnTo>
                  <a:lnTo>
                    <a:pt x="52" y="212"/>
                  </a:lnTo>
                  <a:lnTo>
                    <a:pt x="37" y="185"/>
                  </a:lnTo>
                  <a:lnTo>
                    <a:pt x="25" y="168"/>
                  </a:lnTo>
                  <a:lnTo>
                    <a:pt x="8" y="147"/>
                  </a:lnTo>
                  <a:lnTo>
                    <a:pt x="0" y="131"/>
                  </a:lnTo>
                  <a:lnTo>
                    <a:pt x="0" y="121"/>
                  </a:lnTo>
                  <a:lnTo>
                    <a:pt x="8" y="120"/>
                  </a:lnTo>
                  <a:lnTo>
                    <a:pt x="17" y="121"/>
                  </a:lnTo>
                  <a:lnTo>
                    <a:pt x="22" y="118"/>
                  </a:lnTo>
                  <a:lnTo>
                    <a:pt x="24" y="106"/>
                  </a:lnTo>
                  <a:lnTo>
                    <a:pt x="24" y="84"/>
                  </a:lnTo>
                  <a:lnTo>
                    <a:pt x="20" y="54"/>
                  </a:lnTo>
                  <a:lnTo>
                    <a:pt x="17" y="27"/>
                  </a:lnTo>
                  <a:lnTo>
                    <a:pt x="15" y="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42" name="Freeform 25"/>
            <p:cNvSpPr>
              <a:spLocks/>
            </p:cNvSpPr>
            <p:nvPr/>
          </p:nvSpPr>
          <p:spPr bwMode="auto">
            <a:xfrm>
              <a:off x="4389" y="2793"/>
              <a:ext cx="227" cy="554"/>
            </a:xfrm>
            <a:custGeom>
              <a:avLst/>
              <a:gdLst>
                <a:gd name="T0" fmla="*/ 350 w 454"/>
                <a:gd name="T1" fmla="*/ 8 h 1110"/>
                <a:gd name="T2" fmla="*/ 306 w 454"/>
                <a:gd name="T3" fmla="*/ 34 h 1110"/>
                <a:gd name="T4" fmla="*/ 242 w 454"/>
                <a:gd name="T5" fmla="*/ 52 h 1110"/>
                <a:gd name="T6" fmla="*/ 209 w 454"/>
                <a:gd name="T7" fmla="*/ 62 h 1110"/>
                <a:gd name="T8" fmla="*/ 190 w 454"/>
                <a:gd name="T9" fmla="*/ 76 h 1110"/>
                <a:gd name="T10" fmla="*/ 167 w 454"/>
                <a:gd name="T11" fmla="*/ 84 h 1110"/>
                <a:gd name="T12" fmla="*/ 138 w 454"/>
                <a:gd name="T13" fmla="*/ 91 h 1110"/>
                <a:gd name="T14" fmla="*/ 105 w 454"/>
                <a:gd name="T15" fmla="*/ 96 h 1110"/>
                <a:gd name="T16" fmla="*/ 81 w 454"/>
                <a:gd name="T17" fmla="*/ 101 h 1110"/>
                <a:gd name="T18" fmla="*/ 61 w 454"/>
                <a:gd name="T19" fmla="*/ 113 h 1110"/>
                <a:gd name="T20" fmla="*/ 42 w 454"/>
                <a:gd name="T21" fmla="*/ 133 h 1110"/>
                <a:gd name="T22" fmla="*/ 16 w 454"/>
                <a:gd name="T23" fmla="*/ 161 h 1110"/>
                <a:gd name="T24" fmla="*/ 0 w 454"/>
                <a:gd name="T25" fmla="*/ 185 h 1110"/>
                <a:gd name="T26" fmla="*/ 21 w 454"/>
                <a:gd name="T27" fmla="*/ 191 h 1110"/>
                <a:gd name="T28" fmla="*/ 32 w 454"/>
                <a:gd name="T29" fmla="*/ 188 h 1110"/>
                <a:gd name="T30" fmla="*/ 32 w 454"/>
                <a:gd name="T31" fmla="*/ 262 h 1110"/>
                <a:gd name="T32" fmla="*/ 61 w 454"/>
                <a:gd name="T33" fmla="*/ 265 h 1110"/>
                <a:gd name="T34" fmla="*/ 56 w 454"/>
                <a:gd name="T35" fmla="*/ 218 h 1110"/>
                <a:gd name="T36" fmla="*/ 61 w 454"/>
                <a:gd name="T37" fmla="*/ 161 h 1110"/>
                <a:gd name="T38" fmla="*/ 69 w 454"/>
                <a:gd name="T39" fmla="*/ 146 h 1110"/>
                <a:gd name="T40" fmla="*/ 84 w 454"/>
                <a:gd name="T41" fmla="*/ 126 h 1110"/>
                <a:gd name="T42" fmla="*/ 105 w 454"/>
                <a:gd name="T43" fmla="*/ 141 h 1110"/>
                <a:gd name="T44" fmla="*/ 138 w 454"/>
                <a:gd name="T45" fmla="*/ 136 h 1110"/>
                <a:gd name="T46" fmla="*/ 168 w 454"/>
                <a:gd name="T47" fmla="*/ 109 h 1110"/>
                <a:gd name="T48" fmla="*/ 204 w 454"/>
                <a:gd name="T49" fmla="*/ 213 h 1110"/>
                <a:gd name="T50" fmla="*/ 219 w 454"/>
                <a:gd name="T51" fmla="*/ 284 h 1110"/>
                <a:gd name="T52" fmla="*/ 222 w 454"/>
                <a:gd name="T53" fmla="*/ 291 h 1110"/>
                <a:gd name="T54" fmla="*/ 249 w 454"/>
                <a:gd name="T55" fmla="*/ 712 h 1110"/>
                <a:gd name="T56" fmla="*/ 209 w 454"/>
                <a:gd name="T57" fmla="*/ 935 h 1110"/>
                <a:gd name="T58" fmla="*/ 185 w 454"/>
                <a:gd name="T59" fmla="*/ 1001 h 1110"/>
                <a:gd name="T60" fmla="*/ 328 w 454"/>
                <a:gd name="T61" fmla="*/ 1096 h 1110"/>
                <a:gd name="T62" fmla="*/ 279 w 454"/>
                <a:gd name="T63" fmla="*/ 1044 h 1110"/>
                <a:gd name="T64" fmla="*/ 242 w 454"/>
                <a:gd name="T65" fmla="*/ 1001 h 1110"/>
                <a:gd name="T66" fmla="*/ 252 w 454"/>
                <a:gd name="T67" fmla="*/ 883 h 1110"/>
                <a:gd name="T68" fmla="*/ 281 w 454"/>
                <a:gd name="T69" fmla="*/ 699 h 1110"/>
                <a:gd name="T70" fmla="*/ 288 w 454"/>
                <a:gd name="T71" fmla="*/ 605 h 1110"/>
                <a:gd name="T72" fmla="*/ 281 w 454"/>
                <a:gd name="T73" fmla="*/ 552 h 1110"/>
                <a:gd name="T74" fmla="*/ 296 w 454"/>
                <a:gd name="T75" fmla="*/ 546 h 1110"/>
                <a:gd name="T76" fmla="*/ 346 w 454"/>
                <a:gd name="T77" fmla="*/ 608 h 1110"/>
                <a:gd name="T78" fmla="*/ 377 w 454"/>
                <a:gd name="T79" fmla="*/ 646 h 1110"/>
                <a:gd name="T80" fmla="*/ 388 w 454"/>
                <a:gd name="T81" fmla="*/ 623 h 1110"/>
                <a:gd name="T82" fmla="*/ 378 w 454"/>
                <a:gd name="T83" fmla="*/ 549 h 1110"/>
                <a:gd name="T84" fmla="*/ 350 w 454"/>
                <a:gd name="T85" fmla="*/ 421 h 1110"/>
                <a:gd name="T86" fmla="*/ 328 w 454"/>
                <a:gd name="T87" fmla="*/ 326 h 1110"/>
                <a:gd name="T88" fmla="*/ 355 w 454"/>
                <a:gd name="T89" fmla="*/ 331 h 1110"/>
                <a:gd name="T90" fmla="*/ 388 w 454"/>
                <a:gd name="T91" fmla="*/ 329 h 1110"/>
                <a:gd name="T92" fmla="*/ 390 w 454"/>
                <a:gd name="T93" fmla="*/ 317 h 1110"/>
                <a:gd name="T94" fmla="*/ 350 w 454"/>
                <a:gd name="T95" fmla="*/ 311 h 1110"/>
                <a:gd name="T96" fmla="*/ 323 w 454"/>
                <a:gd name="T97" fmla="*/ 309 h 1110"/>
                <a:gd name="T98" fmla="*/ 288 w 454"/>
                <a:gd name="T99" fmla="*/ 116 h 1110"/>
                <a:gd name="T100" fmla="*/ 311 w 454"/>
                <a:gd name="T101" fmla="*/ 64 h 1110"/>
                <a:gd name="T102" fmla="*/ 338 w 454"/>
                <a:gd name="T103" fmla="*/ 45 h 1110"/>
                <a:gd name="T104" fmla="*/ 355 w 454"/>
                <a:gd name="T105" fmla="*/ 40 h 1110"/>
                <a:gd name="T106" fmla="*/ 387 w 454"/>
                <a:gd name="T107" fmla="*/ 67 h 1110"/>
                <a:gd name="T108" fmla="*/ 429 w 454"/>
                <a:gd name="T109" fmla="*/ 114 h 1110"/>
                <a:gd name="T110" fmla="*/ 454 w 454"/>
                <a:gd name="T111" fmla="*/ 143 h 1110"/>
                <a:gd name="T112" fmla="*/ 419 w 454"/>
                <a:gd name="T113" fmla="*/ 87 h 1110"/>
                <a:gd name="T114" fmla="*/ 365 w 454"/>
                <a:gd name="T115" fmla="*/ 8 h 111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54"/>
                <a:gd name="T175" fmla="*/ 0 h 1110"/>
                <a:gd name="T176" fmla="*/ 454 w 454"/>
                <a:gd name="T177" fmla="*/ 1110 h 111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54" h="1110">
                  <a:moveTo>
                    <a:pt x="360" y="0"/>
                  </a:moveTo>
                  <a:lnTo>
                    <a:pt x="358" y="2"/>
                  </a:lnTo>
                  <a:lnTo>
                    <a:pt x="350" y="8"/>
                  </a:lnTo>
                  <a:lnTo>
                    <a:pt x="340" y="15"/>
                  </a:lnTo>
                  <a:lnTo>
                    <a:pt x="325" y="25"/>
                  </a:lnTo>
                  <a:lnTo>
                    <a:pt x="306" y="34"/>
                  </a:lnTo>
                  <a:lnTo>
                    <a:pt x="288" y="42"/>
                  </a:lnTo>
                  <a:lnTo>
                    <a:pt x="266" y="49"/>
                  </a:lnTo>
                  <a:lnTo>
                    <a:pt x="242" y="52"/>
                  </a:lnTo>
                  <a:lnTo>
                    <a:pt x="227" y="54"/>
                  </a:lnTo>
                  <a:lnTo>
                    <a:pt x="217" y="57"/>
                  </a:lnTo>
                  <a:lnTo>
                    <a:pt x="209" y="62"/>
                  </a:lnTo>
                  <a:lnTo>
                    <a:pt x="202" y="67"/>
                  </a:lnTo>
                  <a:lnTo>
                    <a:pt x="195" y="72"/>
                  </a:lnTo>
                  <a:lnTo>
                    <a:pt x="190" y="76"/>
                  </a:lnTo>
                  <a:lnTo>
                    <a:pt x="182" y="79"/>
                  </a:lnTo>
                  <a:lnTo>
                    <a:pt x="173" y="82"/>
                  </a:lnTo>
                  <a:lnTo>
                    <a:pt x="167" y="84"/>
                  </a:lnTo>
                  <a:lnTo>
                    <a:pt x="158" y="86"/>
                  </a:lnTo>
                  <a:lnTo>
                    <a:pt x="148" y="87"/>
                  </a:lnTo>
                  <a:lnTo>
                    <a:pt x="138" y="91"/>
                  </a:lnTo>
                  <a:lnTo>
                    <a:pt x="126" y="92"/>
                  </a:lnTo>
                  <a:lnTo>
                    <a:pt x="116" y="94"/>
                  </a:lnTo>
                  <a:lnTo>
                    <a:pt x="105" y="96"/>
                  </a:lnTo>
                  <a:lnTo>
                    <a:pt x="96" y="97"/>
                  </a:lnTo>
                  <a:lnTo>
                    <a:pt x="89" y="99"/>
                  </a:lnTo>
                  <a:lnTo>
                    <a:pt x="81" y="101"/>
                  </a:lnTo>
                  <a:lnTo>
                    <a:pt x="74" y="104"/>
                  </a:lnTo>
                  <a:lnTo>
                    <a:pt x="68" y="107"/>
                  </a:lnTo>
                  <a:lnTo>
                    <a:pt x="61" y="113"/>
                  </a:lnTo>
                  <a:lnTo>
                    <a:pt x="56" y="118"/>
                  </a:lnTo>
                  <a:lnTo>
                    <a:pt x="49" y="124"/>
                  </a:lnTo>
                  <a:lnTo>
                    <a:pt x="42" y="133"/>
                  </a:lnTo>
                  <a:lnTo>
                    <a:pt x="34" y="143"/>
                  </a:lnTo>
                  <a:lnTo>
                    <a:pt x="26" y="151"/>
                  </a:lnTo>
                  <a:lnTo>
                    <a:pt x="16" y="161"/>
                  </a:lnTo>
                  <a:lnTo>
                    <a:pt x="7" y="171"/>
                  </a:lnTo>
                  <a:lnTo>
                    <a:pt x="2" y="180"/>
                  </a:lnTo>
                  <a:lnTo>
                    <a:pt x="0" y="185"/>
                  </a:lnTo>
                  <a:lnTo>
                    <a:pt x="5" y="190"/>
                  </a:lnTo>
                  <a:lnTo>
                    <a:pt x="16" y="191"/>
                  </a:lnTo>
                  <a:lnTo>
                    <a:pt x="21" y="191"/>
                  </a:lnTo>
                  <a:lnTo>
                    <a:pt x="24" y="190"/>
                  </a:lnTo>
                  <a:lnTo>
                    <a:pt x="29" y="190"/>
                  </a:lnTo>
                  <a:lnTo>
                    <a:pt x="32" y="188"/>
                  </a:lnTo>
                  <a:lnTo>
                    <a:pt x="31" y="212"/>
                  </a:lnTo>
                  <a:lnTo>
                    <a:pt x="29" y="240"/>
                  </a:lnTo>
                  <a:lnTo>
                    <a:pt x="32" y="262"/>
                  </a:lnTo>
                  <a:lnTo>
                    <a:pt x="44" y="272"/>
                  </a:lnTo>
                  <a:lnTo>
                    <a:pt x="58" y="270"/>
                  </a:lnTo>
                  <a:lnTo>
                    <a:pt x="61" y="265"/>
                  </a:lnTo>
                  <a:lnTo>
                    <a:pt x="58" y="254"/>
                  </a:lnTo>
                  <a:lnTo>
                    <a:pt x="56" y="235"/>
                  </a:lnTo>
                  <a:lnTo>
                    <a:pt x="56" y="218"/>
                  </a:lnTo>
                  <a:lnTo>
                    <a:pt x="58" y="200"/>
                  </a:lnTo>
                  <a:lnTo>
                    <a:pt x="59" y="180"/>
                  </a:lnTo>
                  <a:lnTo>
                    <a:pt x="61" y="161"/>
                  </a:lnTo>
                  <a:lnTo>
                    <a:pt x="64" y="156"/>
                  </a:lnTo>
                  <a:lnTo>
                    <a:pt x="66" y="151"/>
                  </a:lnTo>
                  <a:lnTo>
                    <a:pt x="69" y="146"/>
                  </a:lnTo>
                  <a:lnTo>
                    <a:pt x="71" y="141"/>
                  </a:lnTo>
                  <a:lnTo>
                    <a:pt x="78" y="131"/>
                  </a:lnTo>
                  <a:lnTo>
                    <a:pt x="84" y="126"/>
                  </a:lnTo>
                  <a:lnTo>
                    <a:pt x="91" y="126"/>
                  </a:lnTo>
                  <a:lnTo>
                    <a:pt x="96" y="133"/>
                  </a:lnTo>
                  <a:lnTo>
                    <a:pt x="105" y="141"/>
                  </a:lnTo>
                  <a:lnTo>
                    <a:pt x="118" y="144"/>
                  </a:lnTo>
                  <a:lnTo>
                    <a:pt x="130" y="144"/>
                  </a:lnTo>
                  <a:lnTo>
                    <a:pt x="138" y="136"/>
                  </a:lnTo>
                  <a:lnTo>
                    <a:pt x="145" y="123"/>
                  </a:lnTo>
                  <a:lnTo>
                    <a:pt x="155" y="111"/>
                  </a:lnTo>
                  <a:lnTo>
                    <a:pt x="168" y="109"/>
                  </a:lnTo>
                  <a:lnTo>
                    <a:pt x="182" y="121"/>
                  </a:lnTo>
                  <a:lnTo>
                    <a:pt x="194" y="158"/>
                  </a:lnTo>
                  <a:lnTo>
                    <a:pt x="204" y="213"/>
                  </a:lnTo>
                  <a:lnTo>
                    <a:pt x="210" y="262"/>
                  </a:lnTo>
                  <a:lnTo>
                    <a:pt x="217" y="284"/>
                  </a:lnTo>
                  <a:lnTo>
                    <a:pt x="219" y="284"/>
                  </a:lnTo>
                  <a:lnTo>
                    <a:pt x="220" y="287"/>
                  </a:lnTo>
                  <a:lnTo>
                    <a:pt x="220" y="289"/>
                  </a:lnTo>
                  <a:lnTo>
                    <a:pt x="222" y="291"/>
                  </a:lnTo>
                  <a:lnTo>
                    <a:pt x="254" y="581"/>
                  </a:lnTo>
                  <a:lnTo>
                    <a:pt x="252" y="620"/>
                  </a:lnTo>
                  <a:lnTo>
                    <a:pt x="249" y="712"/>
                  </a:lnTo>
                  <a:lnTo>
                    <a:pt x="241" y="814"/>
                  </a:lnTo>
                  <a:lnTo>
                    <a:pt x="225" y="890"/>
                  </a:lnTo>
                  <a:lnTo>
                    <a:pt x="209" y="935"/>
                  </a:lnTo>
                  <a:lnTo>
                    <a:pt x="197" y="971"/>
                  </a:lnTo>
                  <a:lnTo>
                    <a:pt x="189" y="992"/>
                  </a:lnTo>
                  <a:lnTo>
                    <a:pt x="185" y="1001"/>
                  </a:lnTo>
                  <a:lnTo>
                    <a:pt x="341" y="1110"/>
                  </a:lnTo>
                  <a:lnTo>
                    <a:pt x="338" y="1107"/>
                  </a:lnTo>
                  <a:lnTo>
                    <a:pt x="328" y="1096"/>
                  </a:lnTo>
                  <a:lnTo>
                    <a:pt x="313" y="1081"/>
                  </a:lnTo>
                  <a:lnTo>
                    <a:pt x="296" y="1063"/>
                  </a:lnTo>
                  <a:lnTo>
                    <a:pt x="279" y="1044"/>
                  </a:lnTo>
                  <a:lnTo>
                    <a:pt x="262" y="1028"/>
                  </a:lnTo>
                  <a:lnTo>
                    <a:pt x="251" y="1013"/>
                  </a:lnTo>
                  <a:lnTo>
                    <a:pt x="242" y="1001"/>
                  </a:lnTo>
                  <a:lnTo>
                    <a:pt x="241" y="981"/>
                  </a:lnTo>
                  <a:lnTo>
                    <a:pt x="244" y="939"/>
                  </a:lnTo>
                  <a:lnTo>
                    <a:pt x="252" y="883"/>
                  </a:lnTo>
                  <a:lnTo>
                    <a:pt x="261" y="821"/>
                  </a:lnTo>
                  <a:lnTo>
                    <a:pt x="271" y="757"/>
                  </a:lnTo>
                  <a:lnTo>
                    <a:pt x="281" y="699"/>
                  </a:lnTo>
                  <a:lnTo>
                    <a:pt x="288" y="652"/>
                  </a:lnTo>
                  <a:lnTo>
                    <a:pt x="289" y="623"/>
                  </a:lnTo>
                  <a:lnTo>
                    <a:pt x="288" y="605"/>
                  </a:lnTo>
                  <a:lnTo>
                    <a:pt x="286" y="584"/>
                  </a:lnTo>
                  <a:lnTo>
                    <a:pt x="283" y="568"/>
                  </a:lnTo>
                  <a:lnTo>
                    <a:pt x="281" y="552"/>
                  </a:lnTo>
                  <a:lnTo>
                    <a:pt x="283" y="542"/>
                  </a:lnTo>
                  <a:lnTo>
                    <a:pt x="288" y="539"/>
                  </a:lnTo>
                  <a:lnTo>
                    <a:pt x="296" y="546"/>
                  </a:lnTo>
                  <a:lnTo>
                    <a:pt x="313" y="564"/>
                  </a:lnTo>
                  <a:lnTo>
                    <a:pt x="331" y="588"/>
                  </a:lnTo>
                  <a:lnTo>
                    <a:pt x="346" y="608"/>
                  </a:lnTo>
                  <a:lnTo>
                    <a:pt x="358" y="626"/>
                  </a:lnTo>
                  <a:lnTo>
                    <a:pt x="368" y="638"/>
                  </a:lnTo>
                  <a:lnTo>
                    <a:pt x="377" y="646"/>
                  </a:lnTo>
                  <a:lnTo>
                    <a:pt x="382" y="646"/>
                  </a:lnTo>
                  <a:lnTo>
                    <a:pt x="385" y="640"/>
                  </a:lnTo>
                  <a:lnTo>
                    <a:pt x="388" y="623"/>
                  </a:lnTo>
                  <a:lnTo>
                    <a:pt x="388" y="606"/>
                  </a:lnTo>
                  <a:lnTo>
                    <a:pt x="385" y="581"/>
                  </a:lnTo>
                  <a:lnTo>
                    <a:pt x="378" y="549"/>
                  </a:lnTo>
                  <a:lnTo>
                    <a:pt x="370" y="510"/>
                  </a:lnTo>
                  <a:lnTo>
                    <a:pt x="360" y="468"/>
                  </a:lnTo>
                  <a:lnTo>
                    <a:pt x="350" y="421"/>
                  </a:lnTo>
                  <a:lnTo>
                    <a:pt x="338" y="374"/>
                  </a:lnTo>
                  <a:lnTo>
                    <a:pt x="326" y="326"/>
                  </a:lnTo>
                  <a:lnTo>
                    <a:pt x="328" y="326"/>
                  </a:lnTo>
                  <a:lnTo>
                    <a:pt x="335" y="327"/>
                  </a:lnTo>
                  <a:lnTo>
                    <a:pt x="345" y="329"/>
                  </a:lnTo>
                  <a:lnTo>
                    <a:pt x="355" y="331"/>
                  </a:lnTo>
                  <a:lnTo>
                    <a:pt x="367" y="331"/>
                  </a:lnTo>
                  <a:lnTo>
                    <a:pt x="378" y="331"/>
                  </a:lnTo>
                  <a:lnTo>
                    <a:pt x="388" y="329"/>
                  </a:lnTo>
                  <a:lnTo>
                    <a:pt x="395" y="326"/>
                  </a:lnTo>
                  <a:lnTo>
                    <a:pt x="395" y="322"/>
                  </a:lnTo>
                  <a:lnTo>
                    <a:pt x="390" y="317"/>
                  </a:lnTo>
                  <a:lnTo>
                    <a:pt x="378" y="316"/>
                  </a:lnTo>
                  <a:lnTo>
                    <a:pt x="365" y="312"/>
                  </a:lnTo>
                  <a:lnTo>
                    <a:pt x="350" y="311"/>
                  </a:lnTo>
                  <a:lnTo>
                    <a:pt x="336" y="311"/>
                  </a:lnTo>
                  <a:lnTo>
                    <a:pt x="326" y="309"/>
                  </a:lnTo>
                  <a:lnTo>
                    <a:pt x="323" y="309"/>
                  </a:lnTo>
                  <a:lnTo>
                    <a:pt x="308" y="235"/>
                  </a:lnTo>
                  <a:lnTo>
                    <a:pt x="294" y="170"/>
                  </a:lnTo>
                  <a:lnTo>
                    <a:pt x="288" y="116"/>
                  </a:lnTo>
                  <a:lnTo>
                    <a:pt x="288" y="81"/>
                  </a:lnTo>
                  <a:lnTo>
                    <a:pt x="299" y="72"/>
                  </a:lnTo>
                  <a:lnTo>
                    <a:pt x="311" y="64"/>
                  </a:lnTo>
                  <a:lnTo>
                    <a:pt x="321" y="57"/>
                  </a:lnTo>
                  <a:lnTo>
                    <a:pt x="330" y="50"/>
                  </a:lnTo>
                  <a:lnTo>
                    <a:pt x="338" y="45"/>
                  </a:lnTo>
                  <a:lnTo>
                    <a:pt x="345" y="42"/>
                  </a:lnTo>
                  <a:lnTo>
                    <a:pt x="351" y="40"/>
                  </a:lnTo>
                  <a:lnTo>
                    <a:pt x="355" y="40"/>
                  </a:lnTo>
                  <a:lnTo>
                    <a:pt x="361" y="44"/>
                  </a:lnTo>
                  <a:lnTo>
                    <a:pt x="373" y="54"/>
                  </a:lnTo>
                  <a:lnTo>
                    <a:pt x="387" y="67"/>
                  </a:lnTo>
                  <a:lnTo>
                    <a:pt x="402" y="84"/>
                  </a:lnTo>
                  <a:lnTo>
                    <a:pt x="417" y="99"/>
                  </a:lnTo>
                  <a:lnTo>
                    <a:pt x="429" y="114"/>
                  </a:lnTo>
                  <a:lnTo>
                    <a:pt x="440" y="126"/>
                  </a:lnTo>
                  <a:lnTo>
                    <a:pt x="445" y="133"/>
                  </a:lnTo>
                  <a:lnTo>
                    <a:pt x="454" y="143"/>
                  </a:lnTo>
                  <a:lnTo>
                    <a:pt x="451" y="136"/>
                  </a:lnTo>
                  <a:lnTo>
                    <a:pt x="437" y="116"/>
                  </a:lnTo>
                  <a:lnTo>
                    <a:pt x="419" y="87"/>
                  </a:lnTo>
                  <a:lnTo>
                    <a:pt x="398" y="57"/>
                  </a:lnTo>
                  <a:lnTo>
                    <a:pt x="380" y="29"/>
                  </a:lnTo>
                  <a:lnTo>
                    <a:pt x="365" y="8"/>
                  </a:lnTo>
                  <a:lnTo>
                    <a:pt x="36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43" name="Freeform 26"/>
            <p:cNvSpPr>
              <a:spLocks/>
            </p:cNvSpPr>
            <p:nvPr/>
          </p:nvSpPr>
          <p:spPr bwMode="auto">
            <a:xfrm>
              <a:off x="4870" y="3452"/>
              <a:ext cx="63" cy="390"/>
            </a:xfrm>
            <a:custGeom>
              <a:avLst/>
              <a:gdLst>
                <a:gd name="T0" fmla="*/ 126 w 126"/>
                <a:gd name="T1" fmla="*/ 0 h 779"/>
                <a:gd name="T2" fmla="*/ 50 w 126"/>
                <a:gd name="T3" fmla="*/ 695 h 779"/>
                <a:gd name="T4" fmla="*/ 0 w 126"/>
                <a:gd name="T5" fmla="*/ 779 h 779"/>
                <a:gd name="T6" fmla="*/ 126 w 126"/>
                <a:gd name="T7" fmla="*/ 0 h 7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6"/>
                <a:gd name="T13" fmla="*/ 0 h 779"/>
                <a:gd name="T14" fmla="*/ 126 w 126"/>
                <a:gd name="T15" fmla="*/ 779 h 7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6" h="779">
                  <a:moveTo>
                    <a:pt x="126" y="0"/>
                  </a:moveTo>
                  <a:lnTo>
                    <a:pt x="50" y="695"/>
                  </a:lnTo>
                  <a:lnTo>
                    <a:pt x="0" y="779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44" name="Freeform 27"/>
            <p:cNvSpPr>
              <a:spLocks/>
            </p:cNvSpPr>
            <p:nvPr/>
          </p:nvSpPr>
          <p:spPr bwMode="auto">
            <a:xfrm>
              <a:off x="4934" y="3734"/>
              <a:ext cx="88" cy="50"/>
            </a:xfrm>
            <a:custGeom>
              <a:avLst/>
              <a:gdLst>
                <a:gd name="T0" fmla="*/ 168 w 177"/>
                <a:gd name="T1" fmla="*/ 0 h 101"/>
                <a:gd name="T2" fmla="*/ 177 w 177"/>
                <a:gd name="T3" fmla="*/ 66 h 101"/>
                <a:gd name="T4" fmla="*/ 173 w 177"/>
                <a:gd name="T5" fmla="*/ 67 h 101"/>
                <a:gd name="T6" fmla="*/ 163 w 177"/>
                <a:gd name="T7" fmla="*/ 71 h 101"/>
                <a:gd name="T8" fmla="*/ 150 w 177"/>
                <a:gd name="T9" fmla="*/ 78 h 101"/>
                <a:gd name="T10" fmla="*/ 133 w 177"/>
                <a:gd name="T11" fmla="*/ 83 h 101"/>
                <a:gd name="T12" fmla="*/ 113 w 177"/>
                <a:gd name="T13" fmla="*/ 89 h 101"/>
                <a:gd name="T14" fmla="*/ 94 w 177"/>
                <a:gd name="T15" fmla="*/ 96 h 101"/>
                <a:gd name="T16" fmla="*/ 74 w 177"/>
                <a:gd name="T17" fmla="*/ 99 h 101"/>
                <a:gd name="T18" fmla="*/ 57 w 177"/>
                <a:gd name="T19" fmla="*/ 101 h 101"/>
                <a:gd name="T20" fmla="*/ 44 w 177"/>
                <a:gd name="T21" fmla="*/ 101 h 101"/>
                <a:gd name="T22" fmla="*/ 32 w 177"/>
                <a:gd name="T23" fmla="*/ 99 h 101"/>
                <a:gd name="T24" fmla="*/ 22 w 177"/>
                <a:gd name="T25" fmla="*/ 99 h 101"/>
                <a:gd name="T26" fmla="*/ 14 w 177"/>
                <a:gd name="T27" fmla="*/ 98 h 101"/>
                <a:gd name="T28" fmla="*/ 7 w 177"/>
                <a:gd name="T29" fmla="*/ 96 h 101"/>
                <a:gd name="T30" fmla="*/ 4 w 177"/>
                <a:gd name="T31" fmla="*/ 96 h 101"/>
                <a:gd name="T32" fmla="*/ 0 w 177"/>
                <a:gd name="T33" fmla="*/ 94 h 101"/>
                <a:gd name="T34" fmla="*/ 0 w 177"/>
                <a:gd name="T35" fmla="*/ 94 h 101"/>
                <a:gd name="T36" fmla="*/ 4 w 177"/>
                <a:gd name="T37" fmla="*/ 94 h 101"/>
                <a:gd name="T38" fmla="*/ 10 w 177"/>
                <a:gd name="T39" fmla="*/ 94 h 101"/>
                <a:gd name="T40" fmla="*/ 21 w 177"/>
                <a:gd name="T41" fmla="*/ 93 h 101"/>
                <a:gd name="T42" fmla="*/ 36 w 177"/>
                <a:gd name="T43" fmla="*/ 91 h 101"/>
                <a:gd name="T44" fmla="*/ 51 w 177"/>
                <a:gd name="T45" fmla="*/ 89 h 101"/>
                <a:gd name="T46" fmla="*/ 66 w 177"/>
                <a:gd name="T47" fmla="*/ 86 h 101"/>
                <a:gd name="T48" fmla="*/ 83 w 177"/>
                <a:gd name="T49" fmla="*/ 83 h 101"/>
                <a:gd name="T50" fmla="*/ 96 w 177"/>
                <a:gd name="T51" fmla="*/ 79 h 101"/>
                <a:gd name="T52" fmla="*/ 110 w 177"/>
                <a:gd name="T53" fmla="*/ 74 h 101"/>
                <a:gd name="T54" fmla="*/ 120 w 177"/>
                <a:gd name="T55" fmla="*/ 71 h 101"/>
                <a:gd name="T56" fmla="*/ 130 w 177"/>
                <a:gd name="T57" fmla="*/ 66 h 101"/>
                <a:gd name="T58" fmla="*/ 138 w 177"/>
                <a:gd name="T59" fmla="*/ 62 h 101"/>
                <a:gd name="T60" fmla="*/ 145 w 177"/>
                <a:gd name="T61" fmla="*/ 59 h 101"/>
                <a:gd name="T62" fmla="*/ 150 w 177"/>
                <a:gd name="T63" fmla="*/ 56 h 101"/>
                <a:gd name="T64" fmla="*/ 153 w 177"/>
                <a:gd name="T65" fmla="*/ 54 h 101"/>
                <a:gd name="T66" fmla="*/ 155 w 177"/>
                <a:gd name="T67" fmla="*/ 54 h 101"/>
                <a:gd name="T68" fmla="*/ 145 w 177"/>
                <a:gd name="T69" fmla="*/ 7 h 101"/>
                <a:gd name="T70" fmla="*/ 168 w 177"/>
                <a:gd name="T71" fmla="*/ 0 h 10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77"/>
                <a:gd name="T109" fmla="*/ 0 h 101"/>
                <a:gd name="T110" fmla="*/ 177 w 177"/>
                <a:gd name="T111" fmla="*/ 101 h 10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77" h="101">
                  <a:moveTo>
                    <a:pt x="168" y="0"/>
                  </a:moveTo>
                  <a:lnTo>
                    <a:pt x="177" y="66"/>
                  </a:lnTo>
                  <a:lnTo>
                    <a:pt x="173" y="67"/>
                  </a:lnTo>
                  <a:lnTo>
                    <a:pt x="163" y="71"/>
                  </a:lnTo>
                  <a:lnTo>
                    <a:pt x="150" y="78"/>
                  </a:lnTo>
                  <a:lnTo>
                    <a:pt x="133" y="83"/>
                  </a:lnTo>
                  <a:lnTo>
                    <a:pt x="113" y="89"/>
                  </a:lnTo>
                  <a:lnTo>
                    <a:pt x="94" y="96"/>
                  </a:lnTo>
                  <a:lnTo>
                    <a:pt x="74" y="99"/>
                  </a:lnTo>
                  <a:lnTo>
                    <a:pt x="57" y="101"/>
                  </a:lnTo>
                  <a:lnTo>
                    <a:pt x="44" y="101"/>
                  </a:lnTo>
                  <a:lnTo>
                    <a:pt x="32" y="99"/>
                  </a:lnTo>
                  <a:lnTo>
                    <a:pt x="22" y="99"/>
                  </a:lnTo>
                  <a:lnTo>
                    <a:pt x="14" y="98"/>
                  </a:lnTo>
                  <a:lnTo>
                    <a:pt x="7" y="96"/>
                  </a:lnTo>
                  <a:lnTo>
                    <a:pt x="4" y="96"/>
                  </a:lnTo>
                  <a:lnTo>
                    <a:pt x="0" y="94"/>
                  </a:lnTo>
                  <a:lnTo>
                    <a:pt x="4" y="94"/>
                  </a:lnTo>
                  <a:lnTo>
                    <a:pt x="10" y="94"/>
                  </a:lnTo>
                  <a:lnTo>
                    <a:pt x="21" y="93"/>
                  </a:lnTo>
                  <a:lnTo>
                    <a:pt x="36" y="91"/>
                  </a:lnTo>
                  <a:lnTo>
                    <a:pt x="51" y="89"/>
                  </a:lnTo>
                  <a:lnTo>
                    <a:pt x="66" y="86"/>
                  </a:lnTo>
                  <a:lnTo>
                    <a:pt x="83" y="83"/>
                  </a:lnTo>
                  <a:lnTo>
                    <a:pt x="96" y="79"/>
                  </a:lnTo>
                  <a:lnTo>
                    <a:pt x="110" y="74"/>
                  </a:lnTo>
                  <a:lnTo>
                    <a:pt x="120" y="71"/>
                  </a:lnTo>
                  <a:lnTo>
                    <a:pt x="130" y="66"/>
                  </a:lnTo>
                  <a:lnTo>
                    <a:pt x="138" y="62"/>
                  </a:lnTo>
                  <a:lnTo>
                    <a:pt x="145" y="59"/>
                  </a:lnTo>
                  <a:lnTo>
                    <a:pt x="150" y="56"/>
                  </a:lnTo>
                  <a:lnTo>
                    <a:pt x="153" y="54"/>
                  </a:lnTo>
                  <a:lnTo>
                    <a:pt x="155" y="54"/>
                  </a:lnTo>
                  <a:lnTo>
                    <a:pt x="145" y="7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45" name="Freeform 28"/>
            <p:cNvSpPr>
              <a:spLocks/>
            </p:cNvSpPr>
            <p:nvPr/>
          </p:nvSpPr>
          <p:spPr bwMode="auto">
            <a:xfrm>
              <a:off x="4822" y="3899"/>
              <a:ext cx="40" cy="223"/>
            </a:xfrm>
            <a:custGeom>
              <a:avLst/>
              <a:gdLst>
                <a:gd name="T0" fmla="*/ 81 w 81"/>
                <a:gd name="T1" fmla="*/ 8 h 445"/>
                <a:gd name="T2" fmla="*/ 78 w 81"/>
                <a:gd name="T3" fmla="*/ 81 h 445"/>
                <a:gd name="T4" fmla="*/ 71 w 81"/>
                <a:gd name="T5" fmla="*/ 228 h 445"/>
                <a:gd name="T6" fmla="*/ 62 w 81"/>
                <a:gd name="T7" fmla="*/ 375 h 445"/>
                <a:gd name="T8" fmla="*/ 59 w 81"/>
                <a:gd name="T9" fmla="*/ 445 h 445"/>
                <a:gd name="T10" fmla="*/ 57 w 81"/>
                <a:gd name="T11" fmla="*/ 445 h 445"/>
                <a:gd name="T12" fmla="*/ 51 w 81"/>
                <a:gd name="T13" fmla="*/ 443 h 445"/>
                <a:gd name="T14" fmla="*/ 41 w 81"/>
                <a:gd name="T15" fmla="*/ 443 h 445"/>
                <a:gd name="T16" fmla="*/ 31 w 81"/>
                <a:gd name="T17" fmla="*/ 440 h 445"/>
                <a:gd name="T18" fmla="*/ 20 w 81"/>
                <a:gd name="T19" fmla="*/ 438 h 445"/>
                <a:gd name="T20" fmla="*/ 10 w 81"/>
                <a:gd name="T21" fmla="*/ 435 h 445"/>
                <a:gd name="T22" fmla="*/ 4 w 81"/>
                <a:gd name="T23" fmla="*/ 428 h 445"/>
                <a:gd name="T24" fmla="*/ 0 w 81"/>
                <a:gd name="T25" fmla="*/ 422 h 445"/>
                <a:gd name="T26" fmla="*/ 2 w 81"/>
                <a:gd name="T27" fmla="*/ 398 h 445"/>
                <a:gd name="T28" fmla="*/ 9 w 81"/>
                <a:gd name="T29" fmla="*/ 349 h 445"/>
                <a:gd name="T30" fmla="*/ 19 w 81"/>
                <a:gd name="T31" fmla="*/ 280 h 445"/>
                <a:gd name="T32" fmla="*/ 31 w 81"/>
                <a:gd name="T33" fmla="*/ 205 h 445"/>
                <a:gd name="T34" fmla="*/ 42 w 81"/>
                <a:gd name="T35" fmla="*/ 129 h 445"/>
                <a:gd name="T36" fmla="*/ 54 w 81"/>
                <a:gd name="T37" fmla="*/ 64 h 445"/>
                <a:gd name="T38" fmla="*/ 61 w 81"/>
                <a:gd name="T39" fmla="*/ 17 h 445"/>
                <a:gd name="T40" fmla="*/ 64 w 81"/>
                <a:gd name="T41" fmla="*/ 0 h 445"/>
                <a:gd name="T42" fmla="*/ 81 w 81"/>
                <a:gd name="T43" fmla="*/ 8 h 4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1"/>
                <a:gd name="T67" fmla="*/ 0 h 445"/>
                <a:gd name="T68" fmla="*/ 81 w 81"/>
                <a:gd name="T69" fmla="*/ 445 h 44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1" h="445">
                  <a:moveTo>
                    <a:pt x="81" y="8"/>
                  </a:moveTo>
                  <a:lnTo>
                    <a:pt x="78" y="81"/>
                  </a:lnTo>
                  <a:lnTo>
                    <a:pt x="71" y="228"/>
                  </a:lnTo>
                  <a:lnTo>
                    <a:pt x="62" y="375"/>
                  </a:lnTo>
                  <a:lnTo>
                    <a:pt x="59" y="445"/>
                  </a:lnTo>
                  <a:lnTo>
                    <a:pt x="57" y="445"/>
                  </a:lnTo>
                  <a:lnTo>
                    <a:pt x="51" y="443"/>
                  </a:lnTo>
                  <a:lnTo>
                    <a:pt x="41" y="443"/>
                  </a:lnTo>
                  <a:lnTo>
                    <a:pt x="31" y="440"/>
                  </a:lnTo>
                  <a:lnTo>
                    <a:pt x="20" y="438"/>
                  </a:lnTo>
                  <a:lnTo>
                    <a:pt x="10" y="435"/>
                  </a:lnTo>
                  <a:lnTo>
                    <a:pt x="4" y="428"/>
                  </a:lnTo>
                  <a:lnTo>
                    <a:pt x="0" y="422"/>
                  </a:lnTo>
                  <a:lnTo>
                    <a:pt x="2" y="398"/>
                  </a:lnTo>
                  <a:lnTo>
                    <a:pt x="9" y="349"/>
                  </a:lnTo>
                  <a:lnTo>
                    <a:pt x="19" y="280"/>
                  </a:lnTo>
                  <a:lnTo>
                    <a:pt x="31" y="205"/>
                  </a:lnTo>
                  <a:lnTo>
                    <a:pt x="42" y="129"/>
                  </a:lnTo>
                  <a:lnTo>
                    <a:pt x="54" y="64"/>
                  </a:lnTo>
                  <a:lnTo>
                    <a:pt x="61" y="17"/>
                  </a:lnTo>
                  <a:lnTo>
                    <a:pt x="64" y="0"/>
                  </a:lnTo>
                  <a:lnTo>
                    <a:pt x="81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46" name="Freeform 29"/>
            <p:cNvSpPr>
              <a:spLocks/>
            </p:cNvSpPr>
            <p:nvPr/>
          </p:nvSpPr>
          <p:spPr bwMode="auto">
            <a:xfrm>
              <a:off x="4922" y="3872"/>
              <a:ext cx="36" cy="46"/>
            </a:xfrm>
            <a:custGeom>
              <a:avLst/>
              <a:gdLst>
                <a:gd name="T0" fmla="*/ 0 w 70"/>
                <a:gd name="T1" fmla="*/ 0 h 91"/>
                <a:gd name="T2" fmla="*/ 5 w 70"/>
                <a:gd name="T3" fmla="*/ 7 h 91"/>
                <a:gd name="T4" fmla="*/ 18 w 70"/>
                <a:gd name="T5" fmla="*/ 24 h 91"/>
                <a:gd name="T6" fmla="*/ 33 w 70"/>
                <a:gd name="T7" fmla="*/ 46 h 91"/>
                <a:gd name="T8" fmla="*/ 49 w 70"/>
                <a:gd name="T9" fmla="*/ 62 h 91"/>
                <a:gd name="T10" fmla="*/ 60 w 70"/>
                <a:gd name="T11" fmla="*/ 74 h 91"/>
                <a:gd name="T12" fmla="*/ 69 w 70"/>
                <a:gd name="T13" fmla="*/ 83 h 91"/>
                <a:gd name="T14" fmla="*/ 70 w 70"/>
                <a:gd name="T15" fmla="*/ 89 h 91"/>
                <a:gd name="T16" fmla="*/ 67 w 70"/>
                <a:gd name="T17" fmla="*/ 91 h 91"/>
                <a:gd name="T18" fmla="*/ 59 w 70"/>
                <a:gd name="T19" fmla="*/ 89 h 91"/>
                <a:gd name="T20" fmla="*/ 49 w 70"/>
                <a:gd name="T21" fmla="*/ 84 h 91"/>
                <a:gd name="T22" fmla="*/ 37 w 70"/>
                <a:gd name="T23" fmla="*/ 74 h 91"/>
                <a:gd name="T24" fmla="*/ 23 w 70"/>
                <a:gd name="T25" fmla="*/ 56 h 91"/>
                <a:gd name="T26" fmla="*/ 10 w 70"/>
                <a:gd name="T27" fmla="*/ 36 h 91"/>
                <a:gd name="T28" fmla="*/ 3 w 70"/>
                <a:gd name="T29" fmla="*/ 17 h 91"/>
                <a:gd name="T30" fmla="*/ 0 w 70"/>
                <a:gd name="T31" fmla="*/ 5 h 91"/>
                <a:gd name="T32" fmla="*/ 0 w 70"/>
                <a:gd name="T33" fmla="*/ 0 h 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0"/>
                <a:gd name="T52" fmla="*/ 0 h 91"/>
                <a:gd name="T53" fmla="*/ 70 w 70"/>
                <a:gd name="T54" fmla="*/ 91 h 9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0" h="91">
                  <a:moveTo>
                    <a:pt x="0" y="0"/>
                  </a:moveTo>
                  <a:lnTo>
                    <a:pt x="5" y="7"/>
                  </a:lnTo>
                  <a:lnTo>
                    <a:pt x="18" y="24"/>
                  </a:lnTo>
                  <a:lnTo>
                    <a:pt x="33" y="46"/>
                  </a:lnTo>
                  <a:lnTo>
                    <a:pt x="49" y="62"/>
                  </a:lnTo>
                  <a:lnTo>
                    <a:pt x="60" y="74"/>
                  </a:lnTo>
                  <a:lnTo>
                    <a:pt x="69" y="83"/>
                  </a:lnTo>
                  <a:lnTo>
                    <a:pt x="70" y="89"/>
                  </a:lnTo>
                  <a:lnTo>
                    <a:pt x="67" y="91"/>
                  </a:lnTo>
                  <a:lnTo>
                    <a:pt x="59" y="89"/>
                  </a:lnTo>
                  <a:lnTo>
                    <a:pt x="49" y="84"/>
                  </a:lnTo>
                  <a:lnTo>
                    <a:pt x="37" y="74"/>
                  </a:lnTo>
                  <a:lnTo>
                    <a:pt x="23" y="56"/>
                  </a:lnTo>
                  <a:lnTo>
                    <a:pt x="10" y="36"/>
                  </a:lnTo>
                  <a:lnTo>
                    <a:pt x="3" y="17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47" name="Freeform 30"/>
            <p:cNvSpPr>
              <a:spLocks/>
            </p:cNvSpPr>
            <p:nvPr/>
          </p:nvSpPr>
          <p:spPr bwMode="auto">
            <a:xfrm>
              <a:off x="4933" y="3308"/>
              <a:ext cx="20" cy="29"/>
            </a:xfrm>
            <a:custGeom>
              <a:avLst/>
              <a:gdLst>
                <a:gd name="T0" fmla="*/ 3 w 40"/>
                <a:gd name="T1" fmla="*/ 0 h 59"/>
                <a:gd name="T2" fmla="*/ 0 w 40"/>
                <a:gd name="T3" fmla="*/ 24 h 59"/>
                <a:gd name="T4" fmla="*/ 35 w 40"/>
                <a:gd name="T5" fmla="*/ 59 h 59"/>
                <a:gd name="T6" fmla="*/ 40 w 40"/>
                <a:gd name="T7" fmla="*/ 12 h 59"/>
                <a:gd name="T8" fmla="*/ 3 w 40"/>
                <a:gd name="T9" fmla="*/ 0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59"/>
                <a:gd name="T17" fmla="*/ 40 w 40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59">
                  <a:moveTo>
                    <a:pt x="3" y="0"/>
                  </a:moveTo>
                  <a:lnTo>
                    <a:pt x="0" y="24"/>
                  </a:lnTo>
                  <a:lnTo>
                    <a:pt x="35" y="59"/>
                  </a:lnTo>
                  <a:lnTo>
                    <a:pt x="40" y="1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48" name="Freeform 31"/>
            <p:cNvSpPr>
              <a:spLocks/>
            </p:cNvSpPr>
            <p:nvPr/>
          </p:nvSpPr>
          <p:spPr bwMode="auto">
            <a:xfrm>
              <a:off x="4952" y="3219"/>
              <a:ext cx="15" cy="25"/>
            </a:xfrm>
            <a:custGeom>
              <a:avLst/>
              <a:gdLst>
                <a:gd name="T0" fmla="*/ 30 w 30"/>
                <a:gd name="T1" fmla="*/ 3 h 50"/>
                <a:gd name="T2" fmla="*/ 23 w 30"/>
                <a:gd name="T3" fmla="*/ 50 h 50"/>
                <a:gd name="T4" fmla="*/ 0 w 30"/>
                <a:gd name="T5" fmla="*/ 47 h 50"/>
                <a:gd name="T6" fmla="*/ 8 w 30"/>
                <a:gd name="T7" fmla="*/ 0 h 50"/>
                <a:gd name="T8" fmla="*/ 30 w 30"/>
                <a:gd name="T9" fmla="*/ 3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50"/>
                <a:gd name="T17" fmla="*/ 30 w 30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50">
                  <a:moveTo>
                    <a:pt x="30" y="3"/>
                  </a:moveTo>
                  <a:lnTo>
                    <a:pt x="23" y="50"/>
                  </a:lnTo>
                  <a:lnTo>
                    <a:pt x="0" y="47"/>
                  </a:lnTo>
                  <a:lnTo>
                    <a:pt x="8" y="0"/>
                  </a:lnTo>
                  <a:lnTo>
                    <a:pt x="3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49" name="Freeform 32"/>
            <p:cNvSpPr>
              <a:spLocks/>
            </p:cNvSpPr>
            <p:nvPr/>
          </p:nvSpPr>
          <p:spPr bwMode="auto">
            <a:xfrm>
              <a:off x="4966" y="3330"/>
              <a:ext cx="12" cy="31"/>
            </a:xfrm>
            <a:custGeom>
              <a:avLst/>
              <a:gdLst>
                <a:gd name="T0" fmla="*/ 2 w 24"/>
                <a:gd name="T1" fmla="*/ 1 h 62"/>
                <a:gd name="T2" fmla="*/ 9 w 24"/>
                <a:gd name="T3" fmla="*/ 0 h 62"/>
                <a:gd name="T4" fmla="*/ 15 w 24"/>
                <a:gd name="T5" fmla="*/ 6 h 62"/>
                <a:gd name="T6" fmla="*/ 22 w 24"/>
                <a:gd name="T7" fmla="*/ 16 h 62"/>
                <a:gd name="T8" fmla="*/ 24 w 24"/>
                <a:gd name="T9" fmla="*/ 27 h 62"/>
                <a:gd name="T10" fmla="*/ 22 w 24"/>
                <a:gd name="T11" fmla="*/ 38 h 62"/>
                <a:gd name="T12" fmla="*/ 20 w 24"/>
                <a:gd name="T13" fmla="*/ 50 h 62"/>
                <a:gd name="T14" fmla="*/ 17 w 24"/>
                <a:gd name="T15" fmla="*/ 60 h 62"/>
                <a:gd name="T16" fmla="*/ 14 w 24"/>
                <a:gd name="T17" fmla="*/ 62 h 62"/>
                <a:gd name="T18" fmla="*/ 12 w 24"/>
                <a:gd name="T19" fmla="*/ 58 h 62"/>
                <a:gd name="T20" fmla="*/ 14 w 24"/>
                <a:gd name="T21" fmla="*/ 52 h 62"/>
                <a:gd name="T22" fmla="*/ 15 w 24"/>
                <a:gd name="T23" fmla="*/ 43 h 62"/>
                <a:gd name="T24" fmla="*/ 14 w 24"/>
                <a:gd name="T25" fmla="*/ 33 h 62"/>
                <a:gd name="T26" fmla="*/ 10 w 24"/>
                <a:gd name="T27" fmla="*/ 23 h 62"/>
                <a:gd name="T28" fmla="*/ 5 w 24"/>
                <a:gd name="T29" fmla="*/ 15 h 62"/>
                <a:gd name="T30" fmla="*/ 0 w 24"/>
                <a:gd name="T31" fmla="*/ 6 h 62"/>
                <a:gd name="T32" fmla="*/ 2 w 24"/>
                <a:gd name="T33" fmla="*/ 1 h 6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4"/>
                <a:gd name="T52" fmla="*/ 0 h 62"/>
                <a:gd name="T53" fmla="*/ 24 w 24"/>
                <a:gd name="T54" fmla="*/ 62 h 6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4" h="62">
                  <a:moveTo>
                    <a:pt x="2" y="1"/>
                  </a:moveTo>
                  <a:lnTo>
                    <a:pt x="9" y="0"/>
                  </a:lnTo>
                  <a:lnTo>
                    <a:pt x="15" y="6"/>
                  </a:lnTo>
                  <a:lnTo>
                    <a:pt x="22" y="16"/>
                  </a:lnTo>
                  <a:lnTo>
                    <a:pt x="24" y="27"/>
                  </a:lnTo>
                  <a:lnTo>
                    <a:pt x="22" y="38"/>
                  </a:lnTo>
                  <a:lnTo>
                    <a:pt x="20" y="50"/>
                  </a:lnTo>
                  <a:lnTo>
                    <a:pt x="17" y="60"/>
                  </a:lnTo>
                  <a:lnTo>
                    <a:pt x="14" y="62"/>
                  </a:lnTo>
                  <a:lnTo>
                    <a:pt x="12" y="58"/>
                  </a:lnTo>
                  <a:lnTo>
                    <a:pt x="14" y="52"/>
                  </a:lnTo>
                  <a:lnTo>
                    <a:pt x="15" y="43"/>
                  </a:lnTo>
                  <a:lnTo>
                    <a:pt x="14" y="33"/>
                  </a:lnTo>
                  <a:lnTo>
                    <a:pt x="10" y="23"/>
                  </a:lnTo>
                  <a:lnTo>
                    <a:pt x="5" y="15"/>
                  </a:lnTo>
                  <a:lnTo>
                    <a:pt x="0" y="6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50" name="Freeform 33"/>
            <p:cNvSpPr>
              <a:spLocks/>
            </p:cNvSpPr>
            <p:nvPr/>
          </p:nvSpPr>
          <p:spPr bwMode="auto">
            <a:xfrm>
              <a:off x="4732" y="2818"/>
              <a:ext cx="85" cy="41"/>
            </a:xfrm>
            <a:custGeom>
              <a:avLst/>
              <a:gdLst>
                <a:gd name="T0" fmla="*/ 0 w 169"/>
                <a:gd name="T1" fmla="*/ 0 h 83"/>
                <a:gd name="T2" fmla="*/ 6 w 169"/>
                <a:gd name="T3" fmla="*/ 2 h 83"/>
                <a:gd name="T4" fmla="*/ 25 w 169"/>
                <a:gd name="T5" fmla="*/ 7 h 83"/>
                <a:gd name="T6" fmla="*/ 50 w 169"/>
                <a:gd name="T7" fmla="*/ 16 h 83"/>
                <a:gd name="T8" fmla="*/ 80 w 169"/>
                <a:gd name="T9" fmla="*/ 26 h 83"/>
                <a:gd name="T10" fmla="*/ 110 w 169"/>
                <a:gd name="T11" fmla="*/ 36 h 83"/>
                <a:gd name="T12" fmla="*/ 136 w 169"/>
                <a:gd name="T13" fmla="*/ 46 h 83"/>
                <a:gd name="T14" fmla="*/ 156 w 169"/>
                <a:gd name="T15" fmla="*/ 52 h 83"/>
                <a:gd name="T16" fmla="*/ 164 w 169"/>
                <a:gd name="T17" fmla="*/ 59 h 83"/>
                <a:gd name="T18" fmla="*/ 168 w 169"/>
                <a:gd name="T19" fmla="*/ 68 h 83"/>
                <a:gd name="T20" fmla="*/ 169 w 169"/>
                <a:gd name="T21" fmla="*/ 73 h 83"/>
                <a:gd name="T22" fmla="*/ 169 w 169"/>
                <a:gd name="T23" fmla="*/ 79 h 83"/>
                <a:gd name="T24" fmla="*/ 168 w 169"/>
                <a:gd name="T25" fmla="*/ 83 h 83"/>
                <a:gd name="T26" fmla="*/ 166 w 169"/>
                <a:gd name="T27" fmla="*/ 83 h 83"/>
                <a:gd name="T28" fmla="*/ 163 w 169"/>
                <a:gd name="T29" fmla="*/ 83 h 83"/>
                <a:gd name="T30" fmla="*/ 158 w 169"/>
                <a:gd name="T31" fmla="*/ 79 h 83"/>
                <a:gd name="T32" fmla="*/ 151 w 169"/>
                <a:gd name="T33" fmla="*/ 74 h 83"/>
                <a:gd name="T34" fmla="*/ 142 w 169"/>
                <a:gd name="T35" fmla="*/ 69 h 83"/>
                <a:gd name="T36" fmla="*/ 132 w 169"/>
                <a:gd name="T37" fmla="*/ 63 h 83"/>
                <a:gd name="T38" fmla="*/ 121 w 169"/>
                <a:gd name="T39" fmla="*/ 56 h 83"/>
                <a:gd name="T40" fmla="*/ 109 w 169"/>
                <a:gd name="T41" fmla="*/ 49 h 83"/>
                <a:gd name="T42" fmla="*/ 94 w 169"/>
                <a:gd name="T43" fmla="*/ 42 h 83"/>
                <a:gd name="T44" fmla="*/ 77 w 169"/>
                <a:gd name="T45" fmla="*/ 36 h 83"/>
                <a:gd name="T46" fmla="*/ 60 w 169"/>
                <a:gd name="T47" fmla="*/ 27 h 83"/>
                <a:gd name="T48" fmla="*/ 42 w 169"/>
                <a:gd name="T49" fmla="*/ 19 h 83"/>
                <a:gd name="T50" fmla="*/ 25 w 169"/>
                <a:gd name="T51" fmla="*/ 12 h 83"/>
                <a:gd name="T52" fmla="*/ 11 w 169"/>
                <a:gd name="T53" fmla="*/ 5 h 83"/>
                <a:gd name="T54" fmla="*/ 3 w 169"/>
                <a:gd name="T55" fmla="*/ 2 h 83"/>
                <a:gd name="T56" fmla="*/ 0 w 169"/>
                <a:gd name="T57" fmla="*/ 0 h 8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69"/>
                <a:gd name="T88" fmla="*/ 0 h 83"/>
                <a:gd name="T89" fmla="*/ 169 w 169"/>
                <a:gd name="T90" fmla="*/ 83 h 8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69" h="83">
                  <a:moveTo>
                    <a:pt x="0" y="0"/>
                  </a:moveTo>
                  <a:lnTo>
                    <a:pt x="6" y="2"/>
                  </a:lnTo>
                  <a:lnTo>
                    <a:pt x="25" y="7"/>
                  </a:lnTo>
                  <a:lnTo>
                    <a:pt x="50" y="16"/>
                  </a:lnTo>
                  <a:lnTo>
                    <a:pt x="80" y="26"/>
                  </a:lnTo>
                  <a:lnTo>
                    <a:pt x="110" y="36"/>
                  </a:lnTo>
                  <a:lnTo>
                    <a:pt x="136" y="46"/>
                  </a:lnTo>
                  <a:lnTo>
                    <a:pt x="156" y="52"/>
                  </a:lnTo>
                  <a:lnTo>
                    <a:pt x="164" y="59"/>
                  </a:lnTo>
                  <a:lnTo>
                    <a:pt x="168" y="68"/>
                  </a:lnTo>
                  <a:lnTo>
                    <a:pt x="169" y="73"/>
                  </a:lnTo>
                  <a:lnTo>
                    <a:pt x="169" y="79"/>
                  </a:lnTo>
                  <a:lnTo>
                    <a:pt x="168" y="83"/>
                  </a:lnTo>
                  <a:lnTo>
                    <a:pt x="166" y="83"/>
                  </a:lnTo>
                  <a:lnTo>
                    <a:pt x="163" y="83"/>
                  </a:lnTo>
                  <a:lnTo>
                    <a:pt x="158" y="79"/>
                  </a:lnTo>
                  <a:lnTo>
                    <a:pt x="151" y="74"/>
                  </a:lnTo>
                  <a:lnTo>
                    <a:pt x="142" y="69"/>
                  </a:lnTo>
                  <a:lnTo>
                    <a:pt x="132" y="63"/>
                  </a:lnTo>
                  <a:lnTo>
                    <a:pt x="121" y="56"/>
                  </a:lnTo>
                  <a:lnTo>
                    <a:pt x="109" y="49"/>
                  </a:lnTo>
                  <a:lnTo>
                    <a:pt x="94" y="42"/>
                  </a:lnTo>
                  <a:lnTo>
                    <a:pt x="77" y="36"/>
                  </a:lnTo>
                  <a:lnTo>
                    <a:pt x="60" y="27"/>
                  </a:lnTo>
                  <a:lnTo>
                    <a:pt x="42" y="19"/>
                  </a:lnTo>
                  <a:lnTo>
                    <a:pt x="25" y="12"/>
                  </a:lnTo>
                  <a:lnTo>
                    <a:pt x="11" y="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51" name="Freeform 34"/>
            <p:cNvSpPr>
              <a:spLocks/>
            </p:cNvSpPr>
            <p:nvPr/>
          </p:nvSpPr>
          <p:spPr bwMode="auto">
            <a:xfrm>
              <a:off x="4605" y="2594"/>
              <a:ext cx="13" cy="21"/>
            </a:xfrm>
            <a:custGeom>
              <a:avLst/>
              <a:gdLst>
                <a:gd name="T0" fmla="*/ 5 w 25"/>
                <a:gd name="T1" fmla="*/ 1 h 42"/>
                <a:gd name="T2" fmla="*/ 0 w 25"/>
                <a:gd name="T3" fmla="*/ 13 h 42"/>
                <a:gd name="T4" fmla="*/ 2 w 25"/>
                <a:gd name="T5" fmla="*/ 25 h 42"/>
                <a:gd name="T6" fmla="*/ 8 w 25"/>
                <a:gd name="T7" fmla="*/ 35 h 42"/>
                <a:gd name="T8" fmla="*/ 19 w 25"/>
                <a:gd name="T9" fmla="*/ 42 h 42"/>
                <a:gd name="T10" fmla="*/ 20 w 25"/>
                <a:gd name="T11" fmla="*/ 42 h 42"/>
                <a:gd name="T12" fmla="*/ 24 w 25"/>
                <a:gd name="T13" fmla="*/ 42 h 42"/>
                <a:gd name="T14" fmla="*/ 25 w 25"/>
                <a:gd name="T15" fmla="*/ 40 h 42"/>
                <a:gd name="T16" fmla="*/ 25 w 25"/>
                <a:gd name="T17" fmla="*/ 38 h 42"/>
                <a:gd name="T18" fmla="*/ 25 w 25"/>
                <a:gd name="T19" fmla="*/ 37 h 42"/>
                <a:gd name="T20" fmla="*/ 25 w 25"/>
                <a:gd name="T21" fmla="*/ 35 h 42"/>
                <a:gd name="T22" fmla="*/ 25 w 25"/>
                <a:gd name="T23" fmla="*/ 33 h 42"/>
                <a:gd name="T24" fmla="*/ 24 w 25"/>
                <a:gd name="T25" fmla="*/ 32 h 42"/>
                <a:gd name="T26" fmla="*/ 17 w 25"/>
                <a:gd name="T27" fmla="*/ 28 h 42"/>
                <a:gd name="T28" fmla="*/ 13 w 25"/>
                <a:gd name="T29" fmla="*/ 22 h 42"/>
                <a:gd name="T30" fmla="*/ 12 w 25"/>
                <a:gd name="T31" fmla="*/ 15 h 42"/>
                <a:gd name="T32" fmla="*/ 15 w 25"/>
                <a:gd name="T33" fmla="*/ 8 h 42"/>
                <a:gd name="T34" fmla="*/ 17 w 25"/>
                <a:gd name="T35" fmla="*/ 6 h 42"/>
                <a:gd name="T36" fmla="*/ 17 w 25"/>
                <a:gd name="T37" fmla="*/ 5 h 42"/>
                <a:gd name="T38" fmla="*/ 15 w 25"/>
                <a:gd name="T39" fmla="*/ 3 h 42"/>
                <a:gd name="T40" fmla="*/ 13 w 25"/>
                <a:gd name="T41" fmla="*/ 1 h 42"/>
                <a:gd name="T42" fmla="*/ 12 w 25"/>
                <a:gd name="T43" fmla="*/ 0 h 42"/>
                <a:gd name="T44" fmla="*/ 10 w 25"/>
                <a:gd name="T45" fmla="*/ 0 h 42"/>
                <a:gd name="T46" fmla="*/ 7 w 25"/>
                <a:gd name="T47" fmla="*/ 0 h 42"/>
                <a:gd name="T48" fmla="*/ 5 w 25"/>
                <a:gd name="T49" fmla="*/ 1 h 42"/>
                <a:gd name="T50" fmla="*/ 5 w 25"/>
                <a:gd name="T51" fmla="*/ 1 h 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5"/>
                <a:gd name="T79" fmla="*/ 0 h 42"/>
                <a:gd name="T80" fmla="*/ 25 w 25"/>
                <a:gd name="T81" fmla="*/ 42 h 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5" h="42">
                  <a:moveTo>
                    <a:pt x="5" y="1"/>
                  </a:moveTo>
                  <a:lnTo>
                    <a:pt x="0" y="13"/>
                  </a:lnTo>
                  <a:lnTo>
                    <a:pt x="2" y="25"/>
                  </a:lnTo>
                  <a:lnTo>
                    <a:pt x="8" y="35"/>
                  </a:lnTo>
                  <a:lnTo>
                    <a:pt x="19" y="42"/>
                  </a:lnTo>
                  <a:lnTo>
                    <a:pt x="20" y="42"/>
                  </a:lnTo>
                  <a:lnTo>
                    <a:pt x="24" y="42"/>
                  </a:lnTo>
                  <a:lnTo>
                    <a:pt x="25" y="40"/>
                  </a:lnTo>
                  <a:lnTo>
                    <a:pt x="25" y="38"/>
                  </a:lnTo>
                  <a:lnTo>
                    <a:pt x="25" y="37"/>
                  </a:lnTo>
                  <a:lnTo>
                    <a:pt x="25" y="35"/>
                  </a:lnTo>
                  <a:lnTo>
                    <a:pt x="25" y="33"/>
                  </a:lnTo>
                  <a:lnTo>
                    <a:pt x="24" y="32"/>
                  </a:lnTo>
                  <a:lnTo>
                    <a:pt x="17" y="28"/>
                  </a:lnTo>
                  <a:lnTo>
                    <a:pt x="13" y="22"/>
                  </a:lnTo>
                  <a:lnTo>
                    <a:pt x="12" y="15"/>
                  </a:lnTo>
                  <a:lnTo>
                    <a:pt x="15" y="8"/>
                  </a:lnTo>
                  <a:lnTo>
                    <a:pt x="17" y="6"/>
                  </a:lnTo>
                  <a:lnTo>
                    <a:pt x="17" y="5"/>
                  </a:lnTo>
                  <a:lnTo>
                    <a:pt x="15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52" name="Freeform 35"/>
            <p:cNvSpPr>
              <a:spLocks/>
            </p:cNvSpPr>
            <p:nvPr/>
          </p:nvSpPr>
          <p:spPr bwMode="auto">
            <a:xfrm>
              <a:off x="4570" y="2697"/>
              <a:ext cx="68" cy="98"/>
            </a:xfrm>
            <a:custGeom>
              <a:avLst/>
              <a:gdLst>
                <a:gd name="T0" fmla="*/ 131 w 137"/>
                <a:gd name="T1" fmla="*/ 159 h 196"/>
                <a:gd name="T2" fmla="*/ 123 w 137"/>
                <a:gd name="T3" fmla="*/ 151 h 196"/>
                <a:gd name="T4" fmla="*/ 105 w 137"/>
                <a:gd name="T5" fmla="*/ 154 h 196"/>
                <a:gd name="T6" fmla="*/ 96 w 137"/>
                <a:gd name="T7" fmla="*/ 147 h 196"/>
                <a:gd name="T8" fmla="*/ 100 w 137"/>
                <a:gd name="T9" fmla="*/ 139 h 196"/>
                <a:gd name="T10" fmla="*/ 115 w 137"/>
                <a:gd name="T11" fmla="*/ 134 h 196"/>
                <a:gd name="T12" fmla="*/ 123 w 137"/>
                <a:gd name="T13" fmla="*/ 132 h 196"/>
                <a:gd name="T14" fmla="*/ 125 w 137"/>
                <a:gd name="T15" fmla="*/ 129 h 196"/>
                <a:gd name="T16" fmla="*/ 123 w 137"/>
                <a:gd name="T17" fmla="*/ 126 h 196"/>
                <a:gd name="T18" fmla="*/ 121 w 137"/>
                <a:gd name="T19" fmla="*/ 126 h 196"/>
                <a:gd name="T20" fmla="*/ 113 w 137"/>
                <a:gd name="T21" fmla="*/ 127 h 196"/>
                <a:gd name="T22" fmla="*/ 98 w 137"/>
                <a:gd name="T23" fmla="*/ 132 h 196"/>
                <a:gd name="T24" fmla="*/ 90 w 137"/>
                <a:gd name="T25" fmla="*/ 134 h 196"/>
                <a:gd name="T26" fmla="*/ 88 w 137"/>
                <a:gd name="T27" fmla="*/ 134 h 196"/>
                <a:gd name="T28" fmla="*/ 90 w 137"/>
                <a:gd name="T29" fmla="*/ 129 h 196"/>
                <a:gd name="T30" fmla="*/ 91 w 137"/>
                <a:gd name="T31" fmla="*/ 121 h 196"/>
                <a:gd name="T32" fmla="*/ 93 w 137"/>
                <a:gd name="T33" fmla="*/ 115 h 196"/>
                <a:gd name="T34" fmla="*/ 93 w 137"/>
                <a:gd name="T35" fmla="*/ 115 h 196"/>
                <a:gd name="T36" fmla="*/ 121 w 137"/>
                <a:gd name="T37" fmla="*/ 104 h 196"/>
                <a:gd name="T38" fmla="*/ 118 w 137"/>
                <a:gd name="T39" fmla="*/ 87 h 196"/>
                <a:gd name="T40" fmla="*/ 103 w 137"/>
                <a:gd name="T41" fmla="*/ 87 h 196"/>
                <a:gd name="T42" fmla="*/ 88 w 137"/>
                <a:gd name="T43" fmla="*/ 87 h 196"/>
                <a:gd name="T44" fmla="*/ 88 w 137"/>
                <a:gd name="T45" fmla="*/ 70 h 196"/>
                <a:gd name="T46" fmla="*/ 91 w 137"/>
                <a:gd name="T47" fmla="*/ 67 h 196"/>
                <a:gd name="T48" fmla="*/ 110 w 137"/>
                <a:gd name="T49" fmla="*/ 65 h 196"/>
                <a:gd name="T50" fmla="*/ 120 w 137"/>
                <a:gd name="T51" fmla="*/ 53 h 196"/>
                <a:gd name="T52" fmla="*/ 111 w 137"/>
                <a:gd name="T53" fmla="*/ 18 h 196"/>
                <a:gd name="T54" fmla="*/ 108 w 137"/>
                <a:gd name="T55" fmla="*/ 10 h 196"/>
                <a:gd name="T56" fmla="*/ 98 w 137"/>
                <a:gd name="T57" fmla="*/ 15 h 196"/>
                <a:gd name="T58" fmla="*/ 84 w 137"/>
                <a:gd name="T59" fmla="*/ 28 h 196"/>
                <a:gd name="T60" fmla="*/ 53 w 137"/>
                <a:gd name="T61" fmla="*/ 38 h 196"/>
                <a:gd name="T62" fmla="*/ 34 w 137"/>
                <a:gd name="T63" fmla="*/ 26 h 196"/>
                <a:gd name="T64" fmla="*/ 27 w 137"/>
                <a:gd name="T65" fmla="*/ 20 h 196"/>
                <a:gd name="T66" fmla="*/ 0 w 137"/>
                <a:gd name="T67" fmla="*/ 0 h 196"/>
                <a:gd name="T68" fmla="*/ 2 w 137"/>
                <a:gd name="T69" fmla="*/ 15 h 196"/>
                <a:gd name="T70" fmla="*/ 7 w 137"/>
                <a:gd name="T71" fmla="*/ 47 h 196"/>
                <a:gd name="T72" fmla="*/ 17 w 137"/>
                <a:gd name="T73" fmla="*/ 89 h 196"/>
                <a:gd name="T74" fmla="*/ 26 w 137"/>
                <a:gd name="T75" fmla="*/ 122 h 196"/>
                <a:gd name="T76" fmla="*/ 39 w 137"/>
                <a:gd name="T77" fmla="*/ 144 h 196"/>
                <a:gd name="T78" fmla="*/ 66 w 137"/>
                <a:gd name="T79" fmla="*/ 173 h 196"/>
                <a:gd name="T80" fmla="*/ 90 w 137"/>
                <a:gd name="T81" fmla="*/ 193 h 196"/>
                <a:gd name="T82" fmla="*/ 113 w 137"/>
                <a:gd name="T83" fmla="*/ 194 h 196"/>
                <a:gd name="T84" fmla="*/ 135 w 137"/>
                <a:gd name="T85" fmla="*/ 186 h 196"/>
                <a:gd name="T86" fmla="*/ 135 w 137"/>
                <a:gd name="T87" fmla="*/ 168 h 19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37"/>
                <a:gd name="T133" fmla="*/ 0 h 196"/>
                <a:gd name="T134" fmla="*/ 137 w 137"/>
                <a:gd name="T135" fmla="*/ 196 h 19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37" h="196">
                  <a:moveTo>
                    <a:pt x="135" y="168"/>
                  </a:moveTo>
                  <a:lnTo>
                    <a:pt x="131" y="159"/>
                  </a:lnTo>
                  <a:lnTo>
                    <a:pt x="130" y="152"/>
                  </a:lnTo>
                  <a:lnTo>
                    <a:pt x="123" y="151"/>
                  </a:lnTo>
                  <a:lnTo>
                    <a:pt x="110" y="154"/>
                  </a:lnTo>
                  <a:lnTo>
                    <a:pt x="105" y="154"/>
                  </a:lnTo>
                  <a:lnTo>
                    <a:pt x="100" y="151"/>
                  </a:lnTo>
                  <a:lnTo>
                    <a:pt x="96" y="147"/>
                  </a:lnTo>
                  <a:lnTo>
                    <a:pt x="93" y="142"/>
                  </a:lnTo>
                  <a:lnTo>
                    <a:pt x="100" y="139"/>
                  </a:lnTo>
                  <a:lnTo>
                    <a:pt x="106" y="137"/>
                  </a:lnTo>
                  <a:lnTo>
                    <a:pt x="115" y="134"/>
                  </a:lnTo>
                  <a:lnTo>
                    <a:pt x="121" y="132"/>
                  </a:lnTo>
                  <a:lnTo>
                    <a:pt x="123" y="132"/>
                  </a:lnTo>
                  <a:lnTo>
                    <a:pt x="123" y="131"/>
                  </a:lnTo>
                  <a:lnTo>
                    <a:pt x="125" y="129"/>
                  </a:lnTo>
                  <a:lnTo>
                    <a:pt x="125" y="127"/>
                  </a:lnTo>
                  <a:lnTo>
                    <a:pt x="123" y="126"/>
                  </a:lnTo>
                  <a:lnTo>
                    <a:pt x="121" y="126"/>
                  </a:lnTo>
                  <a:lnTo>
                    <a:pt x="120" y="126"/>
                  </a:lnTo>
                  <a:lnTo>
                    <a:pt x="113" y="127"/>
                  </a:lnTo>
                  <a:lnTo>
                    <a:pt x="105" y="131"/>
                  </a:lnTo>
                  <a:lnTo>
                    <a:pt x="98" y="132"/>
                  </a:lnTo>
                  <a:lnTo>
                    <a:pt x="90" y="136"/>
                  </a:lnTo>
                  <a:lnTo>
                    <a:pt x="90" y="134"/>
                  </a:lnTo>
                  <a:lnTo>
                    <a:pt x="88" y="134"/>
                  </a:lnTo>
                  <a:lnTo>
                    <a:pt x="88" y="132"/>
                  </a:lnTo>
                  <a:lnTo>
                    <a:pt x="90" y="129"/>
                  </a:lnTo>
                  <a:lnTo>
                    <a:pt x="91" y="124"/>
                  </a:lnTo>
                  <a:lnTo>
                    <a:pt x="91" y="121"/>
                  </a:lnTo>
                  <a:lnTo>
                    <a:pt x="93" y="115"/>
                  </a:lnTo>
                  <a:lnTo>
                    <a:pt x="121" y="104"/>
                  </a:lnTo>
                  <a:lnTo>
                    <a:pt x="121" y="87"/>
                  </a:lnTo>
                  <a:lnTo>
                    <a:pt x="118" y="87"/>
                  </a:lnTo>
                  <a:lnTo>
                    <a:pt x="111" y="87"/>
                  </a:lnTo>
                  <a:lnTo>
                    <a:pt x="103" y="87"/>
                  </a:lnTo>
                  <a:lnTo>
                    <a:pt x="96" y="89"/>
                  </a:lnTo>
                  <a:lnTo>
                    <a:pt x="88" y="87"/>
                  </a:lnTo>
                  <a:lnTo>
                    <a:pt x="86" y="80"/>
                  </a:lnTo>
                  <a:lnTo>
                    <a:pt x="88" y="70"/>
                  </a:lnTo>
                  <a:lnTo>
                    <a:pt x="88" y="67"/>
                  </a:lnTo>
                  <a:lnTo>
                    <a:pt x="91" y="67"/>
                  </a:lnTo>
                  <a:lnTo>
                    <a:pt x="100" y="67"/>
                  </a:lnTo>
                  <a:lnTo>
                    <a:pt x="110" y="65"/>
                  </a:lnTo>
                  <a:lnTo>
                    <a:pt x="118" y="63"/>
                  </a:lnTo>
                  <a:lnTo>
                    <a:pt x="120" y="53"/>
                  </a:lnTo>
                  <a:lnTo>
                    <a:pt x="116" y="35"/>
                  </a:lnTo>
                  <a:lnTo>
                    <a:pt x="111" y="18"/>
                  </a:lnTo>
                  <a:lnTo>
                    <a:pt x="110" y="10"/>
                  </a:lnTo>
                  <a:lnTo>
                    <a:pt x="108" y="10"/>
                  </a:lnTo>
                  <a:lnTo>
                    <a:pt x="103" y="11"/>
                  </a:lnTo>
                  <a:lnTo>
                    <a:pt x="98" y="15"/>
                  </a:lnTo>
                  <a:lnTo>
                    <a:pt x="95" y="20"/>
                  </a:lnTo>
                  <a:lnTo>
                    <a:pt x="84" y="28"/>
                  </a:lnTo>
                  <a:lnTo>
                    <a:pt x="68" y="35"/>
                  </a:lnTo>
                  <a:lnTo>
                    <a:pt x="53" y="38"/>
                  </a:lnTo>
                  <a:lnTo>
                    <a:pt x="46" y="40"/>
                  </a:lnTo>
                  <a:lnTo>
                    <a:pt x="34" y="26"/>
                  </a:lnTo>
                  <a:lnTo>
                    <a:pt x="48" y="21"/>
                  </a:lnTo>
                  <a:lnTo>
                    <a:pt x="27" y="20"/>
                  </a:lnTo>
                  <a:lnTo>
                    <a:pt x="14" y="5"/>
                  </a:lnTo>
                  <a:lnTo>
                    <a:pt x="0" y="0"/>
                  </a:lnTo>
                  <a:lnTo>
                    <a:pt x="0" y="3"/>
                  </a:lnTo>
                  <a:lnTo>
                    <a:pt x="2" y="15"/>
                  </a:lnTo>
                  <a:lnTo>
                    <a:pt x="4" y="30"/>
                  </a:lnTo>
                  <a:lnTo>
                    <a:pt x="7" y="47"/>
                  </a:lnTo>
                  <a:lnTo>
                    <a:pt x="11" y="68"/>
                  </a:lnTo>
                  <a:lnTo>
                    <a:pt x="17" y="89"/>
                  </a:lnTo>
                  <a:lnTo>
                    <a:pt x="22" y="107"/>
                  </a:lnTo>
                  <a:lnTo>
                    <a:pt x="26" y="122"/>
                  </a:lnTo>
                  <a:lnTo>
                    <a:pt x="31" y="134"/>
                  </a:lnTo>
                  <a:lnTo>
                    <a:pt x="39" y="144"/>
                  </a:lnTo>
                  <a:lnTo>
                    <a:pt x="51" y="157"/>
                  </a:lnTo>
                  <a:lnTo>
                    <a:pt x="66" y="173"/>
                  </a:lnTo>
                  <a:lnTo>
                    <a:pt x="79" y="186"/>
                  </a:lnTo>
                  <a:lnTo>
                    <a:pt x="90" y="193"/>
                  </a:lnTo>
                  <a:lnTo>
                    <a:pt x="100" y="196"/>
                  </a:lnTo>
                  <a:lnTo>
                    <a:pt x="113" y="194"/>
                  </a:lnTo>
                  <a:lnTo>
                    <a:pt x="126" y="191"/>
                  </a:lnTo>
                  <a:lnTo>
                    <a:pt x="135" y="186"/>
                  </a:lnTo>
                  <a:lnTo>
                    <a:pt x="137" y="178"/>
                  </a:lnTo>
                  <a:lnTo>
                    <a:pt x="135" y="16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53" name="Freeform 36"/>
            <p:cNvSpPr>
              <a:spLocks/>
            </p:cNvSpPr>
            <p:nvPr/>
          </p:nvSpPr>
          <p:spPr bwMode="auto">
            <a:xfrm>
              <a:off x="4553" y="2583"/>
              <a:ext cx="81" cy="68"/>
            </a:xfrm>
            <a:custGeom>
              <a:avLst/>
              <a:gdLst>
                <a:gd name="T0" fmla="*/ 0 w 161"/>
                <a:gd name="T1" fmla="*/ 51 h 136"/>
                <a:gd name="T2" fmla="*/ 2 w 161"/>
                <a:gd name="T3" fmla="*/ 49 h 136"/>
                <a:gd name="T4" fmla="*/ 7 w 161"/>
                <a:gd name="T5" fmla="*/ 46 h 136"/>
                <a:gd name="T6" fmla="*/ 13 w 161"/>
                <a:gd name="T7" fmla="*/ 41 h 136"/>
                <a:gd name="T8" fmla="*/ 23 w 161"/>
                <a:gd name="T9" fmla="*/ 34 h 136"/>
                <a:gd name="T10" fmla="*/ 33 w 161"/>
                <a:gd name="T11" fmla="*/ 27 h 136"/>
                <a:gd name="T12" fmla="*/ 44 w 161"/>
                <a:gd name="T13" fmla="*/ 20 h 136"/>
                <a:gd name="T14" fmla="*/ 54 w 161"/>
                <a:gd name="T15" fmla="*/ 14 h 136"/>
                <a:gd name="T16" fmla="*/ 64 w 161"/>
                <a:gd name="T17" fmla="*/ 10 h 136"/>
                <a:gd name="T18" fmla="*/ 81 w 161"/>
                <a:gd name="T19" fmla="*/ 5 h 136"/>
                <a:gd name="T20" fmla="*/ 96 w 161"/>
                <a:gd name="T21" fmla="*/ 2 h 136"/>
                <a:gd name="T22" fmla="*/ 107 w 161"/>
                <a:gd name="T23" fmla="*/ 0 h 136"/>
                <a:gd name="T24" fmla="*/ 112 w 161"/>
                <a:gd name="T25" fmla="*/ 0 h 136"/>
                <a:gd name="T26" fmla="*/ 104 w 161"/>
                <a:gd name="T27" fmla="*/ 4 h 136"/>
                <a:gd name="T28" fmla="*/ 89 w 161"/>
                <a:gd name="T29" fmla="*/ 9 h 136"/>
                <a:gd name="T30" fmla="*/ 72 w 161"/>
                <a:gd name="T31" fmla="*/ 19 h 136"/>
                <a:gd name="T32" fmla="*/ 64 w 161"/>
                <a:gd name="T33" fmla="*/ 29 h 136"/>
                <a:gd name="T34" fmla="*/ 65 w 161"/>
                <a:gd name="T35" fmla="*/ 39 h 136"/>
                <a:gd name="T36" fmla="*/ 70 w 161"/>
                <a:gd name="T37" fmla="*/ 46 h 136"/>
                <a:gd name="T38" fmla="*/ 74 w 161"/>
                <a:gd name="T39" fmla="*/ 52 h 136"/>
                <a:gd name="T40" fmla="*/ 72 w 161"/>
                <a:gd name="T41" fmla="*/ 56 h 136"/>
                <a:gd name="T42" fmla="*/ 67 w 161"/>
                <a:gd name="T43" fmla="*/ 64 h 136"/>
                <a:gd name="T44" fmla="*/ 62 w 161"/>
                <a:gd name="T45" fmla="*/ 76 h 136"/>
                <a:gd name="T46" fmla="*/ 62 w 161"/>
                <a:gd name="T47" fmla="*/ 89 h 136"/>
                <a:gd name="T48" fmla="*/ 69 w 161"/>
                <a:gd name="T49" fmla="*/ 99 h 136"/>
                <a:gd name="T50" fmla="*/ 75 w 161"/>
                <a:gd name="T51" fmla="*/ 101 h 136"/>
                <a:gd name="T52" fmla="*/ 82 w 161"/>
                <a:gd name="T53" fmla="*/ 103 h 136"/>
                <a:gd name="T54" fmla="*/ 91 w 161"/>
                <a:gd name="T55" fmla="*/ 101 h 136"/>
                <a:gd name="T56" fmla="*/ 101 w 161"/>
                <a:gd name="T57" fmla="*/ 99 h 136"/>
                <a:gd name="T58" fmla="*/ 111 w 161"/>
                <a:gd name="T59" fmla="*/ 98 h 136"/>
                <a:gd name="T60" fmla="*/ 121 w 161"/>
                <a:gd name="T61" fmla="*/ 98 h 136"/>
                <a:gd name="T62" fmla="*/ 133 w 161"/>
                <a:gd name="T63" fmla="*/ 96 h 136"/>
                <a:gd name="T64" fmla="*/ 143 w 161"/>
                <a:gd name="T65" fmla="*/ 98 h 136"/>
                <a:gd name="T66" fmla="*/ 158 w 161"/>
                <a:gd name="T67" fmla="*/ 101 h 136"/>
                <a:gd name="T68" fmla="*/ 161 w 161"/>
                <a:gd name="T69" fmla="*/ 104 h 136"/>
                <a:gd name="T70" fmla="*/ 159 w 161"/>
                <a:gd name="T71" fmla="*/ 106 h 136"/>
                <a:gd name="T72" fmla="*/ 153 w 161"/>
                <a:gd name="T73" fmla="*/ 108 h 136"/>
                <a:gd name="T74" fmla="*/ 146 w 161"/>
                <a:gd name="T75" fmla="*/ 108 h 136"/>
                <a:gd name="T76" fmla="*/ 136 w 161"/>
                <a:gd name="T77" fmla="*/ 109 h 136"/>
                <a:gd name="T78" fmla="*/ 123 w 161"/>
                <a:gd name="T79" fmla="*/ 111 h 136"/>
                <a:gd name="T80" fmla="*/ 107 w 161"/>
                <a:gd name="T81" fmla="*/ 113 h 136"/>
                <a:gd name="T82" fmla="*/ 91 w 161"/>
                <a:gd name="T83" fmla="*/ 114 h 136"/>
                <a:gd name="T84" fmla="*/ 75 w 161"/>
                <a:gd name="T85" fmla="*/ 118 h 136"/>
                <a:gd name="T86" fmla="*/ 62 w 161"/>
                <a:gd name="T87" fmla="*/ 121 h 136"/>
                <a:gd name="T88" fmla="*/ 52 w 161"/>
                <a:gd name="T89" fmla="*/ 125 h 136"/>
                <a:gd name="T90" fmla="*/ 39 w 161"/>
                <a:gd name="T91" fmla="*/ 131 h 136"/>
                <a:gd name="T92" fmla="*/ 28 w 161"/>
                <a:gd name="T93" fmla="*/ 135 h 136"/>
                <a:gd name="T94" fmla="*/ 22 w 161"/>
                <a:gd name="T95" fmla="*/ 136 h 136"/>
                <a:gd name="T96" fmla="*/ 20 w 161"/>
                <a:gd name="T97" fmla="*/ 136 h 136"/>
                <a:gd name="T98" fmla="*/ 20 w 161"/>
                <a:gd name="T99" fmla="*/ 133 h 136"/>
                <a:gd name="T100" fmla="*/ 20 w 161"/>
                <a:gd name="T101" fmla="*/ 125 h 136"/>
                <a:gd name="T102" fmla="*/ 20 w 161"/>
                <a:gd name="T103" fmla="*/ 111 h 136"/>
                <a:gd name="T104" fmla="*/ 20 w 161"/>
                <a:gd name="T105" fmla="*/ 98 h 136"/>
                <a:gd name="T106" fmla="*/ 17 w 161"/>
                <a:gd name="T107" fmla="*/ 84 h 136"/>
                <a:gd name="T108" fmla="*/ 8 w 161"/>
                <a:gd name="T109" fmla="*/ 72 h 136"/>
                <a:gd name="T110" fmla="*/ 0 w 161"/>
                <a:gd name="T111" fmla="*/ 62 h 136"/>
                <a:gd name="T112" fmla="*/ 0 w 161"/>
                <a:gd name="T113" fmla="*/ 51 h 1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61"/>
                <a:gd name="T172" fmla="*/ 0 h 136"/>
                <a:gd name="T173" fmla="*/ 161 w 161"/>
                <a:gd name="T174" fmla="*/ 136 h 1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61" h="136">
                  <a:moveTo>
                    <a:pt x="0" y="51"/>
                  </a:moveTo>
                  <a:lnTo>
                    <a:pt x="2" y="49"/>
                  </a:lnTo>
                  <a:lnTo>
                    <a:pt x="7" y="46"/>
                  </a:lnTo>
                  <a:lnTo>
                    <a:pt x="13" y="41"/>
                  </a:lnTo>
                  <a:lnTo>
                    <a:pt x="23" y="34"/>
                  </a:lnTo>
                  <a:lnTo>
                    <a:pt x="33" y="27"/>
                  </a:lnTo>
                  <a:lnTo>
                    <a:pt x="44" y="20"/>
                  </a:lnTo>
                  <a:lnTo>
                    <a:pt x="54" y="14"/>
                  </a:lnTo>
                  <a:lnTo>
                    <a:pt x="64" y="10"/>
                  </a:lnTo>
                  <a:lnTo>
                    <a:pt x="81" y="5"/>
                  </a:lnTo>
                  <a:lnTo>
                    <a:pt x="96" y="2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04" y="4"/>
                  </a:lnTo>
                  <a:lnTo>
                    <a:pt x="89" y="9"/>
                  </a:lnTo>
                  <a:lnTo>
                    <a:pt x="72" y="19"/>
                  </a:lnTo>
                  <a:lnTo>
                    <a:pt x="64" y="29"/>
                  </a:lnTo>
                  <a:lnTo>
                    <a:pt x="65" y="39"/>
                  </a:lnTo>
                  <a:lnTo>
                    <a:pt x="70" y="46"/>
                  </a:lnTo>
                  <a:lnTo>
                    <a:pt x="74" y="52"/>
                  </a:lnTo>
                  <a:lnTo>
                    <a:pt x="72" y="56"/>
                  </a:lnTo>
                  <a:lnTo>
                    <a:pt x="67" y="64"/>
                  </a:lnTo>
                  <a:lnTo>
                    <a:pt x="62" y="76"/>
                  </a:lnTo>
                  <a:lnTo>
                    <a:pt x="62" y="89"/>
                  </a:lnTo>
                  <a:lnTo>
                    <a:pt x="69" y="99"/>
                  </a:lnTo>
                  <a:lnTo>
                    <a:pt x="75" y="101"/>
                  </a:lnTo>
                  <a:lnTo>
                    <a:pt x="82" y="103"/>
                  </a:lnTo>
                  <a:lnTo>
                    <a:pt x="91" y="101"/>
                  </a:lnTo>
                  <a:lnTo>
                    <a:pt x="101" y="99"/>
                  </a:lnTo>
                  <a:lnTo>
                    <a:pt x="111" y="98"/>
                  </a:lnTo>
                  <a:lnTo>
                    <a:pt x="121" y="98"/>
                  </a:lnTo>
                  <a:lnTo>
                    <a:pt x="133" y="96"/>
                  </a:lnTo>
                  <a:lnTo>
                    <a:pt x="143" y="98"/>
                  </a:lnTo>
                  <a:lnTo>
                    <a:pt x="158" y="101"/>
                  </a:lnTo>
                  <a:lnTo>
                    <a:pt x="161" y="104"/>
                  </a:lnTo>
                  <a:lnTo>
                    <a:pt x="159" y="106"/>
                  </a:lnTo>
                  <a:lnTo>
                    <a:pt x="153" y="108"/>
                  </a:lnTo>
                  <a:lnTo>
                    <a:pt x="146" y="108"/>
                  </a:lnTo>
                  <a:lnTo>
                    <a:pt x="136" y="109"/>
                  </a:lnTo>
                  <a:lnTo>
                    <a:pt x="123" y="111"/>
                  </a:lnTo>
                  <a:lnTo>
                    <a:pt x="107" y="113"/>
                  </a:lnTo>
                  <a:lnTo>
                    <a:pt x="91" y="114"/>
                  </a:lnTo>
                  <a:lnTo>
                    <a:pt x="75" y="118"/>
                  </a:lnTo>
                  <a:lnTo>
                    <a:pt x="62" y="121"/>
                  </a:lnTo>
                  <a:lnTo>
                    <a:pt x="52" y="125"/>
                  </a:lnTo>
                  <a:lnTo>
                    <a:pt x="39" y="131"/>
                  </a:lnTo>
                  <a:lnTo>
                    <a:pt x="28" y="135"/>
                  </a:lnTo>
                  <a:lnTo>
                    <a:pt x="22" y="136"/>
                  </a:lnTo>
                  <a:lnTo>
                    <a:pt x="20" y="136"/>
                  </a:lnTo>
                  <a:lnTo>
                    <a:pt x="20" y="133"/>
                  </a:lnTo>
                  <a:lnTo>
                    <a:pt x="20" y="125"/>
                  </a:lnTo>
                  <a:lnTo>
                    <a:pt x="20" y="111"/>
                  </a:lnTo>
                  <a:lnTo>
                    <a:pt x="20" y="98"/>
                  </a:lnTo>
                  <a:lnTo>
                    <a:pt x="17" y="84"/>
                  </a:lnTo>
                  <a:lnTo>
                    <a:pt x="8" y="72"/>
                  </a:lnTo>
                  <a:lnTo>
                    <a:pt x="0" y="62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pic>
        <p:nvPicPr>
          <p:cNvPr id="2085" name="Picture 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4000500"/>
            <a:ext cx="1865312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92" decel="100000"/>
                                        <p:tgtEl>
                                          <p:spTgt spid="20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92" decel="100000"/>
                                        <p:tgtEl>
                                          <p:spTgt spid="208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192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92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fssqgaolu\Local Settings\Temporary Internet Files\Content.IE5\A78PRC2P\MP90040033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785794"/>
            <a:ext cx="4973010" cy="3314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54113" y="-1189038"/>
            <a:ext cx="3567113" cy="356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4"/>
          <p:cNvGrpSpPr>
            <a:grpSpLocks/>
          </p:cNvGrpSpPr>
          <p:nvPr/>
        </p:nvGrpSpPr>
        <p:grpSpPr bwMode="auto">
          <a:xfrm flipV="1">
            <a:off x="1552575" y="2382838"/>
            <a:ext cx="103188" cy="2366962"/>
            <a:chOff x="3828201" y="562235"/>
            <a:chExt cx="102603" cy="2367494"/>
          </a:xfrm>
        </p:grpSpPr>
        <p:cxnSp>
          <p:nvCxnSpPr>
            <p:cNvPr id="7" name="直接连接符 6"/>
            <p:cNvCxnSpPr/>
            <p:nvPr/>
          </p:nvCxnSpPr>
          <p:spPr>
            <a:xfrm rot="5400000">
              <a:off x="2751031" y="1749956"/>
              <a:ext cx="2357967" cy="157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rot="5400000">
              <a:off x="3179553" y="1210884"/>
              <a:ext cx="1300454" cy="315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15"/>
          <p:cNvGrpSpPr>
            <a:grpSpLocks/>
          </p:cNvGrpSpPr>
          <p:nvPr/>
        </p:nvGrpSpPr>
        <p:grpSpPr bwMode="auto">
          <a:xfrm rot="-5400000">
            <a:off x="2740819" y="2601119"/>
            <a:ext cx="103187" cy="3317875"/>
            <a:chOff x="3828201" y="562235"/>
            <a:chExt cx="102606" cy="3318024"/>
          </a:xfrm>
        </p:grpSpPr>
        <p:cxnSp>
          <p:nvCxnSpPr>
            <p:cNvPr id="17" name="直接连接符 16"/>
            <p:cNvCxnSpPr/>
            <p:nvPr/>
          </p:nvCxnSpPr>
          <p:spPr>
            <a:xfrm rot="5400000">
              <a:off x="2274190" y="2223642"/>
              <a:ext cx="3308499" cy="473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5400000">
              <a:off x="3178090" y="1210767"/>
              <a:ext cx="1300221" cy="315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14"/>
          <p:cNvGrpSpPr>
            <a:grpSpLocks/>
          </p:cNvGrpSpPr>
          <p:nvPr/>
        </p:nvGrpSpPr>
        <p:grpSpPr bwMode="auto">
          <a:xfrm rot="10800000" flipV="1">
            <a:off x="6867525" y="125413"/>
            <a:ext cx="101600" cy="2366962"/>
            <a:chOff x="3828201" y="562235"/>
            <a:chExt cx="102603" cy="2367494"/>
          </a:xfrm>
        </p:grpSpPr>
        <p:cxnSp>
          <p:nvCxnSpPr>
            <p:cNvPr id="36" name="直接连接符 35"/>
            <p:cNvCxnSpPr/>
            <p:nvPr/>
          </p:nvCxnSpPr>
          <p:spPr>
            <a:xfrm rot="5400000">
              <a:off x="2752621" y="1748356"/>
              <a:ext cx="2357968" cy="160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5400000">
              <a:off x="3179577" y="1209271"/>
              <a:ext cx="1300455" cy="320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15"/>
          <p:cNvGrpSpPr>
            <a:grpSpLocks/>
          </p:cNvGrpSpPr>
          <p:nvPr/>
        </p:nvGrpSpPr>
        <p:grpSpPr bwMode="auto">
          <a:xfrm rot="5400000">
            <a:off x="5679282" y="-1043781"/>
            <a:ext cx="103187" cy="3317875"/>
            <a:chOff x="3828201" y="562235"/>
            <a:chExt cx="102606" cy="3318024"/>
          </a:xfrm>
        </p:grpSpPr>
        <p:cxnSp>
          <p:nvCxnSpPr>
            <p:cNvPr id="34" name="直接连接符 33"/>
            <p:cNvCxnSpPr/>
            <p:nvPr/>
          </p:nvCxnSpPr>
          <p:spPr>
            <a:xfrm rot="5400000">
              <a:off x="2274190" y="2223642"/>
              <a:ext cx="3308499" cy="473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5400000">
              <a:off x="3178090" y="1213942"/>
              <a:ext cx="1300221" cy="315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13" y="571500"/>
            <a:ext cx="120650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TextBox 39"/>
          <p:cNvSpPr txBox="1"/>
          <p:nvPr/>
        </p:nvSpPr>
        <p:spPr>
          <a:xfrm>
            <a:off x="1714500" y="4429125"/>
            <a:ext cx="5986463" cy="1938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</a:rPr>
              <a:t>工作是您可以依靠的东西，是个可以终身依赖且永远还会背弃你的朋友</a:t>
            </a:r>
            <a:endParaRPr lang="en-US" altLang="zh-CN" sz="2000" dirty="0">
              <a:solidFill>
                <a:schemeClr val="accent1">
                  <a:lumMod val="50000"/>
                </a:schemeClr>
              </a:solidFill>
              <a:latin typeface="楷体_GB2312" pitchFamily="49" charset="-122"/>
              <a:ea typeface="楷体_GB2312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altLang="zh-CN" sz="2000" dirty="0">
              <a:solidFill>
                <a:schemeClr val="accent1">
                  <a:lumMod val="50000"/>
                </a:schemeClr>
              </a:solidFill>
              <a:latin typeface="楷体_GB2312" pitchFamily="49" charset="-122"/>
              <a:ea typeface="楷体_GB2312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</a:rPr>
              <a:t>激情是工作最好的朋友，是还具备这种古老的狂热精神，决定你是否能够得到工作，是否能开发到客户，更为重要的是，你是否能保住你的工作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微笑PPT - 小A">
  <a:themeElements>
    <a:clrScheme name="微笑PPT - 小A 1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E20000"/>
      </a:accent1>
      <a:accent2>
        <a:srgbClr val="CC0000"/>
      </a:accent2>
      <a:accent3>
        <a:srgbClr val="FFFFFF"/>
      </a:accent3>
      <a:accent4>
        <a:srgbClr val="000000"/>
      </a:accent4>
      <a:accent5>
        <a:srgbClr val="EEAAAA"/>
      </a:accent5>
      <a:accent6>
        <a:srgbClr val="B90000"/>
      </a:accent6>
      <a:hlink>
        <a:srgbClr val="800000"/>
      </a:hlink>
      <a:folHlink>
        <a:srgbClr val="FFCC00"/>
      </a:folHlink>
    </a:clrScheme>
    <a:fontScheme name="微笑PPT - 小A">
      <a:majorFont>
        <a:latin typeface="Arial"/>
        <a:ea typeface="微软雅黑"/>
        <a:cs typeface="宋体"/>
      </a:majorFont>
      <a:minorFont>
        <a:latin typeface="Arial"/>
        <a:ea typeface="微软雅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</TotalTime>
  <Words>537</Words>
  <Application>Microsoft Office PowerPoint</Application>
  <PresentationFormat>全屏显示(4:3)</PresentationFormat>
  <Paragraphs>92</Paragraphs>
  <Slides>13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15" baseType="lpstr">
      <vt:lpstr>Office 主题</vt:lpstr>
      <vt:lpstr>微笑PPT - 小A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BONY</dc:creator>
  <cp:lastModifiedBy>BONY</cp:lastModifiedBy>
  <cp:revision>87</cp:revision>
  <dcterms:modified xsi:type="dcterms:W3CDTF">2011-12-05T15:31:14Z</dcterms:modified>
</cp:coreProperties>
</file>