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4014" r:id="rId2"/>
  </p:sldMasterIdLst>
  <p:notesMasterIdLst>
    <p:notesMasterId r:id="rId19"/>
  </p:notesMasterIdLst>
  <p:sldIdLst>
    <p:sldId id="259" r:id="rId3"/>
    <p:sldId id="344" r:id="rId4"/>
    <p:sldId id="345" r:id="rId5"/>
    <p:sldId id="321" r:id="rId6"/>
    <p:sldId id="346" r:id="rId7"/>
    <p:sldId id="327" r:id="rId8"/>
    <p:sldId id="341" r:id="rId9"/>
    <p:sldId id="342" r:id="rId10"/>
    <p:sldId id="330" r:id="rId11"/>
    <p:sldId id="338" r:id="rId12"/>
    <p:sldId id="322" r:id="rId13"/>
    <p:sldId id="323" r:id="rId14"/>
    <p:sldId id="340" r:id="rId15"/>
    <p:sldId id="277" r:id="rId16"/>
    <p:sldId id="343" r:id="rId17"/>
    <p:sldId id="347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99CC00"/>
    <a:srgbClr val="FF0066"/>
    <a:srgbClr val="15C2FF"/>
    <a:srgbClr val="FFFFFF"/>
    <a:srgbClr val="A50021"/>
    <a:srgbClr val="00FF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8527" autoAdjust="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F32F8FD0-E582-4024-834E-06402E3C0E66}" type="datetimeFigureOut">
              <a:rPr lang="zh-CN" altLang="en-US"/>
              <a:pPr>
                <a:defRPr/>
              </a:pPr>
              <a:t>2011/11/19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BA7C8B0A-98C6-4B58-B163-50CC61B3CD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0978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AFD3483-6453-4E8E-8A85-AD9FB279C9F8}" type="slidenum">
              <a:rPr lang="zh-CN" altLang="en-US" sz="1200" smtClean="0"/>
              <a:pPr eaLnBrk="1" hangingPunct="1"/>
              <a:t>10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66B0387A-2A40-43BE-9A69-EC45D7D5F738}" type="slidenum">
              <a:rPr lang="zh-CN" altLang="en-US" sz="1200" smtClean="0"/>
              <a:pPr eaLnBrk="1" hangingPunct="1"/>
              <a:t>11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35D03C9E-E138-48DE-BB95-252234A0CB5F}" type="slidenum">
              <a:rPr lang="zh-CN" altLang="en-US" sz="1200" smtClean="0"/>
              <a:pPr eaLnBrk="1" hangingPunct="1"/>
              <a:t>13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C9E72-976E-4CF1-93F7-F6067138E1F4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A693C-009E-4F5F-ABAF-28C29C57A14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30545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AE235-B8E2-4F77-9F1F-C3000379C4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19153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3CD3B-739D-4BF5-A324-EF76541AAD5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341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0BF54-685D-47BE-9444-B8CF1610593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842943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F3232-398E-4637-8504-81688CBB2AE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210886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F241B-EAD7-4928-8E57-A68EC81FF00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513388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F1BE-A768-42EA-9E1C-0C2E4706FB8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950643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zh-CN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1F621-03A2-44F8-A81A-BAEE968221B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003782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528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3637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30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77810B-A16E-41ED-AED8-53B2EE00FD52}" type="slidenum">
              <a:rPr lang="en-US" altLang="zh-CN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52388" y="452438"/>
            <a:ext cx="9036050" cy="815975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8800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l" eaLnBrk="1" hangingPunct="1"/>
            <a:endParaRPr kumimoji="1" lang="zh-CN" altLang="en-US" sz="2800" b="1" dirty="0" smtClean="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79882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82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645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562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1161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610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197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683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326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 rot="16200000">
            <a:off x="-2441574" y="2959100"/>
            <a:ext cx="5903912" cy="9223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ea"/>
                <a:ea typeface="+mj-ea"/>
                <a:cs typeface="+mj-cs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cxnSp>
        <p:nvCxnSpPr>
          <p:cNvPr id="3" name="直接连接符​​ 16"/>
          <p:cNvCxnSpPr/>
          <p:nvPr/>
        </p:nvCxnSpPr>
        <p:spPr>
          <a:xfrm flipV="1">
            <a:off x="1008063" y="476250"/>
            <a:ext cx="34925" cy="604837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fld id="{2D5B61C2-8706-46DD-8B17-F705AB468FF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597623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9B6EF-58CB-49F1-8A11-9E8940473FE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016714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37E6-B30E-4964-845C-B5B9F444E4B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26065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57CA4-C93D-4897-A8E3-B82D6C1454E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74371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ABDD5-4B2D-44FE-A4DA-4271E87A69B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732415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F9D2B-CF3F-49AE-9D61-4F52CAD9BE3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512970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96913" y="50133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30E06-A8B0-4A79-A7A0-C4A8873D21C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95924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9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4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6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875463" y="6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70C0"/>
                </a:solidFill>
                <a:latin typeface="+mj-lt"/>
                <a:ea typeface="宋体" pitchFamily="2" charset="-122"/>
              </a:defRPr>
            </a:lvl1pPr>
          </a:lstStyle>
          <a:p>
            <a:pPr>
              <a:defRPr/>
            </a:pPr>
            <a:fld id="{DA77810B-A16E-41ED-AED8-53B2EE00FD5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cxnSp>
        <p:nvCxnSpPr>
          <p:cNvPr id="7" name="直接连接符​​ 6"/>
          <p:cNvCxnSpPr/>
          <p:nvPr/>
        </p:nvCxnSpPr>
        <p:spPr>
          <a:xfrm>
            <a:off x="0" y="404813"/>
            <a:ext cx="91440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​​ 7"/>
          <p:cNvCxnSpPr/>
          <p:nvPr/>
        </p:nvCxnSpPr>
        <p:spPr>
          <a:xfrm>
            <a:off x="0" y="6416675"/>
            <a:ext cx="91440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​​ 8"/>
          <p:cNvSpPr/>
          <p:nvPr/>
        </p:nvSpPr>
        <p:spPr>
          <a:xfrm>
            <a:off x="179388" y="177800"/>
            <a:ext cx="107950" cy="1079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​​ 9"/>
          <p:cNvSpPr/>
          <p:nvPr/>
        </p:nvSpPr>
        <p:spPr>
          <a:xfrm>
            <a:off x="496888" y="177800"/>
            <a:ext cx="144462" cy="14446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​​ 10"/>
          <p:cNvSpPr/>
          <p:nvPr/>
        </p:nvSpPr>
        <p:spPr>
          <a:xfrm>
            <a:off x="330200" y="177800"/>
            <a:ext cx="125413" cy="1254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​​ 11"/>
          <p:cNvSpPr/>
          <p:nvPr/>
        </p:nvSpPr>
        <p:spPr>
          <a:xfrm>
            <a:off x="684213" y="177800"/>
            <a:ext cx="161925" cy="1619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36" name="TextBox 12"/>
          <p:cNvSpPr txBox="1">
            <a:spLocks noChangeArrowheads="1"/>
          </p:cNvSpPr>
          <p:nvPr/>
        </p:nvSpPr>
        <p:spPr bwMode="auto">
          <a:xfrm>
            <a:off x="4134221" y="6464300"/>
            <a:ext cx="875561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BREAD PPT</a:t>
            </a:r>
            <a:endParaRPr lang="zh-CN" altLang="en-US" sz="1000" dirty="0" smtClean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37" name="组合 13"/>
          <p:cNvGrpSpPr>
            <a:grpSpLocks/>
          </p:cNvGrpSpPr>
          <p:nvPr/>
        </p:nvGrpSpPr>
        <p:grpSpPr bwMode="auto">
          <a:xfrm>
            <a:off x="161925" y="6515100"/>
            <a:ext cx="142875" cy="144463"/>
            <a:chOff x="1835696" y="2780928"/>
            <a:chExt cx="288032" cy="288032"/>
          </a:xfrm>
        </p:grpSpPr>
        <p:sp>
          <p:nvSpPr>
            <p:cNvPr id="15" name="椭圆​​ 14"/>
            <p:cNvSpPr/>
            <p:nvPr userDrawn="1"/>
          </p:nvSpPr>
          <p:spPr>
            <a:xfrm>
              <a:off x="1909305" y="2853728"/>
              <a:ext cx="144015" cy="142432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6" name="直接连接符​​ 15"/>
            <p:cNvCxnSpPr/>
            <p:nvPr userDrawn="1"/>
          </p:nvCxnSpPr>
          <p:spPr>
            <a:xfrm>
              <a:off x="1835696" y="2926526"/>
              <a:ext cx="288032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​​ 16"/>
            <p:cNvCxnSpPr/>
            <p:nvPr userDrawn="1"/>
          </p:nvCxnSpPr>
          <p:spPr>
            <a:xfrm>
              <a:off x="1979713" y="2780928"/>
              <a:ext cx="0" cy="288032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8" name="组合 17"/>
          <p:cNvGrpSpPr>
            <a:grpSpLocks/>
          </p:cNvGrpSpPr>
          <p:nvPr/>
        </p:nvGrpSpPr>
        <p:grpSpPr bwMode="auto">
          <a:xfrm>
            <a:off x="8893175" y="6532563"/>
            <a:ext cx="142875" cy="144462"/>
            <a:chOff x="1835696" y="2780928"/>
            <a:chExt cx="288032" cy="288032"/>
          </a:xfrm>
        </p:grpSpPr>
        <p:sp>
          <p:nvSpPr>
            <p:cNvPr id="19" name="椭圆​​ 18"/>
            <p:cNvSpPr/>
            <p:nvPr userDrawn="1"/>
          </p:nvSpPr>
          <p:spPr>
            <a:xfrm>
              <a:off x="1909305" y="2853727"/>
              <a:ext cx="144015" cy="142435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0" name="直接连接符​​ 19"/>
            <p:cNvCxnSpPr/>
            <p:nvPr userDrawn="1"/>
          </p:nvCxnSpPr>
          <p:spPr>
            <a:xfrm>
              <a:off x="1835696" y="2926527"/>
              <a:ext cx="288032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​​ 20"/>
            <p:cNvCxnSpPr/>
            <p:nvPr userDrawn="1"/>
          </p:nvCxnSpPr>
          <p:spPr>
            <a:xfrm>
              <a:off x="1979713" y="2780928"/>
              <a:ext cx="0" cy="288032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4013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0" r:id="rId14"/>
    <p:sldLayoutId id="2147484011" r:id="rId15"/>
    <p:sldLayoutId id="2147484012" r:id="rId1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805264"/>
            <a:ext cx="9144000" cy="864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9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244" y="5801981"/>
            <a:ext cx="920867" cy="87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174749" y="575230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rgbClr val="FF6699"/>
                </a:solidFill>
                <a:latin typeface="Haettenschweiler" pitchFamily="34" charset="0"/>
                <a:ea typeface="宋体"/>
              </a:rPr>
              <a:t>80</a:t>
            </a:r>
            <a:r>
              <a:rPr lang="en-US" altLang="zh-CN" sz="3600" dirty="0" smtClean="0">
                <a:solidFill>
                  <a:prstClr val="black"/>
                </a:solidFill>
                <a:latin typeface="Haettenschweiler" pitchFamily="34" charset="0"/>
                <a:ea typeface="宋体"/>
              </a:rPr>
              <a:t> </a:t>
            </a:r>
            <a:r>
              <a:rPr lang="en-US" altLang="zh-CN" sz="3600" dirty="0" smtClean="0">
                <a:solidFill>
                  <a:prstClr val="white"/>
                </a:solidFill>
                <a:latin typeface="Haettenschweiler" pitchFamily="34" charset="0"/>
                <a:ea typeface="宋体"/>
              </a:rPr>
              <a:t>PPT.COM</a:t>
            </a:r>
            <a:endParaRPr lang="zh-CN" altLang="en-US" sz="3600" dirty="0">
              <a:solidFill>
                <a:prstClr val="white"/>
              </a:solidFill>
              <a:latin typeface="Haettenschweiler" pitchFamily="34" charset="0"/>
              <a:ea typeface="宋体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79512" y="6300028"/>
            <a:ext cx="16674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 smtClean="0">
                <a:solidFill>
                  <a:prstClr val="white"/>
                </a:solidFill>
                <a:latin typeface="Mistral" pitchFamily="66" charset="0"/>
                <a:ea typeface="宋体"/>
              </a:rPr>
              <a:t>Make Presentation much more fun</a:t>
            </a:r>
            <a:endParaRPr lang="zh-CN" altLang="en-US" sz="1050" dirty="0">
              <a:solidFill>
                <a:prstClr val="white"/>
              </a:solidFill>
              <a:latin typeface="Mistral" pitchFamily="66" charset="0"/>
              <a:ea typeface="宋体"/>
            </a:endParaRPr>
          </a:p>
        </p:txBody>
      </p:sp>
      <p:pic>
        <p:nvPicPr>
          <p:cNvPr id="12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877272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27 Imagen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082060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28 Imagen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082060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30 CuadroTexto"/>
          <p:cNvSpPr txBox="1"/>
          <p:nvPr userDrawn="1"/>
        </p:nvSpPr>
        <p:spPr>
          <a:xfrm>
            <a:off x="4467225" y="6093172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of</a:t>
            </a:r>
            <a:endParaRPr lang="es-ES" sz="1200" b="1" i="1" dirty="0">
              <a:solidFill>
                <a:prstClr val="white">
                  <a:lumMod val="6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6" name="31 CuadroTexto"/>
          <p:cNvSpPr txBox="1"/>
          <p:nvPr userDrawn="1"/>
        </p:nvSpPr>
        <p:spPr>
          <a:xfrm>
            <a:off x="4787900" y="6093172"/>
            <a:ext cx="263525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dirty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</a:rPr>
              <a:t>6</a:t>
            </a:r>
            <a:endParaRPr lang="es-ES" sz="1200" b="1" dirty="0">
              <a:solidFill>
                <a:prstClr val="white">
                  <a:lumMod val="50000"/>
                </a:prstClr>
              </a:solidFill>
              <a:latin typeface="Calibri"/>
              <a:ea typeface="+mn-ea"/>
            </a:endParaRPr>
          </a:p>
        </p:txBody>
      </p:sp>
      <p:pic>
        <p:nvPicPr>
          <p:cNvPr id="17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894735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27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03019" y="6132860"/>
            <a:ext cx="21113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28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flipH="1">
            <a:off x="3926681" y="6132860"/>
            <a:ext cx="21113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 xmlns="">
                  <a14:imgLayer r:embed="rId1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0881" y="5894735"/>
            <a:ext cx="30285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 userDrawn="1"/>
        </p:nvSpPr>
        <p:spPr>
          <a:xfrm>
            <a:off x="7643801" y="5964991"/>
            <a:ext cx="1173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rgbClr val="FF6699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群：</a:t>
            </a:r>
            <a:r>
              <a:rPr lang="en-US" altLang="zh-CN" sz="1100" dirty="0" smtClean="0">
                <a:solidFill>
                  <a:srgbClr val="FF6699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180956885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 xmlns="">
                  <a14:imgLayer r:embed="rId2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1086" y="6246942"/>
            <a:ext cx="280647" cy="31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 userDrawn="1"/>
        </p:nvSpPr>
        <p:spPr>
          <a:xfrm>
            <a:off x="7643801" y="6288714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@PPT</a:t>
            </a:r>
            <a:r>
              <a:rPr lang="zh-CN" altLang="en-US" sz="1100" dirty="0" smtClean="0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精选</a:t>
            </a:r>
            <a:endParaRPr lang="zh-CN" altLang="en-US" sz="1100" dirty="0">
              <a:solidFill>
                <a:srgbClr val="FF6699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5A6309A-615D-450C-8EEB-97E41DD1A78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2011/11/19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730C6D-5BB4-4F63-9D16-9EBF769D35D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1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iconpng.com/icon/16890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://www.iconpng.com/icon/350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jpeg"/><Relationship Id="rId7" Type="http://schemas.openxmlformats.org/officeDocument/2006/relationships/hyperlink" Target="http://t.sina.com.cn/pptlov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eibo.com/pptlove" TargetMode="External"/><Relationship Id="rId5" Type="http://schemas.openxmlformats.org/officeDocument/2006/relationships/hyperlink" Target="http://www.80ppt.com/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​​ 6"/>
          <p:cNvSpPr/>
          <p:nvPr/>
        </p:nvSpPr>
        <p:spPr>
          <a:xfrm>
            <a:off x="123366" y="4659086"/>
            <a:ext cx="8944434" cy="16801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288000" anchor="b">
            <a:normAutofit/>
          </a:bodyPr>
          <a:lstStyle/>
          <a:p>
            <a:pPr>
              <a:defRPr/>
            </a:pPr>
            <a:endParaRPr lang="zh-CN" altLang="en-US" sz="2800">
              <a:solidFill>
                <a:schemeClr val="bg1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4101" name="WordArt 7"/>
          <p:cNvSpPr>
            <a:spLocks noChangeArrowheads="1" noChangeShapeType="1" noTextEdit="1"/>
          </p:cNvSpPr>
          <p:nvPr/>
        </p:nvSpPr>
        <p:spPr bwMode="auto">
          <a:xfrm>
            <a:off x="5638800" y="6013450"/>
            <a:ext cx="3124200" cy="381000"/>
          </a:xfrm>
          <a:prstGeom prst="rect">
            <a:avLst/>
          </a:prstGeom>
          <a:extLst/>
        </p:spPr>
        <p:txBody>
          <a:bodyPr/>
          <a:lstStyle/>
          <a:p>
            <a:pPr algn="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zh-CN" altLang="en-US" sz="1800" dirty="0">
                <a:latin typeface="+mn-lt"/>
                <a:ea typeface="+mn-ea"/>
              </a:rPr>
              <a:t>            </a:t>
            </a:r>
          </a:p>
        </p:txBody>
      </p:sp>
      <p:sp>
        <p:nvSpPr>
          <p:cNvPr id="16395" name="Text Box 8"/>
          <p:cNvSpPr txBox="1">
            <a:spLocks noChangeArrowheads="1"/>
          </p:cNvSpPr>
          <p:nvPr/>
        </p:nvSpPr>
        <p:spPr bwMode="auto">
          <a:xfrm>
            <a:off x="304800" y="4844448"/>
            <a:ext cx="68199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年终总结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401" name="Picture 17" descr="团队精神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035" b="17182"/>
          <a:stretch/>
        </p:blipFill>
        <p:spPr bwMode="auto">
          <a:xfrm>
            <a:off x="123366" y="533400"/>
            <a:ext cx="8944434" cy="403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388" y="452438"/>
            <a:ext cx="9036050" cy="815975"/>
          </a:xfrm>
          <a:solidFill>
            <a:schemeClr val="accent4"/>
          </a:solidFill>
        </p:spPr>
        <p:txBody>
          <a:bodyPr lIns="288000" anchor="b"/>
          <a:lstStyle/>
          <a:p>
            <a:pPr algn="l" eaLnBrk="1" hangingPunct="1"/>
            <a:r>
              <a:rPr kumimoji="1" lang="zh-CN" altLang="en-US" sz="2800" b="1" smtClean="0">
                <a:solidFill>
                  <a:schemeClr val="bg1"/>
                </a:solidFill>
                <a:latin typeface="微软雅黑" pitchFamily="34" charset="-122"/>
              </a:rPr>
              <a:t>二、现有资源配备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04800" y="1401763"/>
            <a:ext cx="1403350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二、项目优势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4738688" y="2514600"/>
            <a:ext cx="0" cy="10747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4738688" y="4044950"/>
            <a:ext cx="0" cy="10747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0" name="Picture 63" descr="http://files.jb51.net/scimg/png/201008/container_forklift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163" y="5040313"/>
            <a:ext cx="9128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388" y="452438"/>
            <a:ext cx="9036050" cy="815975"/>
          </a:xfrm>
          <a:solidFill>
            <a:schemeClr val="accent4"/>
          </a:solidFill>
        </p:spPr>
        <p:txBody>
          <a:bodyPr lIns="288000" anchor="b">
            <a:normAutofit/>
          </a:bodyPr>
          <a:lstStyle/>
          <a:p>
            <a:pPr algn="l" eaLnBrk="1" hangingPunct="1">
              <a:defRPr/>
            </a:pPr>
            <a:r>
              <a:rPr kumimoji="1" lang="zh-CN" altLang="en-US" sz="2800" smtClean="0">
                <a:solidFill>
                  <a:schemeClr val="bg1"/>
                </a:solidFill>
                <a:latin typeface="+mn-ea"/>
                <a:ea typeface="+mn-ea"/>
              </a:rPr>
              <a:t>三、运营模式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304800" y="1477963"/>
            <a:ext cx="8229600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zh-CN" altLang="en-US" sz="1600">
                <a:latin typeface="+mn-ea"/>
                <a:ea typeface="+mn-ea"/>
              </a:rPr>
              <a:t>一、承诺每月销售非补贴类终端</a:t>
            </a:r>
            <a:r>
              <a:rPr lang="en-US" altLang="zh-CN" sz="1600">
                <a:latin typeface="+mn-ea"/>
                <a:ea typeface="+mn-ea"/>
              </a:rPr>
              <a:t>6600</a:t>
            </a:r>
            <a:r>
              <a:rPr lang="zh-CN" altLang="en-US" sz="1600">
                <a:latin typeface="+mn-ea"/>
                <a:ea typeface="+mn-ea"/>
              </a:rPr>
              <a:t>台，拉动白云分局移动业务放号。 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4724400" y="2362200"/>
            <a:ext cx="1292225" cy="268288"/>
          </a:xfrm>
          <a:prstGeom prst="round2Same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直销渠道</a:t>
            </a: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4957763" y="2765425"/>
            <a:ext cx="1800225" cy="2873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 dirty="0">
                <a:latin typeface="+mn-ea"/>
                <a:ea typeface="+mn-ea"/>
              </a:rPr>
              <a:t>客户经理</a:t>
            </a: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4957763" y="3078163"/>
            <a:ext cx="1800225" cy="2889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 dirty="0">
                <a:latin typeface="+mn-ea"/>
                <a:ea typeface="+mn-ea"/>
              </a:rPr>
              <a:t>聚类销售经理</a:t>
            </a: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4957763" y="3436938"/>
            <a:ext cx="1800225" cy="2873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>
                <a:latin typeface="+mn-ea"/>
                <a:ea typeface="+mn-ea"/>
              </a:rPr>
              <a:t>区域销售经理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4687888" y="3884613"/>
            <a:ext cx="1293812" cy="268287"/>
          </a:xfrm>
          <a:prstGeom prst="round2Same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>
                <a:solidFill>
                  <a:schemeClr val="bg1"/>
                </a:solidFill>
                <a:latin typeface="+mn-ea"/>
              </a:rPr>
              <a:t>社会渠道</a:t>
            </a: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4957763" y="4243388"/>
            <a:ext cx="15113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>
                <a:latin typeface="+mn-ea"/>
                <a:ea typeface="+mn-ea"/>
              </a:rPr>
              <a:t>合作营业厅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4957763" y="4600575"/>
            <a:ext cx="15113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>
                <a:latin typeface="+mn-ea"/>
                <a:ea typeface="+mn-ea"/>
              </a:rPr>
              <a:t>专营店</a:t>
            </a:r>
          </a:p>
        </p:txBody>
      </p:sp>
      <p:sp>
        <p:nvSpPr>
          <p:cNvPr id="43026" name="Rectangle 18"/>
          <p:cNvSpPr>
            <a:spLocks noChangeArrowheads="1"/>
          </p:cNvSpPr>
          <p:nvPr/>
        </p:nvSpPr>
        <p:spPr bwMode="auto">
          <a:xfrm>
            <a:off x="4957763" y="4959350"/>
            <a:ext cx="15113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08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1600" dirty="0">
                <a:latin typeface="+mn-ea"/>
                <a:ea typeface="+mn-ea"/>
              </a:rPr>
              <a:t>代理点</a:t>
            </a: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2001838" y="2451100"/>
            <a:ext cx="863600" cy="433388"/>
          </a:xfrm>
          <a:prstGeom prst="round2Same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政企仓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50" name="Rectangle 42"/>
          <p:cNvSpPr>
            <a:spLocks noChangeArrowheads="1"/>
          </p:cNvSpPr>
          <p:nvPr/>
        </p:nvSpPr>
        <p:spPr bwMode="auto">
          <a:xfrm>
            <a:off x="2001838" y="2989263"/>
            <a:ext cx="863600" cy="431800"/>
          </a:xfrm>
          <a:prstGeom prst="round2Same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广源仓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51" name="Rectangle 43"/>
          <p:cNvSpPr>
            <a:spLocks noChangeArrowheads="1"/>
          </p:cNvSpPr>
          <p:nvPr/>
        </p:nvSpPr>
        <p:spPr bwMode="auto">
          <a:xfrm>
            <a:off x="2001838" y="3525838"/>
            <a:ext cx="863600" cy="431800"/>
          </a:xfrm>
          <a:prstGeom prst="round2Same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>
                <a:solidFill>
                  <a:schemeClr val="bg1"/>
                </a:solidFill>
                <a:latin typeface="+mn-ea"/>
              </a:rPr>
              <a:t>新市仓</a:t>
            </a:r>
            <a:endParaRPr lang="en-US" altLang="zh-CN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52" name="Rectangle 44"/>
          <p:cNvSpPr>
            <a:spLocks noChangeArrowheads="1"/>
          </p:cNvSpPr>
          <p:nvPr/>
        </p:nvSpPr>
        <p:spPr bwMode="auto">
          <a:xfrm>
            <a:off x="2001838" y="4064000"/>
            <a:ext cx="863600" cy="431800"/>
          </a:xfrm>
          <a:prstGeom prst="round2Same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>
                <a:solidFill>
                  <a:schemeClr val="bg1"/>
                </a:solidFill>
                <a:latin typeface="+mn-ea"/>
              </a:rPr>
              <a:t>汇侨仓</a:t>
            </a:r>
            <a:endParaRPr lang="en-US" altLang="zh-CN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53" name="Rectangle 45"/>
          <p:cNvSpPr>
            <a:spLocks noChangeArrowheads="1"/>
          </p:cNvSpPr>
          <p:nvPr/>
        </p:nvSpPr>
        <p:spPr bwMode="auto">
          <a:xfrm>
            <a:off x="2001838" y="4600575"/>
            <a:ext cx="863600" cy="431800"/>
          </a:xfrm>
          <a:prstGeom prst="round2Same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同德仓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54" name="Rectangle 46"/>
          <p:cNvSpPr>
            <a:spLocks noChangeArrowheads="1"/>
          </p:cNvSpPr>
          <p:nvPr/>
        </p:nvSpPr>
        <p:spPr bwMode="auto">
          <a:xfrm>
            <a:off x="3276600" y="2286000"/>
            <a:ext cx="1262063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latin typeface="+mn-ea"/>
                <a:ea typeface="+mn-ea"/>
              </a:rPr>
              <a:t>购销、赊销模式</a:t>
            </a:r>
          </a:p>
        </p:txBody>
      </p:sp>
      <p:sp>
        <p:nvSpPr>
          <p:cNvPr id="43055" name="Rectangle 47"/>
          <p:cNvSpPr>
            <a:spLocks noChangeArrowheads="1"/>
          </p:cNvSpPr>
          <p:nvPr/>
        </p:nvSpPr>
        <p:spPr bwMode="auto">
          <a:xfrm>
            <a:off x="3409950" y="3968750"/>
            <a:ext cx="80010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>
                <a:latin typeface="+mn-ea"/>
                <a:ea typeface="+mn-ea"/>
              </a:rPr>
              <a:t>购销模式</a:t>
            </a:r>
          </a:p>
        </p:txBody>
      </p:sp>
      <p:sp>
        <p:nvSpPr>
          <p:cNvPr id="43058" name="Rectangle 50"/>
          <p:cNvSpPr>
            <a:spLocks noChangeArrowheads="1"/>
          </p:cNvSpPr>
          <p:nvPr/>
        </p:nvSpPr>
        <p:spPr bwMode="auto">
          <a:xfrm>
            <a:off x="3457575" y="2992438"/>
            <a:ext cx="80010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latin typeface="+mn-ea"/>
                <a:ea typeface="+mn-ea"/>
              </a:rPr>
              <a:t>物流配送</a:t>
            </a:r>
          </a:p>
        </p:txBody>
      </p:sp>
      <p:sp>
        <p:nvSpPr>
          <p:cNvPr id="43060" name="Rectangle 52"/>
          <p:cNvSpPr>
            <a:spLocks noChangeArrowheads="1"/>
          </p:cNvSpPr>
          <p:nvPr/>
        </p:nvSpPr>
        <p:spPr bwMode="auto">
          <a:xfrm>
            <a:off x="3468688" y="4646613"/>
            <a:ext cx="801687" cy="2778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>
                <a:latin typeface="+mn-ea"/>
                <a:ea typeface="+mn-ea"/>
              </a:rPr>
              <a:t>物流配送</a:t>
            </a:r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7554913" y="3348038"/>
            <a:ext cx="715962" cy="447675"/>
          </a:xfrm>
          <a:prstGeom prst="round2Same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>
                <a:solidFill>
                  <a:schemeClr val="bg1"/>
                </a:solidFill>
                <a:latin typeface="+mn-ea"/>
              </a:rPr>
              <a:t>用户</a:t>
            </a:r>
          </a:p>
        </p:txBody>
      </p:sp>
      <p:cxnSp>
        <p:nvCxnSpPr>
          <p:cNvPr id="24601" name="AutoShape 59"/>
          <p:cNvCxnSpPr>
            <a:cxnSpLocks noChangeShapeType="1"/>
          </p:cNvCxnSpPr>
          <p:nvPr/>
        </p:nvCxnSpPr>
        <p:spPr bwMode="auto">
          <a:xfrm rot="10800000" flipV="1">
            <a:off x="3165475" y="3795713"/>
            <a:ext cx="4746625" cy="1879600"/>
          </a:xfrm>
          <a:prstGeom prst="bentConnector3">
            <a:avLst>
              <a:gd name="adj1" fmla="val -236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066" name="Rectangle 58"/>
          <p:cNvSpPr>
            <a:spLocks noChangeArrowheads="1"/>
          </p:cNvSpPr>
          <p:nvPr/>
        </p:nvSpPr>
        <p:spPr bwMode="auto">
          <a:xfrm>
            <a:off x="8002588" y="4332288"/>
            <a:ext cx="646112" cy="2778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>
                <a:latin typeface="+mn-ea"/>
                <a:ea typeface="+mn-ea"/>
              </a:rPr>
              <a:t>售后机</a:t>
            </a:r>
          </a:p>
        </p:txBody>
      </p:sp>
      <p:sp>
        <p:nvSpPr>
          <p:cNvPr id="43067" name="Rectangle 59"/>
          <p:cNvSpPr>
            <a:spLocks noChangeArrowheads="1"/>
          </p:cNvSpPr>
          <p:nvPr/>
        </p:nvSpPr>
        <p:spPr bwMode="auto">
          <a:xfrm>
            <a:off x="1912938" y="5495925"/>
            <a:ext cx="1163637" cy="371475"/>
          </a:xfrm>
          <a:prstGeom prst="round2Same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换机中心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068" name="Rectangle 60"/>
          <p:cNvSpPr>
            <a:spLocks noChangeArrowheads="1"/>
          </p:cNvSpPr>
          <p:nvPr/>
        </p:nvSpPr>
        <p:spPr bwMode="auto">
          <a:xfrm>
            <a:off x="2143125" y="5972175"/>
            <a:ext cx="64770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>
                <a:latin typeface="+mn-ea"/>
                <a:ea typeface="+mn-ea"/>
              </a:rPr>
              <a:t>退换机</a:t>
            </a:r>
          </a:p>
        </p:txBody>
      </p:sp>
      <p:sp>
        <p:nvSpPr>
          <p:cNvPr id="43069" name="Rectangle 61"/>
          <p:cNvSpPr>
            <a:spLocks noChangeArrowheads="1"/>
          </p:cNvSpPr>
          <p:nvPr/>
        </p:nvSpPr>
        <p:spPr bwMode="auto">
          <a:xfrm>
            <a:off x="390525" y="3616325"/>
            <a:ext cx="863600" cy="431800"/>
          </a:xfrm>
          <a:prstGeom prst="round2Same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总仓</a:t>
            </a:r>
            <a:endParaRPr lang="en-US" altLang="zh-CN" sz="16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0" name="肘形连接符 9"/>
          <p:cNvCxnSpPr>
            <a:stCxn id="43020" idx="1"/>
            <a:endCxn id="43021" idx="1"/>
          </p:cNvCxnSpPr>
          <p:nvPr/>
        </p:nvCxnSpPr>
        <p:spPr>
          <a:xfrm rot="10800000" flipV="1">
            <a:off x="4957763" y="2909888"/>
            <a:ext cx="12700" cy="312737"/>
          </a:xfrm>
          <a:prstGeom prst="bentConnector3">
            <a:avLst>
              <a:gd name="adj1" fmla="val 180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43021" idx="1"/>
            <a:endCxn id="43022" idx="1"/>
          </p:cNvCxnSpPr>
          <p:nvPr/>
        </p:nvCxnSpPr>
        <p:spPr>
          <a:xfrm rot="10800000" flipV="1">
            <a:off x="4957763" y="3222625"/>
            <a:ext cx="12700" cy="358775"/>
          </a:xfrm>
          <a:prstGeom prst="bentConnector3">
            <a:avLst>
              <a:gd name="adj1" fmla="val 180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608" name="Picture 65" descr="大货车图标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5363" y="3268663"/>
            <a:ext cx="665162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肘形连接符 19"/>
          <p:cNvCxnSpPr>
            <a:stCxn id="43024" idx="1"/>
            <a:endCxn id="43025" idx="1"/>
          </p:cNvCxnSpPr>
          <p:nvPr/>
        </p:nvCxnSpPr>
        <p:spPr>
          <a:xfrm rot="10800000" flipV="1">
            <a:off x="4957763" y="4386263"/>
            <a:ext cx="12700" cy="358775"/>
          </a:xfrm>
          <a:prstGeom prst="bentConnector3">
            <a:avLst>
              <a:gd name="adj1" fmla="val 180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>
            <a:stCxn id="43025" idx="1"/>
            <a:endCxn id="43026" idx="1"/>
          </p:cNvCxnSpPr>
          <p:nvPr/>
        </p:nvCxnSpPr>
        <p:spPr>
          <a:xfrm rot="10800000" flipV="1">
            <a:off x="4957763" y="4745038"/>
            <a:ext cx="12700" cy="358775"/>
          </a:xfrm>
          <a:prstGeom prst="bentConnector3">
            <a:avLst>
              <a:gd name="adj1" fmla="val 180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611" name="Picture 69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3338" y="23939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2" name="Picture 71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928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3" name="Picture 73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8738" y="35147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4" name="Picture 75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4925" y="41084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5" name="Picture 77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3975" y="46545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6" name="Picture 79" descr="左箭头和右箭头图标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2975" y="2514600"/>
            <a:ext cx="769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7" name="Picture 79" descr="左箭头和右箭头图标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124325"/>
            <a:ext cx="771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8" name="Picture 69" descr="向右的绿箭头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750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9036050" cy="815975"/>
          </a:xfrm>
          <a:solidFill>
            <a:schemeClr val="accent4"/>
          </a:solidFill>
        </p:spPr>
        <p:txBody>
          <a:bodyPr lIns="288000" anchor="b"/>
          <a:lstStyle/>
          <a:p>
            <a:pPr algn="l" eaLnBrk="1" hangingPunct="1"/>
            <a:r>
              <a:rPr kumimoji="1" lang="zh-CN" altLang="en-US" sz="2800" b="1" smtClean="0">
                <a:solidFill>
                  <a:schemeClr val="bg1"/>
                </a:solidFill>
                <a:latin typeface="微软雅黑" pitchFamily="34" charset="-122"/>
              </a:rPr>
              <a:t>四、实施计划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3733800" y="2360613"/>
            <a:ext cx="5040313" cy="792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XXXXXXXXXXXX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>
            <a:off x="3733800" y="3322638"/>
            <a:ext cx="5040313" cy="792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XXXXXXXXXXXXXXXXX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3733800" y="4313238"/>
            <a:ext cx="5040313" cy="792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XXXXXXXXXXXXX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3733800" y="5180013"/>
            <a:ext cx="5040313" cy="792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XXXXXXXXXXX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8600" y="1442078"/>
            <a:ext cx="3348000" cy="4953000"/>
            <a:chOff x="0" y="1442078"/>
            <a:chExt cx="3348000" cy="4953000"/>
          </a:xfrm>
          <a:scene3d>
            <a:camera prst="perspectiveRight"/>
            <a:lightRig rig="soft" dir="t">
              <a:rot lat="0" lon="0" rev="4800000"/>
            </a:lightRig>
          </a:scene3d>
        </p:grpSpPr>
        <p:sp>
          <p:nvSpPr>
            <p:cNvPr id="3" name="上箭头 2"/>
            <p:cNvSpPr/>
            <p:nvPr/>
          </p:nvSpPr>
          <p:spPr>
            <a:xfrm>
              <a:off x="0" y="1442078"/>
              <a:ext cx="3348000" cy="4953000"/>
            </a:xfrm>
            <a:prstGeom prst="upArrow">
              <a:avLst/>
            </a:prstGeom>
            <a:solidFill>
              <a:schemeClr val="accent4"/>
            </a:solidFill>
            <a:ln>
              <a:noFill/>
            </a:ln>
            <a:sp3d extrusionH="1143000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latin typeface="+mn-ea"/>
              </a:endParaRPr>
            </a:p>
          </p:txBody>
        </p:sp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609600" y="2590800"/>
              <a:ext cx="2160000" cy="720000"/>
            </a:xfrm>
            <a:prstGeom prst="roundRect">
              <a:avLst/>
            </a:prstGeom>
            <a:ln>
              <a:solidFill>
                <a:schemeClr val="accent4"/>
              </a:solidFill>
            </a:ln>
            <a:sp3d extrusionH="11430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altLang="zh-CN" sz="1600" dirty="0">
                  <a:solidFill>
                    <a:schemeClr val="tx1"/>
                  </a:solidFill>
                  <a:latin typeface="+mn-ea"/>
                </a:rPr>
                <a:t>XXXXXXXX</a:t>
              </a:r>
              <a:endParaRPr lang="zh-CN" altLang="en-US" sz="16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4049" name="Rectangle 17"/>
            <p:cNvSpPr>
              <a:spLocks noChangeArrowheads="1"/>
            </p:cNvSpPr>
            <p:nvPr/>
          </p:nvSpPr>
          <p:spPr bwMode="auto">
            <a:xfrm>
              <a:off x="609600" y="3453547"/>
              <a:ext cx="2160000" cy="889853"/>
            </a:xfrm>
            <a:prstGeom prst="roundRect">
              <a:avLst/>
            </a:prstGeom>
            <a:ln>
              <a:solidFill>
                <a:schemeClr val="accent4"/>
              </a:solidFill>
            </a:ln>
            <a:sp3d extrusionH="11430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altLang="zh-CN" sz="1600" dirty="0">
                  <a:solidFill>
                    <a:schemeClr val="tx1"/>
                  </a:solidFill>
                  <a:latin typeface="+mn-ea"/>
                </a:rPr>
                <a:t>XXXXXXXX</a:t>
              </a:r>
              <a:endParaRPr lang="zh-CN" altLang="en-US" sz="16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4051" name="Rectangle 19"/>
            <p:cNvSpPr>
              <a:spLocks noChangeArrowheads="1"/>
            </p:cNvSpPr>
            <p:nvPr/>
          </p:nvSpPr>
          <p:spPr bwMode="auto">
            <a:xfrm>
              <a:off x="609600" y="4461600"/>
              <a:ext cx="2160000" cy="720000"/>
            </a:xfrm>
            <a:prstGeom prst="roundRect">
              <a:avLst/>
            </a:prstGeom>
            <a:ln>
              <a:solidFill>
                <a:schemeClr val="accent4"/>
              </a:solidFill>
            </a:ln>
            <a:sp3d extrusionH="11430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altLang="zh-CN" sz="1600" dirty="0">
                  <a:solidFill>
                    <a:schemeClr val="tx1"/>
                  </a:solidFill>
                  <a:latin typeface="+mn-ea"/>
                </a:rPr>
                <a:t>XXXXXXXX</a:t>
              </a:r>
              <a:endParaRPr lang="zh-CN" altLang="en-US" sz="16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4058" name="Rectangle 26"/>
            <p:cNvSpPr>
              <a:spLocks noChangeArrowheads="1"/>
            </p:cNvSpPr>
            <p:nvPr/>
          </p:nvSpPr>
          <p:spPr bwMode="auto">
            <a:xfrm>
              <a:off x="609600" y="5299800"/>
              <a:ext cx="2160000" cy="720000"/>
            </a:xfrm>
            <a:prstGeom prst="roundRect">
              <a:avLst/>
            </a:prstGeom>
            <a:ln>
              <a:solidFill>
                <a:schemeClr val="accent4"/>
              </a:solidFill>
            </a:ln>
            <a:sp3d extrusionH="11430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altLang="zh-CN" sz="1600" dirty="0">
                  <a:solidFill>
                    <a:schemeClr val="tx1"/>
                  </a:solidFill>
                  <a:latin typeface="+mn-ea"/>
                </a:rPr>
                <a:t>XXXXXXXX</a:t>
              </a:r>
              <a:endParaRPr lang="zh-CN" altLang="en-US" sz="16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4060" name="Rectangle 28"/>
            <p:cNvSpPr>
              <a:spLocks noChangeArrowheads="1"/>
            </p:cNvSpPr>
            <p:nvPr/>
          </p:nvSpPr>
          <p:spPr bwMode="auto">
            <a:xfrm>
              <a:off x="609600" y="1752600"/>
              <a:ext cx="2160000" cy="720000"/>
            </a:xfrm>
            <a:prstGeom prst="roundRect">
              <a:avLst/>
            </a:prstGeom>
            <a:ln>
              <a:solidFill>
                <a:schemeClr val="accent4"/>
              </a:solidFill>
            </a:ln>
            <a:sp3d extrusionH="11430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US" altLang="zh-CN" sz="1600" dirty="0" smtClean="0">
                  <a:solidFill>
                    <a:schemeClr val="tx1"/>
                  </a:solidFill>
                  <a:latin typeface="+mn-ea"/>
                </a:rPr>
                <a:t>XXXXXXXX</a:t>
              </a:r>
              <a:endParaRPr lang="zh-CN" altLang="en-US" sz="16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3798888" y="1570038"/>
            <a:ext cx="5040312" cy="792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XXXXXXXXXXXXXX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2922588" y="1952625"/>
            <a:ext cx="5992812" cy="515938"/>
          </a:xfrm>
          <a:custGeom>
            <a:avLst/>
            <a:gdLst>
              <a:gd name="connsiteX0" fmla="*/ 0 w 5987845"/>
              <a:gd name="connsiteY0" fmla="*/ 0 h 516194"/>
              <a:gd name="connsiteX1" fmla="*/ 560439 w 5987845"/>
              <a:gd name="connsiteY1" fmla="*/ 516194 h 516194"/>
              <a:gd name="connsiteX2" fmla="*/ 5987845 w 5987845"/>
              <a:gd name="connsiteY2" fmla="*/ 516194 h 5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845" h="516194">
                <a:moveTo>
                  <a:pt x="0" y="0"/>
                </a:moveTo>
                <a:lnTo>
                  <a:pt x="560439" y="516194"/>
                </a:lnTo>
                <a:lnTo>
                  <a:pt x="5987845" y="516194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922588" y="2711450"/>
            <a:ext cx="5992812" cy="517525"/>
          </a:xfrm>
          <a:custGeom>
            <a:avLst/>
            <a:gdLst>
              <a:gd name="connsiteX0" fmla="*/ 0 w 5987845"/>
              <a:gd name="connsiteY0" fmla="*/ 0 h 516194"/>
              <a:gd name="connsiteX1" fmla="*/ 560439 w 5987845"/>
              <a:gd name="connsiteY1" fmla="*/ 516194 h 516194"/>
              <a:gd name="connsiteX2" fmla="*/ 5987845 w 5987845"/>
              <a:gd name="connsiteY2" fmla="*/ 516194 h 5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845" h="516194">
                <a:moveTo>
                  <a:pt x="0" y="0"/>
                </a:moveTo>
                <a:lnTo>
                  <a:pt x="560439" y="516194"/>
                </a:lnTo>
                <a:lnTo>
                  <a:pt x="5987845" y="516194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2922588" y="3671888"/>
            <a:ext cx="5992812" cy="517525"/>
          </a:xfrm>
          <a:custGeom>
            <a:avLst/>
            <a:gdLst>
              <a:gd name="connsiteX0" fmla="*/ 0 w 5987845"/>
              <a:gd name="connsiteY0" fmla="*/ 0 h 516194"/>
              <a:gd name="connsiteX1" fmla="*/ 560439 w 5987845"/>
              <a:gd name="connsiteY1" fmla="*/ 516194 h 516194"/>
              <a:gd name="connsiteX2" fmla="*/ 5987845 w 5987845"/>
              <a:gd name="connsiteY2" fmla="*/ 516194 h 5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845" h="516194">
                <a:moveTo>
                  <a:pt x="0" y="0"/>
                </a:moveTo>
                <a:lnTo>
                  <a:pt x="560439" y="516194"/>
                </a:lnTo>
                <a:lnTo>
                  <a:pt x="5987845" y="516194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2922588" y="4586288"/>
            <a:ext cx="5992812" cy="517525"/>
          </a:xfrm>
          <a:custGeom>
            <a:avLst/>
            <a:gdLst>
              <a:gd name="connsiteX0" fmla="*/ 0 w 5987845"/>
              <a:gd name="connsiteY0" fmla="*/ 0 h 516194"/>
              <a:gd name="connsiteX1" fmla="*/ 560439 w 5987845"/>
              <a:gd name="connsiteY1" fmla="*/ 516194 h 516194"/>
              <a:gd name="connsiteX2" fmla="*/ 5987845 w 5987845"/>
              <a:gd name="connsiteY2" fmla="*/ 516194 h 5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845" h="516194">
                <a:moveTo>
                  <a:pt x="0" y="0"/>
                </a:moveTo>
                <a:lnTo>
                  <a:pt x="560439" y="516194"/>
                </a:lnTo>
                <a:lnTo>
                  <a:pt x="5987845" y="516194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922588" y="5365750"/>
            <a:ext cx="5992812" cy="515938"/>
          </a:xfrm>
          <a:custGeom>
            <a:avLst/>
            <a:gdLst>
              <a:gd name="connsiteX0" fmla="*/ 0 w 5987845"/>
              <a:gd name="connsiteY0" fmla="*/ 0 h 516194"/>
              <a:gd name="connsiteX1" fmla="*/ 560439 w 5987845"/>
              <a:gd name="connsiteY1" fmla="*/ 516194 h 516194"/>
              <a:gd name="connsiteX2" fmla="*/ 5987845 w 5987845"/>
              <a:gd name="connsiteY2" fmla="*/ 516194 h 51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87845" h="516194">
                <a:moveTo>
                  <a:pt x="0" y="0"/>
                </a:moveTo>
                <a:lnTo>
                  <a:pt x="560439" y="516194"/>
                </a:lnTo>
                <a:lnTo>
                  <a:pt x="5987845" y="516194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59138" y="1762125"/>
            <a:ext cx="381000" cy="381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2" name="椭圆 21"/>
          <p:cNvSpPr/>
          <p:nvPr/>
        </p:nvSpPr>
        <p:spPr>
          <a:xfrm>
            <a:off x="3259138" y="2682875"/>
            <a:ext cx="381000" cy="381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3" name="椭圆 22"/>
          <p:cNvSpPr/>
          <p:nvPr/>
        </p:nvSpPr>
        <p:spPr>
          <a:xfrm>
            <a:off x="3259138" y="3557588"/>
            <a:ext cx="381000" cy="381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3259138" y="4464050"/>
            <a:ext cx="381000" cy="381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3259138" y="5226050"/>
            <a:ext cx="381000" cy="381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457200"/>
            <a:ext cx="9036050" cy="815975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lIns="288000" anchor="b"/>
          <a:lstStyle/>
          <a:p>
            <a:pPr>
              <a:defRPr/>
            </a:pPr>
            <a:r>
              <a:rPr kumimoji="1" lang="zh-CN" altLang="en-US" sz="2800" b="1" dirty="0">
                <a:solidFill>
                  <a:schemeClr val="bg1"/>
                </a:solidFill>
                <a:latin typeface="微软雅黑" pitchFamily="34" charset="-122"/>
                <a:ea typeface="+mj-ea"/>
                <a:cs typeface="+mj-cs"/>
              </a:rPr>
              <a:t>五</a:t>
            </a:r>
            <a:r>
              <a:rPr kumimoji="1"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+mj-ea"/>
                <a:cs typeface="+mj-cs"/>
              </a:rPr>
              <a:t>、</a:t>
            </a:r>
            <a:r>
              <a:rPr kumimoji="1" lang="en-US" altLang="zh-CN" sz="2800" b="1" dirty="0">
                <a:solidFill>
                  <a:schemeClr val="bg1"/>
                </a:solidFill>
                <a:latin typeface="微软雅黑" pitchFamily="34" charset="-122"/>
                <a:ea typeface="+mj-ea"/>
                <a:cs typeface="+mj-cs"/>
              </a:rPr>
              <a:t>XXXXXXXX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685800" y="3124200"/>
            <a:ext cx="1752600" cy="1219200"/>
          </a:xfrm>
          <a:prstGeom prst="roundRect">
            <a:avLst/>
          </a:prstGeom>
          <a:scene3d>
            <a:camera prst="perspectiveRight"/>
            <a:lightRig rig="threePt" dir="t"/>
          </a:scene3d>
          <a:sp3d extrusionH="1143000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XXXXXXXX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733800" y="3124200"/>
            <a:ext cx="1752600" cy="1219200"/>
          </a:xfrm>
          <a:prstGeom prst="roundRect">
            <a:avLst/>
          </a:prstGeom>
          <a:scene3d>
            <a:camera prst="perspectiveFront"/>
            <a:lightRig rig="threePt" dir="t"/>
          </a:scene3d>
          <a:sp3d extrusionH="11430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XXXXXXXX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677" name="TextBox 16"/>
          <p:cNvSpPr txBox="1">
            <a:spLocks noChangeArrowheads="1"/>
          </p:cNvSpPr>
          <p:nvPr/>
        </p:nvSpPr>
        <p:spPr bwMode="auto">
          <a:xfrm>
            <a:off x="4184650" y="1828800"/>
            <a:ext cx="700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smtClean="0">
                <a:latin typeface="+mn-ea"/>
                <a:ea typeface="+mn-ea"/>
              </a:rPr>
              <a:t>监督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6629400" y="3124200"/>
            <a:ext cx="1752600" cy="1219200"/>
          </a:xfrm>
          <a:prstGeom prst="roundRect">
            <a:avLst/>
          </a:prstGeom>
          <a:scene3d>
            <a:camera prst="perspectiveLeft"/>
            <a:lightRig rig="soft" dir="t"/>
          </a:scene3d>
          <a:sp3d extrusionH="114300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XXXXXXXX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20" name="肘形连接符 19"/>
          <p:cNvCxnSpPr>
            <a:stCxn id="18" idx="0"/>
            <a:endCxn id="13" idx="0"/>
          </p:cNvCxnSpPr>
          <p:nvPr/>
        </p:nvCxnSpPr>
        <p:spPr>
          <a:xfrm rot="16200000" flipV="1">
            <a:off x="4533900" y="152401"/>
            <a:ext cx="3175" cy="5943600"/>
          </a:xfrm>
          <a:prstGeom prst="bentConnector3">
            <a:avLst>
              <a:gd name="adj1" fmla="val 21995465"/>
            </a:avLst>
          </a:prstGeom>
          <a:ln w="28575"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rot="10800000">
            <a:off x="5540375" y="3517900"/>
            <a:ext cx="936625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10800000">
            <a:off x="2568575" y="3517900"/>
            <a:ext cx="936625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rot="10800000">
            <a:off x="2590800" y="4113213"/>
            <a:ext cx="936625" cy="158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rot="10800000">
            <a:off x="5562600" y="4113213"/>
            <a:ext cx="936625" cy="158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4" name="TextBox 29"/>
          <p:cNvSpPr txBox="1">
            <a:spLocks noChangeArrowheads="1"/>
          </p:cNvSpPr>
          <p:nvPr/>
        </p:nvSpPr>
        <p:spPr bwMode="auto">
          <a:xfrm>
            <a:off x="5486400" y="3638550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latin typeface="+mn-ea"/>
                <a:ea typeface="+mn-ea"/>
              </a:rPr>
              <a:t>需求信息</a:t>
            </a:r>
          </a:p>
        </p:txBody>
      </p:sp>
      <p:sp>
        <p:nvSpPr>
          <p:cNvPr id="28685" name="TextBox 30"/>
          <p:cNvSpPr txBox="1">
            <a:spLocks noChangeArrowheads="1"/>
          </p:cNvSpPr>
          <p:nvPr/>
        </p:nvSpPr>
        <p:spPr bwMode="auto">
          <a:xfrm>
            <a:off x="2446338" y="363855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latin typeface="+mn-ea"/>
                <a:ea typeface="+mn-ea"/>
              </a:rPr>
              <a:t>需求信息</a:t>
            </a:r>
          </a:p>
        </p:txBody>
      </p:sp>
      <p:cxnSp>
        <p:nvCxnSpPr>
          <p:cNvPr id="34" name="肘形连接符 33"/>
          <p:cNvCxnSpPr>
            <a:stCxn id="13" idx="0"/>
            <a:endCxn id="14" idx="0"/>
          </p:cNvCxnSpPr>
          <p:nvPr/>
        </p:nvCxnSpPr>
        <p:spPr>
          <a:xfrm rot="5400000" flipH="1" flipV="1">
            <a:off x="3086100" y="1600201"/>
            <a:ext cx="3175" cy="3048000"/>
          </a:xfrm>
          <a:prstGeom prst="bentConnector3">
            <a:avLst>
              <a:gd name="adj1" fmla="val 21995465"/>
            </a:avLst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6553008" y="4830341"/>
            <a:ext cx="2057592" cy="5036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75000"/>
                </a:schemeClr>
              </a:gs>
              <a:gs pos="48000">
                <a:srgbClr val="535353">
                  <a:alpha val="52000"/>
                </a:srgb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33400" y="4830341"/>
            <a:ext cx="2057592" cy="5036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75000"/>
                </a:schemeClr>
              </a:gs>
              <a:gs pos="48000">
                <a:srgbClr val="535353">
                  <a:alpha val="52000"/>
                </a:srgb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582892" y="4525541"/>
            <a:ext cx="2057592" cy="5036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75000"/>
                </a:schemeClr>
              </a:gs>
              <a:gs pos="48000">
                <a:srgbClr val="535353">
                  <a:alpha val="52000"/>
                </a:srgb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​​ 5"/>
          <p:cNvSpPr/>
          <p:nvPr/>
        </p:nvSpPr>
        <p:spPr>
          <a:xfrm>
            <a:off x="76200" y="549275"/>
            <a:ext cx="8964613" cy="39465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288000" anchor="b">
            <a:normAutofit/>
          </a:bodyPr>
          <a:lstStyle/>
          <a:p>
            <a:pPr>
              <a:defRPr/>
            </a:pPr>
            <a:endParaRPr lang="zh-CN" altLang="en-US" sz="2800">
              <a:solidFill>
                <a:schemeClr val="bg1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1219200" y="2743200"/>
            <a:ext cx="24701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</a:t>
            </a:r>
            <a:r>
              <a:rPr lang="en-US" altLang="zh-CN" sz="7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!</a:t>
            </a:r>
          </a:p>
        </p:txBody>
      </p:sp>
      <p:pic>
        <p:nvPicPr>
          <p:cNvPr id="29706" name="Picture 10" descr="商业精英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826" b="7766"/>
          <a:stretch/>
        </p:blipFill>
        <p:spPr bwMode="auto">
          <a:xfrm>
            <a:off x="3106463" y="4572000"/>
            <a:ext cx="229570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8" name="Picture 12" descr="团队合作精神大图 点击还原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07"/>
          <a:stretch/>
        </p:blipFill>
        <p:spPr bwMode="auto">
          <a:xfrm>
            <a:off x="76200" y="4572000"/>
            <a:ext cx="289616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10" name="Picture 14" descr="划艇团队大图 点击还原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946" b="14251"/>
          <a:stretch/>
        </p:blipFill>
        <p:spPr bwMode="auto">
          <a:xfrm>
            <a:off x="5536266" y="4572000"/>
            <a:ext cx="350454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01973" y="2493896"/>
            <a:ext cx="3600000" cy="1296144"/>
            <a:chOff x="2971800" y="2112896"/>
            <a:chExt cx="3600000" cy="1296144"/>
          </a:xfrm>
        </p:grpSpPr>
        <p:sp>
          <p:nvSpPr>
            <p:cNvPr id="2" name="圆角矩形 1"/>
            <p:cNvSpPr/>
            <p:nvPr/>
          </p:nvSpPr>
          <p:spPr>
            <a:xfrm rot="5400000" flipV="1">
              <a:off x="4123728" y="960968"/>
              <a:ext cx="1296144" cy="3600000"/>
            </a:xfrm>
            <a:prstGeom prst="roundRect">
              <a:avLst>
                <a:gd name="adj" fmla="val 23125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algn="r">
                <a:buFont typeface="Arial" pitchFamily="34" charset="0"/>
                <a:buChar char="•"/>
              </a:pP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367153" y="2210395"/>
              <a:ext cx="166744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accent4"/>
                  </a:solidFill>
                  <a:latin typeface="Haettenschweiler" pitchFamily="34" charset="0"/>
                </a:rPr>
                <a:t>BREAD PPT</a:t>
              </a:r>
              <a:endParaRPr lang="zh-CN" altLang="en-US" sz="3600" dirty="0">
                <a:solidFill>
                  <a:schemeClr val="accent4"/>
                </a:solidFill>
                <a:latin typeface="Haettenschweiler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3848" y="2760968"/>
              <a:ext cx="11095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4"/>
                  </a:solidFill>
                </a:rPr>
                <a:t>QQ:956545</a:t>
              </a:r>
              <a:endParaRPr lang="zh-CN" altLang="en-US" sz="1400" dirty="0">
                <a:solidFill>
                  <a:schemeClr val="accent4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88945" y="2976992"/>
              <a:ext cx="2441694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4"/>
                  </a:solidFill>
                </a:rPr>
                <a:t>http://t.sina.com.cn/breadppt</a:t>
              </a:r>
              <a:endParaRPr lang="zh-CN" altLang="en-US" sz="1400" dirty="0">
                <a:solidFill>
                  <a:schemeClr val="accent4"/>
                </a:solidFill>
              </a:endParaRPr>
            </a:p>
          </p:txBody>
        </p:sp>
        <p:sp>
          <p:nvSpPr>
            <p:cNvPr id="6" name="同侧圆角矩形 10"/>
            <p:cNvSpPr/>
            <p:nvPr/>
          </p:nvSpPr>
          <p:spPr>
            <a:xfrm>
              <a:off x="5132040" y="2363328"/>
              <a:ext cx="812385" cy="406193"/>
            </a:xfrm>
            <a:custGeom>
              <a:avLst/>
              <a:gdLst/>
              <a:ahLst/>
              <a:cxnLst/>
              <a:rect l="l" t="t" r="r" b="b"/>
              <a:pathLst>
                <a:path w="1008112" h="504056">
                  <a:moveTo>
                    <a:pt x="297916" y="0"/>
                  </a:moveTo>
                  <a:lnTo>
                    <a:pt x="413473" y="0"/>
                  </a:lnTo>
                  <a:cubicBezTo>
                    <a:pt x="395124" y="19992"/>
                    <a:pt x="380823" y="47352"/>
                    <a:pt x="371503" y="78619"/>
                  </a:cubicBezTo>
                  <a:cubicBezTo>
                    <a:pt x="346705" y="161807"/>
                    <a:pt x="366554" y="241155"/>
                    <a:pt x="415835" y="255845"/>
                  </a:cubicBezTo>
                  <a:cubicBezTo>
                    <a:pt x="398348" y="211914"/>
                    <a:pt x="398453" y="151182"/>
                    <a:pt x="416119" y="91918"/>
                  </a:cubicBezTo>
                  <a:cubicBezTo>
                    <a:pt x="426458" y="57231"/>
                    <a:pt x="442107" y="25417"/>
                    <a:pt x="461688" y="0"/>
                  </a:cubicBezTo>
                  <a:lnTo>
                    <a:pt x="551488" y="0"/>
                  </a:lnTo>
                  <a:cubicBezTo>
                    <a:pt x="533139" y="19992"/>
                    <a:pt x="518838" y="47352"/>
                    <a:pt x="509518" y="78619"/>
                  </a:cubicBezTo>
                  <a:cubicBezTo>
                    <a:pt x="484720" y="161807"/>
                    <a:pt x="504569" y="241155"/>
                    <a:pt x="553850" y="255845"/>
                  </a:cubicBezTo>
                  <a:cubicBezTo>
                    <a:pt x="536363" y="211914"/>
                    <a:pt x="536468" y="151182"/>
                    <a:pt x="554134" y="91918"/>
                  </a:cubicBezTo>
                  <a:cubicBezTo>
                    <a:pt x="564473" y="57231"/>
                    <a:pt x="580122" y="25417"/>
                    <a:pt x="599703" y="0"/>
                  </a:cubicBezTo>
                  <a:lnTo>
                    <a:pt x="671045" y="0"/>
                  </a:lnTo>
                  <a:cubicBezTo>
                    <a:pt x="656870" y="18370"/>
                    <a:pt x="645856" y="41413"/>
                    <a:pt x="638202" y="67092"/>
                  </a:cubicBezTo>
                  <a:cubicBezTo>
                    <a:pt x="613404" y="150280"/>
                    <a:pt x="633253" y="229628"/>
                    <a:pt x="682534" y="244318"/>
                  </a:cubicBezTo>
                  <a:cubicBezTo>
                    <a:pt x="665047" y="200387"/>
                    <a:pt x="665152" y="139655"/>
                    <a:pt x="682818" y="80391"/>
                  </a:cubicBezTo>
                  <a:cubicBezTo>
                    <a:pt x="691616" y="50875"/>
                    <a:pt x="704259" y="23438"/>
                    <a:pt x="719555" y="0"/>
                  </a:cubicBezTo>
                  <a:lnTo>
                    <a:pt x="756084" y="0"/>
                  </a:lnTo>
                  <a:cubicBezTo>
                    <a:pt x="780542" y="0"/>
                    <a:pt x="804185" y="3484"/>
                    <a:pt x="826214" y="11123"/>
                  </a:cubicBezTo>
                  <a:lnTo>
                    <a:pt x="801973" y="67092"/>
                  </a:lnTo>
                  <a:cubicBezTo>
                    <a:pt x="777175" y="150280"/>
                    <a:pt x="797024" y="229628"/>
                    <a:pt x="846305" y="244318"/>
                  </a:cubicBezTo>
                  <a:cubicBezTo>
                    <a:pt x="828818" y="200387"/>
                    <a:pt x="828923" y="139655"/>
                    <a:pt x="846589" y="80391"/>
                  </a:cubicBezTo>
                  <a:cubicBezTo>
                    <a:pt x="852169" y="61669"/>
                    <a:pt x="859297" y="43784"/>
                    <a:pt x="870282" y="28543"/>
                  </a:cubicBezTo>
                  <a:cubicBezTo>
                    <a:pt x="952313" y="69297"/>
                    <a:pt x="1008112" y="154146"/>
                    <a:pt x="1008112" y="252028"/>
                  </a:cubicBezTo>
                  <a:lnTo>
                    <a:pt x="1008112" y="504056"/>
                  </a:lnTo>
                  <a:lnTo>
                    <a:pt x="0" y="504056"/>
                  </a:lnTo>
                  <a:lnTo>
                    <a:pt x="0" y="252028"/>
                  </a:lnTo>
                  <a:cubicBezTo>
                    <a:pt x="0" y="113682"/>
                    <a:pt x="111472" y="1371"/>
                    <a:pt x="249499" y="255"/>
                  </a:cubicBezTo>
                  <a:cubicBezTo>
                    <a:pt x="231237" y="20213"/>
                    <a:pt x="217014" y="47478"/>
                    <a:pt x="207731" y="78619"/>
                  </a:cubicBezTo>
                  <a:cubicBezTo>
                    <a:pt x="182934" y="161807"/>
                    <a:pt x="202782" y="241155"/>
                    <a:pt x="252063" y="255845"/>
                  </a:cubicBezTo>
                  <a:cubicBezTo>
                    <a:pt x="234576" y="211914"/>
                    <a:pt x="234681" y="151182"/>
                    <a:pt x="252347" y="91918"/>
                  </a:cubicBezTo>
                  <a:cubicBezTo>
                    <a:pt x="262687" y="57231"/>
                    <a:pt x="278336" y="25417"/>
                    <a:pt x="2979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71397" y="2232811"/>
              <a:ext cx="3914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TM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317346" y="4048780"/>
            <a:ext cx="4769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4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更多精彩，关注</a:t>
            </a:r>
            <a:r>
              <a:rPr lang="en-US" altLang="zh-CN" sz="2800" dirty="0" smtClean="0">
                <a:solidFill>
                  <a:schemeClr val="accent4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</a:t>
            </a:r>
            <a:r>
              <a:rPr lang="zh-CN" altLang="en-US" sz="2800" dirty="0" smtClean="0">
                <a:solidFill>
                  <a:schemeClr val="accent4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无敌的面包</a:t>
            </a:r>
            <a:endParaRPr lang="zh-CN" altLang="en-US" sz="2800" dirty="0">
              <a:solidFill>
                <a:schemeClr val="accent4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18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5"/>
          <p:cNvSpPr>
            <a:spLocks noChangeArrowheads="1"/>
          </p:cNvSpPr>
          <p:nvPr/>
        </p:nvSpPr>
        <p:spPr bwMode="auto">
          <a:xfrm>
            <a:off x="457200" y="3716537"/>
            <a:ext cx="38877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533400" y="3889574"/>
            <a:ext cx="3979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饮水思源，下载不忘</a:t>
            </a:r>
            <a:r>
              <a:rPr lang="en-US" sz="18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关注</a:t>
            </a:r>
            <a:r>
              <a:rPr lang="en-US" sz="18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18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sz="18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4800600" y="3732412"/>
            <a:ext cx="41638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srgbClr val="FFFFFF"/>
              </a:solidFill>
              <a:latin typeface="Calibri"/>
              <a:ea typeface="宋体"/>
            </a:endParaRPr>
          </a:p>
        </p:txBody>
      </p:sp>
      <p:pic>
        <p:nvPicPr>
          <p:cNvPr id="14341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038" y="3937199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矩形 12"/>
          <p:cNvSpPr>
            <a:spLocks noChangeArrowheads="1"/>
          </p:cNvSpPr>
          <p:nvPr/>
        </p:nvSpPr>
        <p:spPr bwMode="auto">
          <a:xfrm>
            <a:off x="3048000" y="930697"/>
            <a:ext cx="3124200" cy="1938338"/>
          </a:xfrm>
          <a:prstGeom prst="rect">
            <a:avLst/>
          </a:prstGeom>
          <a:solidFill>
            <a:schemeClr val="bg1"/>
          </a:solidFill>
          <a:ln w="9525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zh-CN" altLang="en-US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精品模板    行业案例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zh-CN" altLang="en-US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优质图表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zh-CN" altLang="en-US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创意图片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zh-CN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endParaRPr lang="en-US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3" name="矩形 13"/>
          <p:cNvSpPr>
            <a:spLocks noChangeArrowheads="1"/>
          </p:cNvSpPr>
          <p:nvPr/>
        </p:nvSpPr>
        <p:spPr bwMode="auto">
          <a:xfrm>
            <a:off x="3048000" y="476672"/>
            <a:ext cx="3124200" cy="473075"/>
          </a:xfrm>
          <a:prstGeom prst="rect">
            <a:avLst/>
          </a:prstGeom>
          <a:solidFill>
            <a:srgbClr val="95373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80PPT-</a:t>
            </a: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我们只分享精品</a:t>
            </a:r>
          </a:p>
        </p:txBody>
      </p:sp>
      <p:sp>
        <p:nvSpPr>
          <p:cNvPr id="14344" name="矩形 14"/>
          <p:cNvSpPr>
            <a:spLocks noChangeArrowheads="1"/>
          </p:cNvSpPr>
          <p:nvPr/>
        </p:nvSpPr>
        <p:spPr bwMode="auto">
          <a:xfrm>
            <a:off x="35496" y="6587505"/>
            <a:ext cx="5673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en-US" altLang="zh-CN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来源于网络渠道，感谢作者的辛勤劳动，如作者不喜可私信本人删除！</a:t>
            </a:r>
            <a:endParaRPr lang="en-US" sz="12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945" name="Picture 5" descr="C:\Documents and Settings\user\桌面\PPT精选B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463974"/>
            <a:ext cx="1514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矩形 16"/>
          <p:cNvSpPr>
            <a:spLocks noChangeArrowheads="1"/>
          </p:cNvSpPr>
          <p:nvPr/>
        </p:nvSpPr>
        <p:spPr bwMode="auto">
          <a:xfrm>
            <a:off x="533400" y="4599187"/>
            <a:ext cx="3565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我们会提供更多更好的</a:t>
            </a:r>
            <a:r>
              <a:rPr lang="en-US" altLang="zh-CN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素材，让你不再烦恼！</a:t>
            </a:r>
            <a:endParaRPr lang="en-US" altLang="zh-CN" sz="12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更多尽在</a:t>
            </a:r>
            <a:r>
              <a:rPr lang="en-US" altLang="zh-CN" sz="2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www.80ppt.com</a:t>
            </a:r>
            <a:endParaRPr lang="en-US" altLang="zh-CN" sz="24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7" name="矩形 17"/>
          <p:cNvSpPr>
            <a:spLocks noChangeArrowheads="1"/>
          </p:cNvSpPr>
          <p:nvPr/>
        </p:nvSpPr>
        <p:spPr bwMode="auto">
          <a:xfrm>
            <a:off x="6019800" y="4018162"/>
            <a:ext cx="1458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@PPT</a:t>
            </a:r>
            <a:r>
              <a:rPr lang="zh-CN" alt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精选</a:t>
            </a:r>
            <a:endParaRPr lang="en-US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8" name="矩形 19"/>
          <p:cNvSpPr>
            <a:spLocks noChangeArrowheads="1"/>
          </p:cNvSpPr>
          <p:nvPr/>
        </p:nvSpPr>
        <p:spPr bwMode="auto">
          <a:xfrm>
            <a:off x="6019800" y="4426149"/>
            <a:ext cx="29446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新浪微博最勤劳</a:t>
            </a:r>
            <a:r>
              <a:rPr lang="en-US" altLang="zh-CN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分享</a:t>
            </a:r>
            <a:endParaRPr lang="en-US" sz="16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D0D0D"/>
                </a:solidFill>
                <a:latin typeface="Calibri"/>
                <a:ea typeface="宋体"/>
                <a:hlinkClick r:id="rId6"/>
              </a:rPr>
              <a:t>http://weibo.com/pptlove</a:t>
            </a:r>
            <a:endParaRPr lang="zh-CN" altLang="en-US" sz="1600" dirty="0">
              <a:solidFill>
                <a:srgbClr val="0D0D0D"/>
              </a:solidFill>
              <a:latin typeface="Calibri"/>
              <a:ea typeface="宋体"/>
            </a:endParaRPr>
          </a:p>
        </p:txBody>
      </p:sp>
      <p:pic>
        <p:nvPicPr>
          <p:cNvPr id="14349" name="Picture 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750" y="3856237"/>
            <a:ext cx="7810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utoUpdateAnimBg="0"/>
      <p:bldP spid="14340" grpId="0" animBg="1" autoUpdateAnimBg="0"/>
      <p:bldP spid="14344" grpId="0" autoUpdateAnimBg="0"/>
      <p:bldP spid="14346" grpId="0" autoUpdateAnimBg="0"/>
      <p:bldP spid="14347" grpId="0" autoUpdateAnimBg="0"/>
      <p:bldP spid="143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本模版快速换色方法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199072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91807" y="2580527"/>
            <a:ext cx="400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+mn-ea"/>
                <a:ea typeface="+mn-ea"/>
              </a:rPr>
              <a:t>基于</a:t>
            </a:r>
            <a:r>
              <a:rPr lang="en-US" altLang="zh-CN" b="1" dirty="0" smtClean="0">
                <a:latin typeface="+mn-ea"/>
                <a:ea typeface="+mn-ea"/>
              </a:rPr>
              <a:t>2007</a:t>
            </a:r>
            <a:r>
              <a:rPr lang="zh-CN" altLang="en-US" b="1" dirty="0" smtClean="0">
                <a:latin typeface="+mn-ea"/>
                <a:ea typeface="+mn-ea"/>
              </a:rPr>
              <a:t>、</a:t>
            </a:r>
            <a:r>
              <a:rPr lang="en-US" altLang="zh-CN" b="1" dirty="0" smtClean="0">
                <a:latin typeface="+mn-ea"/>
                <a:ea typeface="+mn-ea"/>
              </a:rPr>
              <a:t>2010PPT</a:t>
            </a:r>
            <a:r>
              <a:rPr lang="zh-CN" altLang="en-US" b="1" dirty="0" smtClean="0">
                <a:latin typeface="+mn-ea"/>
                <a:ea typeface="+mn-ea"/>
              </a:rPr>
              <a:t>的颜色修改</a:t>
            </a:r>
            <a:endParaRPr lang="zh-CN" altLang="en-US" b="1" dirty="0">
              <a:latin typeface="+mn-ea"/>
              <a:ea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1807" y="3209418"/>
            <a:ext cx="16954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495800" y="3286072"/>
            <a:ext cx="304800" cy="1996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391807" y="4409327"/>
            <a:ext cx="5524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方法：</a:t>
            </a:r>
            <a:endParaRPr lang="en-US" altLang="zh-CN" b="1" dirty="0" smtClean="0"/>
          </a:p>
          <a:p>
            <a:r>
              <a:rPr lang="zh-CN" altLang="en-US" b="1" dirty="0" smtClean="0"/>
              <a:t>设计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颜色</a:t>
            </a:r>
            <a:endParaRPr lang="en-US" altLang="zh-CN" b="1" dirty="0"/>
          </a:p>
          <a:p>
            <a:r>
              <a:rPr lang="zh-CN" altLang="en-US" b="1" dirty="0" smtClean="0"/>
              <a:t>修改右边第三个的颜色</a:t>
            </a:r>
            <a:endParaRPr lang="en-US" altLang="zh-CN" b="1" dirty="0" smtClean="0"/>
          </a:p>
          <a:p>
            <a:r>
              <a:rPr lang="zh-CN" altLang="en-US" b="1" dirty="0" smtClean="0">
                <a:solidFill>
                  <a:schemeClr val="accent4"/>
                </a:solidFill>
              </a:rPr>
              <a:t>就可以轻松变色！快试试吧</a:t>
            </a:r>
            <a:r>
              <a:rPr lang="zh-CN" altLang="en-US" b="1" dirty="0" smtClean="0"/>
              <a:t>！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91807" y="1752600"/>
            <a:ext cx="2398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Setp1: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换颜色</a:t>
            </a:r>
            <a:endParaRPr lang="zh-CN" altLang="en-US" sz="2800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1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修改图片，打造属于自己的年终总结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5328397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0" y="2399430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找到合适的图片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替换它！打造自己的模版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1676400"/>
            <a:ext cx="2398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Setp2: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换图片</a:t>
            </a:r>
            <a:endParaRPr lang="zh-CN" altLang="en-US" sz="2800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7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模版快速运用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09800"/>
            <a:ext cx="5391150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2400" y="5460608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选中，可以快速引用模版格式</a:t>
            </a:r>
            <a:endParaRPr lang="zh-CN" altLang="en-US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456620"/>
            <a:ext cx="41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Setp3: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快速切换模版样式</a:t>
            </a:r>
            <a:endParaRPr lang="zh-CN" altLang="en-US" sz="2800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275466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是的！就这么简单！</a:t>
            </a:r>
            <a:endParaRPr lang="en-US" altLang="zh-CN" sz="3200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>
            <a:hlinkClick r:id="rId2" action="ppaction://hlinksldjump"/>
          </p:cNvPr>
          <p:cNvSpPr/>
          <p:nvPr/>
        </p:nvSpPr>
        <p:spPr>
          <a:xfrm rot="5400000" flipV="1">
            <a:off x="1452287" y="3350694"/>
            <a:ext cx="1080000" cy="2160000"/>
          </a:xfrm>
          <a:prstGeom prst="roundRect">
            <a:avLst>
              <a:gd name="adj" fmla="val 2312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再看一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次</a:t>
            </a:r>
            <a:endParaRPr lang="zh-CN" altLang="en-US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6993" y="420886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>
            <a:hlinkClick r:id="rId3" action="ppaction://hlinksldjump"/>
          </p:cNvPr>
          <p:cNvSpPr/>
          <p:nvPr/>
        </p:nvSpPr>
        <p:spPr>
          <a:xfrm rot="5400000" flipV="1">
            <a:off x="4107144" y="3350694"/>
            <a:ext cx="1080000" cy="2160000"/>
          </a:xfrm>
          <a:prstGeom prst="roundRect">
            <a:avLst>
              <a:gd name="adj" fmla="val 2312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可以开始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了</a:t>
            </a:r>
            <a:endParaRPr lang="zh-CN" altLang="en-US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圆角矩形 10">
            <a:hlinkClick r:id="rId4" action="ppaction://hlinksldjump"/>
          </p:cNvPr>
          <p:cNvSpPr/>
          <p:nvPr/>
        </p:nvSpPr>
        <p:spPr>
          <a:xfrm rot="5400000" flipV="1">
            <a:off x="6762000" y="3350694"/>
            <a:ext cx="1080000" cy="2160000"/>
          </a:xfrm>
          <a:prstGeom prst="roundRect">
            <a:avLst>
              <a:gd name="adj" fmla="val 2312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联系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面包</a:t>
            </a:r>
            <a:endParaRPr lang="zh-CN" altLang="en-US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63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 txBox="1">
            <a:spLocks/>
          </p:cNvSpPr>
          <p:nvPr/>
        </p:nvSpPr>
        <p:spPr bwMode="auto">
          <a:xfrm>
            <a:off x="206375" y="596900"/>
            <a:ext cx="85423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400">
                <a:ea typeface="微软雅黑" pitchFamily="34" charset="-122"/>
              </a:rPr>
              <a:t>目录</a:t>
            </a:r>
            <a:r>
              <a:rPr lang="en-US" altLang="zh-CN" sz="1600">
                <a:ea typeface="微软雅黑" pitchFamily="34" charset="-122"/>
              </a:rPr>
              <a:t>CONTENTS</a:t>
            </a:r>
            <a:endParaRPr lang="zh-CN" altLang="en-US" sz="1600">
              <a:ea typeface="微软雅黑" pitchFamily="34" charset="-122"/>
            </a:endParaRPr>
          </a:p>
        </p:txBody>
      </p:sp>
      <p:sp>
        <p:nvSpPr>
          <p:cNvPr id="15" name="矩形​​ 6"/>
          <p:cNvSpPr/>
          <p:nvPr/>
        </p:nvSpPr>
        <p:spPr>
          <a:xfrm>
            <a:off x="3636962" y="1543050"/>
            <a:ext cx="5430838" cy="46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288000" anchor="b">
            <a:normAutofit/>
          </a:bodyPr>
          <a:lstStyle/>
          <a:p>
            <a:pPr>
              <a:defRPr/>
            </a:pPr>
            <a:endParaRPr lang="zh-CN" altLang="en-US" sz="2800">
              <a:solidFill>
                <a:schemeClr val="bg1"/>
              </a:solidFill>
              <a:latin typeface="+mj-ea"/>
              <a:ea typeface="+mj-ea"/>
              <a:cs typeface="+mj-cs"/>
            </a:endParaRPr>
          </a:p>
        </p:txBody>
      </p:sp>
      <p:pic>
        <p:nvPicPr>
          <p:cNvPr id="17418" name="Picture 10" descr="商务团队造型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23" b="4520"/>
          <a:stretch/>
        </p:blipFill>
        <p:spPr bwMode="auto">
          <a:xfrm>
            <a:off x="199834" y="1543050"/>
            <a:ext cx="3305366" cy="46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962400" y="2209799"/>
            <a:ext cx="37753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1"/>
                </a:solidFill>
                <a:latin typeface="+mn-ea"/>
                <a:ea typeface="+mn-ea"/>
              </a:rPr>
              <a:t>团队相关概念</a:t>
            </a:r>
            <a:r>
              <a:rPr lang="zh-CN" altLang="zh-CN" b="1" dirty="0" smtClean="0">
                <a:solidFill>
                  <a:schemeClr val="bg1"/>
                </a:solidFill>
                <a:latin typeface="+mn-ea"/>
                <a:ea typeface="+mn-ea"/>
              </a:rPr>
              <a:t>综述</a:t>
            </a:r>
            <a:endParaRPr lang="en-US" altLang="zh-CN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  <a:ea typeface="+mn-ea"/>
              </a:rPr>
              <a:t>企业团队建设的现状及问题分析</a:t>
            </a:r>
            <a:endParaRPr lang="zh-CN" altLang="zh-CN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37793" y="2209798"/>
            <a:ext cx="768906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+mj-lt"/>
                <a:ea typeface="+mn-ea"/>
              </a:rPr>
              <a:t>1</a:t>
            </a:r>
          </a:p>
          <a:p>
            <a:pPr algn="r"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+mj-lt"/>
                <a:ea typeface="+mn-ea"/>
              </a:rPr>
              <a:t>3</a:t>
            </a:r>
            <a:endParaRPr lang="zh-CN" altLang="zh-CN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90600" y="452438"/>
            <a:ext cx="76962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anchor="b"/>
          <a:lstStyle/>
          <a:p>
            <a:r>
              <a:rPr kumimoji="1" lang="zh-CN" altLang="en-US" sz="2800" b="1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供货能力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295400" y="1506538"/>
            <a:ext cx="7543800" cy="212365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b="1" dirty="0">
                <a:latin typeface="+mn-ea"/>
                <a:ea typeface="+mn-ea"/>
              </a:rPr>
              <a:t>拥有良好的产品资源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600" dirty="0" smtClean="0">
                <a:latin typeface="+mn-ea"/>
                <a:ea typeface="+mn-ea"/>
              </a:rPr>
              <a:t>XXXXXXXX</a:t>
            </a:r>
            <a:endParaRPr lang="zh-CN" altLang="en-US" sz="1600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zh-CN" altLang="en-US" b="1" dirty="0">
                <a:latin typeface="+mn-ea"/>
                <a:ea typeface="+mn-ea"/>
              </a:rPr>
              <a:t>良好的运作经验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zh-CN" sz="1600" dirty="0" smtClean="0">
                <a:latin typeface="+mn-ea"/>
                <a:ea typeface="+mn-ea"/>
              </a:rPr>
              <a:t>XXXXXXX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zh-CN" sz="1600" dirty="0" smtClean="0">
                <a:latin typeface="+mn-ea"/>
                <a:ea typeface="+mn-ea"/>
              </a:rPr>
              <a:t>XXXXXXX</a:t>
            </a:r>
            <a:endParaRPr lang="zh-CN" altLang="en-US" sz="16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 txBox="1">
            <a:spLocks/>
          </p:cNvSpPr>
          <p:nvPr/>
        </p:nvSpPr>
        <p:spPr bwMode="auto">
          <a:xfrm>
            <a:off x="206375" y="596900"/>
            <a:ext cx="8542338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400">
                <a:ea typeface="微软雅黑" pitchFamily="34" charset="-122"/>
              </a:rPr>
              <a:t>目录</a:t>
            </a:r>
            <a:r>
              <a:rPr lang="en-US" altLang="zh-CN" sz="1600">
                <a:ea typeface="微软雅黑" pitchFamily="34" charset="-122"/>
              </a:rPr>
              <a:t>CONTENTS</a:t>
            </a:r>
            <a:endParaRPr lang="zh-CN" altLang="en-US" sz="1600">
              <a:ea typeface="微软雅黑" pitchFamily="34" charset="-122"/>
            </a:endParaRPr>
          </a:p>
        </p:txBody>
      </p:sp>
      <p:sp>
        <p:nvSpPr>
          <p:cNvPr id="15" name="矩形​​ 6"/>
          <p:cNvSpPr/>
          <p:nvPr/>
        </p:nvSpPr>
        <p:spPr>
          <a:xfrm>
            <a:off x="3636962" y="1543050"/>
            <a:ext cx="5430838" cy="46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288000" anchor="b">
            <a:normAutofit/>
          </a:bodyPr>
          <a:lstStyle/>
          <a:p>
            <a:pPr>
              <a:defRPr/>
            </a:pPr>
            <a:endParaRPr lang="zh-CN" altLang="en-US" sz="2800">
              <a:solidFill>
                <a:schemeClr val="bg1"/>
              </a:solidFill>
              <a:latin typeface="+mj-ea"/>
              <a:ea typeface="+mj-ea"/>
              <a:cs typeface="+mj-cs"/>
            </a:endParaRPr>
          </a:p>
        </p:txBody>
      </p:sp>
      <p:pic>
        <p:nvPicPr>
          <p:cNvPr id="17418" name="Picture 10" descr="商务团队造型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23" b="4520"/>
          <a:stretch/>
        </p:blipFill>
        <p:spPr bwMode="auto">
          <a:xfrm>
            <a:off x="199834" y="1543050"/>
            <a:ext cx="3305366" cy="46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962400" y="2209799"/>
            <a:ext cx="37753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1"/>
                </a:solidFill>
                <a:latin typeface="+mn-ea"/>
                <a:ea typeface="+mn-ea"/>
              </a:rPr>
              <a:t>团队相关概念</a:t>
            </a:r>
            <a:r>
              <a:rPr lang="zh-CN" altLang="zh-CN" b="1" dirty="0" smtClean="0">
                <a:solidFill>
                  <a:schemeClr val="bg1"/>
                </a:solidFill>
                <a:latin typeface="+mn-ea"/>
                <a:ea typeface="+mn-ea"/>
              </a:rPr>
              <a:t>综述</a:t>
            </a:r>
            <a:endParaRPr lang="en-US" altLang="zh-CN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  <a:ea typeface="+mn-ea"/>
              </a:rPr>
              <a:t>企业团队建设的现状及问题分析</a:t>
            </a:r>
            <a:endParaRPr lang="zh-CN" altLang="zh-CN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37793" y="2209798"/>
            <a:ext cx="768906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+mj-lt"/>
                <a:ea typeface="+mn-ea"/>
              </a:rPr>
              <a:t>1</a:t>
            </a:r>
          </a:p>
          <a:p>
            <a:pPr algn="r"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+mj-lt"/>
                <a:ea typeface="+mn-ea"/>
              </a:rPr>
              <a:t>3</a:t>
            </a:r>
            <a:endParaRPr lang="zh-CN" altLang="zh-CN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4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2501900" y="2095500"/>
            <a:ext cx="1403350" cy="517525"/>
          </a:xfrm>
          <a:prstGeom prst="round2Same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0" name="同侧圆角矩形 69"/>
          <p:cNvSpPr/>
          <p:nvPr/>
        </p:nvSpPr>
        <p:spPr>
          <a:xfrm>
            <a:off x="3908425" y="2095500"/>
            <a:ext cx="1439863" cy="517525"/>
          </a:xfrm>
          <a:prstGeom prst="round2Same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" name="同侧圆角矩形 70"/>
          <p:cNvSpPr/>
          <p:nvPr/>
        </p:nvSpPr>
        <p:spPr>
          <a:xfrm>
            <a:off x="5351463" y="2095500"/>
            <a:ext cx="1655762" cy="517525"/>
          </a:xfrm>
          <a:prstGeom prst="round2Same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2" name="同侧圆角矩形 71"/>
          <p:cNvSpPr/>
          <p:nvPr/>
        </p:nvSpPr>
        <p:spPr>
          <a:xfrm>
            <a:off x="7010400" y="2095500"/>
            <a:ext cx="1447800" cy="517525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388" y="452438"/>
            <a:ext cx="9036050" cy="815975"/>
          </a:xfrm>
          <a:solidFill>
            <a:schemeClr val="accent4"/>
          </a:solidFill>
        </p:spPr>
        <p:txBody>
          <a:bodyPr lIns="288000" anchor="b"/>
          <a:lstStyle/>
          <a:p>
            <a:pPr algn="l" eaLnBrk="1" hangingPunct="1"/>
            <a:r>
              <a:rPr kumimoji="1" lang="zh-CN" altLang="en-US" sz="2800" b="1" dirty="0" smtClean="0">
                <a:solidFill>
                  <a:schemeClr val="bg1"/>
                </a:solidFill>
                <a:latin typeface="微软雅黑" pitchFamily="34" charset="-122"/>
              </a:rPr>
              <a:t>二、</a:t>
            </a:r>
            <a:r>
              <a:rPr kumimoji="1" lang="en-US" altLang="zh-CN" sz="2800" b="1" dirty="0" smtClean="0">
                <a:solidFill>
                  <a:schemeClr val="bg1"/>
                </a:solidFill>
                <a:latin typeface="微软雅黑" pitchFamily="34" charset="-122"/>
              </a:rPr>
              <a:t>XXXXXX</a:t>
            </a:r>
            <a:endParaRPr kumimoji="1" lang="zh-CN" altLang="en-US" sz="2800" b="1" dirty="0" smtClean="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52522" name="Rectangle 298"/>
          <p:cNvSpPr>
            <a:spLocks noChangeArrowheads="1"/>
          </p:cNvSpPr>
          <p:nvPr/>
        </p:nvSpPr>
        <p:spPr bwMode="auto">
          <a:xfrm>
            <a:off x="304800" y="1369983"/>
            <a:ext cx="963725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3101" name="Group 8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5077208"/>
              </p:ext>
            </p:extLst>
          </p:nvPr>
        </p:nvGraphicFramePr>
        <p:xfrm>
          <a:off x="1190625" y="2209800"/>
          <a:ext cx="7267575" cy="2990880"/>
        </p:xfrm>
        <a:graphic>
          <a:graphicData uri="http://schemas.openxmlformats.org/drawingml/2006/table">
            <a:tbl>
              <a:tblPr/>
              <a:tblGrid>
                <a:gridCol w="1293813"/>
                <a:gridCol w="1436687"/>
                <a:gridCol w="1435100"/>
                <a:gridCol w="1665288"/>
                <a:gridCol w="1436687"/>
              </a:tblGrid>
              <a:tr h="411117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网点数量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人员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月均移动放号量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月均终端销售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A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B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4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A661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A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B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4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A661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A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B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4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A661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</a:tr>
              <a:tr h="32063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部门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A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B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4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A661"/>
                    </a:solidFill>
                  </a:tcPr>
                </a:tc>
              </a:tr>
              <a:tr h="33526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合计</a:t>
                      </a:r>
                    </a:p>
                  </a:txBody>
                  <a:tcPr marL="91444" marR="91444"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微软雅黑" pitchFamily="34" charset="-122"/>
                      </a:endParaRPr>
                    </a:p>
                  </a:txBody>
                  <a:tcPr marL="91444" marR="91444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5F9"/>
                    </a:solidFill>
                  </a:tcPr>
                </a:tc>
              </a:tr>
            </a:tbl>
          </a:graphicData>
        </a:graphic>
      </p:graphicFrame>
      <p:sp>
        <p:nvSpPr>
          <p:cNvPr id="53102" name="Rectangle 878"/>
          <p:cNvSpPr>
            <a:spLocks noChangeArrowheads="1"/>
          </p:cNvSpPr>
          <p:nvPr/>
        </p:nvSpPr>
        <p:spPr bwMode="auto">
          <a:xfrm>
            <a:off x="1171575" y="5257800"/>
            <a:ext cx="4038600" cy="6461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[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228600" indent="-228600" eaLnBrk="0" hangingPunct="0">
              <a:buFont typeface="+mj-lt"/>
              <a:buAutoNum type="arabicPeriod"/>
              <a:defRPr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﹡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为不涉及的业务范围；</a:t>
            </a:r>
          </a:p>
          <a:p>
            <a:pPr marL="228600" indent="-228600" eaLnBrk="0" hangingPunct="0">
              <a:buFont typeface="+mj-lt"/>
              <a:buAutoNum type="arabicPeriod"/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另后台管理人员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人，车辆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G产品促销策略专题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66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2846</TotalTime>
  <Words>408</Words>
  <Application>Microsoft Office PowerPoint</Application>
  <PresentationFormat>全屏显示(4:3)</PresentationFormat>
  <Paragraphs>125</Paragraphs>
  <Slides>16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3G产品促销策略专题</vt:lpstr>
      <vt:lpstr>Office 主题​​</vt:lpstr>
      <vt:lpstr>幻灯片 1</vt:lpstr>
      <vt:lpstr>本模版快速换色方法</vt:lpstr>
      <vt:lpstr>修改图片，打造属于自己的年终总结</vt:lpstr>
      <vt:lpstr>模版快速运用</vt:lpstr>
      <vt:lpstr>幻灯片 5</vt:lpstr>
      <vt:lpstr>幻灯片 6</vt:lpstr>
      <vt:lpstr>幻灯片 7</vt:lpstr>
      <vt:lpstr>幻灯片 8</vt:lpstr>
      <vt:lpstr>二、XXXXXX</vt:lpstr>
      <vt:lpstr>二、现有资源配备</vt:lpstr>
      <vt:lpstr>三、运营模式</vt:lpstr>
      <vt:lpstr>四、实施计划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</dc:creator>
  <cp:lastModifiedBy>123</cp:lastModifiedBy>
  <cp:revision>206</cp:revision>
  <cp:lastPrinted>1601-01-01T00:00:00Z</cp:lastPrinted>
  <dcterms:created xsi:type="dcterms:W3CDTF">1601-01-01T00:00:00Z</dcterms:created>
  <dcterms:modified xsi:type="dcterms:W3CDTF">2011-11-19T14:43:03Z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