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5" r:id="rId3"/>
    <p:sldMasterId id="2147483709" r:id="rId4"/>
    <p:sldMasterId id="2147483722" r:id="rId5"/>
    <p:sldMasterId id="2147483735" r:id="rId6"/>
  </p:sldMasterIdLst>
  <p:notesMasterIdLst>
    <p:notesMasterId r:id="rId70"/>
  </p:notesMasterIdLst>
  <p:handoutMasterIdLst>
    <p:handoutMasterId r:id="rId71"/>
  </p:handoutMasterIdLst>
  <p:sldIdLst>
    <p:sldId id="263" r:id="rId7"/>
    <p:sldId id="264" r:id="rId8"/>
    <p:sldId id="304" r:id="rId9"/>
    <p:sldId id="262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9" r:id="rId22"/>
    <p:sldId id="321" r:id="rId23"/>
    <p:sldId id="320" r:id="rId24"/>
    <p:sldId id="325" r:id="rId25"/>
    <p:sldId id="323" r:id="rId26"/>
    <p:sldId id="324" r:id="rId27"/>
    <p:sldId id="326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  <p:sldId id="339" r:id="rId38"/>
    <p:sldId id="340" r:id="rId39"/>
    <p:sldId id="341" r:id="rId40"/>
    <p:sldId id="342" r:id="rId41"/>
    <p:sldId id="338" r:id="rId42"/>
    <p:sldId id="343" r:id="rId43"/>
    <p:sldId id="346" r:id="rId44"/>
    <p:sldId id="345" r:id="rId45"/>
    <p:sldId id="337" r:id="rId46"/>
    <p:sldId id="347" r:id="rId47"/>
    <p:sldId id="350" r:id="rId48"/>
    <p:sldId id="351" r:id="rId49"/>
    <p:sldId id="348" r:id="rId50"/>
    <p:sldId id="349" r:id="rId51"/>
    <p:sldId id="353" r:id="rId52"/>
    <p:sldId id="352" r:id="rId53"/>
    <p:sldId id="357" r:id="rId54"/>
    <p:sldId id="358" r:id="rId55"/>
    <p:sldId id="359" r:id="rId56"/>
    <p:sldId id="360" r:id="rId57"/>
    <p:sldId id="361" r:id="rId58"/>
    <p:sldId id="354" r:id="rId59"/>
    <p:sldId id="344" r:id="rId60"/>
    <p:sldId id="363" r:id="rId61"/>
    <p:sldId id="362" r:id="rId62"/>
    <p:sldId id="364" r:id="rId63"/>
    <p:sldId id="365" r:id="rId64"/>
    <p:sldId id="366" r:id="rId65"/>
    <p:sldId id="367" r:id="rId66"/>
    <p:sldId id="368" r:id="rId67"/>
    <p:sldId id="369" r:id="rId68"/>
    <p:sldId id="303" r:id="rId6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FF9900"/>
    <a:srgbClr val="D0F10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118" autoAdjust="0"/>
    <p:restoredTop sz="89157" autoAdjust="0"/>
  </p:normalViewPr>
  <p:slideViewPr>
    <p:cSldViewPr>
      <p:cViewPr varScale="1">
        <p:scale>
          <a:sx n="106" d="100"/>
          <a:sy n="106" d="100"/>
        </p:scale>
        <p:origin x="-1206" y="-96"/>
      </p:cViewPr>
      <p:guideLst>
        <p:guide orient="horz" pos="21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>
        <p:scale>
          <a:sx n="100" d="100"/>
          <a:sy n="100" d="100"/>
        </p:scale>
        <p:origin x="-1632" y="1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" Type="http://schemas.openxmlformats.org/officeDocument/2006/relationships/slide" Target="slides/slide1.xml"/><Relationship Id="rId71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slide" Target="slides/slide5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view3D>
      <c:perspective val="0"/>
    </c:view3D>
    <c:plotArea>
      <c:layout>
        <c:manualLayout>
          <c:layoutTarget val="inner"/>
          <c:xMode val="edge"/>
          <c:yMode val="edge"/>
          <c:x val="6.5011820330969292E-2"/>
          <c:y val="0.29322033898305122"/>
          <c:w val="0.72695035460992963"/>
          <c:h val="0.41355932203389828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cat>
            <c:strRef>
              <c:f>Sheet1!$B$1:$E$1</c:f>
              <c:strCache>
                <c:ptCount val="3"/>
                <c:pt idx="0">
                  <c:v>语言7%</c:v>
                </c:pt>
                <c:pt idx="1">
                  <c:v>语气38%</c:v>
                </c:pt>
                <c:pt idx="2">
                  <c:v>面部表情55%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7</c:v>
                </c:pt>
                <c:pt idx="1">
                  <c:v>38</c:v>
                </c:pt>
                <c:pt idx="2">
                  <c:v>55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cat>
            <c:strRef>
              <c:f>Sheet1!$B$1:$E$1</c:f>
              <c:strCache>
                <c:ptCount val="3"/>
                <c:pt idx="0">
                  <c:v>语言7%</c:v>
                </c:pt>
                <c:pt idx="1">
                  <c:v>语气38%</c:v>
                </c:pt>
                <c:pt idx="2">
                  <c:v>面部表情55%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cat>
            <c:strRef>
              <c:f>Sheet1!$B$1:$E$1</c:f>
              <c:strCache>
                <c:ptCount val="3"/>
                <c:pt idx="0">
                  <c:v>语言7%</c:v>
                </c:pt>
                <c:pt idx="1">
                  <c:v>语气38%</c:v>
                </c:pt>
                <c:pt idx="2">
                  <c:v>面部表情55%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74468085106383108"/>
          <c:y val="0"/>
          <c:w val="0.25059101654846294"/>
          <c:h val="0.39322033898305142"/>
        </c:manualLayout>
      </c:layout>
    </c:legend>
    <c:plotVisOnly val="1"/>
    <c:dispBlanksAs val="zero"/>
  </c:chart>
  <c:txPr>
    <a:bodyPr/>
    <a:lstStyle/>
    <a:p>
      <a:pPr>
        <a:defRPr sz="1800"/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469DBE-F623-4BBF-A564-FAF65BB84994}" type="doc">
      <dgm:prSet loTypeId="urn:microsoft.com/office/officeart/2005/8/layout/vList5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8B51D7A4-BD5F-4B87-B108-27B5FD812178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itchFamily="34" charset="-122"/>
              <a:ea typeface="微软雅黑" pitchFamily="34" charset="-122"/>
            </a:rPr>
            <a:t>三色原则</a:t>
          </a:r>
          <a:endParaRPr lang="zh-CN" altLang="en-US" sz="2800" dirty="0">
            <a:latin typeface="微软雅黑" pitchFamily="34" charset="-122"/>
            <a:ea typeface="微软雅黑" pitchFamily="34" charset="-122"/>
          </a:endParaRPr>
        </a:p>
      </dgm:t>
    </dgm:pt>
    <dgm:pt modelId="{79DC3803-DDB1-4554-8813-ED4D79099C42}" type="parTrans" cxnId="{9638384D-F514-4BE3-B5D7-84BBBB11FCC4}">
      <dgm:prSet/>
      <dgm:spPr/>
      <dgm:t>
        <a:bodyPr/>
        <a:lstStyle/>
        <a:p>
          <a:endParaRPr lang="zh-CN" altLang="en-US"/>
        </a:p>
      </dgm:t>
    </dgm:pt>
    <dgm:pt modelId="{E9CA66DE-0B3F-4FBA-96AE-67993AFBF80D}" type="sibTrans" cxnId="{9638384D-F514-4BE3-B5D7-84BBBB11FCC4}">
      <dgm:prSet/>
      <dgm:spPr/>
      <dgm:t>
        <a:bodyPr/>
        <a:lstStyle/>
        <a:p>
          <a:endParaRPr lang="zh-CN" altLang="en-US"/>
        </a:p>
      </dgm:t>
    </dgm:pt>
    <dgm:pt modelId="{3F633BEB-3883-48F2-AE06-5FE6A9DB084E}">
      <dgm:prSet phldrT="[文本]" custT="1"/>
      <dgm:spPr/>
      <dgm:t>
        <a:bodyPr/>
        <a:lstStyle/>
        <a:p>
          <a:r>
            <a:rPr lang="zh-CN" altLang="en-US" sz="2100" dirty="0" smtClean="0">
              <a:latin typeface="微软雅黑" pitchFamily="34" charset="-122"/>
              <a:ea typeface="微软雅黑" pitchFamily="34" charset="-122"/>
            </a:rPr>
            <a:t>全身服装和配饰的颜色在三种颜色之内</a:t>
          </a:r>
        </a:p>
      </dgm:t>
    </dgm:pt>
    <dgm:pt modelId="{ECC54207-A810-4C78-877A-69C8312EEA03}" type="parTrans" cxnId="{AE583E01-5A8A-4330-B454-F604DD65FB85}">
      <dgm:prSet/>
      <dgm:spPr/>
      <dgm:t>
        <a:bodyPr/>
        <a:lstStyle/>
        <a:p>
          <a:endParaRPr lang="zh-CN" altLang="en-US"/>
        </a:p>
      </dgm:t>
    </dgm:pt>
    <dgm:pt modelId="{036E9083-7488-4074-8B27-8F7C08D42333}" type="sibTrans" cxnId="{AE583E01-5A8A-4330-B454-F604DD65FB85}">
      <dgm:prSet/>
      <dgm:spPr/>
      <dgm:t>
        <a:bodyPr/>
        <a:lstStyle/>
        <a:p>
          <a:endParaRPr lang="zh-CN" altLang="en-US"/>
        </a:p>
      </dgm:t>
    </dgm:pt>
    <dgm:pt modelId="{C39DD230-DDAD-46DD-A065-2C01BF654018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itchFamily="34" charset="-122"/>
              <a:ea typeface="微软雅黑" pitchFamily="34" charset="-122"/>
            </a:rPr>
            <a:t>三一定律</a:t>
          </a:r>
        </a:p>
      </dgm:t>
    </dgm:pt>
    <dgm:pt modelId="{DE288114-5FD1-4CD7-9D54-F140BFB2F824}" type="parTrans" cxnId="{1AE39C36-0ACD-4F4D-9AC7-1BFB3D7BAFD0}">
      <dgm:prSet/>
      <dgm:spPr/>
      <dgm:t>
        <a:bodyPr/>
        <a:lstStyle/>
        <a:p>
          <a:endParaRPr lang="zh-CN" altLang="en-US"/>
        </a:p>
      </dgm:t>
    </dgm:pt>
    <dgm:pt modelId="{1F45E205-1B73-4D7E-8BA0-068450470092}" type="sibTrans" cxnId="{1AE39C36-0ACD-4F4D-9AC7-1BFB3D7BAFD0}">
      <dgm:prSet/>
      <dgm:spPr/>
      <dgm:t>
        <a:bodyPr/>
        <a:lstStyle/>
        <a:p>
          <a:endParaRPr lang="zh-CN" altLang="en-US"/>
        </a:p>
      </dgm:t>
    </dgm:pt>
    <dgm:pt modelId="{4F1E78ED-9B43-4F7B-B578-8595EF36C3A1}">
      <dgm:prSet phldrT="[文本]" custT="1"/>
      <dgm:spPr/>
      <dgm:t>
        <a:bodyPr/>
        <a:lstStyle/>
        <a:p>
          <a:r>
            <a:rPr lang="zh-CN" altLang="en-US" sz="21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鞋子、腰带、公文包应为同一颜色。一般以黑色为主</a:t>
          </a:r>
        </a:p>
      </dgm:t>
    </dgm:pt>
    <dgm:pt modelId="{87BD04E5-E3BC-4CA5-81FF-928D8AC4CABB}" type="parTrans" cxnId="{81B95646-53F6-49EC-AEAC-7EB5A0C62DC8}">
      <dgm:prSet/>
      <dgm:spPr/>
      <dgm:t>
        <a:bodyPr/>
        <a:lstStyle/>
        <a:p>
          <a:endParaRPr lang="zh-CN" altLang="en-US"/>
        </a:p>
      </dgm:t>
    </dgm:pt>
    <dgm:pt modelId="{FCB40C90-5BB5-4BD5-BB64-A38B5950FEDB}" type="sibTrans" cxnId="{81B95646-53F6-49EC-AEAC-7EB5A0C62DC8}">
      <dgm:prSet/>
      <dgm:spPr/>
      <dgm:t>
        <a:bodyPr/>
        <a:lstStyle/>
        <a:p>
          <a:endParaRPr lang="zh-CN" altLang="en-US"/>
        </a:p>
      </dgm:t>
    </dgm:pt>
    <dgm:pt modelId="{6C69194D-92AC-4E6E-B8D8-E579E1EA8D37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itchFamily="34" charset="-122"/>
              <a:ea typeface="微软雅黑" pitchFamily="34" charset="-122"/>
            </a:rPr>
            <a:t>三大禁忌</a:t>
          </a:r>
        </a:p>
      </dgm:t>
    </dgm:pt>
    <dgm:pt modelId="{603DC200-60F8-408F-9F11-6870973C68B3}" type="parTrans" cxnId="{4838E0CE-9296-4621-8A92-3FD01BA76436}">
      <dgm:prSet/>
      <dgm:spPr/>
      <dgm:t>
        <a:bodyPr/>
        <a:lstStyle/>
        <a:p>
          <a:endParaRPr lang="zh-CN" altLang="en-US"/>
        </a:p>
      </dgm:t>
    </dgm:pt>
    <dgm:pt modelId="{FBBF4B40-A9DC-47F3-9BED-EB9FBC899FB4}" type="sibTrans" cxnId="{4838E0CE-9296-4621-8A92-3FD01BA76436}">
      <dgm:prSet/>
      <dgm:spPr/>
      <dgm:t>
        <a:bodyPr/>
        <a:lstStyle/>
        <a:p>
          <a:endParaRPr lang="zh-CN" altLang="en-US"/>
        </a:p>
      </dgm:t>
    </dgm:pt>
    <dgm:pt modelId="{67FB822E-B99E-4477-887A-390BF8523C77}">
      <dgm:prSet phldrT="[文本]"/>
      <dgm:spPr/>
      <dgm:t>
        <a:bodyPr/>
        <a:lstStyle/>
        <a:p>
          <a:endParaRPr lang="zh-CN" altLang="en-US" sz="1800" dirty="0"/>
        </a:p>
      </dgm:t>
    </dgm:pt>
    <dgm:pt modelId="{FB51B29B-1232-47BB-BC5B-59B1E6AE3CA8}" type="parTrans" cxnId="{F907E65B-34C1-4F9B-A8A9-129FCE5E0953}">
      <dgm:prSet/>
      <dgm:spPr/>
      <dgm:t>
        <a:bodyPr/>
        <a:lstStyle/>
        <a:p>
          <a:endParaRPr lang="zh-CN" altLang="en-US"/>
        </a:p>
      </dgm:t>
    </dgm:pt>
    <dgm:pt modelId="{6B05E1E6-4069-4827-B69E-62C6ED4A8751}" type="sibTrans" cxnId="{F907E65B-34C1-4F9B-A8A9-129FCE5E0953}">
      <dgm:prSet/>
      <dgm:spPr/>
      <dgm:t>
        <a:bodyPr/>
        <a:lstStyle/>
        <a:p>
          <a:endParaRPr lang="zh-CN" altLang="en-US"/>
        </a:p>
      </dgm:t>
    </dgm:pt>
    <dgm:pt modelId="{5093CAFC-4B1E-4C6F-B5BE-EAA16FA50063}">
      <dgm:prSet phldrT="[文本]" custT="1"/>
      <dgm:spPr/>
      <dgm:t>
        <a:bodyPr/>
        <a:lstStyle/>
        <a:p>
          <a:r>
            <a:rPr lang="zh-CN" altLang="en-US" sz="2100" dirty="0" smtClean="0">
              <a:latin typeface="微软雅黑" pitchFamily="34" charset="-122"/>
              <a:ea typeface="微软雅黑" pitchFamily="34" charset="-122"/>
            </a:rPr>
            <a:t>过于暴露、过于短小、过于紧身</a:t>
          </a:r>
          <a:endParaRPr lang="zh-CN" altLang="en-US" sz="2100" dirty="0">
            <a:latin typeface="微软雅黑" pitchFamily="34" charset="-122"/>
            <a:ea typeface="微软雅黑" pitchFamily="34" charset="-122"/>
          </a:endParaRPr>
        </a:p>
      </dgm:t>
    </dgm:pt>
    <dgm:pt modelId="{E9D47A3D-99C9-49A6-B129-219665B34DE4}" type="parTrans" cxnId="{716ED422-3ADA-4D42-8B48-26975976B350}">
      <dgm:prSet/>
      <dgm:spPr/>
      <dgm:t>
        <a:bodyPr/>
        <a:lstStyle/>
        <a:p>
          <a:endParaRPr lang="zh-CN" altLang="en-US"/>
        </a:p>
      </dgm:t>
    </dgm:pt>
    <dgm:pt modelId="{3EDCFACF-2A73-4896-8C41-16B910B4A099}" type="sibTrans" cxnId="{716ED422-3ADA-4D42-8B48-26975976B350}">
      <dgm:prSet/>
      <dgm:spPr/>
      <dgm:t>
        <a:bodyPr/>
        <a:lstStyle/>
        <a:p>
          <a:endParaRPr lang="zh-CN" altLang="en-US"/>
        </a:p>
      </dgm:t>
    </dgm:pt>
    <dgm:pt modelId="{2AF2D800-96F7-4FC1-84F4-452008D1D100}" type="pres">
      <dgm:prSet presAssocID="{DF469DBE-F623-4BBF-A564-FAF65BB8499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B25FA82-4040-4824-8294-63C2E104DCA1}" type="pres">
      <dgm:prSet presAssocID="{8B51D7A4-BD5F-4B87-B108-27B5FD812178}" presName="linNode" presStyleCnt="0"/>
      <dgm:spPr/>
    </dgm:pt>
    <dgm:pt modelId="{2B358774-BF7E-4886-895E-46D482AFDB1D}" type="pres">
      <dgm:prSet presAssocID="{8B51D7A4-BD5F-4B87-B108-27B5FD812178}" presName="parentText" presStyleLbl="node1" presStyleIdx="0" presStyleCnt="3" custScaleX="8343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202E0B-8AC4-4B90-A6FA-D2FBD9374940}" type="pres">
      <dgm:prSet presAssocID="{8B51D7A4-BD5F-4B87-B108-27B5FD812178}" presName="descendantText" presStyleLbl="alignAccFollowNode1" presStyleIdx="0" presStyleCnt="3" custScaleX="12164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D24339F-9478-46D1-A747-D2CB793DF507}" type="pres">
      <dgm:prSet presAssocID="{E9CA66DE-0B3F-4FBA-96AE-67993AFBF80D}" presName="sp" presStyleCnt="0"/>
      <dgm:spPr/>
    </dgm:pt>
    <dgm:pt modelId="{2EF8D364-8A9E-4A78-B858-2C0C544F05B7}" type="pres">
      <dgm:prSet presAssocID="{C39DD230-DDAD-46DD-A065-2C01BF654018}" presName="linNode" presStyleCnt="0"/>
      <dgm:spPr/>
    </dgm:pt>
    <dgm:pt modelId="{94A1B747-FDCD-47CE-B8D1-EDDF96E7C520}" type="pres">
      <dgm:prSet presAssocID="{C39DD230-DDAD-46DD-A065-2C01BF654018}" presName="parentText" presStyleLbl="node1" presStyleIdx="1" presStyleCnt="3" custScaleX="952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762D3E-33D1-4ABC-B18C-C05058D2F0A9}" type="pres">
      <dgm:prSet presAssocID="{C39DD230-DDAD-46DD-A065-2C01BF654018}" presName="descendantText" presStyleLbl="alignAccFollowNode1" presStyleIdx="1" presStyleCnt="3" custScaleX="1388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C7E0FE-89F5-46D7-8BF3-C2CDF643172A}" type="pres">
      <dgm:prSet presAssocID="{1F45E205-1B73-4D7E-8BA0-068450470092}" presName="sp" presStyleCnt="0"/>
      <dgm:spPr/>
    </dgm:pt>
    <dgm:pt modelId="{49589197-D7A7-407C-A812-55C1D4C9383F}" type="pres">
      <dgm:prSet presAssocID="{6C69194D-92AC-4E6E-B8D8-E579E1EA8D37}" presName="linNode" presStyleCnt="0"/>
      <dgm:spPr/>
    </dgm:pt>
    <dgm:pt modelId="{6CF16833-FA6B-45BE-9E44-B659B7E3A9B1}" type="pres">
      <dgm:prSet presAssocID="{6C69194D-92AC-4E6E-B8D8-E579E1EA8D37}" presName="parentText" presStyleLbl="node1" presStyleIdx="2" presStyleCnt="3" custScaleX="10589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73CFC0-3E2E-43BA-958D-2A24A78DDF3B}" type="pres">
      <dgm:prSet presAssocID="{6C69194D-92AC-4E6E-B8D8-E579E1EA8D37}" presName="descendantText" presStyleLbl="alignAccFollowNode1" presStyleIdx="2" presStyleCnt="3" custScaleX="154251" custScaleY="10382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8C77741-DF60-45AD-88BC-606D2BF33A28}" type="presOf" srcId="{6C69194D-92AC-4E6E-B8D8-E579E1EA8D37}" destId="{6CF16833-FA6B-45BE-9E44-B659B7E3A9B1}" srcOrd="0" destOrd="0" presId="urn:microsoft.com/office/officeart/2005/8/layout/vList5"/>
    <dgm:cxn modelId="{1AE39C36-0ACD-4F4D-9AC7-1BFB3D7BAFD0}" srcId="{DF469DBE-F623-4BBF-A564-FAF65BB84994}" destId="{C39DD230-DDAD-46DD-A065-2C01BF654018}" srcOrd="1" destOrd="0" parTransId="{DE288114-5FD1-4CD7-9D54-F140BFB2F824}" sibTransId="{1F45E205-1B73-4D7E-8BA0-068450470092}"/>
    <dgm:cxn modelId="{0B447BA7-A8F4-4D53-A658-EB2F65608FC2}" type="presOf" srcId="{67FB822E-B99E-4477-887A-390BF8523C77}" destId="{6673CFC0-3E2E-43BA-958D-2A24A78DDF3B}" srcOrd="0" destOrd="1" presId="urn:microsoft.com/office/officeart/2005/8/layout/vList5"/>
    <dgm:cxn modelId="{81B95646-53F6-49EC-AEAC-7EB5A0C62DC8}" srcId="{C39DD230-DDAD-46DD-A065-2C01BF654018}" destId="{4F1E78ED-9B43-4F7B-B578-8595EF36C3A1}" srcOrd="0" destOrd="0" parTransId="{87BD04E5-E3BC-4CA5-81FF-928D8AC4CABB}" sibTransId="{FCB40C90-5BB5-4BD5-BB64-A38B5950FEDB}"/>
    <dgm:cxn modelId="{4838E0CE-9296-4621-8A92-3FD01BA76436}" srcId="{DF469DBE-F623-4BBF-A564-FAF65BB84994}" destId="{6C69194D-92AC-4E6E-B8D8-E579E1EA8D37}" srcOrd="2" destOrd="0" parTransId="{603DC200-60F8-408F-9F11-6870973C68B3}" sibTransId="{FBBF4B40-A9DC-47F3-9BED-EB9FBC899FB4}"/>
    <dgm:cxn modelId="{599ED376-64AE-445E-9413-ED0C0F46FB21}" type="presOf" srcId="{8B51D7A4-BD5F-4B87-B108-27B5FD812178}" destId="{2B358774-BF7E-4886-895E-46D482AFDB1D}" srcOrd="0" destOrd="0" presId="urn:microsoft.com/office/officeart/2005/8/layout/vList5"/>
    <dgm:cxn modelId="{C5121EB4-4FBF-4EA6-AC8A-ABA1B521D595}" type="presOf" srcId="{5093CAFC-4B1E-4C6F-B5BE-EAA16FA50063}" destId="{6673CFC0-3E2E-43BA-958D-2A24A78DDF3B}" srcOrd="0" destOrd="0" presId="urn:microsoft.com/office/officeart/2005/8/layout/vList5"/>
    <dgm:cxn modelId="{F907E65B-34C1-4F9B-A8A9-129FCE5E0953}" srcId="{6C69194D-92AC-4E6E-B8D8-E579E1EA8D37}" destId="{67FB822E-B99E-4477-887A-390BF8523C77}" srcOrd="1" destOrd="0" parTransId="{FB51B29B-1232-47BB-BC5B-59B1E6AE3CA8}" sibTransId="{6B05E1E6-4069-4827-B69E-62C6ED4A8751}"/>
    <dgm:cxn modelId="{F56B8354-2F73-4B3F-9806-21E27C62DF67}" type="presOf" srcId="{DF469DBE-F623-4BBF-A564-FAF65BB84994}" destId="{2AF2D800-96F7-4FC1-84F4-452008D1D100}" srcOrd="0" destOrd="0" presId="urn:microsoft.com/office/officeart/2005/8/layout/vList5"/>
    <dgm:cxn modelId="{9638384D-F514-4BE3-B5D7-84BBBB11FCC4}" srcId="{DF469DBE-F623-4BBF-A564-FAF65BB84994}" destId="{8B51D7A4-BD5F-4B87-B108-27B5FD812178}" srcOrd="0" destOrd="0" parTransId="{79DC3803-DDB1-4554-8813-ED4D79099C42}" sibTransId="{E9CA66DE-0B3F-4FBA-96AE-67993AFBF80D}"/>
    <dgm:cxn modelId="{AE583E01-5A8A-4330-B454-F604DD65FB85}" srcId="{8B51D7A4-BD5F-4B87-B108-27B5FD812178}" destId="{3F633BEB-3883-48F2-AE06-5FE6A9DB084E}" srcOrd="0" destOrd="0" parTransId="{ECC54207-A810-4C78-877A-69C8312EEA03}" sibTransId="{036E9083-7488-4074-8B27-8F7C08D42333}"/>
    <dgm:cxn modelId="{51D1DD3B-5230-4957-9215-3B098F3F2648}" type="presOf" srcId="{3F633BEB-3883-48F2-AE06-5FE6A9DB084E}" destId="{E2202E0B-8AC4-4B90-A6FA-D2FBD9374940}" srcOrd="0" destOrd="0" presId="urn:microsoft.com/office/officeart/2005/8/layout/vList5"/>
    <dgm:cxn modelId="{12E7738C-037C-4ECA-A977-BC0228B0DB48}" type="presOf" srcId="{C39DD230-DDAD-46DD-A065-2C01BF654018}" destId="{94A1B747-FDCD-47CE-B8D1-EDDF96E7C520}" srcOrd="0" destOrd="0" presId="urn:microsoft.com/office/officeart/2005/8/layout/vList5"/>
    <dgm:cxn modelId="{94737796-844E-4009-B599-D82FBA0BEE08}" type="presOf" srcId="{4F1E78ED-9B43-4F7B-B578-8595EF36C3A1}" destId="{10762D3E-33D1-4ABC-B18C-C05058D2F0A9}" srcOrd="0" destOrd="0" presId="urn:microsoft.com/office/officeart/2005/8/layout/vList5"/>
    <dgm:cxn modelId="{716ED422-3ADA-4D42-8B48-26975976B350}" srcId="{6C69194D-92AC-4E6E-B8D8-E579E1EA8D37}" destId="{5093CAFC-4B1E-4C6F-B5BE-EAA16FA50063}" srcOrd="0" destOrd="0" parTransId="{E9D47A3D-99C9-49A6-B129-219665B34DE4}" sibTransId="{3EDCFACF-2A73-4896-8C41-16B910B4A099}"/>
    <dgm:cxn modelId="{51CD954E-7C8A-47D0-A507-1BEC96480BB7}" type="presParOf" srcId="{2AF2D800-96F7-4FC1-84F4-452008D1D100}" destId="{9B25FA82-4040-4824-8294-63C2E104DCA1}" srcOrd="0" destOrd="0" presId="urn:microsoft.com/office/officeart/2005/8/layout/vList5"/>
    <dgm:cxn modelId="{A0BFA59B-E430-4BD2-8735-9D68D55CF6B6}" type="presParOf" srcId="{9B25FA82-4040-4824-8294-63C2E104DCA1}" destId="{2B358774-BF7E-4886-895E-46D482AFDB1D}" srcOrd="0" destOrd="0" presId="urn:microsoft.com/office/officeart/2005/8/layout/vList5"/>
    <dgm:cxn modelId="{0EE309B3-CDAB-4445-BFB0-839BB3044AA4}" type="presParOf" srcId="{9B25FA82-4040-4824-8294-63C2E104DCA1}" destId="{E2202E0B-8AC4-4B90-A6FA-D2FBD9374940}" srcOrd="1" destOrd="0" presId="urn:microsoft.com/office/officeart/2005/8/layout/vList5"/>
    <dgm:cxn modelId="{8EAF5439-D81B-40AB-964E-AA167A7407C4}" type="presParOf" srcId="{2AF2D800-96F7-4FC1-84F4-452008D1D100}" destId="{6D24339F-9478-46D1-A747-D2CB793DF507}" srcOrd="1" destOrd="0" presId="urn:microsoft.com/office/officeart/2005/8/layout/vList5"/>
    <dgm:cxn modelId="{A75F6145-54DF-4F8C-AC7F-1B310EBF4E4E}" type="presParOf" srcId="{2AF2D800-96F7-4FC1-84F4-452008D1D100}" destId="{2EF8D364-8A9E-4A78-B858-2C0C544F05B7}" srcOrd="2" destOrd="0" presId="urn:microsoft.com/office/officeart/2005/8/layout/vList5"/>
    <dgm:cxn modelId="{9C7A843E-E427-426E-A7FE-3E98F0BA9B22}" type="presParOf" srcId="{2EF8D364-8A9E-4A78-B858-2C0C544F05B7}" destId="{94A1B747-FDCD-47CE-B8D1-EDDF96E7C520}" srcOrd="0" destOrd="0" presId="urn:microsoft.com/office/officeart/2005/8/layout/vList5"/>
    <dgm:cxn modelId="{C12FD03F-D377-40FA-A4E9-F9A740360578}" type="presParOf" srcId="{2EF8D364-8A9E-4A78-B858-2C0C544F05B7}" destId="{10762D3E-33D1-4ABC-B18C-C05058D2F0A9}" srcOrd="1" destOrd="0" presId="urn:microsoft.com/office/officeart/2005/8/layout/vList5"/>
    <dgm:cxn modelId="{FC0792EF-A5EA-4E8C-8CD7-DE777F95DB17}" type="presParOf" srcId="{2AF2D800-96F7-4FC1-84F4-452008D1D100}" destId="{19C7E0FE-89F5-46D7-8BF3-C2CDF643172A}" srcOrd="3" destOrd="0" presId="urn:microsoft.com/office/officeart/2005/8/layout/vList5"/>
    <dgm:cxn modelId="{4A432969-F166-4DE5-A9EA-D4E9A1AAF193}" type="presParOf" srcId="{2AF2D800-96F7-4FC1-84F4-452008D1D100}" destId="{49589197-D7A7-407C-A812-55C1D4C9383F}" srcOrd="4" destOrd="0" presId="urn:microsoft.com/office/officeart/2005/8/layout/vList5"/>
    <dgm:cxn modelId="{2CE05878-7E99-48AF-AB72-B07A9253CE85}" type="presParOf" srcId="{49589197-D7A7-407C-A812-55C1D4C9383F}" destId="{6CF16833-FA6B-45BE-9E44-B659B7E3A9B1}" srcOrd="0" destOrd="0" presId="urn:microsoft.com/office/officeart/2005/8/layout/vList5"/>
    <dgm:cxn modelId="{A60FDD37-5B23-4439-ABA1-A8E0647F4351}" type="presParOf" srcId="{49589197-D7A7-407C-A812-55C1D4C9383F}" destId="{6673CFC0-3E2E-43BA-958D-2A24A78DDF3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202E0B-8AC4-4B90-A6FA-D2FBD9374940}">
      <dsp:nvSpPr>
        <dsp:cNvPr id="0" name=""/>
        <dsp:cNvSpPr/>
      </dsp:nvSpPr>
      <dsp:spPr>
        <a:xfrm rot="5400000">
          <a:off x="4435019" y="-2223782"/>
          <a:ext cx="810374" cy="5463604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100" kern="1200" dirty="0" smtClean="0">
              <a:latin typeface="微软雅黑" pitchFamily="34" charset="-122"/>
              <a:ea typeface="微软雅黑" pitchFamily="34" charset="-122"/>
            </a:rPr>
            <a:t>全身服装和配饰的颜色在三种颜色之内</a:t>
          </a:r>
        </a:p>
      </dsp:txBody>
      <dsp:txXfrm rot="5400000">
        <a:off x="4435019" y="-2223782"/>
        <a:ext cx="810374" cy="5463604"/>
      </dsp:txXfrm>
    </dsp:sp>
    <dsp:sp modelId="{2B358774-BF7E-4886-895E-46D482AFDB1D}">
      <dsp:nvSpPr>
        <dsp:cNvPr id="0" name=""/>
        <dsp:cNvSpPr/>
      </dsp:nvSpPr>
      <dsp:spPr>
        <a:xfrm>
          <a:off x="418" y="1534"/>
          <a:ext cx="2107986" cy="101296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itchFamily="34" charset="-122"/>
              <a:ea typeface="微软雅黑" pitchFamily="34" charset="-122"/>
            </a:rPr>
            <a:t>三色原则</a:t>
          </a:r>
          <a:endParaRPr lang="zh-CN" altLang="en-US" sz="2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18" y="1534"/>
        <a:ext cx="2107986" cy="1012968"/>
      </dsp:txXfrm>
    </dsp:sp>
    <dsp:sp modelId="{10762D3E-33D1-4ABC-B18C-C05058D2F0A9}">
      <dsp:nvSpPr>
        <dsp:cNvPr id="0" name=""/>
        <dsp:cNvSpPr/>
      </dsp:nvSpPr>
      <dsp:spPr>
        <a:xfrm rot="5400000">
          <a:off x="4432614" y="-1158446"/>
          <a:ext cx="810374" cy="5460165"/>
        </a:xfrm>
        <a:prstGeom prst="round2SameRect">
          <a:avLst/>
        </a:prstGeom>
        <a:solidFill>
          <a:schemeClr val="accent2">
            <a:tint val="40000"/>
            <a:alpha val="90000"/>
            <a:hueOff val="2512910"/>
            <a:satOff val="-2189"/>
            <a:lumOff val="-3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2512910"/>
              <a:satOff val="-2189"/>
              <a:lumOff val="-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100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鞋子、腰带、公文包应为同一颜色。一般以黑色为主</a:t>
          </a:r>
        </a:p>
      </dsp:txBody>
      <dsp:txXfrm rot="5400000">
        <a:off x="4432614" y="-1158446"/>
        <a:ext cx="810374" cy="5460165"/>
      </dsp:txXfrm>
    </dsp:sp>
    <dsp:sp modelId="{94A1B747-FDCD-47CE-B8D1-EDDF96E7C520}">
      <dsp:nvSpPr>
        <dsp:cNvPr id="0" name=""/>
        <dsp:cNvSpPr/>
      </dsp:nvSpPr>
      <dsp:spPr>
        <a:xfrm>
          <a:off x="418" y="1065151"/>
          <a:ext cx="2107300" cy="1012968"/>
        </a:xfrm>
        <a:prstGeom prst="roundRec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itchFamily="34" charset="-122"/>
              <a:ea typeface="微软雅黑" pitchFamily="34" charset="-122"/>
            </a:rPr>
            <a:t>三一定律</a:t>
          </a:r>
        </a:p>
      </dsp:txBody>
      <dsp:txXfrm>
        <a:off x="418" y="1065151"/>
        <a:ext cx="2107300" cy="1012968"/>
      </dsp:txXfrm>
    </dsp:sp>
    <dsp:sp modelId="{6673CFC0-3E2E-43BA-958D-2A24A78DDF3B}">
      <dsp:nvSpPr>
        <dsp:cNvPr id="0" name=""/>
        <dsp:cNvSpPr/>
      </dsp:nvSpPr>
      <dsp:spPr>
        <a:xfrm rot="5400000">
          <a:off x="4418672" y="-95074"/>
          <a:ext cx="841347" cy="5460655"/>
        </a:xfrm>
        <a:prstGeom prst="round2Same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100" kern="1200" dirty="0" smtClean="0">
              <a:latin typeface="微软雅黑" pitchFamily="34" charset="-122"/>
              <a:ea typeface="微软雅黑" pitchFamily="34" charset="-122"/>
            </a:rPr>
            <a:t>过于暴露、过于短小、过于紧身</a:t>
          </a:r>
          <a:endParaRPr lang="zh-CN" altLang="en-US" sz="2100" kern="1200" dirty="0">
            <a:latin typeface="微软雅黑" pitchFamily="34" charset="-122"/>
            <a:ea typeface="微软雅黑" pitchFamily="34" charset="-122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800" kern="1200" dirty="0"/>
        </a:p>
      </dsp:txBody>
      <dsp:txXfrm rot="5400000">
        <a:off x="4418672" y="-95074"/>
        <a:ext cx="841347" cy="5460655"/>
      </dsp:txXfrm>
    </dsp:sp>
    <dsp:sp modelId="{6CF16833-FA6B-45BE-9E44-B659B7E3A9B1}">
      <dsp:nvSpPr>
        <dsp:cNvPr id="0" name=""/>
        <dsp:cNvSpPr/>
      </dsp:nvSpPr>
      <dsp:spPr>
        <a:xfrm>
          <a:off x="418" y="2128768"/>
          <a:ext cx="2108600" cy="1012968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itchFamily="34" charset="-122"/>
              <a:ea typeface="微软雅黑" pitchFamily="34" charset="-122"/>
            </a:rPr>
            <a:t>三大禁忌</a:t>
          </a:r>
        </a:p>
      </dsp:txBody>
      <dsp:txXfrm>
        <a:off x="418" y="2128768"/>
        <a:ext cx="2108600" cy="1012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0BB41619-BD79-4F15-A9AA-3003D192AA25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0F07B889-AC85-4B47-A35A-B728CC1ECD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8021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CB548ED-2AE8-4285-B680-CE218578C7D9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AE83D91E-DFD6-4176-8D05-FE83AA5CDA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71083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开始之前，先问个十分简单的问题：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一辆汽车，驶进了加油站，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他想做什么？</a:t>
            </a:r>
            <a:endParaRPr lang="en-US" altLang="zh-CN" dirty="0" smtClean="0"/>
          </a:p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请踊跃回答</a:t>
            </a:r>
            <a:endParaRPr lang="zh-CN" altLang="en-US" b="1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DF3916C-61AE-4624-AFE2-CDAC3CCC1436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138167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0F73A7-60D1-4268-964B-AB7221318C02}" type="slidenum">
              <a:rPr lang="en-US" altLang="zh-CN">
                <a:latin typeface="Arial" charset="0"/>
                <a:ea typeface="宋体" charset="-122"/>
              </a:rPr>
              <a:pPr/>
              <a:t>30</a:t>
            </a:fld>
            <a:endParaRPr lang="en-US" altLang="zh-CN">
              <a:latin typeface="Arial" charset="0"/>
              <a:ea typeface="宋体" charset="-122"/>
            </a:endParaRPr>
          </a:p>
        </p:txBody>
      </p:sp>
      <p:sp>
        <p:nvSpPr>
          <p:cNvPr id="15974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4D2A3883-3AFC-42F5-96B8-327A46DC4022}" type="slidenum">
              <a:rPr lang="en-US" altLang="zh-CN">
                <a:solidFill>
                  <a:schemeClr val="tx1"/>
                </a:solidFill>
                <a:ea typeface="宋体" charset="-122"/>
              </a:rPr>
              <a:pPr algn="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en-US" altLang="zh-CN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59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zh-CN" altLang="en-US" smtClean="0">
                <a:latin typeface="Arial" charset="0"/>
                <a:ea typeface="宋体" charset="-122"/>
              </a:rPr>
              <a:t>（</a:t>
            </a:r>
          </a:p>
        </p:txBody>
      </p:sp>
    </p:spTree>
    <p:extLst>
      <p:ext uri="{BB962C8B-B14F-4D97-AF65-F5344CB8AC3E}">
        <p14:creationId xmlns:p14="http://schemas.microsoft.com/office/powerpoint/2010/main" xmlns="" val="6474051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E99A47-7498-46C7-AA8C-CF5168B4010F}" type="slidenum">
              <a:rPr lang="en-US" altLang="zh-CN">
                <a:latin typeface="Arial" charset="0"/>
                <a:ea typeface="宋体" charset="-122"/>
              </a:rPr>
              <a:pPr/>
              <a:t>31</a:t>
            </a:fld>
            <a:endParaRPr lang="en-US" altLang="zh-CN">
              <a:latin typeface="Arial" charset="0"/>
              <a:ea typeface="宋体" charset="-122"/>
            </a:endParaRPr>
          </a:p>
        </p:txBody>
      </p:sp>
      <p:sp>
        <p:nvSpPr>
          <p:cNvPr id="16077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971FF07F-436F-49A2-B86D-AD70F86D0265}" type="slidenum">
              <a:rPr lang="en-US" altLang="zh-CN">
                <a:solidFill>
                  <a:schemeClr val="tx1"/>
                </a:solidFill>
                <a:ea typeface="宋体" charset="-122"/>
              </a:rPr>
              <a:pPr algn="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en-US" altLang="zh-CN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607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0568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4148483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83F844B-817E-4BFA-B893-C40D3980167E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857570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11ABDD-D7BA-42FC-9DEE-0F3106283FB4}" type="slidenum">
              <a:rPr lang="en-US" altLang="zh-CN"/>
              <a:pPr/>
              <a:t>43</a:t>
            </a:fld>
            <a:endParaRPr lang="en-US" altLang="zh-CN"/>
          </a:p>
        </p:txBody>
      </p:sp>
      <p:sp>
        <p:nvSpPr>
          <p:cNvPr id="1638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6CE53086-CB1B-43EB-9EF6-1FA271DBA6BE}" type="slidenum">
              <a:rPr lang="en-US" altLang="zh-CN">
                <a:solidFill>
                  <a:schemeClr val="tx1"/>
                </a:solidFill>
                <a:ea typeface="宋体" pitchFamily="2" charset="-122"/>
              </a:rPr>
              <a:pPr algn="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en-US" altLang="zh-CN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63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1000" smtClean="0"/>
              <a:t>  </a:t>
            </a:r>
            <a:endParaRPr lang="zh-CN" altLang="zh-CN" sz="1000" smtClean="0"/>
          </a:p>
        </p:txBody>
      </p:sp>
    </p:spTree>
    <p:extLst>
      <p:ext uri="{BB962C8B-B14F-4D97-AF65-F5344CB8AC3E}">
        <p14:creationId xmlns:p14="http://schemas.microsoft.com/office/powerpoint/2010/main" xmlns="" val="38244294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4222BC-9C30-4B9E-8856-2B8CA8B58EF8}" type="slidenum">
              <a:rPr lang="en-US" altLang="zh-CN"/>
              <a:pPr/>
              <a:t>47</a:t>
            </a:fld>
            <a:endParaRPr lang="en-US" altLang="zh-CN"/>
          </a:p>
        </p:txBody>
      </p:sp>
      <p:sp>
        <p:nvSpPr>
          <p:cNvPr id="16486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80194C49-CDC3-49B5-9D5F-7F8BFB6EDDBF}" type="slidenum">
              <a:rPr lang="en-US" altLang="zh-CN">
                <a:solidFill>
                  <a:schemeClr val="tx1"/>
                </a:solidFill>
                <a:ea typeface="宋体" pitchFamily="2" charset="-122"/>
              </a:rPr>
              <a:pPr algn="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n-US" altLang="zh-CN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64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zh-CN" altLang="zh-CN" sz="900" smtClean="0"/>
          </a:p>
        </p:txBody>
      </p:sp>
    </p:spTree>
    <p:extLst>
      <p:ext uri="{BB962C8B-B14F-4D97-AF65-F5344CB8AC3E}">
        <p14:creationId xmlns:p14="http://schemas.microsoft.com/office/powerpoint/2010/main" xmlns="" val="1157564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A8A5E0-8ABB-41E0-97E7-8C428007A626}" type="slidenum">
              <a:rPr lang="en-US" altLang="zh-CN"/>
              <a:pPr/>
              <a:t>51</a:t>
            </a:fld>
            <a:endParaRPr lang="en-US" altLang="zh-CN"/>
          </a:p>
        </p:txBody>
      </p:sp>
      <p:sp>
        <p:nvSpPr>
          <p:cNvPr id="16589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8C7528A2-7BB3-485C-8B09-5175D6D44FBB}" type="slidenum">
              <a:rPr lang="en-US" altLang="zh-CN">
                <a:solidFill>
                  <a:schemeClr val="tx1"/>
                </a:solidFill>
                <a:ea typeface="宋体" pitchFamily="2" charset="-122"/>
              </a:rPr>
              <a:pPr algn="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51</a:t>
            </a:fld>
            <a:endParaRPr lang="en-US" altLang="zh-CN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658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zh-CN" altLang="zh-CN" sz="800" smtClean="0"/>
          </a:p>
        </p:txBody>
      </p:sp>
    </p:spTree>
    <p:extLst>
      <p:ext uri="{BB962C8B-B14F-4D97-AF65-F5344CB8AC3E}">
        <p14:creationId xmlns:p14="http://schemas.microsoft.com/office/powerpoint/2010/main" xmlns="" val="27988670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A4705F-8FC5-4977-ACB2-8D24C29ED17F}" type="slidenum">
              <a:rPr lang="en-US" altLang="zh-CN"/>
              <a:pPr/>
              <a:t>55</a:t>
            </a:fld>
            <a:endParaRPr lang="en-US" altLang="zh-CN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4800"/>
          </a:xfrm>
          <a:noFill/>
          <a:ln/>
        </p:spPr>
        <p:txBody>
          <a:bodyPr/>
          <a:lstStyle/>
          <a:p>
            <a:pPr eaLnBrk="1" hangingPunct="1"/>
            <a:r>
              <a:rPr lang="zh-CN" altLang="en-US" smtClean="0"/>
              <a:t>录像</a:t>
            </a:r>
          </a:p>
        </p:txBody>
      </p:sp>
    </p:spTree>
    <p:extLst>
      <p:ext uri="{BB962C8B-B14F-4D97-AF65-F5344CB8AC3E}">
        <p14:creationId xmlns:p14="http://schemas.microsoft.com/office/powerpoint/2010/main" xmlns="" val="1497384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也许答案有很多个，让我听到最感动的一个答案：汽车驶进加油站，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是为了驶出加油站，驶向更远的未来</a:t>
            </a:r>
            <a:r>
              <a:rPr lang="zh-CN" altLang="en-US" smtClean="0"/>
              <a:t>。在人的一生当中，会有很多小小的、一个一个的目标，比方说过四六级，每天背</a:t>
            </a:r>
            <a:r>
              <a:rPr lang="en-US" altLang="zh-CN" dirty="0" smtClean="0"/>
              <a:t>300</a:t>
            </a:r>
            <a:r>
              <a:rPr lang="zh-CN" altLang="en-US" smtClean="0"/>
              <a:t>个单词，写份好简历、找份好工作等等，如果我们把这些小目标当作生命所追求的终极价值的话，你将会失去远大的理想。、</a:t>
            </a:r>
            <a:endParaRPr lang="en-US" altLang="zh-CN" dirty="0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D1C1D8F-912E-4405-B486-B2CDFBB48B30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722705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2</a:t>
            </a:r>
            <a:r>
              <a:rPr lang="zh-CN" altLang="en-US" smtClean="0"/>
              <a:t>、课程介绍（职业化、高效沟通、思维训练）</a:t>
            </a:r>
            <a:r>
              <a:rPr lang="en-US" altLang="zh-CN" dirty="0" smtClean="0"/>
              <a:t>+</a:t>
            </a:r>
            <a:r>
              <a:rPr lang="zh-CN" altLang="en-US" smtClean="0"/>
              <a:t>项目介绍（职业化训练营）</a:t>
            </a:r>
            <a:endParaRPr lang="en-US" altLang="zh-CN" dirty="0" smtClean="0"/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3</a:t>
            </a:r>
            <a:r>
              <a:rPr lang="zh-CN" altLang="en-US" smtClean="0"/>
              <a:t>、提问：有谁看过</a:t>
            </a:r>
            <a:r>
              <a:rPr lang="en-US" altLang="zh-CN" dirty="0" smtClean="0"/>
              <a:t>《</a:t>
            </a:r>
            <a:r>
              <a:rPr lang="zh-CN" altLang="en-US" smtClean="0"/>
              <a:t>老友记</a:t>
            </a:r>
            <a:r>
              <a:rPr lang="en-US" altLang="zh-CN" dirty="0" smtClean="0"/>
              <a:t>/friends》</a:t>
            </a:r>
            <a:r>
              <a:rPr lang="zh-CN" altLang="en-US" smtClean="0"/>
              <a:t>。强烈推荐去看，四大好处：学地道的英语口语、非常搞笑、体会人间百态，六个人各自的职业道路，有的选择考研、有的选择创业、有的选择自由职业、有的追逐明星梦、有的开始迷茫，但终于成功将自己的兴趣变成了职业，虽然每个人的遭遇都各有特色，但每个人向着自己的职业梦想而奋斗、努力。</a:t>
            </a:r>
            <a:endParaRPr lang="en-US" altLang="zh-CN" dirty="0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F72A5A8-74DE-45E1-B823-2C075AE67BDA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3677511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4C823A-F6E6-41CB-81CE-7B360D1C8F13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337995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杰克</a:t>
            </a:r>
            <a:r>
              <a:rPr lang="en-US" altLang="zh-CN" dirty="0" smtClean="0">
                <a:solidFill>
                  <a:srgbClr val="000099"/>
                </a:solidFill>
                <a:ea typeface="黑体" pitchFamily="2" charset="-122"/>
              </a:rPr>
              <a:t>·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韦尔奇 </a:t>
            </a:r>
            <a:r>
              <a:rPr lang="en-US" altLang="zh-CN" dirty="0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1960 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年在 </a:t>
            </a:r>
            <a:r>
              <a:rPr lang="en-US" altLang="zh-CN" dirty="0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GE 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公司开始自己的职业生涯， </a:t>
            </a:r>
            <a:r>
              <a:rPr lang="en-US" altLang="zh-CN" dirty="0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1981 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年成为该公司的第八任董事长兼 </a:t>
            </a:r>
            <a:r>
              <a:rPr lang="en-US" altLang="zh-CN" dirty="0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CEO 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。在任期间， </a:t>
            </a:r>
            <a:r>
              <a:rPr lang="en-US" altLang="zh-CN" dirty="0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GE 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公司的市值增长到 </a:t>
            </a:r>
            <a:r>
              <a:rPr lang="en-US" altLang="zh-CN" dirty="0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4 000 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亿美元，高居世界第一。 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626064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49088F-CCB7-4664-8E27-764AB3F6F136}" type="slidenum">
              <a:rPr lang="en-US" altLang="zh-CN">
                <a:latin typeface="Arial" charset="0"/>
                <a:ea typeface="宋体" charset="-122"/>
              </a:rPr>
              <a:pPr/>
              <a:t>13</a:t>
            </a:fld>
            <a:endParaRPr lang="en-US" altLang="zh-CN" dirty="0">
              <a:latin typeface="Arial" charset="0"/>
              <a:ea typeface="宋体" charset="-122"/>
            </a:endParaRPr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8374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6C2BF6-7461-4A68-B48A-2121462FB835}" type="slidenum">
              <a:rPr lang="en-US" altLang="zh-CN">
                <a:latin typeface="Arial" charset="0"/>
                <a:ea typeface="宋体" charset="-122"/>
              </a:rPr>
              <a:pPr/>
              <a:t>14</a:t>
            </a:fld>
            <a:endParaRPr lang="en-US" altLang="zh-CN" dirty="0">
              <a:latin typeface="Arial" charset="0"/>
              <a:ea typeface="宋体" charset="-122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dirty="0" smtClean="0">
              <a:latin typeface="Arial" charset="0"/>
              <a:ea typeface="宋体" charset="-122"/>
            </a:endParaRPr>
          </a:p>
          <a:p>
            <a:pPr eaLnBrk="1" hangingPunct="1"/>
            <a:endParaRPr lang="en-US" altLang="zh-CN" dirty="0" smtClean="0">
              <a:latin typeface="Arial" charset="0"/>
              <a:ea typeface="宋体" charset="-122"/>
            </a:endParaRPr>
          </a:p>
          <a:p>
            <a:pPr eaLnBrk="1" hangingPunct="1"/>
            <a:endParaRPr lang="en-US" altLang="zh-CN" dirty="0" smtClean="0">
              <a:latin typeface="Arial" charset="0"/>
              <a:ea typeface="宋体" charset="-122"/>
            </a:endParaRPr>
          </a:p>
          <a:p>
            <a:pPr eaLnBrk="1" hangingPunct="1"/>
            <a:endParaRPr lang="en-US" altLang="zh-CN" dirty="0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8112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53C1AC-3311-42BA-BAEE-AF591026A6C8}" type="slidenum">
              <a:rPr lang="en-US" altLang="zh-CN">
                <a:latin typeface="Arial" charset="0"/>
                <a:ea typeface="宋体" charset="-122"/>
              </a:rPr>
              <a:pPr/>
              <a:t>28</a:t>
            </a:fld>
            <a:endParaRPr lang="en-US" altLang="zh-CN">
              <a:latin typeface="Arial" charset="0"/>
              <a:ea typeface="宋体" charset="-122"/>
            </a:endParaRPr>
          </a:p>
        </p:txBody>
      </p:sp>
      <p:sp>
        <p:nvSpPr>
          <p:cNvPr id="15769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772D3CEC-2A0E-4C4A-BB22-827CF9C15FFA}" type="slidenum">
              <a:rPr lang="en-US" altLang="zh-CN">
                <a:solidFill>
                  <a:schemeClr val="tx1"/>
                </a:solidFill>
                <a:ea typeface="宋体" charset="-122"/>
              </a:rPr>
              <a:pPr algn="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en-US" altLang="zh-CN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57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56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22F0B9-81AB-44D4-A2E7-3A12F2305604}" type="slidenum">
              <a:rPr lang="en-US" altLang="zh-CN">
                <a:latin typeface="Arial" charset="0"/>
                <a:ea typeface="宋体" charset="-122"/>
              </a:rPr>
              <a:pPr/>
              <a:t>29</a:t>
            </a:fld>
            <a:endParaRPr lang="en-US" altLang="zh-CN">
              <a:latin typeface="Arial" charset="0"/>
              <a:ea typeface="宋体" charset="-122"/>
            </a:endParaRPr>
          </a:p>
        </p:txBody>
      </p:sp>
      <p:sp>
        <p:nvSpPr>
          <p:cNvPr id="15872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8BE30B2B-B817-481F-96F2-1636C9708DFD}" type="slidenum">
              <a:rPr lang="en-US" altLang="zh-CN">
                <a:solidFill>
                  <a:schemeClr val="tx1"/>
                </a:solidFill>
                <a:ea typeface="宋体" charset="-122"/>
              </a:rPr>
              <a:pPr algn="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en-US" altLang="zh-CN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587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811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05C71-3341-4739-99DF-20717936358F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56124B-60FF-4211-A80F-16206B54FD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A27F1-D71E-4F8D-B99A-4CEDE5FE93B1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18E51-6622-42A5-A590-95984ACB9F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732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732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B0575-8A73-4C35-8A4B-A42434B0DC06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1B7D1-5E06-47E4-B1C3-212A4B531A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CB628-FA1D-42EE-BFE2-378FE2A3CED4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30AC1-4724-4F40-A933-E1BACADAE2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6389-97CA-4749-B8BB-F54595186E0F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460E4-9CC5-414A-B4CB-DF248F90F0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3355E-BB4D-4986-94BE-B4A8FFAE0D09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C4C5A-96B3-4701-AF80-30500C64CB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50D3D-CCE7-431A-BA10-FD8837F103A3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76B8C9-EA36-4068-BE3F-E92F6C8AEE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32DD8-6C71-4039-9FDE-2FB15FA2F633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8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3EB2D-5441-4335-B420-B931FCD9B5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F4088-C855-44CF-8961-AB6294920BE6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4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B8CDD6-0331-4BD1-B431-E938E38562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9A3FA-2652-4757-B452-0FDEFF62D43B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3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4BA9B-3ED5-4E10-A07F-80DD6F421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9E0548-B508-4E9B-A355-9C1A43ED548C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79E37-A795-465D-92BA-FD3E6A23A3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FABA9-3EA5-4AEA-8F8D-7E98A42879BE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D1321-4BD3-4F3A-B047-3C0633042B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9BA5E-29A6-44F4-8A4A-3A552A8957C9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96918-59FB-4702-99A9-595C60078A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A5F55-0D7A-43BC-B169-EFBF6365F1F9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AF2FE-BC85-4A12-952E-3BF9E35821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732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732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41D22-04FE-4553-B28E-EA79989E8266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40523-CAAD-4713-9339-7DCDF1413C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DA49F-42B9-4FA6-9DF4-55504E1ABDF4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1B1C7-2755-439E-ADCE-CF98DECE5E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6FCDF-3918-4FEF-A817-98C41F87F54B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116FB-AA78-49BA-86DA-D934354978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32E66-9EED-4D7E-BFAB-81836E5105E3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7D49-2FF0-4BCB-8E3F-22B1C1771E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6D137-D58D-4576-B9D0-82A0D83A03A5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F03CC-4211-455E-B786-ABBFD4D012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FDFC9-5B6C-4D55-883D-A88CAFB923C2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5D785-A6C7-41C5-9AED-6F90743FF1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AA30A-27BB-4E87-98E8-895059BB1A0A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4BC2B4-5B99-4521-BCE3-929C3E6A8F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272E1-1ABA-4D67-A22C-D8E0C7CFF67C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CD854-C572-47A7-B764-5496F80EBB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3467D4-D05B-4BC3-AF2B-DF011165835D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FB228-6A77-4EF4-BB20-FB97ADA004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3B121-8444-4F76-A5AF-E805A8706822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B6149-D45F-40F9-95A7-BB41797A97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B52EE-55D3-4A06-BB9C-D1ABDD14E982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B9A36-1CEC-401A-9503-7F4C44437C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EA03D-44A6-4C58-93D0-EA20E7797E23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808D9-E52C-4B0F-881E-1FE9FFB3FE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732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732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C6C3E-3AFF-4F33-9E89-8114B9F4725E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F0CEAB-B2A8-411F-B353-1B55ED6A75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1142984"/>
            <a:ext cx="5500726" cy="7143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643182"/>
            <a:ext cx="8229600" cy="319722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E34DE1F-7DF5-4D29-B167-9AAB4EDC0186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DA12BD0-29E2-4B73-A3E9-D5331C6C15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4DBEF62-B933-42D9-845D-2AAFE27B28F3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721C95B-1F90-4F72-B14E-FE5BAFB3D0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4D01B02-CD85-4B9F-BB58-733E9A173971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183C982-4DD0-472E-BF99-EA77518D536B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C6FF410-9555-4106-A282-A48876D0F0A2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0EF2B73-0F35-437C-AD73-5D9DA33F4F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6B789-992E-497A-B929-BC1085AF993A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D2263-A4E2-415B-B986-582BC886E7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A62F00F-AA50-4747-A0DB-385404C49CDC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D661703-04B5-4C5F-A2FC-00D4BD848A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5EB4591-0898-48B1-AE04-FF7512383F8A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07691A5-9587-4043-AD65-942C652210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F466F98-985E-4CC7-B7A6-F5521A8DB0B3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650D347-CCE4-492B-A3A2-377CA13F71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15AE173-DAD1-40D0-A788-9A656A95AED9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2AE4415-C611-4733-AB9E-82E96916A1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1142984"/>
            <a:ext cx="5500726" cy="7143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643182"/>
            <a:ext cx="8229600" cy="319722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9D6E807-7772-402E-A51C-C5603DB2786B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95F7873-91A3-4769-9D8F-AE864450F0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12EEF01-94BC-4D90-8AF9-43C666A87E69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37D534F-3966-4C6F-82B7-041BCA530D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C98AAF2-625F-4F14-9170-4BF61B740F5C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E1033A9-0C7E-4BF6-8F7A-FCCBFE43997A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A4A35-0C54-4AEC-8DDC-74784A3C5D57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8" name="页脚占位符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0EF44-E492-4383-96B9-212CB46549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8F0C6DF-B129-4DB7-AFD4-9ADBC1D2875C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0433041-68EF-456B-BF06-48AF43D81B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FAD40B5-1804-47C5-B5D9-C0C03EBF4A55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965911D-256C-4CF4-8B71-C9AA358F0FD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7DF3657-D063-4E27-8A61-CFCA32A7144B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C4F9BE6-B74D-4FC9-82C5-BDE3E6D86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979A367-D9A5-4196-BF1B-C84E880D5C9E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6BFEBD9-5997-4E22-A574-7E1E9FA026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E3F0911-64A5-420F-A81B-7AEAFEA3ED38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12D09D0-290C-445E-B9CE-FB83491B69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D1C4E11-A933-43CD-8030-5EF76E681B8E}" type="datetime1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D13A02A-C8E0-4D33-96FF-A2B0AB3E03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55426-6E9D-4C5D-885B-A8695864C450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4010-0CC7-4C73-A796-5B10390BD3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86878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FC389-DBE1-4F3A-8700-948F9BA126D3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00AB1-9978-4EDA-8DDD-0BE1178238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2827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E71EC-EC5A-4B10-A2CD-9E93FFFFA234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4" name="页脚占位符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C538B-C469-42E5-AA0D-965BE36A6B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B00E4-71CD-4811-9CD6-F91DDAAF76E6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A4071-B3EF-4BB3-A32B-BC5E63881C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22633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8CFA5-9224-4294-B963-5E80AF07D400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CF2D8-1D42-45DA-913B-A62CBC2057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56544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E9B5D-3F4E-4EAD-A141-597268EA3D1A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FD071-362E-4B66-9C67-D84DC4F4CA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58918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AC93A-0A06-42A7-82BE-A663EB299166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DA310-80FF-48F9-BFD7-C81D2A0EB7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532013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1A5F3-7E7F-4905-BDE9-04C1C2F2C191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76ADD-6526-43C2-AF9F-33A61BAF24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204473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73C11-F7C1-4AF7-9492-0CA88BB1EF07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79E71-ABD1-45A7-957E-16C2C185E9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7094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A693C-B881-455E-A387-BE622D162E74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DDA6D-9DBF-433D-86EE-F73E228413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172082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21498-382A-46CD-8382-223CB6CD1423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3DAB1-4FC0-4CC5-88C1-11F4CE75B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458057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72092-6F24-4854-8988-DB1C8014BD42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95752-D3E1-4E2A-A72F-2BBC772A5E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871845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3E976-CCF1-4A82-B42B-2641C6AA2E2E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3" name="页脚占位符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A50F-690C-4826-8E65-594F5E1E13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81F13-DA62-4B48-9407-41C2580D54AF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9CE85-AF5E-47CE-868D-923E7FB6E7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BE8A3-4914-42EA-A7EC-8DB80C0385B1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6" name="页脚占位符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AD2F9-8964-439D-927E-FE0673DE5A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/>
            <a:gdLst>
              <a:gd name="T0" fmla="*/ 0 w 7485"/>
              <a:gd name="T1" fmla="*/ 0 h 337"/>
              <a:gd name="T2" fmla="*/ 7485 w 7485"/>
              <a:gd name="T3" fmla="*/ 337 h 337"/>
            </a:gdLst>
            <a:ahLst/>
            <a:cxnLst>
              <a:cxn ang="0">
                <a:pos x="0" y="2"/>
              </a:cxn>
              <a:cxn ang="0">
                <a:pos x="7485" y="337"/>
              </a:cxn>
              <a:cxn ang="0">
                <a:pos x="5558" y="337"/>
              </a:cxn>
              <a:cxn ang="0">
                <a:pos x="1" y="0"/>
              </a:cxn>
            </a:cxnLst>
            <a:rect l="T0" t="T1" r="T2" b="T3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FCBDC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27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591 w 5591"/>
              <a:gd name="T3" fmla="*/ 588 h 588"/>
            </a:gdLst>
            <a:ahLst/>
            <a:cxnLst>
              <a:cxn ang="0">
                <a:pos x="0" y="0"/>
              </a:cxn>
              <a:cxn ang="0">
                <a:pos x="5591" y="585"/>
              </a:cxn>
              <a:cxn ang="0">
                <a:pos x="4415" y="588"/>
              </a:cxn>
              <a:cxn ang="0">
                <a:pos x="12" y="4"/>
              </a:cxn>
            </a:cxnLst>
            <a:rect l="T0" t="T1" r="T2" b="T3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-11113" y="5784850"/>
            <a:ext cx="3413126" cy="1092200"/>
            <a:chOff x="0" y="0"/>
            <a:chExt cx="2151" cy="688"/>
          </a:xfrm>
        </p:grpSpPr>
        <p:pic>
          <p:nvPicPr>
            <p:cNvPr id="2" name="直角三角形 13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2151" cy="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 Box 6"/>
            <p:cNvSpPr txBox="1">
              <a:spLocks noChangeArrowheads="1"/>
            </p:cNvSpPr>
            <p:nvPr/>
          </p:nvSpPr>
          <p:spPr bwMode="auto">
            <a:xfrm>
              <a:off x="183" y="401"/>
              <a:ext cx="1066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  <a:latin typeface="Lucida Sans Unicode" pitchFamily="34" charset="0"/>
                <a:ea typeface="黑体" pitchFamily="49" charset="-122"/>
              </a:endParaRPr>
            </a:p>
          </p:txBody>
        </p:sp>
      </p:grpSp>
      <p:pic>
        <p:nvPicPr>
          <p:cNvPr id="1029" name="直接连接符 14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7463" y="5772150"/>
            <a:ext cx="3419476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标题占位符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31" name="文本占位符 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34" name="日期占位符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  <a:ea typeface="+mn-ea"/>
              </a:defRPr>
            </a:lvl1pPr>
          </a:lstStyle>
          <a:p>
            <a:pPr>
              <a:defRPr/>
            </a:pPr>
            <a:fld id="{BB606D23-AB30-4C32-947F-ED84ED233EDF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1035" name="页脚占位符 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6" name="灯片编号占位符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  <a:ea typeface="+mn-ea"/>
              </a:defRPr>
            </a:lvl1pPr>
          </a:lstStyle>
          <a:p>
            <a:pPr>
              <a:defRPr/>
            </a:pPr>
            <a:fld id="{5FE2A8D0-D6D3-410E-842B-64D246797A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9pPr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>
          <a:solidFill>
            <a:schemeClr val="tx1"/>
          </a:solidFill>
          <a:latin typeface="+mn-lt"/>
          <a:ea typeface="+mn-ea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>
          <a:solidFill>
            <a:schemeClr val="tx1"/>
          </a:solidFill>
          <a:latin typeface="+mn-lt"/>
          <a:ea typeface="+mn-ea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>
          <a:solidFill>
            <a:schemeClr val="tx1"/>
          </a:solidFill>
          <a:latin typeface="+mn-lt"/>
          <a:ea typeface="+mn-ea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5pPr>
      <a:lvl6pPr marL="18288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6pPr>
      <a:lvl7pPr marL="2286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7pPr>
      <a:lvl8pPr marL="27432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8pPr>
      <a:lvl9pPr marL="32004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直角三角形 10"/>
          <p:cNvSpPr>
            <a:spLocks noChangeArrowheads="1"/>
          </p:cNvSpPr>
          <p:nvPr/>
        </p:nvSpPr>
        <p:spPr bwMode="auto">
          <a:xfrm>
            <a:off x="0" y="4664075"/>
            <a:ext cx="9150350" cy="0"/>
          </a:xfrm>
          <a:prstGeom prst="rtTriangle">
            <a:avLst/>
          </a:prstGeom>
          <a:gradFill rotWithShape="1">
            <a:gsLst>
              <a:gs pos="0">
                <a:srgbClr val="007897"/>
              </a:gs>
              <a:gs pos="54000">
                <a:srgbClr val="4ABBE0"/>
              </a:gs>
              <a:gs pos="100000">
                <a:srgbClr val="007897"/>
              </a:gs>
            </a:gsLst>
            <a:lin ang="30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latin typeface="Lucida Sans Unicode" pitchFamily="34" charset="0"/>
              <a:ea typeface="黑体" pitchFamily="49" charset="-122"/>
            </a:endParaRPr>
          </a:p>
        </p:txBody>
      </p:sp>
      <p:grpSp>
        <p:nvGrpSpPr>
          <p:cNvPr id="2051" name="Group 3"/>
          <p:cNvGrpSpPr>
            <a:grpSpLocks/>
          </p:cNvGrpSpPr>
          <p:nvPr/>
        </p:nvGrpSpPr>
        <p:grpSpPr bwMode="auto">
          <a:xfrm>
            <a:off x="-1588" y="4953000"/>
            <a:ext cx="9145588" cy="1911350"/>
            <a:chOff x="0" y="0"/>
            <a:chExt cx="9147765" cy="2032192"/>
          </a:xfrm>
        </p:grpSpPr>
        <p:sp>
          <p:nvSpPr>
            <p:cNvPr id="2" name="任意多边形 16"/>
            <p:cNvSpPr>
              <a:spLocks/>
            </p:cNvSpPr>
            <p:nvPr/>
          </p:nvSpPr>
          <p:spPr bwMode="auto">
            <a:xfrm>
              <a:off x="1691090" y="0"/>
              <a:ext cx="7456675" cy="518176"/>
            </a:xfrm>
            <a:custGeom>
              <a:avLst/>
              <a:gdLst>
                <a:gd name="T0" fmla="*/ 0 w 4697"/>
                <a:gd name="T1" fmla="*/ 0 h 367"/>
                <a:gd name="T2" fmla="*/ 4697 w 4697"/>
                <a:gd name="T3" fmla="*/ 367 h 367"/>
              </a:gdLst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T0" t="T1" r="T2" b="T3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rgbClr val="9FCBDC">
                <a:alpha val="3999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" name="任意多边形 18"/>
            <p:cNvSpPr>
              <a:spLocks/>
            </p:cNvSpPr>
            <p:nvPr/>
          </p:nvSpPr>
          <p:spPr bwMode="auto">
            <a:xfrm>
              <a:off x="39697" y="302129"/>
              <a:ext cx="9108068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528 h 528"/>
              </a:gdLst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T0" t="T1" r="T2" b="T3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059" name="Group 6"/>
            <p:cNvGrpSpPr>
              <a:grpSpLocks/>
            </p:cNvGrpSpPr>
            <p:nvPr/>
          </p:nvGrpSpPr>
          <p:grpSpPr bwMode="auto">
            <a:xfrm>
              <a:off x="-2331" y="42113"/>
              <a:ext cx="9156192" cy="1995504"/>
              <a:chOff x="0" y="0"/>
              <a:chExt cx="9156192" cy="1877568"/>
            </a:xfrm>
          </p:grpSpPr>
          <p:pic>
            <p:nvPicPr>
              <p:cNvPr id="4" name="任意多边形 19"/>
              <p:cNvPicPr>
                <a:picLocks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0" y="0"/>
                <a:ext cx="9156192" cy="18775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56" name="Text Box 8"/>
              <p:cNvSpPr txBox="1">
                <a:spLocks noChangeArrowheads="1"/>
              </p:cNvSpPr>
              <p:nvPr/>
            </p:nvSpPr>
            <p:spPr bwMode="auto">
              <a:xfrm>
                <a:off x="7095" y="8019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 dirty="0">
                  <a:solidFill>
                    <a:srgbClr val="FFFFFF"/>
                  </a:solidFill>
                  <a:latin typeface="Lucida Sans Unicode" pitchFamily="34" charset="0"/>
                  <a:ea typeface="黑体" pitchFamily="49" charset="-122"/>
                </a:endParaRPr>
              </a:p>
            </p:txBody>
          </p:sp>
        </p:grpSp>
        <p:pic>
          <p:nvPicPr>
            <p:cNvPr id="5" name="直接连接符 20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8427" y="35634"/>
              <a:ext cx="9162288" cy="868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2" name="标题占位符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3" name="文本占位符 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60" name="日期占位符 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84A281B-52C6-4043-A505-9C0B48D9F126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2061" name="页脚占位符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E8F0F4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62" name="灯片编号占位符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C15FBC6-07CB-4695-8CED-F8E220BEEE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9pPr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>
          <a:solidFill>
            <a:schemeClr val="tx1"/>
          </a:solidFill>
          <a:latin typeface="+mn-lt"/>
          <a:ea typeface="+mn-ea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>
          <a:solidFill>
            <a:schemeClr val="tx1"/>
          </a:solidFill>
          <a:latin typeface="+mn-lt"/>
          <a:ea typeface="+mn-ea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>
          <a:solidFill>
            <a:schemeClr val="tx1"/>
          </a:solidFill>
          <a:latin typeface="+mn-lt"/>
          <a:ea typeface="+mn-ea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5pPr>
      <a:lvl6pPr marL="18288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6pPr>
      <a:lvl7pPr marL="2286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7pPr>
      <a:lvl8pPr marL="27432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8pPr>
      <a:lvl9pPr marL="32004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5" name="文本占位符 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5124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  <a:ea typeface="+mn-ea"/>
              </a:defRPr>
            </a:lvl1pPr>
          </a:lstStyle>
          <a:p>
            <a:pPr>
              <a:defRPr/>
            </a:pPr>
            <a:fld id="{6D98702F-E23E-4145-93D8-06C6DD6091FE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125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  <a:ea typeface="+mn-ea"/>
              </a:defRPr>
            </a:lvl1pPr>
          </a:lstStyle>
          <a:p>
            <a:pPr>
              <a:defRPr/>
            </a:pPr>
            <a:fld id="{624F29F6-77EC-4C94-B4B9-65AFBAE1EF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9pPr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>
          <a:solidFill>
            <a:schemeClr val="tx1"/>
          </a:solidFill>
          <a:latin typeface="+mn-lt"/>
          <a:ea typeface="+mn-ea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>
          <a:solidFill>
            <a:schemeClr val="tx1"/>
          </a:solidFill>
          <a:latin typeface="+mn-lt"/>
          <a:ea typeface="+mn-ea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>
          <a:solidFill>
            <a:schemeClr val="tx1"/>
          </a:solidFill>
          <a:latin typeface="+mn-lt"/>
          <a:ea typeface="+mn-ea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5pPr>
      <a:lvl6pPr marL="18288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6pPr>
      <a:lvl7pPr marL="2286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7pPr>
      <a:lvl8pPr marL="27432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8pPr>
      <a:lvl9pPr marL="32004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429375"/>
            <a:ext cx="9144000" cy="42862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9144000" cy="432000"/>
          </a:xfrm>
          <a:prstGeom prst="rect">
            <a:avLst/>
          </a:prstGeom>
          <a:gradFill flip="none" rotWithShape="1">
            <a:gsLst>
              <a:gs pos="0">
                <a:srgbClr val="275C9D">
                  <a:shade val="30000"/>
                  <a:satMod val="115000"/>
                </a:srgbClr>
              </a:gs>
              <a:gs pos="50000">
                <a:srgbClr val="275C9D">
                  <a:shade val="67500"/>
                  <a:satMod val="115000"/>
                </a:srgbClr>
              </a:gs>
              <a:gs pos="100000">
                <a:srgbClr val="275C9D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200" b="1" i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  </a:t>
            </a:r>
            <a:r>
              <a:rPr lang="zh-CN" altLang="en-US" sz="1400" b="1" i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职业化塑造与职业生涯管理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429375"/>
            <a:ext cx="9144000" cy="42862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9144000" cy="432000"/>
          </a:xfrm>
          <a:prstGeom prst="rect">
            <a:avLst/>
          </a:prstGeom>
          <a:gradFill flip="none" rotWithShape="1">
            <a:gsLst>
              <a:gs pos="0">
                <a:srgbClr val="275C9D">
                  <a:shade val="30000"/>
                  <a:satMod val="115000"/>
                </a:srgbClr>
              </a:gs>
              <a:gs pos="50000">
                <a:srgbClr val="275C9D">
                  <a:shade val="67500"/>
                  <a:satMod val="115000"/>
                </a:srgbClr>
              </a:gs>
              <a:gs pos="100000">
                <a:srgbClr val="275C9D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200" b="1" i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  </a:t>
            </a:r>
            <a:r>
              <a:rPr lang="zh-CN" altLang="en-US" sz="1400" b="1" i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职业化塑造与职业生涯管理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F2C1A9-F471-4530-9630-A3699DB33EFD}" type="datetimeFigureOut">
              <a:rPr lang="zh-CN" altLang="en-US"/>
              <a:pPr>
                <a:defRPr/>
              </a:pPr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2582073-0FE8-446C-89BE-E25F60F0A5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gok.com/xian/news/apr9937.ht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carnoc.com/list/77/77922.html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life.people.com.cn/GB/8223/43029/" TargetMode="External"/><Relationship Id="rId1" Type="http://schemas.openxmlformats.org/officeDocument/2006/relationships/slideLayout" Target="../slideLayouts/slideLayout6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4.xml"/><Relationship Id="rId1" Type="http://schemas.openxmlformats.org/officeDocument/2006/relationships/vmlDrawing" Target="../drawings/vmlDrawing1.v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内容占位符 1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  <a:p>
            <a:pPr eaLnBrk="1" hangingPunct="1"/>
            <a:endParaRPr lang="zh-CN" altLang="zh-CN" smtClean="0"/>
          </a:p>
        </p:txBody>
      </p:sp>
      <p:sp>
        <p:nvSpPr>
          <p:cNvPr id="11267" name="标题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100" name="Picture 1" descr="C:\Users\Ken\AppData\Roaming\Tencent\Users\21800965\QQ\WinTemp\RichOle\3ZJ7P~RM52DDHT2}X3CG8F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1403350" y="693738"/>
            <a:ext cx="79216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一辆汽车，驶进了加油站，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他想做什么？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Documents and Settings\Administrator.WWW-D1797C5692D\桌面\2商务礼仪\素材\3D设计 第三辑\3D设计-3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50"/>
            <a:ext cx="9144000" cy="5000660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42910" y="2000240"/>
            <a:ext cx="4429156" cy="261461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内强 </a:t>
            </a:r>
            <a:r>
              <a:rPr kumimoji="0" lang="zh-CN" alt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个人素质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外塑 </a:t>
            </a:r>
            <a:r>
              <a:rPr kumimoji="0" lang="zh-CN" alt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企业形象</a:t>
            </a:r>
            <a:endParaRPr kumimoji="0" lang="en-US" altLang="zh-CN" sz="36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800" b="1" i="1" dirty="0" smtClean="0">
                <a:latin typeface="微软雅黑" pitchFamily="34" charset="-122"/>
                <a:ea typeface="微软雅黑" pitchFamily="34" charset="-122"/>
              </a:rPr>
              <a:t>更多</a:t>
            </a:r>
            <a:r>
              <a:rPr lang="zh-CN" altLang="en-US" sz="3600" b="1" i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女（男）朋友</a:t>
            </a:r>
            <a:endParaRPr lang="en-US" altLang="zh-CN" sz="3600" b="1" i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第一部分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认知礼仪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2143108" y="4857760"/>
            <a:ext cx="571504" cy="785818"/>
          </a:xfrm>
          <a:prstGeom prst="downArrow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000100" y="5786454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这才是最重要的！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D:\Backup\我的文档\My Pictures\2235982_091209089_2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1333444">
            <a:off x="982663" y="2234913"/>
            <a:ext cx="61690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黑体" pitchFamily="2" charset="-122"/>
                <a:ea typeface="黑体" pitchFamily="2" charset="-122"/>
              </a:rPr>
              <a:t>第二部分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黑体" pitchFamily="2" charset="-122"/>
                <a:ea typeface="黑体" pitchFamily="2" charset="-122"/>
              </a:rPr>
              <a:t>：礼仪仪表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6629" name="TextBox 6"/>
          <p:cNvSpPr txBox="1">
            <a:spLocks noChangeArrowheads="1"/>
          </p:cNvSpPr>
          <p:nvPr/>
        </p:nvSpPr>
        <p:spPr bwMode="auto">
          <a:xfrm rot="21328329">
            <a:off x="1847850" y="3199904"/>
            <a:ext cx="43497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buFont typeface="Wingdings" pitchFamily="2" charset="2"/>
              <a:buChar char="l"/>
              <a:defRPr/>
            </a:pP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黑体" pitchFamily="2" charset="-122"/>
                <a:ea typeface="黑体" pitchFamily="2" charset="-122"/>
              </a:rPr>
              <a:t>仪容礼仪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355600" indent="-355600">
              <a:lnSpc>
                <a:spcPct val="150000"/>
              </a:lnSpc>
              <a:buFont typeface="Wingdings" pitchFamily="2" charset="2"/>
              <a:buChar char="l"/>
              <a:defRPr/>
            </a:pP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黑体" pitchFamily="2" charset="-122"/>
                <a:ea typeface="黑体" pitchFamily="2" charset="-122"/>
              </a:rPr>
              <a:t>着装要求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 noChangeArrowheads="1"/>
          </p:cNvPicPr>
          <p:nvPr/>
        </p:nvPicPr>
        <p:blipFill>
          <a:blip r:embed="rId3" cstate="print"/>
          <a:srcRect r="2678" b="1337"/>
          <a:stretch>
            <a:fillRect/>
          </a:stretch>
        </p:blipFill>
        <p:spPr bwMode="auto">
          <a:xfrm>
            <a:off x="2071670" y="2928934"/>
            <a:ext cx="7072330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357158" y="1000108"/>
            <a:ext cx="6215106" cy="243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4" tIns="45718" rIns="91434" bIns="45718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7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秒钟就决定了第一印象，永远没有第二次机会给对方留下第一印象。</a:t>
            </a:r>
            <a:endParaRPr lang="en-US" altLang="zh-CN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latin typeface="黑体" pitchFamily="2" charset="-122"/>
                <a:ea typeface="黑体" pitchFamily="2" charset="-122"/>
              </a:rPr>
              <a:t> ----</a:t>
            </a:r>
            <a:r>
              <a:rPr lang="zh-CN" altLang="en-US" sz="2400" b="1" i="1" dirty="0" smtClean="0">
                <a:latin typeface="微软雅黑" pitchFamily="34" charset="-122"/>
                <a:ea typeface="微软雅黑" pitchFamily="34" charset="-122"/>
              </a:rPr>
              <a:t>形象大师</a:t>
            </a:r>
            <a:endParaRPr lang="zh-CN" altLang="en-US" sz="2000" b="1" i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讲演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696075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0"/>
            <a:ext cx="3132138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6372225" y="0"/>
            <a:ext cx="3132138" cy="71739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讲演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75463" cy="731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40099" name="Text Box 3"/>
          <p:cNvSpPr txBox="1">
            <a:spLocks noChangeArrowheads="1"/>
          </p:cNvSpPr>
          <p:nvPr/>
        </p:nvSpPr>
        <p:spPr bwMode="auto">
          <a:xfrm>
            <a:off x="6877050" y="836613"/>
            <a:ext cx="2266950" cy="3113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zh-CN" sz="1800" dirty="0">
              <a:solidFill>
                <a:schemeClr val="tx1"/>
              </a:solidFill>
              <a:ea typeface="宋体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你的经济水平</a:t>
            </a: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你的文化程度</a:t>
            </a: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你的可信任程度</a:t>
            </a: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你的社会地位</a:t>
            </a: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; 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你的老练程度</a:t>
            </a: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你家庭的经济情况</a:t>
            </a: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你家庭的社会地位</a:t>
            </a: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; 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你的家庭教养</a:t>
            </a: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你是不是成功人士</a:t>
            </a: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你的品行。 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419475" y="4437063"/>
            <a:ext cx="936625" cy="37623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800">
                <a:ea typeface="宋体" charset="-122"/>
              </a:rPr>
              <a:t>图一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0" y="4508500"/>
            <a:ext cx="827088" cy="3762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800">
                <a:ea typeface="宋体" charset="-122"/>
              </a:rPr>
              <a:t>图二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187450" y="188913"/>
            <a:ext cx="144463" cy="1444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chemeClr val="bg1"/>
              </a:solidFill>
              <a:ea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0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40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40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4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4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0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40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40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0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40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40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0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40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40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0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40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40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0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40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40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0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40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40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0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40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40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0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40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40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357430"/>
            <a:ext cx="2428860" cy="42640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121442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仪容礼仪 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85720" y="2214554"/>
            <a:ext cx="62865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400" b="1" dirty="0">
                <a:latin typeface="楷体_GB2312" pitchFamily="49" charset="-122"/>
              </a:rPr>
              <a:t>头发：整洁、无头屑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400" b="1" dirty="0">
                <a:latin typeface="楷体_GB2312" pitchFamily="49" charset="-122"/>
              </a:rPr>
              <a:t>眼睛：清洁、无分泌物、避免眼睛</a:t>
            </a:r>
            <a:r>
              <a:rPr kumimoji="1" lang="zh-CN" altLang="en-US" sz="2400" b="1" dirty="0" smtClean="0">
                <a:latin typeface="楷体_GB2312" pitchFamily="49" charset="-122"/>
              </a:rPr>
              <a:t>布满血丝</a:t>
            </a:r>
            <a:endParaRPr kumimoji="1" lang="zh-CN" altLang="en-US" sz="2400" b="1" dirty="0"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400" b="1" dirty="0">
                <a:latin typeface="楷体_GB2312" pitchFamily="49" charset="-122"/>
              </a:rPr>
              <a:t>口腔：上班前不吃异味食物、保持口腔清洁    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400" b="1" dirty="0">
                <a:latin typeface="楷体_GB2312" pitchFamily="49" charset="-122"/>
              </a:rPr>
              <a:t>手：保持清洁、不留长指甲及涂有色指甲油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400" b="1" dirty="0">
                <a:latin typeface="楷体_GB2312" pitchFamily="49" charset="-122"/>
              </a:rPr>
              <a:t>身体：注意个人卫生、勤洗澡、无异味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第二部分：仪表礼仪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 idx="4294967295"/>
          </p:nvPr>
        </p:nvSpPr>
        <p:spPr>
          <a:xfrm>
            <a:off x="0" y="928670"/>
            <a:ext cx="9144000" cy="114300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总体要求</a:t>
            </a:r>
          </a:p>
        </p:txBody>
      </p:sp>
      <p:grpSp>
        <p:nvGrpSpPr>
          <p:cNvPr id="2" name="Diagram group"/>
          <p:cNvGrpSpPr/>
          <p:nvPr/>
        </p:nvGrpSpPr>
        <p:grpSpPr>
          <a:xfrm>
            <a:off x="857224" y="1857364"/>
            <a:ext cx="7858180" cy="3659182"/>
            <a:chOff x="492922" y="0"/>
            <a:chExt cx="5586451" cy="4087810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sp>
          <p:nvSpPr>
            <p:cNvPr id="19" name="右箭头 18"/>
            <p:cNvSpPr/>
            <p:nvPr/>
          </p:nvSpPr>
          <p:spPr>
            <a:xfrm>
              <a:off x="492922" y="0"/>
              <a:ext cx="5586451" cy="4087810"/>
            </a:xfrm>
            <a:prstGeom prst="rightArrow">
              <a:avLst/>
            </a:prstGeom>
            <a:sp3d z="-227350" prstMaterial="matte">
              <a:bevelT/>
            </a:sp3d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" name="Diagram group"/>
          <p:cNvGrpSpPr/>
          <p:nvPr/>
        </p:nvGrpSpPr>
        <p:grpSpPr>
          <a:xfrm>
            <a:off x="428596" y="4000504"/>
            <a:ext cx="2006407" cy="1635124"/>
            <a:chOff x="2156" y="1226343"/>
            <a:chExt cx="2006407" cy="1635124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4" name="组合 6"/>
            <p:cNvGrpSpPr/>
            <p:nvPr/>
          </p:nvGrpSpPr>
          <p:grpSpPr>
            <a:xfrm>
              <a:off x="2156" y="1226343"/>
              <a:ext cx="2006407" cy="1635124"/>
              <a:chOff x="2156" y="1226343"/>
              <a:chExt cx="2006407" cy="1635124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156" y="1226343"/>
                <a:ext cx="2006407" cy="1635124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圆角矩形 4"/>
              <p:cNvSpPr/>
              <p:nvPr/>
            </p:nvSpPr>
            <p:spPr>
              <a:xfrm>
                <a:off x="81976" y="1306163"/>
                <a:ext cx="1846767" cy="147548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209550" tIns="209550" rIns="209550" bIns="209550" spcCol="1270" anchor="ctr">
                <a:sp3d extrusionH="28000" prstMaterial="matte"/>
              </a:bodyPr>
              <a:lstStyle/>
              <a:p>
                <a:pPr algn="ctr" defTabSz="24447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5500" dirty="0" smtClean="0"/>
                  <a:t>整洁</a:t>
                </a:r>
                <a:endParaRPr lang="zh-CN" altLang="en-US" sz="5500" dirty="0"/>
              </a:p>
            </p:txBody>
          </p:sp>
        </p:grpSp>
      </p:grpSp>
      <p:grpSp>
        <p:nvGrpSpPr>
          <p:cNvPr id="5" name="Diagram group"/>
          <p:cNvGrpSpPr/>
          <p:nvPr/>
        </p:nvGrpSpPr>
        <p:grpSpPr>
          <a:xfrm>
            <a:off x="2714612" y="3571876"/>
            <a:ext cx="2006407" cy="1635124"/>
            <a:chOff x="2282944" y="1226343"/>
            <a:chExt cx="2006407" cy="1635124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6" name="组合 10"/>
            <p:cNvGrpSpPr/>
            <p:nvPr/>
          </p:nvGrpSpPr>
          <p:grpSpPr>
            <a:xfrm>
              <a:off x="2282944" y="1226343"/>
              <a:ext cx="2006407" cy="1635124"/>
              <a:chOff x="2282944" y="1226343"/>
              <a:chExt cx="2006407" cy="163512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282944" y="1226343"/>
                <a:ext cx="2006407" cy="1635124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-8662909"/>
                  <a:satOff val="7828"/>
                  <a:lumOff val="884"/>
                  <a:alphaOff val="0"/>
                </a:schemeClr>
              </a:fillRef>
              <a:effectRef idx="2">
                <a:schemeClr val="accent2">
                  <a:hueOff val="-8662909"/>
                  <a:satOff val="7828"/>
                  <a:lumOff val="884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" name="圆角矩形 4"/>
              <p:cNvSpPr/>
              <p:nvPr/>
            </p:nvSpPr>
            <p:spPr>
              <a:xfrm>
                <a:off x="2362764" y="1306163"/>
                <a:ext cx="1846767" cy="147548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209550" tIns="209550" rIns="209550" bIns="209550" spcCol="1270" anchor="ctr">
                <a:sp3d extrusionH="28000" prstMaterial="matte"/>
              </a:bodyPr>
              <a:lstStyle/>
              <a:p>
                <a:pPr algn="ctr" defTabSz="24447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5500" dirty="0" smtClean="0"/>
                  <a:t>大方</a:t>
                </a:r>
                <a:endParaRPr lang="zh-CN" altLang="en-US" sz="5500" dirty="0"/>
              </a:p>
            </p:txBody>
          </p:sp>
        </p:grpSp>
      </p:grpSp>
      <p:grpSp>
        <p:nvGrpSpPr>
          <p:cNvPr id="7" name="Diagram group"/>
          <p:cNvGrpSpPr/>
          <p:nvPr/>
        </p:nvGrpSpPr>
        <p:grpSpPr>
          <a:xfrm>
            <a:off x="5000628" y="3214686"/>
            <a:ext cx="2006407" cy="1635124"/>
            <a:chOff x="4563732" y="1226343"/>
            <a:chExt cx="2006407" cy="1635124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0" name="组合 14"/>
            <p:cNvGrpSpPr/>
            <p:nvPr/>
          </p:nvGrpSpPr>
          <p:grpSpPr>
            <a:xfrm>
              <a:off x="4563732" y="1226343"/>
              <a:ext cx="2006407" cy="1635124"/>
              <a:chOff x="4563732" y="1226343"/>
              <a:chExt cx="2006407" cy="1635124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4563732" y="1226343"/>
                <a:ext cx="2006407" cy="1635124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-17325818"/>
                  <a:satOff val="15657"/>
                  <a:lumOff val="1768"/>
                  <a:alphaOff val="0"/>
                </a:schemeClr>
              </a:fillRef>
              <a:effectRef idx="2">
                <a:schemeClr val="accent2">
                  <a:hueOff val="-17325818"/>
                  <a:satOff val="15657"/>
                  <a:lumOff val="1768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圆角矩形 4"/>
              <p:cNvSpPr/>
              <p:nvPr/>
            </p:nvSpPr>
            <p:spPr>
              <a:xfrm>
                <a:off x="4643552" y="1306163"/>
                <a:ext cx="1846767" cy="147548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209550" tIns="209550" rIns="209550" bIns="209550" spcCol="1270" anchor="ctr">
                <a:sp3d extrusionH="28000" prstMaterial="matte"/>
              </a:bodyPr>
              <a:lstStyle/>
              <a:p>
                <a:pPr algn="ctr" defTabSz="24447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5500" dirty="0" smtClean="0"/>
                  <a:t>适宜</a:t>
                </a:r>
                <a:endParaRPr lang="zh-CN" altLang="en-US" sz="5500" dirty="0"/>
              </a:p>
            </p:txBody>
          </p:sp>
        </p:grpSp>
      </p:grp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第二部分：仪表礼仪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guxiaolu\桌面\QC\149_1600_zscosol.com.cn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000372"/>
            <a:ext cx="13779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5" descr="www.ooosu.com__027_1600x1200_ooosu.com.png"/>
          <p:cNvPicPr>
            <a:picLocks noChangeAspect="1"/>
          </p:cNvPicPr>
          <p:nvPr/>
        </p:nvPicPr>
        <p:blipFill>
          <a:blip r:embed="rId3" cstate="print"/>
          <a:srcRect l="4286" t="2856" b="7143"/>
          <a:stretch>
            <a:fillRect/>
          </a:stretch>
        </p:blipFill>
        <p:spPr bwMode="auto">
          <a:xfrm>
            <a:off x="3571868" y="3071811"/>
            <a:ext cx="2000264" cy="22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第二部分：仪表礼仪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6" name="图片 16" descr="www.3lian.com__008.png"/>
          <p:cNvPicPr>
            <a:picLocks noChangeAspect="1"/>
          </p:cNvPicPr>
          <p:nvPr/>
        </p:nvPicPr>
        <p:blipFill>
          <a:blip r:embed="rId4" cstate="print">
            <a:lum bright="-10000" contrast="20000"/>
            <a:grayscl/>
          </a:blip>
          <a:srcRect l="22403" t="1888" r="20999" b="-37"/>
          <a:stretch>
            <a:fillRect/>
          </a:stretch>
        </p:blipFill>
        <p:spPr bwMode="auto">
          <a:xfrm>
            <a:off x="6429388" y="3071810"/>
            <a:ext cx="171451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642910" y="1142984"/>
            <a:ext cx="2389821" cy="5979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35000"/>
              </a:spcBef>
              <a:buFont typeface="Wingdings" pitchFamily="2" charset="2"/>
              <a:buNone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TPO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原则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0496" y="235743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lace</a:t>
            </a:r>
            <a:endParaRPr lang="zh-CN" altLang="en-US" sz="2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28" y="2285992"/>
            <a:ext cx="1062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ime</a:t>
            </a:r>
            <a:endParaRPr lang="zh-CN" altLang="en-US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0826" y="235743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ccasion</a:t>
            </a:r>
            <a:endParaRPr lang="zh-CN" altLang="en-US" sz="2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28596" y="5572140"/>
            <a:ext cx="2339102" cy="52322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28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华文中宋" pitchFamily="2" charset="-122"/>
              </a:rPr>
              <a:t>与</a:t>
            </a:r>
            <a:r>
              <a:rPr kumimoji="0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华文中宋" pitchFamily="2" charset="-122"/>
              </a:rPr>
              <a:t>时间</a:t>
            </a:r>
            <a:r>
              <a:rPr kumimoji="0" lang="zh-CN" altLang="en-US" sz="28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华文中宋" pitchFamily="2" charset="-122"/>
              </a:rPr>
              <a:t>相适应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286116" y="5572140"/>
            <a:ext cx="2339102" cy="52322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28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华文中宋" pitchFamily="2" charset="-122"/>
              </a:rPr>
              <a:t>与</a:t>
            </a:r>
            <a:r>
              <a:rPr kumimoji="0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华文中宋" pitchFamily="2" charset="-122"/>
              </a:rPr>
              <a:t>地点</a:t>
            </a:r>
            <a:r>
              <a:rPr kumimoji="0" lang="zh-CN" altLang="en-US" sz="28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华文中宋" pitchFamily="2" charset="-122"/>
              </a:rPr>
              <a:t>相适应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6143636" y="5572140"/>
            <a:ext cx="2339102" cy="52322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28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华文中宋" pitchFamily="2" charset="-122"/>
              </a:rPr>
              <a:t>与</a:t>
            </a:r>
            <a:r>
              <a:rPr kumimoji="0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华文中宋" pitchFamily="2" charset="-122"/>
              </a:rPr>
              <a:t>场合</a:t>
            </a:r>
            <a:r>
              <a:rPr kumimoji="0" lang="zh-CN" altLang="en-US" sz="28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华文中宋" pitchFamily="2" charset="-122"/>
              </a:rPr>
              <a:t>相适应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第二部分：仪表礼仪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" name="Picture 4" descr="手势"/>
          <p:cNvPicPr>
            <a:picLocks noChangeAspect="1" noChangeArrowheads="1"/>
          </p:cNvPicPr>
          <p:nvPr/>
        </p:nvPicPr>
        <p:blipFill>
          <a:blip r:embed="rId2" cstate="print"/>
          <a:srcRect b="7126"/>
          <a:stretch>
            <a:fillRect/>
          </a:stretch>
        </p:blipFill>
        <p:spPr bwMode="auto">
          <a:xfrm>
            <a:off x="0" y="2071678"/>
            <a:ext cx="5143504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714744" y="948690"/>
            <a:ext cx="473076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buClrTx/>
              <a:buSzTx/>
            </a:pPr>
            <a:r>
              <a:rPr kumimoji="1" lang="zh-CN" altLang="en-US" sz="3600" b="1" dirty="0" smtClean="0">
                <a:latin typeface="微软雅黑" pitchFamily="34" charset="-122"/>
                <a:ea typeface="微软雅黑" pitchFamily="34" charset="-122"/>
              </a:rPr>
              <a:t>着装</a:t>
            </a:r>
            <a:r>
              <a:rPr kumimoji="1" lang="zh-CN" altLang="en-US" sz="3600" b="1" dirty="0">
                <a:latin typeface="微软雅黑" pitchFamily="34" charset="-122"/>
                <a:ea typeface="微软雅黑" pitchFamily="34" charset="-122"/>
              </a:rPr>
              <a:t>六</a:t>
            </a:r>
            <a:r>
              <a:rPr kumimoji="1"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禁忌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过分鲜艳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过分杂乱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过分暴露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过分透视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过分短小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过分紧身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endParaRPr kumimoji="1" lang="en-US" altLang="zh-CN" sz="2400" b="1" dirty="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第二部分：仪表礼仪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26" name="Picture 2" descr="C:\Documents and Settings\Administrator.WWW-D1797C5692D\桌面\2商务礼仪\素材\图片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8934"/>
            <a:ext cx="9144000" cy="392906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2357430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latin typeface="微软雅黑" pitchFamily="34" charset="-122"/>
                <a:ea typeface="微软雅黑" pitchFamily="34" charset="-122"/>
              </a:rPr>
              <a:t>  西装（套裙）是我们商务活动中最好的</a:t>
            </a: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Partner</a:t>
            </a:r>
            <a:endParaRPr lang="zh-CN" altLang="en-US" sz="3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内容占位符 1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2291" name="标题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124" name="Picture 2" descr="http://img.blog.163.com/photo/gcBbfS5kkriDF5ZMEjb8kg==/56841056796956528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98425"/>
            <a:ext cx="9448800" cy="698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矩形 5"/>
          <p:cNvSpPr>
            <a:spLocks noChangeArrowheads="1"/>
          </p:cNvSpPr>
          <p:nvPr/>
        </p:nvSpPr>
        <p:spPr bwMode="auto">
          <a:xfrm>
            <a:off x="1000100" y="1285860"/>
            <a:ext cx="76708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是为了驶出加油站，驶向更远的未来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3"/>
          <p:cNvSpPr>
            <a:spLocks noChangeArrowheads="1"/>
          </p:cNvSpPr>
          <p:nvPr/>
        </p:nvSpPr>
        <p:spPr bwMode="invGray">
          <a:xfrm>
            <a:off x="1222374" y="2719388"/>
            <a:ext cx="6992963" cy="3424255"/>
          </a:xfrm>
          <a:prstGeom prst="roundRect">
            <a:avLst>
              <a:gd name="adj" fmla="val 16667"/>
            </a:avLst>
          </a:prstGeom>
          <a:solidFill>
            <a:srgbClr val="C0C0C0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 b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93775" y="2447925"/>
            <a:ext cx="1838325" cy="3195653"/>
            <a:chOff x="528" y="1392"/>
            <a:chExt cx="1158" cy="2085"/>
          </a:xfrm>
        </p:grpSpPr>
        <p:sp>
          <p:nvSpPr>
            <p:cNvPr id="4" name="AutoShape 5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0D34D"/>
                </a:gs>
                <a:gs pos="100000">
                  <a:srgbClr val="70D34D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786" name="AutoShape 6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0D34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786188" y="2447925"/>
            <a:ext cx="1838325" cy="3195653"/>
            <a:chOff x="2287" y="1392"/>
            <a:chExt cx="1158" cy="2085"/>
          </a:xfrm>
        </p:grpSpPr>
        <p:sp>
          <p:nvSpPr>
            <p:cNvPr id="7" name="AutoShape 8"/>
            <p:cNvSpPr>
              <a:spLocks noChangeArrowheads="1"/>
            </p:cNvSpPr>
            <p:nvPr/>
          </p:nvSpPr>
          <p:spPr bwMode="gray">
            <a:xfrm>
              <a:off x="2287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192DB"/>
                </a:gs>
                <a:gs pos="100000">
                  <a:srgbClr val="4192DB">
                    <a:gamma/>
                    <a:shade val="85882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784" name="AutoShape 9"/>
            <p:cNvSpPr>
              <a:spLocks noChangeArrowheads="1"/>
            </p:cNvSpPr>
            <p:nvPr/>
          </p:nvSpPr>
          <p:spPr bwMode="gray">
            <a:xfrm>
              <a:off x="2333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4192D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6623050" y="2447925"/>
            <a:ext cx="1838325" cy="3124215"/>
            <a:chOff x="4074" y="1392"/>
            <a:chExt cx="1158" cy="2085"/>
          </a:xfrm>
        </p:grpSpPr>
        <p:sp>
          <p:nvSpPr>
            <p:cNvPr id="10" name="AutoShape 11"/>
            <p:cNvSpPr>
              <a:spLocks noChangeArrowheads="1"/>
            </p:cNvSpPr>
            <p:nvPr/>
          </p:nvSpPr>
          <p:spPr bwMode="gray">
            <a:xfrm>
              <a:off x="4074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0D34D"/>
                </a:gs>
                <a:gs pos="100000">
                  <a:srgbClr val="70D34D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782" name="AutoShape 12"/>
            <p:cNvSpPr>
              <a:spLocks noChangeArrowheads="1"/>
            </p:cNvSpPr>
            <p:nvPr/>
          </p:nvSpPr>
          <p:spPr bwMode="gray">
            <a:xfrm>
              <a:off x="4122" y="1422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0D34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750" name="Text Box 13"/>
          <p:cNvSpPr txBox="1">
            <a:spLocks noChangeArrowheads="1"/>
          </p:cNvSpPr>
          <p:nvPr/>
        </p:nvSpPr>
        <p:spPr bwMode="gray">
          <a:xfrm>
            <a:off x="1000100" y="3071810"/>
            <a:ext cx="1824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20650" indent="-120650" algn="ctr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三色原则 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1751" name="Text Box 14"/>
          <p:cNvSpPr txBox="1">
            <a:spLocks noChangeArrowheads="1"/>
          </p:cNvSpPr>
          <p:nvPr/>
        </p:nvSpPr>
        <p:spPr bwMode="gray">
          <a:xfrm>
            <a:off x="3786188" y="3105150"/>
            <a:ext cx="1752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</a:pPr>
            <a:endParaRPr lang="en-US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1752" name="Text Box 15"/>
          <p:cNvSpPr txBox="1">
            <a:spLocks noChangeArrowheads="1"/>
          </p:cNvSpPr>
          <p:nvPr/>
        </p:nvSpPr>
        <p:spPr bwMode="gray">
          <a:xfrm>
            <a:off x="6605588" y="3105150"/>
            <a:ext cx="1927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三大禁忌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3114675" y="3643313"/>
            <a:ext cx="504825" cy="387350"/>
            <a:chOff x="1872" y="2352"/>
            <a:chExt cx="240" cy="240"/>
          </a:xfrm>
        </p:grpSpPr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31776" name="Oval 18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77" name="Oval 19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78" name="Oval 20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79" name="Oval 21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80" name="Oval 22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" name="Group 23"/>
            <p:cNvGrpSpPr>
              <a:grpSpLocks/>
            </p:cNvGrpSpPr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31771" name="Oval 24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72" name="Oval 25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73" name="Oval 26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74" name="Oval 27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75" name="Oval 28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" name="Group 29"/>
          <p:cNvGrpSpPr>
            <a:grpSpLocks/>
          </p:cNvGrpSpPr>
          <p:nvPr/>
        </p:nvGrpSpPr>
        <p:grpSpPr bwMode="auto">
          <a:xfrm>
            <a:off x="5857875" y="3643313"/>
            <a:ext cx="504825" cy="387350"/>
            <a:chOff x="1872" y="2352"/>
            <a:chExt cx="240" cy="240"/>
          </a:xfrm>
        </p:grpSpPr>
        <p:grpSp>
          <p:nvGrpSpPr>
            <p:cNvPr id="12" name="Group 30"/>
            <p:cNvGrpSpPr>
              <a:grpSpLocks/>
            </p:cNvGrpSpPr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31764" name="Oval 31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65" name="Oval 32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66" name="Oval 33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67" name="Oval 34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68" name="Oval 35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" name="Group 36"/>
            <p:cNvGrpSpPr>
              <a:grpSpLocks/>
            </p:cNvGrpSpPr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31759" name="Oval 37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60" name="Oval 38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61" name="Oval 39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62" name="Oval 40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763" name="Oval 41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400" b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31755" name="矩形 41"/>
          <p:cNvSpPr>
            <a:spLocks noChangeArrowheads="1"/>
          </p:cNvSpPr>
          <p:nvPr/>
        </p:nvSpPr>
        <p:spPr bwMode="auto">
          <a:xfrm>
            <a:off x="3857620" y="3071810"/>
            <a:ext cx="171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三一定律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6" name="TextBox 42"/>
          <p:cNvSpPr txBox="1">
            <a:spLocks noChangeArrowheads="1"/>
          </p:cNvSpPr>
          <p:nvPr/>
        </p:nvSpPr>
        <p:spPr bwMode="auto">
          <a:xfrm>
            <a:off x="0" y="1285860"/>
            <a:ext cx="9144000" cy="584200"/>
          </a:xfrm>
          <a:prstGeom prst="rect">
            <a:avLst/>
          </a:prstGeom>
          <a:solidFill>
            <a:schemeClr val="bg1">
              <a:alpha val="58038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男士正装规范</a:t>
            </a:r>
            <a:r>
              <a:rPr lang="en-US" altLang="zh-CN" sz="3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—</a:t>
            </a:r>
            <a:r>
              <a:rPr lang="zh-CN" altLang="en-US" sz="3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西装高水准“三个三” </a:t>
            </a:r>
            <a:endParaRPr lang="en-US" altLang="zh-CN" sz="3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第二部分：仪表礼仪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42976" y="3786190"/>
            <a:ext cx="1714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色彩协调，全身服装和配饰的颜色在三种颜色之内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000496" y="3786190"/>
            <a:ext cx="1643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鞋子、腰带、公文包应为同一颜色。一般以黑色为主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86578" y="3786190"/>
            <a:ext cx="164307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一、商标必须拆掉。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二、袜子颜色要以与鞋子的颜色一致或其他深色的袜子为佳。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三、穿非职业装和短袖装时不打领带，穿夹克不打领带。领带长度，是以领带箭头在皮带扣的上沿为宜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第二部分：仪表礼仪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000108"/>
            <a:ext cx="9144000" cy="928694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西装穿着六原则</a:t>
            </a:r>
          </a:p>
        </p:txBody>
      </p:sp>
      <p:sp>
        <p:nvSpPr>
          <p:cNvPr id="8" name="Text Box 3" descr="未命名"/>
          <p:cNvSpPr txBox="1">
            <a:spLocks noChangeArrowheads="1"/>
          </p:cNvSpPr>
          <p:nvPr/>
        </p:nvSpPr>
        <p:spPr bwMode="auto">
          <a:xfrm>
            <a:off x="1071538" y="1785926"/>
            <a:ext cx="5214974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endParaRPr kumimoji="1" lang="en-US" altLang="zh-CN" sz="2600" b="1" dirty="0"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  要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熨烫平整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  要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扣好纽扣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  要不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卷不挽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  要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慎穿毛衫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  要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巧配内衣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  要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少装东西</a:t>
            </a:r>
          </a:p>
        </p:txBody>
      </p:sp>
      <p:pic>
        <p:nvPicPr>
          <p:cNvPr id="2050" name="Picture 2" descr="C:\Documents and Settings\Administrator.WWW-D1797C5692D\桌面\2商务礼仪\素材\8f6a012413d65d03d50742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039928"/>
            <a:ext cx="3214678" cy="4603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1428736"/>
            <a:ext cx="8229600" cy="1143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女士西装套裙高水准“三个三”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第二部分：仪表礼仪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928662" y="2571744"/>
          <a:ext cx="7572428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451725" y="6413500"/>
            <a:ext cx="15970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Kartika" pitchFamily="18" charset="0"/>
                <a:ea typeface="+mn-ea"/>
                <a:cs typeface="Kartika" pitchFamily="18" charset="0"/>
              </a:rPr>
              <a:t>Bread PPT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Kartika" pitchFamily="18" charset="0"/>
              <a:ea typeface="+mn-ea"/>
              <a:cs typeface="Kartika" pitchFamily="18" charset="0"/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2500298" y="1857364"/>
            <a:ext cx="3537619" cy="3537619"/>
          </a:xfrm>
          <a:prstGeom prst="star5">
            <a:avLst>
              <a:gd name="adj" fmla="val 31063"/>
              <a:gd name="hf" fmla="val 105146"/>
              <a:gd name="vf" fmla="val 110557"/>
            </a:avLst>
          </a:prstGeom>
          <a:gradFill flip="none" rotWithShape="1">
            <a:gsLst>
              <a:gs pos="0">
                <a:srgbClr val="09BFFF"/>
              </a:gs>
              <a:gs pos="16700">
                <a:srgbClr val="009AD0"/>
              </a:gs>
              <a:gs pos="100000">
                <a:srgbClr val="57D3FF"/>
              </a:gs>
            </a:gsLst>
            <a:lin ang="16200000" scaled="0"/>
            <a:tileRect/>
          </a:gradFill>
          <a:ln w="19050">
            <a:noFill/>
          </a:ln>
          <a:effectLst/>
          <a:scene3d>
            <a:camera prst="isometricTopUp"/>
            <a:lightRig rig="soft" dir="t">
              <a:rot lat="0" lon="0" rev="7800000"/>
            </a:lightRig>
          </a:scene3d>
          <a:sp3d extrusionH="762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 flipH="1">
            <a:off x="1928794" y="2428868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H="1">
            <a:off x="1571604" y="3643314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00034" y="2071678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大小适度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2844" y="3286124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考虑场合</a:t>
            </a:r>
            <a:endParaRPr kumimoji="1"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57950" y="1928802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穿着到位</a:t>
            </a:r>
            <a:endParaRPr kumimoji="1"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29520" y="3071810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协调装饰</a:t>
            </a:r>
            <a:endParaRPr kumimoji="1"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5214942" y="2285992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6286512" y="3429000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5857884" y="4857760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兼顾举止</a:t>
            </a:r>
            <a:endParaRPr kumimoji="1"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 flipV="1">
            <a:off x="4714876" y="4786322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428860" y="5357826"/>
            <a:ext cx="3553859" cy="50365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8000">
                <a:srgbClr val="535353">
                  <a:alpha val="52000"/>
                </a:srgb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第二部分：仪表礼仪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9" name="标题 1"/>
          <p:cNvSpPr>
            <a:spLocks noGrp="1"/>
          </p:cNvSpPr>
          <p:nvPr>
            <p:ph type="title"/>
          </p:nvPr>
        </p:nvSpPr>
        <p:spPr>
          <a:xfrm>
            <a:off x="357158" y="1000108"/>
            <a:ext cx="8229600" cy="714380"/>
          </a:xfrm>
        </p:spPr>
        <p:txBody>
          <a:bodyPr/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套裙穿着五技巧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774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0"/>
          </a:xfrm>
        </p:spPr>
        <p:txBody>
          <a:bodyPr/>
          <a:lstStyle/>
          <a:p>
            <a:r>
              <a:rPr lang="en-US" altLang="zh-CN" b="1" i="1" dirty="0" smtClean="0"/>
              <a:t>Practice</a:t>
            </a:r>
            <a:endParaRPr lang="zh-CN" altLang="en-US" b="1" i="1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第二部分：仪表礼仪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26" name="Picture 2" descr="C:\Documents and Settings\Administrator.WWW-D1797C5692D\桌面\2商务礼仪\素材\3D设计 第三辑\3D设计-3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4412" y="1928802"/>
            <a:ext cx="6072230" cy="36576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429124" y="2500306"/>
            <a:ext cx="3643338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两个人为一组，按照上述仪容及着装的原则和禁忌，互相检查，然后将对方做得不好的地方写在纸上。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1400" smtClean="0">
                <a:latin typeface="楷体_GB2312" pitchFamily="49" charset="-122"/>
              </a:rPr>
              <a:t>1.</a:t>
            </a:r>
            <a:r>
              <a:rPr lang="zh-CN" altLang="en-US" sz="1400" smtClean="0">
                <a:latin typeface="楷体_GB2312" pitchFamily="49" charset="-122"/>
              </a:rPr>
              <a:t>短发，清洁、整齐，不要太新潮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1400" smtClean="0">
                <a:latin typeface="楷体_GB2312" pitchFamily="49" charset="-122"/>
              </a:rPr>
              <a:t>2.</a:t>
            </a:r>
            <a:r>
              <a:rPr lang="zh-CN" altLang="en-US" sz="1400" smtClean="0">
                <a:latin typeface="楷体_GB2312" pitchFamily="49" charset="-122"/>
              </a:rPr>
              <a:t>精神饱满，面带微笑		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1400" smtClean="0">
                <a:latin typeface="楷体_GB2312" pitchFamily="49" charset="-122"/>
              </a:rPr>
              <a:t>3.</a:t>
            </a:r>
            <a:r>
              <a:rPr lang="zh-CN" altLang="en-US" sz="1400" smtClean="0">
                <a:latin typeface="楷体_GB2312" pitchFamily="49" charset="-122"/>
              </a:rPr>
              <a:t>每天刮胡须</a:t>
            </a:r>
            <a:r>
              <a:rPr lang="en-US" altLang="zh-CN" sz="1400" smtClean="0">
                <a:latin typeface="楷体_GB2312" pitchFamily="49" charset="-122"/>
              </a:rPr>
              <a:t>,</a:t>
            </a:r>
            <a:r>
              <a:rPr lang="zh-CN" altLang="en-US" sz="1400" smtClean="0">
                <a:latin typeface="楷体_GB2312" pitchFamily="49" charset="-122"/>
              </a:rPr>
              <a:t>饭后洁牙		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1400" smtClean="0">
                <a:latin typeface="楷体_GB2312" pitchFamily="49" charset="-122"/>
              </a:rPr>
              <a:t>4.</a:t>
            </a:r>
            <a:r>
              <a:rPr lang="zh-CN" altLang="en-US" sz="1400" smtClean="0">
                <a:latin typeface="楷体_GB2312" pitchFamily="49" charset="-122"/>
              </a:rPr>
              <a:t>白色或单色衬衫，领口、袖口无污迹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1400" smtClean="0">
                <a:latin typeface="楷体_GB2312" pitchFamily="49" charset="-122"/>
              </a:rPr>
              <a:t>5.</a:t>
            </a:r>
            <a:r>
              <a:rPr lang="zh-CN" altLang="en-US" sz="1400" smtClean="0">
                <a:latin typeface="楷体_GB2312" pitchFamily="49" charset="-122"/>
              </a:rPr>
              <a:t>领带紧贴领口，系得美观大方（颜色、长短、领带夹）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1400" smtClean="0">
                <a:latin typeface="楷体_GB2312" pitchFamily="49" charset="-122"/>
              </a:rPr>
              <a:t>6.</a:t>
            </a:r>
            <a:r>
              <a:rPr lang="zh-CN" altLang="en-US" sz="1400" smtClean="0">
                <a:latin typeface="楷体_GB2312" pitchFamily="49" charset="-122"/>
              </a:rPr>
              <a:t>西装平整、清洁（扣子、商标）	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1400" smtClean="0">
                <a:latin typeface="楷体_GB2312" pitchFamily="49" charset="-122"/>
              </a:rPr>
              <a:t>7.</a:t>
            </a:r>
            <a:r>
              <a:rPr lang="zh-CN" altLang="en-US" sz="1400" smtClean="0">
                <a:latin typeface="楷体_GB2312" pitchFamily="49" charset="-122"/>
              </a:rPr>
              <a:t>西装口袋不放物品（笔）	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1400" smtClean="0">
                <a:latin typeface="楷体_GB2312" pitchFamily="49" charset="-122"/>
              </a:rPr>
              <a:t>8.</a:t>
            </a:r>
            <a:r>
              <a:rPr lang="zh-CN" altLang="en-US" sz="1400" smtClean="0">
                <a:latin typeface="楷体_GB2312" pitchFamily="49" charset="-122"/>
              </a:rPr>
              <a:t>西裤平整，有裤线		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1400" smtClean="0">
                <a:latin typeface="楷体_GB2312" pitchFamily="49" charset="-122"/>
              </a:rPr>
              <a:t>9.</a:t>
            </a:r>
            <a:r>
              <a:rPr lang="zh-CN" altLang="en-US" sz="1400" smtClean="0">
                <a:latin typeface="楷体_GB2312" pitchFamily="49" charset="-122"/>
              </a:rPr>
              <a:t>短指甲，保持清洁		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1400" smtClean="0">
                <a:latin typeface="楷体_GB2312" pitchFamily="49" charset="-122"/>
              </a:rPr>
              <a:t>10.</a:t>
            </a:r>
            <a:r>
              <a:rPr lang="zh-CN" altLang="en-US" sz="1400" smtClean="0">
                <a:latin typeface="楷体_GB2312" pitchFamily="49" charset="-122"/>
              </a:rPr>
              <a:t>皮鞋光亮，深色袜子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1400" smtClean="0">
                <a:latin typeface="楷体_GB2312" pitchFamily="49" charset="-122"/>
              </a:rPr>
              <a:t>11</a:t>
            </a:r>
            <a:r>
              <a:rPr lang="zh-CN" altLang="en-US" sz="1400" smtClean="0">
                <a:latin typeface="楷体_GB2312" pitchFamily="49" charset="-122"/>
              </a:rPr>
              <a:t>、全身</a:t>
            </a:r>
            <a:r>
              <a:rPr lang="en-US" altLang="zh-CN" sz="1400" smtClean="0">
                <a:latin typeface="楷体_GB2312" pitchFamily="49" charset="-122"/>
              </a:rPr>
              <a:t>3</a:t>
            </a:r>
            <a:r>
              <a:rPr lang="zh-CN" altLang="en-US" sz="1400" smtClean="0">
                <a:latin typeface="楷体_GB2312" pitchFamily="49" charset="-122"/>
              </a:rPr>
              <a:t>种颜色以内</a:t>
            </a:r>
          </a:p>
          <a:p>
            <a:pPr eaLnBrk="1" hangingPunct="1">
              <a:lnSpc>
                <a:spcPct val="80000"/>
              </a:lnSpc>
            </a:pPr>
            <a:endParaRPr lang="en-US" altLang="zh-CN" sz="1400" smtClean="0"/>
          </a:p>
        </p:txBody>
      </p:sp>
      <p:pic>
        <p:nvPicPr>
          <p:cNvPr id="34819" name="Picture 4" descr="平安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116013" y="404813"/>
            <a:ext cx="38877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CC"/>
                </a:solidFill>
                <a:ea typeface="华文新魏" pitchFamily="2" charset="-122"/>
              </a:rPr>
              <a:t>男士自我形象检查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4" descr="平安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928662" y="0"/>
            <a:ext cx="38877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CC"/>
                </a:solidFill>
                <a:ea typeface="华文新魏" pitchFamily="2" charset="-122"/>
              </a:rPr>
              <a:t>女士自我形象检查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D:\Backup\我的文档\My Pictures\52770_140856042_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01" y="0"/>
            <a:ext cx="9144901" cy="6858000"/>
          </a:xfrm>
          <a:prstGeom prst="rect">
            <a:avLst/>
          </a:prstGeom>
          <a:noFill/>
        </p:spPr>
      </p:pic>
      <p:sp>
        <p:nvSpPr>
          <p:cNvPr id="6" name="圆角矩形 5"/>
          <p:cNvSpPr/>
          <p:nvPr/>
        </p:nvSpPr>
        <p:spPr bwMode="auto">
          <a:xfrm rot="21383559">
            <a:off x="1092200" y="1928813"/>
            <a:ext cx="6856413" cy="862012"/>
          </a:xfrm>
          <a:prstGeom prst="roundRect">
            <a:avLst/>
          </a:prstGeom>
          <a:solidFill>
            <a:schemeClr val="accent6">
              <a:lumMod val="75000"/>
              <a:alpha val="7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21383559">
            <a:off x="1052513" y="2063750"/>
            <a:ext cx="674528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第三部分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：仪态礼仪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100010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站   姿</a:t>
            </a: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85720" y="1571612"/>
            <a:ext cx="8286808" cy="4267200"/>
          </a:xfrm>
        </p:spPr>
        <p:txBody>
          <a:bodyPr/>
          <a:lstStyle/>
          <a:p>
            <a:pPr eaLnBrk="1" hangingPunct="1"/>
            <a:endParaRPr lang="en-US" altLang="zh-CN" sz="2400" b="1" dirty="0" smtClean="0">
              <a:solidFill>
                <a:srgbClr val="FFFF00"/>
              </a:solidFill>
              <a:latin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 smtClean="0">
                <a:solidFill>
                  <a:srgbClr val="FFFF00"/>
                </a:solidFill>
                <a:latin typeface="楷体_GB2312" pitchFamily="49" charset="-122"/>
              </a:rPr>
              <a:t>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抬头，目视前方，挺胸直腰，肩平，双臂自然下垂，收腹，双腿并拢直立，脚尖分呈Ｖ字型，身体重心放到两脚中间。也可两脚分开，比肩略窄，双手合起，放在腹前或背后。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楷体_GB2312" pitchFamily="49" charset="-122"/>
              </a:rPr>
              <a:t>		</a:t>
            </a:r>
          </a:p>
        </p:txBody>
      </p:sp>
      <p:pic>
        <p:nvPicPr>
          <p:cNvPr id="37892" name="Picture 6" descr="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143380"/>
            <a:ext cx="4427537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第三部分：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仪态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100010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坐   姿</a:t>
            </a:r>
          </a:p>
        </p:txBody>
      </p:sp>
      <p:sp>
        <p:nvSpPr>
          <p:cNvPr id="3891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14282" y="1500174"/>
            <a:ext cx="8215370" cy="2133600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chemeClr val="bg1"/>
              </a:buClr>
              <a:buFontTx/>
              <a:buNone/>
            </a:pPr>
            <a:r>
              <a:rPr lang="en-US" altLang="zh-CN" sz="2400" b="1" dirty="0" smtClean="0">
                <a:latin typeface="楷体_GB2312" pitchFamily="49" charset="-122"/>
              </a:rPr>
              <a:t>         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Clr>
                <a:schemeClr val="bg1"/>
              </a:buClr>
              <a:buFontTx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轻轻入座，至少坐满椅子的２／３，后背轻靠椅背，双膝自然并拢（男性可略分开）。对坐谈话时，身体稍向前倾，表示尊重和谦虚。</a:t>
            </a:r>
          </a:p>
        </p:txBody>
      </p:sp>
      <p:pic>
        <p:nvPicPr>
          <p:cNvPr id="38916" name="Picture 5" descr="1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000504"/>
            <a:ext cx="435771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第三部分：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仪态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C:\Documents and Settings\Administrator.WWW-D1797C5692D\桌面\2商务礼仪\素材\精选32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43438" y="5286388"/>
            <a:ext cx="500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a typeface="微软雅黑" pitchFamily="34" charset="-122"/>
              </a:rPr>
              <a:t>想跑得更</a:t>
            </a:r>
            <a:r>
              <a:rPr lang="zh-CN" altLang="en-US" sz="4800" b="1" dirty="0" smtClean="0">
                <a:solidFill>
                  <a:srgbClr val="FF0000"/>
                </a:solidFill>
                <a:ea typeface="微软雅黑" pitchFamily="34" charset="-122"/>
              </a:rPr>
              <a:t>快</a:t>
            </a:r>
            <a:r>
              <a:rPr lang="zh-CN" altLang="en-US" sz="4000" b="1" dirty="0" smtClean="0">
                <a:ea typeface="微软雅黑" pitchFamily="34" charset="-122"/>
              </a:rPr>
              <a:t>更</a:t>
            </a:r>
            <a:r>
              <a:rPr lang="zh-CN" altLang="en-US" sz="4800" b="1" dirty="0" smtClean="0">
                <a:solidFill>
                  <a:srgbClr val="FF0000"/>
                </a:solidFill>
                <a:ea typeface="微软雅黑" pitchFamily="34" charset="-122"/>
              </a:rPr>
              <a:t>远</a:t>
            </a:r>
            <a:endParaRPr lang="zh-CN" altLang="en-US" sz="4800" b="1" dirty="0">
              <a:solidFill>
                <a:srgbClr val="FF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1071546"/>
            <a:ext cx="5572132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行   姿</a:t>
            </a:r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28596" y="2214554"/>
            <a:ext cx="4714908" cy="3714776"/>
          </a:xfrm>
        </p:spPr>
        <p:txBody>
          <a:bodyPr/>
          <a:lstStyle/>
          <a:p>
            <a:pPr marL="0" indent="45720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双目向前平视，面带微笑微收下颌。上身挺直，头正、挺胸收腹，重心稍前倾。手臂伸直放松，手指自然弯曲，摆时要以肩关节为轴，上臂带动前臂向前，手臂要摆直线，肘关节略屈，前臂不要向上甩动。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zh-CN" sz="2000" b="1" dirty="0" smtClean="0">
              <a:solidFill>
                <a:srgbClr val="FFFF00"/>
              </a:solidFill>
              <a:latin typeface="楷体_GB2312" pitchFamily="49" charset="-122"/>
            </a:endParaRPr>
          </a:p>
        </p:txBody>
      </p:sp>
      <p:pic>
        <p:nvPicPr>
          <p:cNvPr id="39940" name="Picture 6" descr="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0388" y="1676400"/>
            <a:ext cx="350361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第三部分：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仪态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785794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蹲   姿</a:t>
            </a:r>
          </a:p>
        </p:txBody>
      </p:sp>
      <p:sp>
        <p:nvSpPr>
          <p:cNvPr id="4096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28596" y="1285860"/>
            <a:ext cx="8429684" cy="2590800"/>
          </a:xfrm>
        </p:spPr>
        <p:txBody>
          <a:bodyPr/>
          <a:lstStyle/>
          <a:p>
            <a:pPr eaLnBrk="1" hangingPunct="1"/>
            <a:endParaRPr lang="en-US" altLang="zh-CN" sz="2400" b="1" dirty="0" smtClean="0">
              <a:solidFill>
                <a:srgbClr val="FFFF00"/>
              </a:solidFill>
              <a:latin typeface="楷体_GB2312" pitchFamily="49" charset="-122"/>
            </a:endParaRPr>
          </a:p>
          <a:p>
            <a:pPr marL="0" indent="45720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一脚在前，一脚在后，两腿向下蹲，前脚全着地，小腿基本垂直于地面，后脚跟提起，脚掌着地，臀部向下。</a:t>
            </a:r>
          </a:p>
        </p:txBody>
      </p:sp>
      <p:pic>
        <p:nvPicPr>
          <p:cNvPr id="40964" name="Picture 8" descr="20061123011223394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357562"/>
            <a:ext cx="5214942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第三部分：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仪态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.WWW-D1797C5692D\桌面\2商务礼仪\素材\图片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463" cy="7000900"/>
          </a:xfrm>
          <a:prstGeom prst="rect">
            <a:avLst/>
          </a:prstGeom>
          <a:noFill/>
        </p:spPr>
      </p:pic>
      <p:sp>
        <p:nvSpPr>
          <p:cNvPr id="3" name="Rectangle 2"/>
          <p:cNvSpPr>
            <a:spLocks noRot="1" noChangeArrowheads="1"/>
          </p:cNvSpPr>
          <p:nvPr/>
        </p:nvSpPr>
        <p:spPr bwMode="auto">
          <a:xfrm>
            <a:off x="4071934" y="214290"/>
            <a:ext cx="5072066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不雅行为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929190" y="1571612"/>
            <a:ext cx="3786214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搔痒</a:t>
            </a: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或抓痒</a:t>
            </a:r>
          </a:p>
          <a:p>
            <a:pPr algn="just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猛</a:t>
            </a: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扯或玩弄头发</a:t>
            </a:r>
          </a:p>
          <a:p>
            <a:pPr algn="just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当众</a:t>
            </a: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梳头</a:t>
            </a:r>
          </a:p>
          <a:p>
            <a:pPr algn="just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手指</a:t>
            </a: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不停地敲</a:t>
            </a:r>
          </a:p>
          <a:p>
            <a:pPr algn="just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玩弄</a:t>
            </a: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、挑或咬指甲</a:t>
            </a:r>
          </a:p>
          <a:p>
            <a:pPr algn="just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脚</a:t>
            </a: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不停地抖动</a:t>
            </a:r>
          </a:p>
          <a:p>
            <a:pPr algn="just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当众</a:t>
            </a: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化妆或指甲油</a:t>
            </a:r>
          </a:p>
          <a:p>
            <a:pPr algn="just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剔牙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舌头</a:t>
            </a:r>
            <a:r>
              <a:rPr kumimoji="1"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在嘴里乱动</a:t>
            </a:r>
          </a:p>
          <a:p>
            <a:pPr algn="just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坐立不安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打呵欠</a:t>
            </a:r>
            <a:endParaRPr kumimoji="1"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" descr="001059012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00063" y="2286000"/>
            <a:ext cx="4786313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云形标注 6"/>
          <p:cNvSpPr>
            <a:spLocks noChangeArrowheads="1"/>
          </p:cNvSpPr>
          <p:nvPr/>
        </p:nvSpPr>
        <p:spPr bwMode="auto">
          <a:xfrm>
            <a:off x="3571875" y="1357313"/>
            <a:ext cx="5000625" cy="3071812"/>
          </a:xfrm>
          <a:prstGeom prst="cloudCallout">
            <a:avLst>
              <a:gd name="adj1" fmla="val -75060"/>
              <a:gd name="adj2" fmla="val 44181"/>
            </a:avLst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en-US" altLang="zh-CN" sz="4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8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</a:rPr>
              <a:t>还有什么？</a:t>
            </a:r>
            <a:endParaRPr lang="zh-CN" altLang="en-US" sz="4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第三部分：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仪态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57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142984"/>
            <a:ext cx="9144000" cy="857248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表  情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857356" y="2292350"/>
          <a:ext cx="6281737" cy="4565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第三部分：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仪态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3" descr="1150559216_18393447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7338"/>
            <a:ext cx="35401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3716338"/>
            <a:ext cx="9144000" cy="579437"/>
          </a:xfrm>
          <a:prstGeom prst="rect">
            <a:avLst/>
          </a:prstGeom>
          <a:solidFill>
            <a:srgbClr val="BFBFBF">
              <a:alpha val="58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3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微软雅黑" pitchFamily="34" charset="-122"/>
              </a:rPr>
              <a:t>那么，我要知道</a:t>
            </a:r>
            <a:r>
              <a:rPr lang="zh-CN" altLang="en-US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微软雅黑" pitchFamily="34" charset="-122"/>
              </a:rPr>
              <a:t>的是怎么做？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第三部分：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仪态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Friend_Goatee1.jpg                                             000472F6 Powerbook                      B64C2AE3: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214546" y="1214422"/>
            <a:ext cx="2593088" cy="2871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 descr="Friend_Female1.jpg                                             000472F6 Powerbook                      B64C2AE3: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71736" y="4357694"/>
            <a:ext cx="2571768" cy="250030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第三部分：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仪态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" name="Picture 6" descr="Friend_Bald.jpg                                                000472F6 Powerbook                      B64C2AE3: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857232"/>
            <a:ext cx="2571736" cy="2428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3" descr="&#10;Darla1.jpg                                                     000472F6 Powerbook                      B64C2AE3: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42844" y="3500438"/>
            <a:ext cx="2426208" cy="27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014890" y="2214554"/>
            <a:ext cx="4129110" cy="213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Arial" charset="0"/>
              <a:buChar char="•"/>
            </a:pPr>
            <a:r>
              <a:rPr kumimoji="1" lang="zh-CN" altLang="en-US" sz="3200" b="1" dirty="0" smtClean="0">
                <a:latin typeface="楷体_GB2312" pitchFamily="49" charset="-122"/>
              </a:rPr>
              <a:t> </a:t>
            </a:r>
            <a:r>
              <a:rPr kumimoji="1" lang="zh-CN" altLang="en-US" sz="3000" dirty="0" smtClean="0">
                <a:latin typeface="微软雅黑" pitchFamily="34" charset="-122"/>
                <a:ea typeface="微软雅黑" pitchFamily="34" charset="-122"/>
              </a:rPr>
              <a:t>表情</a:t>
            </a:r>
            <a:r>
              <a:rPr kumimoji="1" lang="zh-CN" altLang="en-US" sz="3000" dirty="0">
                <a:latin typeface="微软雅黑" pitchFamily="34" charset="-122"/>
                <a:ea typeface="微软雅黑" pitchFamily="34" charset="-122"/>
              </a:rPr>
              <a:t>自然和悦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Arial" charset="0"/>
              <a:buChar char="•"/>
            </a:pPr>
            <a:r>
              <a:rPr kumimoji="1" lang="zh-CN" altLang="en-US" sz="3000" dirty="0" smtClean="0">
                <a:latin typeface="微软雅黑" pitchFamily="34" charset="-122"/>
                <a:ea typeface="微软雅黑" pitchFamily="34" charset="-122"/>
              </a:rPr>
              <a:t>  区分</a:t>
            </a:r>
            <a:r>
              <a:rPr kumimoji="1" lang="zh-CN" altLang="en-US" sz="3000" dirty="0">
                <a:latin typeface="微软雅黑" pitchFamily="34" charset="-122"/>
                <a:ea typeface="微软雅黑" pitchFamily="34" charset="-122"/>
              </a:rPr>
              <a:t>场合对象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Arial" charset="0"/>
              <a:buChar char="•"/>
            </a:pPr>
            <a:r>
              <a:rPr kumimoji="1" lang="zh-CN" altLang="en-US" sz="3000" dirty="0" smtClean="0">
                <a:latin typeface="微软雅黑" pitchFamily="34" charset="-122"/>
                <a:ea typeface="微软雅黑" pitchFamily="34" charset="-122"/>
              </a:rPr>
              <a:t>  适度</a:t>
            </a:r>
            <a:r>
              <a:rPr kumimoji="1" lang="zh-CN" altLang="en-US" sz="3000" dirty="0">
                <a:latin typeface="微软雅黑" pitchFamily="34" charset="-122"/>
                <a:ea typeface="微软雅黑" pitchFamily="34" charset="-122"/>
              </a:rPr>
              <a:t>得体，</a:t>
            </a:r>
            <a:r>
              <a:rPr kumimoji="1" lang="zh-CN" altLang="en-US" sz="3000" dirty="0" smtClean="0">
                <a:latin typeface="微软雅黑" pitchFamily="34" charset="-122"/>
                <a:ea typeface="微软雅黑" pitchFamily="34" charset="-122"/>
              </a:rPr>
              <a:t>落落大方</a:t>
            </a:r>
            <a:endParaRPr kumimoji="1" lang="zh-CN" altLang="en-US" sz="3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214810" y="1214422"/>
            <a:ext cx="528644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微   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7"/>
          <p:cNvSpPr txBox="1">
            <a:spLocks noGrp="1" noChangeArrowheads="1"/>
          </p:cNvSpPr>
          <p:nvPr/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870546A8-1CA1-4766-8950-A6D0EAA86082}" type="slidenum">
              <a:rPr lang="en-US" altLang="zh-CN" sz="14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pPr algn="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lang="en-US" altLang="zh-CN" sz="1400">
              <a:solidFill>
                <a:schemeClr val="tx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1540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00108"/>
            <a:ext cx="9144000" cy="1143000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注   视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4430852" name="Text Box 6"/>
          <p:cNvSpPr txBox="1">
            <a:spLocks noChangeArrowheads="1"/>
          </p:cNvSpPr>
          <p:nvPr/>
        </p:nvSpPr>
        <p:spPr bwMode="auto">
          <a:xfrm>
            <a:off x="1142976" y="2571744"/>
            <a:ext cx="5486400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3600" dirty="0" smtClean="0">
                <a:latin typeface="微软雅黑" pitchFamily="34" charset="-122"/>
                <a:ea typeface="微软雅黑" pitchFamily="34" charset="-122"/>
              </a:rPr>
              <a:t> 注视</a:t>
            </a:r>
            <a:r>
              <a:rPr kumimoji="1" lang="zh-CN" altLang="en-US" sz="3600" dirty="0">
                <a:latin typeface="微软雅黑" pitchFamily="34" charset="-122"/>
                <a:ea typeface="微软雅黑" pitchFamily="34" charset="-122"/>
              </a:rPr>
              <a:t>部位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3600" dirty="0" smtClean="0">
                <a:latin typeface="微软雅黑" pitchFamily="34" charset="-122"/>
                <a:ea typeface="微软雅黑" pitchFamily="34" charset="-122"/>
              </a:rPr>
              <a:t> 注视</a:t>
            </a:r>
            <a:r>
              <a:rPr kumimoji="1" lang="zh-CN" altLang="en-US" sz="3600" dirty="0">
                <a:latin typeface="微软雅黑" pitchFamily="34" charset="-122"/>
                <a:ea typeface="微软雅黑" pitchFamily="34" charset="-122"/>
              </a:rPr>
              <a:t>角度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3600" dirty="0" smtClean="0">
                <a:latin typeface="微软雅黑" pitchFamily="34" charset="-122"/>
                <a:ea typeface="微软雅黑" pitchFamily="34" charset="-122"/>
              </a:rPr>
              <a:t> 注视</a:t>
            </a:r>
            <a:r>
              <a:rPr kumimoji="1" lang="zh-CN" altLang="en-US" sz="3600" dirty="0">
                <a:latin typeface="微软雅黑" pitchFamily="34" charset="-122"/>
                <a:ea typeface="微软雅黑" pitchFamily="34" charset="-122"/>
              </a:rPr>
              <a:t>时间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 typeface="Arial" charset="0"/>
              <a:buNone/>
            </a:pPr>
            <a:endParaRPr kumimoji="1" lang="en-US" altLang="zh-CN" sz="3600" b="1" dirty="0">
              <a:latin typeface="楷体_GB2312" pitchFamily="49" charset="-122"/>
            </a:endParaRPr>
          </a:p>
        </p:txBody>
      </p:sp>
      <p:pic>
        <p:nvPicPr>
          <p:cNvPr id="51205" name="Picture 2" descr="C:\Documents and Settings\sun\My Documents\My Pictures\sltx-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4857760"/>
            <a:ext cx="2786050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 descr="C:\Documents and Settings\sun\My Documents\My Pictures\wxbgs-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786058"/>
            <a:ext cx="271464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第三部分：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仪态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0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30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30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0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30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30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0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30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30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.WWW-D1797C5692D\桌面\2商务礼仪\素材\3D设计 第三辑\3D设计-3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4412" y="2214554"/>
            <a:ext cx="5851526" cy="36576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0"/>
          </a:xfrm>
        </p:spPr>
        <p:txBody>
          <a:bodyPr/>
          <a:lstStyle/>
          <a:p>
            <a:r>
              <a:rPr lang="en-US" altLang="zh-CN" b="1" i="1" dirty="0" smtClean="0"/>
              <a:t>Practice</a:t>
            </a:r>
            <a:endParaRPr lang="zh-CN" altLang="en-US" b="1" i="1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2500306"/>
            <a:ext cx="36433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两个人为一组，自己找一个合适的位置跟距离，互相对视。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第三部分：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仪态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.WWW-D1797C5692D\桌面\2商务礼仪\素材\3D设计 第三辑\3D设计-3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14478" y="3571876"/>
            <a:ext cx="4984737" cy="357345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928670"/>
            <a:ext cx="8229600" cy="1143000"/>
          </a:xfrm>
        </p:spPr>
        <p:txBody>
          <a:bodyPr/>
          <a:lstStyle/>
          <a:p>
            <a:pPr algn="l"/>
            <a:r>
              <a:rPr lang="zh-CN" altLang="en-US" sz="3600" b="1" i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温馨提示！！</a:t>
            </a:r>
            <a:endParaRPr lang="zh-CN" altLang="en-US" sz="3600" b="1" i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第三部分：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仪态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785918" y="1428736"/>
            <a:ext cx="8215370" cy="4714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4625" marR="0" lvl="0" indent="-174625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4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4625" marR="0" lvl="0" indent="-174625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距离代表亲疏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marL="174625" marR="0" lvl="0" indent="-174625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	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密友：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0.5M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以下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;	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一般：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0.5_1.2M;</a:t>
            </a:r>
          </a:p>
          <a:p>
            <a:pPr marL="174625" marR="0" lvl="0" indent="-174625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	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商务：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1.2_2.4M;	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公开演讲：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3.6M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以上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04178" y="4929198"/>
            <a:ext cx="61398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如果距离是小于、等于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，那么。。。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 descr="C:\Documents and Settings\Administrator.WWW-D1797C5692D\桌面\2商务礼仪\素材\精选32 (3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9144000" cy="57865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34" y="1142984"/>
            <a:ext cx="6429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latin typeface="微软雅黑" pitchFamily="34" charset="-122"/>
                <a:ea typeface="微软雅黑" pitchFamily="34" charset="-122"/>
              </a:rPr>
              <a:t>要赢，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就赢在起跑线！</a:t>
            </a:r>
            <a:endParaRPr lang="zh-CN" altLang="en-US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D:\Backup\我的文档\My Pictures\200842981128422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圆角矩形 13"/>
          <p:cNvSpPr/>
          <p:nvPr/>
        </p:nvSpPr>
        <p:spPr bwMode="auto">
          <a:xfrm rot="21383559">
            <a:off x="1092200" y="1928813"/>
            <a:ext cx="6856413" cy="862012"/>
          </a:xfrm>
          <a:prstGeom prst="roundRect">
            <a:avLst/>
          </a:prstGeom>
          <a:solidFill>
            <a:schemeClr val="accent6">
              <a:lumMod val="75000"/>
              <a:alpha val="7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21383559">
            <a:off x="1601788" y="2012950"/>
            <a:ext cx="62611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第四部分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：商务会面礼仪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42976" y="1142984"/>
            <a:ext cx="6400800" cy="85725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致  意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85786" y="1571612"/>
            <a:ext cx="7715272" cy="4495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微笑致意：用于彼此距离较近，但不适宜交谈的场合。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起立致意：尊者、长者、上级、客户来访，在场者起立表示欢迎。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举手致意：适宜向距离较远的熟人打招呼。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点头致意：适于不宜交谈或无需交谈的场合。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欠身致意：表示对他人的恭敬，欠身幅度在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15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度之内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​​ 6"/>
          <p:cNvSpPr/>
          <p:nvPr/>
        </p:nvSpPr>
        <p:spPr>
          <a:xfrm>
            <a:off x="0" y="4044877"/>
            <a:ext cx="9144000" cy="1257050"/>
          </a:xfrm>
          <a:prstGeom prst="rect">
            <a:avLst/>
          </a:prstGeom>
          <a:gradFill>
            <a:gsLst>
              <a:gs pos="100000">
                <a:schemeClr val="bg1">
                  <a:lumMod val="65000"/>
                  <a:alpha val="76000"/>
                </a:schemeClr>
              </a:gs>
              <a:gs pos="0">
                <a:schemeClr val="bg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" name="矩形​​ 3"/>
          <p:cNvSpPr/>
          <p:nvPr/>
        </p:nvSpPr>
        <p:spPr>
          <a:xfrm>
            <a:off x="755650" y="1967830"/>
            <a:ext cx="3960813" cy="33337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  <a:gs pos="89000">
                <a:schemeClr val="bg1">
                  <a:lumMod val="9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​​ 4"/>
          <p:cNvSpPr/>
          <p:nvPr/>
        </p:nvSpPr>
        <p:spPr>
          <a:xfrm>
            <a:off x="755650" y="1340768"/>
            <a:ext cx="3960813" cy="5762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致 意 顺 序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5688" y="2377405"/>
            <a:ext cx="2801932" cy="313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  <a:buSzPct val="70000"/>
              <a:buFont typeface="Wingdings" pitchFamily="2" charset="2"/>
              <a:buChar char="ü"/>
            </a:pPr>
            <a:r>
              <a:rPr lang="zh-CN" altLang="en-US" sz="2800" kern="0" dirty="0" smtClean="0">
                <a:latin typeface="微软雅黑" pitchFamily="34" charset="-122"/>
                <a:ea typeface="微软雅黑" pitchFamily="34" charset="-122"/>
              </a:rPr>
              <a:t> 位低者先行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SzPct val="70000"/>
              <a:buFont typeface="Wingdings" pitchFamily="2" charset="2"/>
              <a:buChar char="ü"/>
            </a:pPr>
            <a:r>
              <a:rPr lang="zh-CN" altLang="en-US" sz="2800" kern="0" dirty="0" smtClean="0">
                <a:latin typeface="微软雅黑" pitchFamily="34" charset="-122"/>
                <a:ea typeface="微软雅黑" pitchFamily="34" charset="-122"/>
              </a:rPr>
              <a:t> 多人致意时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49" name="图片 4" descr="http://ui.okbase.net/ui/life/2009/05/82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793205"/>
            <a:ext cx="3509963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686175" y="5897563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内容陈述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51725" y="6413500"/>
            <a:ext cx="15970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Kartika" pitchFamily="18" charset="0"/>
                <a:ea typeface="+mn-ea"/>
                <a:cs typeface="Kartika" pitchFamily="18" charset="0"/>
              </a:rPr>
              <a:t>Bread PPT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Kartika" pitchFamily="18" charset="0"/>
              <a:ea typeface="+mn-ea"/>
              <a:cs typeface="Kartika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0" y="5715016"/>
            <a:ext cx="9144000" cy="579437"/>
          </a:xfrm>
          <a:prstGeom prst="rect">
            <a:avLst/>
          </a:prstGeom>
          <a:solidFill>
            <a:srgbClr val="BFBFBF">
              <a:alpha val="58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微软雅黑" pitchFamily="34" charset="-122"/>
              </a:rPr>
              <a:t>不妨主动一点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718" name="Rectangle 2"/>
          <p:cNvSpPr>
            <a:spLocks noChangeArrowheads="1"/>
          </p:cNvSpPr>
          <p:nvPr/>
        </p:nvSpPr>
        <p:spPr bwMode="auto">
          <a:xfrm>
            <a:off x="571472" y="785794"/>
            <a:ext cx="807249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致意礼节练习  </a:t>
            </a:r>
          </a:p>
        </p:txBody>
      </p:sp>
      <p:pic>
        <p:nvPicPr>
          <p:cNvPr id="54275" name="Picture 5" descr="98aef9a8557f9c854683f8aa0441f02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4575" y="4624387"/>
            <a:ext cx="3019425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428596" y="1857364"/>
            <a:ext cx="800105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早上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，你在走道中，迎面遇到上司李经理，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如何致意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？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上级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领导到公司视察，来到办公室，在场者如何起立致意？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看到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远处的同事，如何招手致意？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进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到会议室，看到同事，又不便交谈，如何点头致意？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643182"/>
            <a:ext cx="3810000" cy="4071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142976" y="1071546"/>
            <a:ext cx="6400800" cy="85725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握  手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85720" y="1928802"/>
            <a:ext cx="4643470" cy="478634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行至距握手对象约一米处，上身略向前倾，伸出右手，四指并拢，拇指张开与对方相握。握手时，用力适度。</a:t>
            </a: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时间控制在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3-5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秒钟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kumimoji="1" lang="zh-CN" altLang="en-US" sz="2400" b="1" dirty="0" smtClean="0">
                <a:latin typeface="楷体_GB2312" pitchFamily="49" charset="-122"/>
              </a:rPr>
              <a:t>  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顺序：上级在先。</a:t>
            </a:r>
            <a:endParaRPr kumimoji="1"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应目视对方并面带微笑。</a:t>
            </a:r>
            <a:endParaRPr kumimoji="1"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kumimoji="1" lang="en-US" altLang="zh-CN" sz="24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切不可带着手套与人握手。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endParaRPr kumimoji="1"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endParaRPr kumimoji="1"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endParaRPr kumimoji="1"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42910" y="2071678"/>
            <a:ext cx="7772400" cy="161290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应等对方先伸出手，轻轻地一握就可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最应掌握的是时间和力度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71472" y="1000108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与女性握手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2050" name="Picture 2" descr="D:\培训\Pagti帕格特人力资源工作室\龙洞系列讲座\高效沟通\图片\gic37854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14753"/>
            <a:ext cx="4572000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71472" y="1000108"/>
            <a:ext cx="7772400" cy="685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握手的禁忌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85720" y="1928802"/>
            <a:ext cx="8229600" cy="407196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 typeface="Wingdings" pitchFamily="2" charset="2"/>
              <a:buChar char="p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握手时，左手拿着东西或插在袋里。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 typeface="Wingdings" pitchFamily="2" charset="2"/>
              <a:buChar char="p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男士戴手套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 typeface="Wingdings" pitchFamily="2" charset="2"/>
              <a:buChar char="p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戴墨镜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 typeface="Wingdings" pitchFamily="2" charset="2"/>
              <a:buChar char="p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用左手或用双手与异性握手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 typeface="Wingdings" pitchFamily="2" charset="2"/>
              <a:buChar char="p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交叉握手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 typeface="Wingdings" pitchFamily="2" charset="2"/>
              <a:buChar char="p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拉来推去或上下左右抖个不停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 typeface="Wingdings" pitchFamily="2" charset="2"/>
              <a:buChar char="p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只握指尖或只递指尖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 typeface="Wingdings" pitchFamily="2" charset="2"/>
              <a:buChar char="p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手脏、手湿、当场搓揉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/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/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D:\培训\Pagti帕格特人力资源工作室\龙洞系列讲座\高效沟通\图片\200922493346793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786058"/>
            <a:ext cx="3714744" cy="4071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.WWW-D1797C5692D\桌面\2商务礼仪\素材\3D设计 第三辑\3D设计-3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290" y="3929066"/>
            <a:ext cx="3714808" cy="2928934"/>
          </a:xfrm>
          <a:prstGeom prst="rect">
            <a:avLst/>
          </a:prstGeom>
          <a:noFill/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714316" y="1857364"/>
            <a:ext cx="8429684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 你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作为晚辈，拜见长辈时，用那种方式与对方握手？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 在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社交商务场合，你作为女士，与贾先生相遇，怎样握手？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 你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作为主人，有客人来访，怎样与客人握手？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 你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作为主人，有客人来访，当客人告辞时，怎样与客人握手？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 你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作为上司，与下属见面，怎样握手？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 你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作为下属，与上司见面，怎样握手？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 同事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之间，职位彼此相当，怎样握手？ </a:t>
            </a:r>
          </a:p>
        </p:txBody>
      </p:sp>
      <p:sp>
        <p:nvSpPr>
          <p:cNvPr id="8775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1538" y="785794"/>
            <a:ext cx="7072312" cy="1143000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握手礼节练习</a:t>
            </a:r>
            <a:r>
              <a:rPr lang="zh-CN" altLang="en-US" sz="4000" b="1" dirty="0" smtClean="0">
                <a:solidFill>
                  <a:srgbClr val="CC99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85720" y="1000108"/>
            <a:ext cx="8229600" cy="857256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介  绍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785786" y="1928802"/>
            <a:ext cx="8001056" cy="111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400" b="1" dirty="0" smtClean="0">
                <a:latin typeface="楷体_GB2312" pitchFamily="49" charset="-122"/>
              </a:rPr>
              <a:t> 顺序</a:t>
            </a:r>
            <a:r>
              <a:rPr kumimoji="1" lang="zh-CN" altLang="en-US" sz="2400" b="1" dirty="0">
                <a:latin typeface="楷体_GB2312" pitchFamily="49" charset="-122"/>
              </a:rPr>
              <a:t>：</a:t>
            </a:r>
            <a:r>
              <a:rPr kumimoji="1" lang="zh-CN" altLang="en-US" sz="2400" b="1" dirty="0"/>
              <a:t>把身份低的介绍给身份高的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400" b="1" dirty="0" smtClean="0">
                <a:latin typeface="楷体_GB2312" pitchFamily="49" charset="-122"/>
              </a:rPr>
              <a:t> 介绍</a:t>
            </a:r>
            <a:r>
              <a:rPr kumimoji="1" lang="zh-CN" altLang="en-US" sz="2400" b="1" dirty="0">
                <a:latin typeface="楷体_GB2312" pitchFamily="49" charset="-122"/>
              </a:rPr>
              <a:t>的手势：掌心向上、手势方向指向被介绍者</a:t>
            </a:r>
            <a:r>
              <a:rPr kumimoji="1" lang="zh-CN" altLang="en-US" sz="2400" dirty="0">
                <a:latin typeface="楷体_GB2312" pitchFamily="49" charset="-122"/>
              </a:rPr>
              <a:t> 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098" name="Picture 2" descr="D:\培训\Pagti帕格特人力资源工作室\龙洞系列讲座\高效沟通\图片\2008414135129484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00438"/>
            <a:ext cx="7500990" cy="33575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4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2976" y="928670"/>
            <a:ext cx="7072313" cy="971536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练习：哪个正确？</a:t>
            </a:r>
          </a:p>
        </p:txBody>
      </p:sp>
      <p:sp>
        <p:nvSpPr>
          <p:cNvPr id="59395" name="Text Box 6"/>
          <p:cNvSpPr txBox="1">
            <a:spLocks noChangeArrowheads="1"/>
          </p:cNvSpPr>
          <p:nvPr/>
        </p:nvSpPr>
        <p:spPr bwMode="auto">
          <a:xfrm>
            <a:off x="928662" y="2071678"/>
            <a:ext cx="7786689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3200" dirty="0">
                <a:latin typeface="微软雅黑" pitchFamily="34" charset="-122"/>
                <a:ea typeface="微软雅黑" pitchFamily="34" charset="-122"/>
              </a:rPr>
              <a:t>在隆重的场合为人作介绍：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3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itchFamily="34" charset="0"/>
              <a:buNone/>
            </a:pPr>
            <a:r>
              <a:rPr kumimoji="1" lang="en-US" altLang="zh-CN" sz="2400" dirty="0">
                <a:latin typeface="微软雅黑" pitchFamily="34" charset="-122"/>
                <a:ea typeface="微软雅黑" pitchFamily="34" charset="-122"/>
              </a:rPr>
              <a:t>A “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白小姐，让我来介绍一下，这位是李英俊；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     李先生，这位是白俏丽。”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itchFamily="34" charset="0"/>
              <a:buNone/>
            </a:pPr>
            <a:r>
              <a:rPr kumimoji="1" lang="en-US" altLang="zh-CN" sz="2400" dirty="0">
                <a:latin typeface="微软雅黑" pitchFamily="34" charset="-122"/>
                <a:ea typeface="微软雅黑" pitchFamily="34" charset="-122"/>
              </a:rPr>
              <a:t>B  “ 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这位是李英俊；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      这位是白俏丽小姐” 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itchFamily="34" charset="0"/>
              <a:buNone/>
            </a:pPr>
            <a:endParaRPr kumimoji="1"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itchFamily="34" charset="0"/>
              <a:buNone/>
            </a:pPr>
            <a:r>
              <a:rPr kumimoji="1" lang="en-US" altLang="zh-CN" sz="2400" dirty="0">
                <a:latin typeface="微软雅黑" pitchFamily="34" charset="-122"/>
                <a:ea typeface="微软雅黑" pitchFamily="34" charset="-122"/>
              </a:rPr>
              <a:t>C “ 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白小姐，请允许我向您介绍一下，这位是李英　　　　　　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　　　俊先生；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      李先生，这位是白俏丽小姐。”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 descr="www.zcool.com.cn__084_1600x1200_zcool.com.cn.png"/>
          <p:cNvPicPr>
            <a:picLocks noChangeAspect="1"/>
          </p:cNvPicPr>
          <p:nvPr/>
        </p:nvPicPr>
        <p:blipFill>
          <a:blip r:embed="rId3" cstate="print"/>
          <a:srcRect l="1660" t="16797" b="24609"/>
          <a:stretch>
            <a:fillRect/>
          </a:stretch>
        </p:blipFill>
        <p:spPr bwMode="auto">
          <a:xfrm>
            <a:off x="2286000" y="4500563"/>
            <a:ext cx="6500813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图片 5" descr="www.ooosu.com__027_1600x1200_ooosu.com.png"/>
          <p:cNvPicPr>
            <a:picLocks noChangeAspect="1"/>
          </p:cNvPicPr>
          <p:nvPr/>
        </p:nvPicPr>
        <p:blipFill>
          <a:blip r:embed="rId4" cstate="print"/>
          <a:srcRect l="4286" t="2856" b="7143"/>
          <a:stretch>
            <a:fillRect/>
          </a:stretch>
        </p:blipFill>
        <p:spPr bwMode="auto">
          <a:xfrm>
            <a:off x="1214438" y="3143250"/>
            <a:ext cx="2786062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4357686" y="1428736"/>
            <a:ext cx="3714776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商 务 礼 仪</a:t>
            </a:r>
            <a:endParaRPr lang="zh-CN" altLang="en-US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572000" y="2357430"/>
            <a:ext cx="3643338" cy="1588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9"/>
          <p:cNvSpPr txBox="1">
            <a:spLocks noChangeArrowheads="1"/>
          </p:cNvSpPr>
          <p:nvPr/>
        </p:nvSpPr>
        <p:spPr bwMode="auto">
          <a:xfrm>
            <a:off x="3714744" y="3214686"/>
            <a:ext cx="4857784" cy="35719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6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主讲： 温俊轩</a:t>
            </a:r>
            <a:endParaRPr lang="zh-CN" altLang="en-US" sz="16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66667E-6 -6.38298E-7 L -0.00173 -0.05712 " pathEditMode="relative" rAng="0" ptsTypes="AA">
                                      <p:cBhvr>
                                        <p:cTn id="14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2900"/>
                                    </p:animMotion>
                                    <p:animRot by="1500000">
                                      <p:cBhvr>
                                        <p:cTn id="1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.WWW-D1797C5692D\桌面\2商务礼仪\素材\3D设计 第三辑\3D设计-3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833702"/>
            <a:ext cx="4929190" cy="4024298"/>
          </a:xfrm>
          <a:prstGeom prst="rect">
            <a:avLst/>
          </a:prstGeom>
          <a:noFill/>
        </p:spPr>
      </p:pic>
      <p:sp>
        <p:nvSpPr>
          <p:cNvPr id="4755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1538" y="857232"/>
            <a:ext cx="7072313" cy="1143000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练习：哪个正确  </a:t>
            </a:r>
          </a:p>
        </p:txBody>
      </p:sp>
      <p:sp>
        <p:nvSpPr>
          <p:cNvPr id="60419" name="Text Box 6"/>
          <p:cNvSpPr txBox="1">
            <a:spLocks noChangeArrowheads="1"/>
          </p:cNvSpPr>
          <p:nvPr/>
        </p:nvSpPr>
        <p:spPr bwMode="auto">
          <a:xfrm>
            <a:off x="1000100" y="2143116"/>
            <a:ext cx="757237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3200" dirty="0">
                <a:latin typeface="微软雅黑" pitchFamily="34" charset="-122"/>
                <a:ea typeface="微软雅黑" pitchFamily="34" charset="-122"/>
              </a:rPr>
              <a:t>当他人介绍别人给你</a:t>
            </a:r>
            <a:r>
              <a:rPr kumimoji="1" lang="zh-CN" altLang="en-US" sz="3200" dirty="0" smtClean="0">
                <a:latin typeface="微软雅黑" pitchFamily="34" charset="-122"/>
                <a:ea typeface="微软雅黑" pitchFamily="34" charset="-122"/>
              </a:rPr>
              <a:t>时：</a:t>
            </a:r>
            <a:endParaRPr kumimoji="1" lang="zh-CN" altLang="en-US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itchFamily="34" charset="0"/>
              <a:buChar char="•"/>
            </a:pPr>
            <a:r>
              <a:rPr kumimoji="1" lang="en-US" altLang="zh-CN" sz="3200" dirty="0">
                <a:latin typeface="微软雅黑" pitchFamily="34" charset="-122"/>
                <a:ea typeface="微软雅黑" pitchFamily="34" charset="-122"/>
              </a:rPr>
              <a:t>A </a:t>
            </a:r>
            <a:r>
              <a:rPr kumimoji="1" lang="zh-CN" altLang="en-US" sz="3200" dirty="0">
                <a:latin typeface="微软雅黑" pitchFamily="34" charset="-122"/>
                <a:ea typeface="微软雅黑" pitchFamily="34" charset="-122"/>
              </a:rPr>
              <a:t>站起来，握手打招呼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itchFamily="34" charset="0"/>
              <a:buChar char="•"/>
            </a:pPr>
            <a:r>
              <a:rPr kumimoji="1" lang="en-US" altLang="zh-CN" sz="3200" dirty="0">
                <a:latin typeface="微软雅黑" pitchFamily="34" charset="-122"/>
                <a:ea typeface="微软雅黑" pitchFamily="34" charset="-122"/>
              </a:rPr>
              <a:t>B </a:t>
            </a:r>
            <a:r>
              <a:rPr kumimoji="1" lang="zh-CN" altLang="en-US" sz="3200" dirty="0">
                <a:latin typeface="微软雅黑" pitchFamily="34" charset="-122"/>
                <a:ea typeface="微软雅黑" pitchFamily="34" charset="-122"/>
              </a:rPr>
              <a:t>坐着欠欠身 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itchFamily="34" charset="0"/>
              <a:buChar char="•"/>
            </a:pPr>
            <a:r>
              <a:rPr kumimoji="1" lang="en-US" altLang="zh-CN" sz="3200" dirty="0">
                <a:latin typeface="微软雅黑" pitchFamily="34" charset="-122"/>
                <a:ea typeface="微软雅黑" pitchFamily="34" charset="-122"/>
              </a:rPr>
              <a:t>C </a:t>
            </a:r>
            <a:r>
              <a:rPr kumimoji="1" lang="zh-CN" altLang="en-US" sz="3200" dirty="0">
                <a:latin typeface="微软雅黑" pitchFamily="34" charset="-122"/>
                <a:ea typeface="微软雅黑" pitchFamily="34" charset="-122"/>
              </a:rPr>
              <a:t>躺在沙发上点点头 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.WWW-D1797C5692D\桌面\2商务礼仪\素材\3D设计 第三辑\3D设计-3-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357694"/>
            <a:ext cx="4071934" cy="2500306"/>
          </a:xfrm>
          <a:prstGeom prst="rect">
            <a:avLst/>
          </a:prstGeom>
          <a:noFill/>
        </p:spPr>
      </p:pic>
      <p:sp>
        <p:nvSpPr>
          <p:cNvPr id="8796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28662" y="857232"/>
            <a:ext cx="7072312" cy="1143000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介绍礼节练习</a:t>
            </a:r>
            <a:r>
              <a:rPr lang="zh-CN" altLang="en-US" sz="4000" b="1" dirty="0" smtClean="0">
                <a:solidFill>
                  <a:srgbClr val="CC99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500034" y="1785926"/>
            <a:ext cx="8643966" cy="3847207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与客户首次见面，怎样做自我介绍？</a:t>
            </a:r>
          </a:p>
          <a:p>
            <a:pPr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如何将本部门新来的同事介绍给部门经理？</a:t>
            </a:r>
          </a:p>
          <a:p>
            <a:pPr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如何把部门新来的同事介绍给在场的众多同事？</a:t>
            </a:r>
          </a:p>
          <a:p>
            <a:pPr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暴小姐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和温小姐社会地位相当，都同是你的客人，你如何给她们做介绍？</a:t>
            </a:r>
          </a:p>
          <a:p>
            <a:pPr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  <a:tabLst>
                <a:tab pos="266700" algn="l"/>
              </a:tabLst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和同事去拜访客户，如何为他们做介绍？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  <a:tabLst>
                <a:tab pos="266700" algn="l"/>
              </a:tabLst>
            </a:pPr>
            <a:endParaRPr lang="en-US" altLang="zh-CN" sz="2800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500034" y="1857364"/>
            <a:ext cx="6732587" cy="3889375"/>
          </a:xfrm>
        </p:spPr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kumimoji="1" lang="zh-CN" altLang="en-US" sz="2800" b="1" dirty="0" smtClean="0">
                <a:latin typeface="微软雅黑" pitchFamily="34" charset="-122"/>
                <a:ea typeface="微软雅黑" pitchFamily="34" charset="-122"/>
              </a:rPr>
              <a:t> 名片的准备 </a:t>
            </a:r>
          </a:p>
          <a:p>
            <a:pPr eaLnBrk="1" hangingPunct="1">
              <a:buFont typeface="Wingdings" pitchFamily="2" charset="2"/>
              <a:buNone/>
            </a:pPr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--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要保持名片或名片夹的清洁、平整</a:t>
            </a:r>
          </a:p>
          <a:p>
            <a:pPr eaLnBrk="1" hangingPunct="1">
              <a:buFont typeface="Wingdings" pitchFamily="2" charset="2"/>
              <a:buChar char="ü"/>
            </a:pPr>
            <a:r>
              <a:rPr kumimoji="1" lang="zh-CN" altLang="en-US" sz="2800" b="1" dirty="0" smtClean="0">
                <a:latin typeface="微软雅黑" pitchFamily="34" charset="-122"/>
                <a:ea typeface="微软雅黑" pitchFamily="34" charset="-122"/>
              </a:rPr>
              <a:t> 递名片的顺序 </a:t>
            </a:r>
          </a:p>
          <a:p>
            <a:pPr eaLnBrk="1" hangingPunct="1">
              <a:buFont typeface="Wingdings" pitchFamily="2" charset="2"/>
              <a:buNone/>
            </a:pPr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--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下级先递</a:t>
            </a:r>
            <a:r>
              <a:rPr kumimoji="1"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kumimoji="1" lang="zh-CN" altLang="en-US" sz="2800" b="1" dirty="0" smtClean="0">
                <a:latin typeface="微软雅黑" pitchFamily="34" charset="-122"/>
                <a:ea typeface="微软雅黑" pitchFamily="34" charset="-122"/>
              </a:rPr>
              <a:t> 递接名片的动作</a:t>
            </a:r>
          </a:p>
          <a:p>
            <a:pPr eaLnBrk="1" hangingPunct="1">
              <a:buFont typeface="Wingdings" pitchFamily="2" charset="2"/>
              <a:buNone/>
            </a:pPr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--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双手递、文字方向、认真看</a:t>
            </a:r>
            <a:endParaRPr kumimoji="1"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kumimoji="1" lang="zh-CN" altLang="en-US" sz="2800" b="1" dirty="0" smtClean="0">
                <a:latin typeface="微软雅黑" pitchFamily="34" charset="-122"/>
                <a:ea typeface="微软雅黑" pitchFamily="34" charset="-122"/>
              </a:rPr>
              <a:t> 名片的索取  </a:t>
            </a:r>
          </a:p>
          <a:p>
            <a:pPr eaLnBrk="1" hangingPunct="1">
              <a:buFont typeface="Wingdings" pitchFamily="2" charset="2"/>
              <a:buNone/>
            </a:pPr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--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名示法、交易法、谦恭法</a:t>
            </a:r>
            <a:endParaRPr kumimoji="1"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3491" name="Picture 5" descr="F2005010617310700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714752"/>
            <a:ext cx="3286116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Rectangle 8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28596" y="785794"/>
            <a:ext cx="8301038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名   片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4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4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4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4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培训\Pagti帕格特人力资源工作室\龙洞系列讲座\高效沟通\图片\1273521213.7706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7944" y="3860778"/>
            <a:ext cx="2686056" cy="2997222"/>
          </a:xfrm>
          <a:prstGeom prst="rect">
            <a:avLst/>
          </a:prstGeom>
          <a:noFill/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第四部分：商务会面礼仪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714348" y="1857364"/>
            <a:ext cx="7643866" cy="2862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 anchor="ctr">
            <a:spAutoFit/>
          </a:bodyPr>
          <a:lstStyle/>
          <a:p>
            <a:pPr indent="457200" defTabSz="762000">
              <a:lnSpc>
                <a:spcPct val="150000"/>
              </a:lnSpc>
              <a:spcBef>
                <a:spcPts val="0"/>
              </a:spcBef>
              <a:buClr>
                <a:schemeClr val="tx2"/>
              </a:buClr>
              <a:buSzTx/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德翔是珠江货代公司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的重要客户，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现德翔业务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代表王先生和经理李小姐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与珠江货代的营销经理张经理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见面，商谈有关业务方面事宜。此前王先生曾与张经理有过业务接触，而李经理一直未见过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张经理。</a:t>
            </a:r>
            <a:endParaRPr kumimoji="1"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 defTabSz="762000">
              <a:lnSpc>
                <a:spcPct val="150000"/>
              </a:lnSpc>
              <a:spcBef>
                <a:spcPts val="0"/>
              </a:spcBef>
              <a:buClr>
                <a:schemeClr val="tx2"/>
              </a:buClr>
              <a:buSzTx/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请三位上台预演他们</a:t>
            </a:r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人见面时的情景。</a:t>
            </a:r>
            <a:endParaRPr kumimoji="1"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8"/>
          <p:cNvSpPr txBox="1">
            <a:spLocks noRot="1" noChangeArrowheads="1"/>
          </p:cNvSpPr>
          <p:nvPr/>
        </p:nvSpPr>
        <p:spPr bwMode="auto">
          <a:xfrm>
            <a:off x="357158" y="857232"/>
            <a:ext cx="83010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综合情景模拟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http://my.inmagine.com/600wmz/3b5a615a263e4a7b3163/cultura/culs048/culs048158.jpg"/>
          <p:cNvPicPr>
            <a:picLocks noChangeAspect="1" noChangeArrowheads="1"/>
          </p:cNvPicPr>
          <p:nvPr/>
        </p:nvPicPr>
        <p:blipFill>
          <a:blip r:embed="rId2" cstate="print"/>
          <a:srcRect r="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4429132"/>
            <a:ext cx="9144000" cy="646331"/>
          </a:xfrm>
          <a:prstGeom prst="rect">
            <a:avLst/>
          </a:prstGeom>
          <a:solidFill>
            <a:srgbClr val="BFBFBF">
              <a:alpha val="58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微软雅黑" pitchFamily="34" charset="-122"/>
              </a:rPr>
              <a:t>第五部分：电话礼仪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1472" y="2143116"/>
            <a:ext cx="8929718" cy="1643074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关键词：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微笑、姿态、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音调、音量、速度、措辞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zh-CN" altLang="en-US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</a:endParaRPr>
          </a:p>
          <a:p>
            <a:pPr algn="just" eaLnBrk="1" hangingPunct="1">
              <a:buFont typeface="Wingdings" pitchFamily="2" charset="2"/>
              <a:buNone/>
              <a:defRPr/>
            </a:pPr>
            <a:endParaRPr lang="zh-CN" altLang="en-US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</a:endParaRPr>
          </a:p>
          <a:p>
            <a:pPr algn="just" eaLnBrk="1" hangingPunct="1">
              <a:buFont typeface="Wingdings" pitchFamily="2" charset="2"/>
              <a:buNone/>
              <a:defRPr/>
            </a:pPr>
            <a:endParaRPr lang="en-US" altLang="zh-CN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609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00100" y="857232"/>
            <a:ext cx="7072313" cy="1143000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电话礼仪 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第五部分：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电话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8194" name="Picture 2" descr="D:\培训\Pagti帕格特人力资源工作室\龙洞系列讲座\高效沟通\图片\2008613102428671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80080"/>
            <a:ext cx="5201920" cy="36779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第五部分：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电话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71472" y="1071546"/>
            <a:ext cx="3357586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接电话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357686" y="928670"/>
            <a:ext cx="4429156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打电话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华文新魏" pitchFamily="2" charset="-122"/>
                <a:ea typeface="+mj-ea"/>
                <a:cs typeface="+mj-cs"/>
              </a:rPr>
              <a:t>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71472" y="1857364"/>
            <a:ext cx="4572000" cy="500063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铃声响起 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三声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内拿起听筒 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问候、自报家门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及确认对方名字 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询问来电事项 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再汇总确认来电事项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礼貌地结束电话 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挂电话 </a:t>
            </a:r>
          </a:p>
        </p:txBody>
      </p:sp>
      <p:sp>
        <p:nvSpPr>
          <p:cNvPr id="7" name="下箭头 6"/>
          <p:cNvSpPr/>
          <p:nvPr/>
        </p:nvSpPr>
        <p:spPr>
          <a:xfrm>
            <a:off x="1071538" y="2285992"/>
            <a:ext cx="214314" cy="214314"/>
          </a:xfrm>
          <a:prstGeom prst="downArrow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1071538" y="3071810"/>
            <a:ext cx="214314" cy="214314"/>
          </a:xfrm>
          <a:prstGeom prst="downArrow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1071538" y="3786190"/>
            <a:ext cx="214314" cy="214314"/>
          </a:xfrm>
          <a:prstGeom prst="downArrow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>
            <a:off x="1071538" y="4500570"/>
            <a:ext cx="214314" cy="214314"/>
          </a:xfrm>
          <a:prstGeom prst="downArrow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下箭头 10"/>
          <p:cNvSpPr/>
          <p:nvPr/>
        </p:nvSpPr>
        <p:spPr>
          <a:xfrm>
            <a:off x="1071538" y="5214950"/>
            <a:ext cx="214314" cy="214314"/>
          </a:xfrm>
          <a:prstGeom prst="downArrow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1071538" y="6000768"/>
            <a:ext cx="214314" cy="214314"/>
          </a:xfrm>
          <a:prstGeom prst="downArrow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5286380" y="1857364"/>
            <a:ext cx="4286248" cy="500063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做好准备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问候、自我介绍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确定对方及问候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说明来电事项 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再汇总确认 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礼貌地结束谈话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挂断电话 </a:t>
            </a:r>
          </a:p>
        </p:txBody>
      </p:sp>
      <p:sp>
        <p:nvSpPr>
          <p:cNvPr id="14" name="下箭头 13"/>
          <p:cNvSpPr/>
          <p:nvPr/>
        </p:nvSpPr>
        <p:spPr>
          <a:xfrm>
            <a:off x="5857884" y="2357430"/>
            <a:ext cx="214314" cy="214314"/>
          </a:xfrm>
          <a:prstGeom prst="downArrow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5857884" y="3000372"/>
            <a:ext cx="214314" cy="214314"/>
          </a:xfrm>
          <a:prstGeom prst="downArrow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5857884" y="3786190"/>
            <a:ext cx="214314" cy="214314"/>
          </a:xfrm>
          <a:prstGeom prst="downArrow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5857884" y="4500570"/>
            <a:ext cx="214314" cy="214314"/>
          </a:xfrm>
          <a:prstGeom prst="downArrow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5857884" y="5214950"/>
            <a:ext cx="214314" cy="214314"/>
          </a:xfrm>
          <a:prstGeom prst="downArrow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5857884" y="6000768"/>
            <a:ext cx="214314" cy="214314"/>
          </a:xfrm>
          <a:prstGeom prst="downArrow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istrator.WWW-D1797C5692D\桌面\2商务礼仪\素材\3D设计 第三辑\3D设计-3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643182"/>
            <a:ext cx="5851525" cy="3657600"/>
          </a:xfrm>
          <a:prstGeom prst="rect">
            <a:avLst/>
          </a:prstGeom>
          <a:noFill/>
        </p:spPr>
      </p:pic>
      <p:sp>
        <p:nvSpPr>
          <p:cNvPr id="516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000108"/>
            <a:ext cx="8229600" cy="100013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转接、代接电话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2428868"/>
            <a:ext cx="3578225" cy="2414588"/>
          </a:xfrm>
        </p:spPr>
        <p:txBody>
          <a:bodyPr/>
          <a:lstStyle/>
          <a:p>
            <a:pPr eaLnBrk="1" hangingPunct="1">
              <a:buFont typeface="Wingdings" pitchFamily="2" charset="2"/>
              <a:buChar char="p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姓名</a:t>
            </a:r>
          </a:p>
          <a:p>
            <a:pPr eaLnBrk="1" hangingPunct="1">
              <a:buFont typeface="Wingdings" pitchFamily="2" charset="2"/>
              <a:buChar char="p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口信</a:t>
            </a:r>
          </a:p>
          <a:p>
            <a:pPr eaLnBrk="1" hangingPunct="1">
              <a:buFont typeface="Wingdings" pitchFamily="2" charset="2"/>
              <a:buChar char="p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通讯方式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第五部分：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电话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428604"/>
            <a:ext cx="9358313" cy="6715125"/>
          </a:xfrm>
          <a:solidFill>
            <a:schemeClr val="bg1"/>
          </a:solidFill>
        </p:spPr>
        <p:txBody>
          <a:bodyPr/>
          <a:lstStyle/>
          <a:p>
            <a:pPr eaLnBrk="1" hangingPunct="1">
              <a:buNone/>
              <a:defRPr/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None/>
              <a:defRPr/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None/>
              <a:defRPr/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听到电话铃响，若口中正嚼东西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听到电话铃响，若正嬉笑或争执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电话来时正和来客交谈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正通电话时有客来访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如果对方打错电话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如果电话掉线怎么办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如果自己不知道如何回答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对方喋喋不休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接到投诉电话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800" b="1" dirty="0" smtClean="0">
              <a:latin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sz="2800" b="1" dirty="0" smtClean="0">
              <a:latin typeface="楷体_GB2312" pitchFamily="49" charset="-122"/>
            </a:endParaRPr>
          </a:p>
        </p:txBody>
      </p:sp>
      <p:graphicFrame>
        <p:nvGraphicFramePr>
          <p:cNvPr id="17410" name="Object 5">
            <a:hlinkClick r:id="" action="ppaction://ole?verb=0"/>
          </p:cNvPr>
          <p:cNvGraphicFramePr>
            <a:graphicFrameLocks noGrp="1"/>
          </p:cNvGraphicFramePr>
          <p:nvPr/>
        </p:nvGraphicFramePr>
        <p:xfrm>
          <a:off x="5572132" y="3357562"/>
          <a:ext cx="3168650" cy="3265487"/>
        </p:xfrm>
        <a:graphic>
          <a:graphicData uri="http://schemas.openxmlformats.org/presentationml/2006/ole">
            <p:oleObj spid="_x0000_s10243" name="Microsoft ClipArt Gallery" r:id="rId3" imgW="1676400" imgH="3216275" progId="">
              <p:embed/>
            </p:oleObj>
          </a:graphicData>
        </a:graphic>
      </p:graphicFrame>
      <p:sp>
        <p:nvSpPr>
          <p:cNvPr id="17413" name="矩形 7"/>
          <p:cNvSpPr>
            <a:spLocks noChangeArrowheads="1"/>
          </p:cNvSpPr>
          <p:nvPr/>
        </p:nvSpPr>
        <p:spPr bwMode="auto">
          <a:xfrm>
            <a:off x="1547813" y="5445125"/>
            <a:ext cx="3635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800" b="1">
                <a:latin typeface="楷体_GB2312" pitchFamily="49" charset="-122"/>
                <a:cs typeface="Times New Roman" pitchFamily="18" charset="0"/>
              </a:rPr>
              <a:t> </a:t>
            </a:r>
            <a:endParaRPr kumimoji="1" lang="en-US" altLang="zh-CN" sz="28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4" name="椭圆 8"/>
          <p:cNvSpPr>
            <a:spLocks noChangeArrowheads="1"/>
          </p:cNvSpPr>
          <p:nvPr/>
        </p:nvSpPr>
        <p:spPr bwMode="auto">
          <a:xfrm>
            <a:off x="5429256" y="2285992"/>
            <a:ext cx="3200400" cy="9144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zh-CN" sz="240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7415" name="TextBox 9"/>
          <p:cNvSpPr txBox="1">
            <a:spLocks noChangeArrowheads="1"/>
          </p:cNvSpPr>
          <p:nvPr/>
        </p:nvSpPr>
        <p:spPr bwMode="auto">
          <a:xfrm>
            <a:off x="6786563" y="2571750"/>
            <a:ext cx="2643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3200" b="1" dirty="0" smtClean="0">
                <a:solidFill>
                  <a:srgbClr val="FF00FF"/>
                </a:solidFill>
                <a:latin typeface="楷体_GB2312" pitchFamily="49" charset="-122"/>
              </a:rPr>
              <a:t>怎么办？</a:t>
            </a:r>
            <a:r>
              <a:rPr kumimoji="1"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 </a:t>
            </a:r>
            <a:endParaRPr kumimoji="1" lang="zh-CN" altLang="en-US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第五部分：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电话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b.wallpapersking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 bwMode="auto">
          <a:xfrm rot="21383559">
            <a:off x="1091863" y="5001165"/>
            <a:ext cx="6856413" cy="862012"/>
          </a:xfrm>
          <a:prstGeom prst="roundRect">
            <a:avLst/>
          </a:prstGeom>
          <a:solidFill>
            <a:schemeClr val="accent6">
              <a:lumMod val="75000"/>
              <a:alpha val="7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1383559">
            <a:off x="1226590" y="5125589"/>
            <a:ext cx="62611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第六部分：餐饮礼仪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43"/>
          <p:cNvSpPr>
            <a:spLocks noChangeArrowheads="1"/>
          </p:cNvSpPr>
          <p:nvPr/>
        </p:nvSpPr>
        <p:spPr bwMode="auto">
          <a:xfrm>
            <a:off x="1857356" y="785794"/>
            <a:ext cx="5929312" cy="642937"/>
          </a:xfrm>
          <a:prstGeom prst="roundRect">
            <a:avLst>
              <a:gd name="adj" fmla="val 10762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28794" y="785794"/>
            <a:ext cx="5786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主要内容</a:t>
            </a:r>
          </a:p>
        </p:txBody>
      </p:sp>
      <p:sp>
        <p:nvSpPr>
          <p:cNvPr id="13316" name="TextBox 42"/>
          <p:cNvSpPr txBox="1">
            <a:spLocks noChangeArrowheads="1"/>
          </p:cNvSpPr>
          <p:nvPr/>
        </p:nvSpPr>
        <p:spPr bwMode="auto">
          <a:xfrm>
            <a:off x="2500298" y="1714488"/>
            <a:ext cx="4429125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第一部分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：认知礼仪</a:t>
            </a:r>
            <a:endParaRPr lang="en-US" altLang="zh-CN" sz="2000" dirty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第二部分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：仪表礼仪</a:t>
            </a:r>
            <a:endParaRPr lang="en-US" altLang="zh-CN" sz="2000" dirty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第三部分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：仪态礼仪</a:t>
            </a:r>
            <a:endParaRPr lang="en-US" altLang="zh-CN" sz="2000" dirty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第四部分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：商务会面礼仪</a:t>
            </a:r>
            <a:endParaRPr lang="en-US" altLang="zh-CN" sz="2000" dirty="0" smtClean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第五部分：电话礼仪</a:t>
            </a:r>
            <a:endParaRPr lang="en-US" altLang="zh-CN" sz="2000" dirty="0" smtClean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第六部分：餐饮礼仪</a:t>
            </a:r>
            <a:endParaRPr lang="en-US" altLang="zh-CN" sz="2000" dirty="0"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13317" name="直接连接符 19"/>
          <p:cNvCxnSpPr>
            <a:cxnSpLocks noChangeShapeType="1"/>
          </p:cNvCxnSpPr>
          <p:nvPr/>
        </p:nvCxnSpPr>
        <p:spPr bwMode="auto">
          <a:xfrm>
            <a:off x="2000232" y="2500306"/>
            <a:ext cx="5715000" cy="1588"/>
          </a:xfrm>
          <a:prstGeom prst="line">
            <a:avLst/>
          </a:prstGeom>
          <a:noFill/>
          <a:ln w="9525" algn="ctr">
            <a:solidFill>
              <a:srgbClr val="0070C0"/>
            </a:solidFill>
            <a:prstDash val="sysDot"/>
            <a:round/>
            <a:headEnd/>
            <a:tailEnd/>
          </a:ln>
        </p:spPr>
      </p:cxnSp>
      <p:cxnSp>
        <p:nvCxnSpPr>
          <p:cNvPr id="13318" name="直接连接符 20"/>
          <p:cNvCxnSpPr>
            <a:cxnSpLocks noChangeShapeType="1"/>
          </p:cNvCxnSpPr>
          <p:nvPr/>
        </p:nvCxnSpPr>
        <p:spPr bwMode="auto">
          <a:xfrm>
            <a:off x="2000232" y="3286124"/>
            <a:ext cx="5715000" cy="1588"/>
          </a:xfrm>
          <a:prstGeom prst="line">
            <a:avLst/>
          </a:prstGeom>
          <a:noFill/>
          <a:ln w="9525" algn="ctr">
            <a:solidFill>
              <a:srgbClr val="0070C0"/>
            </a:solidFill>
            <a:prstDash val="sysDot"/>
            <a:round/>
            <a:headEnd/>
            <a:tailEnd/>
          </a:ln>
        </p:spPr>
      </p:cxnSp>
      <p:cxnSp>
        <p:nvCxnSpPr>
          <p:cNvPr id="13319" name="直接连接符 21"/>
          <p:cNvCxnSpPr>
            <a:cxnSpLocks noChangeShapeType="1"/>
          </p:cNvCxnSpPr>
          <p:nvPr/>
        </p:nvCxnSpPr>
        <p:spPr bwMode="auto">
          <a:xfrm>
            <a:off x="2071670" y="4071942"/>
            <a:ext cx="5715000" cy="1587"/>
          </a:xfrm>
          <a:prstGeom prst="line">
            <a:avLst/>
          </a:prstGeom>
          <a:noFill/>
          <a:ln w="9525" algn="ctr">
            <a:solidFill>
              <a:srgbClr val="0070C0"/>
            </a:solidFill>
            <a:prstDash val="sysDot"/>
            <a:round/>
            <a:headEnd/>
            <a:tailEnd/>
          </a:ln>
        </p:spPr>
      </p:cxnSp>
      <p:cxnSp>
        <p:nvCxnSpPr>
          <p:cNvPr id="13320" name="直接连接符 22"/>
          <p:cNvCxnSpPr>
            <a:cxnSpLocks noChangeShapeType="1"/>
          </p:cNvCxnSpPr>
          <p:nvPr/>
        </p:nvCxnSpPr>
        <p:spPr bwMode="auto">
          <a:xfrm>
            <a:off x="2071670" y="4786322"/>
            <a:ext cx="5715000" cy="1587"/>
          </a:xfrm>
          <a:prstGeom prst="line">
            <a:avLst/>
          </a:prstGeom>
          <a:noFill/>
          <a:ln w="9525" algn="ctr">
            <a:solidFill>
              <a:srgbClr val="0070C0"/>
            </a:solidFill>
            <a:prstDash val="sysDot"/>
            <a:round/>
            <a:headEnd/>
            <a:tailEnd/>
          </a:ln>
        </p:spPr>
      </p:cxnSp>
      <p:cxnSp>
        <p:nvCxnSpPr>
          <p:cNvPr id="9" name="直接连接符 22"/>
          <p:cNvCxnSpPr>
            <a:cxnSpLocks noChangeShapeType="1"/>
          </p:cNvCxnSpPr>
          <p:nvPr/>
        </p:nvCxnSpPr>
        <p:spPr bwMode="auto">
          <a:xfrm>
            <a:off x="2071670" y="5572140"/>
            <a:ext cx="5715000" cy="1587"/>
          </a:xfrm>
          <a:prstGeom prst="line">
            <a:avLst/>
          </a:prstGeom>
          <a:noFill/>
          <a:ln w="9525" algn="ctr">
            <a:solidFill>
              <a:srgbClr val="0070C0"/>
            </a:solidFill>
            <a:prstDash val="sysDot"/>
            <a:round/>
            <a:headEnd/>
            <a:tailEnd/>
          </a:ln>
        </p:spPr>
      </p:cxnSp>
      <p:cxnSp>
        <p:nvCxnSpPr>
          <p:cNvPr id="10" name="直接连接符 22"/>
          <p:cNvCxnSpPr>
            <a:cxnSpLocks noChangeShapeType="1"/>
          </p:cNvCxnSpPr>
          <p:nvPr/>
        </p:nvCxnSpPr>
        <p:spPr bwMode="auto">
          <a:xfrm>
            <a:off x="2071670" y="6286520"/>
            <a:ext cx="5715000" cy="1587"/>
          </a:xfrm>
          <a:prstGeom prst="line">
            <a:avLst/>
          </a:prstGeom>
          <a:noFill/>
          <a:ln w="9525" algn="ctr">
            <a:solidFill>
              <a:srgbClr val="0070C0"/>
            </a:solidFill>
            <a:prstDash val="sysDot"/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第六部分：餐饮礼仪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71472" y="1000108"/>
            <a:ext cx="7772400" cy="762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酒水礼仪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57158" y="1857364"/>
            <a:ext cx="85344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tabLst/>
              <a:defRPr/>
            </a:pPr>
            <a:r>
              <a:rPr kumimoji="1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B524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斟酒顺序：可先为尊长、嘉宾斟酒。也可以依顺时针方向，从自己所坐之处开始。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tabLst/>
              <a:defRPr/>
            </a:pPr>
            <a:r>
              <a:rPr kumimoji="1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B524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干杯：在主人或他人提议干杯后，应起身站后，右手端起酒杯，或者用右手拿起酒杯后，再以左手托扶其杯底，即便滴酒不沾，也要拿起水杯装装样子，面含笑意，目视他人，尤其是自己祝酒的对象，口诵祝颂之词。如祝对方身体健康、生活幸福、节日快乐、工作顺利、事业成功以及双方合作成功等。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tabLst/>
              <a:defRPr/>
            </a:pPr>
            <a:r>
              <a:rPr kumimoji="1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B524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在干杯时，应手举酒杯，至双眼高度，口道“干杯”之后，将酒一饮而尽，或适当的量。然后，还须手持酒杯与提议干杯者对视一下，这一过程方告结束。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tabLst/>
              <a:defRPr/>
            </a:pPr>
            <a:r>
              <a:rPr kumimoji="1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B524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出于敬重之意，可使自己的酒杯较对方低。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itchFamily="2" charset="2"/>
              <a:buNone/>
              <a:tabLst/>
              <a:defRPr/>
            </a:pPr>
            <a:endParaRPr kumimoji="1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5B5249"/>
              </a:solidFill>
              <a:effectLst/>
              <a:uLnTx/>
              <a:uFillTx/>
              <a:latin typeface="Times New Roman"/>
              <a:ea typeface="宋体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第六部分：餐饮礼仪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00034" y="1000108"/>
            <a:ext cx="7772400" cy="762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敬茶礼仪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57158" y="1785926"/>
            <a:ext cx="8534400" cy="49149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（一）奉茶的方法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上茶应在主客未正式交谈前。正确的步骤是：双手端茶从客人的右后侧奉上。要将茶盘放在临近客人的茶几上，然后一手拿着茶杯的中部，一手托着杯底，如有杯耳应朝向客人，双手将茶递给客人同时要说“您请用茶” 。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978275"/>
            <a:ext cx="3168650" cy="2665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022502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4643438" y="4000504"/>
            <a:ext cx="3687763" cy="2714644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71472" y="928670"/>
            <a:ext cx="7772400" cy="762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茶艺礼仪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第六部分：餐饮礼仪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14282" y="1643050"/>
            <a:ext cx="8534400" cy="5057796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（二）奉茶的顺序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：一般应为先客后主；先女后男；先长后幼。如果来宾甚多，且其彼此之间差别不大时，可采取下列四种顺序上茶：</a:t>
            </a:r>
            <a:endParaRPr kumimoji="0" lang="en-US" altLang="zh-CN" sz="2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以上茶者为起点，由近而远依次上茶；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2.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以进入客厅之门为起点，按顺时针方向依次上茶；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3.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在上茶时，以客人的先来后到为先后顺序；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上茶时不讲顺序，或是由饮用者自己取用。</a:t>
            </a:r>
            <a:endParaRPr kumimoji="0" lang="zh-CN" altLang="en-US" sz="2000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（三）奉茶的禁忌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忌用不清洁或有破损的茶具；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2.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尽量不要用一只手上茶，尤其不能用左手；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3.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切勿让手指碰到杯口；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为客人倒的第一杯茶，应当斟到杯深的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2/3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处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5.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并把握好续水的时机，以不妨碍宾客交谈为佳。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27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grpSp>
        <p:nvGrpSpPr>
          <p:cNvPr id="32772" name="Group 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4967" cy="4320"/>
          </a:xfrm>
        </p:grpSpPr>
        <p:pic>
          <p:nvPicPr>
            <p:cNvPr id="32774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 l="24010"/>
            <a:stretch>
              <a:fillRect/>
            </a:stretch>
          </p:blipFill>
          <p:spPr bwMode="auto">
            <a:xfrm>
              <a:off x="0" y="0"/>
              <a:ext cx="4921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5" name="Rectangle 3"/>
            <p:cNvSpPr>
              <a:spLocks noChangeArrowheads="1"/>
            </p:cNvSpPr>
            <p:nvPr/>
          </p:nvSpPr>
          <p:spPr bwMode="auto">
            <a:xfrm rot="10800000">
              <a:off x="341" y="0"/>
              <a:ext cx="4626" cy="432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773" name="TextBox 43"/>
          <p:cNvSpPr txBox="1">
            <a:spLocks noChangeArrowheads="1"/>
          </p:cNvSpPr>
          <p:nvPr/>
        </p:nvSpPr>
        <p:spPr bwMode="auto">
          <a:xfrm>
            <a:off x="612775" y="2852738"/>
            <a:ext cx="8135938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5400" b="1">
                <a:solidFill>
                  <a:srgbClr val="FF3300"/>
                </a:solidFill>
                <a:ea typeface="微软雅黑" pitchFamily="34" charset="-122"/>
              </a:rPr>
              <a:t>提问时间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 descr="D:\Backup\我的文档\My Pictures\ee5c26623fbd91e98db10d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8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圆角矩形 14"/>
          <p:cNvSpPr/>
          <p:nvPr/>
        </p:nvSpPr>
        <p:spPr bwMode="auto">
          <a:xfrm rot="21362143">
            <a:off x="820738" y="1571625"/>
            <a:ext cx="7164387" cy="730250"/>
          </a:xfrm>
          <a:prstGeom prst="roundRect">
            <a:avLst/>
          </a:prstGeom>
          <a:solidFill>
            <a:schemeClr val="bg2">
              <a:lumMod val="90000"/>
              <a:alpha val="5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b="1"/>
          </a:p>
        </p:txBody>
      </p:sp>
      <p:sp>
        <p:nvSpPr>
          <p:cNvPr id="13" name="TextBox 12"/>
          <p:cNvSpPr txBox="1"/>
          <p:nvPr/>
        </p:nvSpPr>
        <p:spPr>
          <a:xfrm rot="21407040">
            <a:off x="1003300" y="1620838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9900"/>
                </a:solidFill>
                <a:latin typeface="黑体" pitchFamily="2" charset="-122"/>
                <a:ea typeface="黑体" pitchFamily="2" charset="-122"/>
              </a:rPr>
              <a:t>第一部分</a:t>
            </a:r>
            <a:r>
              <a:rPr lang="zh-CN" altLang="en-US" sz="3200" b="1" dirty="0" smtClean="0">
                <a:solidFill>
                  <a:srgbClr val="FF9900"/>
                </a:solidFill>
                <a:latin typeface="黑体" pitchFamily="2" charset="-122"/>
                <a:ea typeface="黑体" pitchFamily="2" charset="-122"/>
              </a:rPr>
              <a:t>：认知礼仪</a:t>
            </a:r>
            <a:endParaRPr lang="zh-CN" altLang="en-US" sz="3200" b="1" dirty="0">
              <a:solidFill>
                <a:srgbClr val="FF99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341" name="TextBox 13"/>
          <p:cNvSpPr txBox="1">
            <a:spLocks noChangeArrowheads="1"/>
          </p:cNvSpPr>
          <p:nvPr/>
        </p:nvSpPr>
        <p:spPr bwMode="auto">
          <a:xfrm rot="-215534">
            <a:off x="2682875" y="2497138"/>
            <a:ext cx="3000375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indent="-26670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什么是礼仪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marL="266700" indent="-26670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礼仪的要旨</a:t>
            </a:r>
            <a:endParaRPr lang="en-US" altLang="zh-CN" dirty="0">
              <a:latin typeface="黑体" pitchFamily="2" charset="-122"/>
              <a:ea typeface="黑体" pitchFamily="2" charset="-122"/>
            </a:endParaRPr>
          </a:p>
          <a:p>
            <a:pPr marL="266700" indent="-26670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礼仪的意义</a:t>
            </a:r>
            <a:endParaRPr lang="en-US" altLang="zh-CN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63" name="Picture 6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</p:pic>
      <p:sp>
        <p:nvSpPr>
          <p:cNvPr id="15362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D49D627D-63BE-49B8-AF36-DA1AF8071F56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  <p:sp>
        <p:nvSpPr>
          <p:cNvPr id="6" name="矩形 5"/>
          <p:cNvSpPr/>
          <p:nvPr/>
        </p:nvSpPr>
        <p:spPr>
          <a:xfrm>
            <a:off x="3643306" y="1857364"/>
            <a:ext cx="550069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 i="1" dirty="0" smtClean="0">
                <a:latin typeface="微软雅黑" pitchFamily="34" charset="-122"/>
                <a:ea typeface="微软雅黑" pitchFamily="34" charset="-122"/>
              </a:rPr>
              <a:t>人们用于表示尊重的各种规范的、可操作的具体形式，是人际交往的</a:t>
            </a:r>
            <a:r>
              <a:rPr kumimoji="1" lang="zh-CN" altLang="en-US" sz="2400" b="1" i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基本规则</a:t>
            </a:r>
            <a:r>
              <a:rPr kumimoji="1" lang="zh-CN" altLang="en-US" sz="2000" b="1" i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 i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第一部分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认知礼仪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solidFill>
            <a:schemeClr val="bg1">
              <a:lumMod val="75000"/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​​ 2"/>
          <p:cNvSpPr/>
          <p:nvPr/>
        </p:nvSpPr>
        <p:spPr>
          <a:xfrm>
            <a:off x="1042988" y="2517775"/>
            <a:ext cx="2484437" cy="21669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>
            <a:off x="1042988" y="2120900"/>
            <a:ext cx="2484437" cy="411163"/>
          </a:xfrm>
          <a:prstGeom prst="trapezoid">
            <a:avLst>
              <a:gd name="adj" fmla="val 109837"/>
            </a:avLst>
          </a:prstGeom>
          <a:gradFill>
            <a:gsLst>
              <a:gs pos="0">
                <a:srgbClr val="FFD03B"/>
              </a:gs>
              <a:gs pos="100000">
                <a:schemeClr val="bg1">
                  <a:alpha val="43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​​ 4"/>
          <p:cNvSpPr/>
          <p:nvPr/>
        </p:nvSpPr>
        <p:spPr>
          <a:xfrm>
            <a:off x="4427538" y="1341438"/>
            <a:ext cx="3968750" cy="7191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3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圆角矩形​​ 5"/>
          <p:cNvSpPr/>
          <p:nvPr/>
        </p:nvSpPr>
        <p:spPr>
          <a:xfrm>
            <a:off x="4429124" y="3000372"/>
            <a:ext cx="3968750" cy="7207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3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圆角矩形​​ 7"/>
          <p:cNvSpPr/>
          <p:nvPr/>
        </p:nvSpPr>
        <p:spPr>
          <a:xfrm>
            <a:off x="4427538" y="4743450"/>
            <a:ext cx="3968750" cy="7207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3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0" name="肘形连接符​​ 9"/>
          <p:cNvCxnSpPr>
            <a:endCxn id="5" idx="1"/>
          </p:cNvCxnSpPr>
          <p:nvPr/>
        </p:nvCxnSpPr>
        <p:spPr>
          <a:xfrm flipV="1">
            <a:off x="2285986" y="1701007"/>
            <a:ext cx="2141552" cy="513547"/>
          </a:xfrm>
          <a:prstGeom prst="bentConnector3">
            <a:avLst>
              <a:gd name="adj1" fmla="val 186"/>
            </a:avLst>
          </a:prstGeom>
          <a:ln w="19050">
            <a:solidFill>
              <a:srgbClr val="009AD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​​ 11"/>
          <p:cNvCxnSpPr>
            <a:stCxn id="3" idx="2"/>
            <a:endCxn id="8" idx="1"/>
          </p:cNvCxnSpPr>
          <p:nvPr/>
        </p:nvCxnSpPr>
        <p:spPr>
          <a:xfrm rot="16200000" flipH="1">
            <a:off x="3147219" y="3823494"/>
            <a:ext cx="419100" cy="2141538"/>
          </a:xfrm>
          <a:prstGeom prst="bentConnector2">
            <a:avLst/>
          </a:prstGeom>
          <a:ln w="19050">
            <a:solidFill>
              <a:srgbClr val="009AD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9" name="矩形​​ 18"/>
          <p:cNvSpPr>
            <a:spLocks noChangeArrowheads="1"/>
          </p:cNvSpPr>
          <p:nvPr/>
        </p:nvSpPr>
        <p:spPr bwMode="auto">
          <a:xfrm>
            <a:off x="1071538" y="3286124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礼仪的三个要旨</a:t>
            </a:r>
            <a:endParaRPr lang="zh-CN" altLang="en-US" sz="2400" b="1" dirty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2300" name="矩形​​ 20"/>
          <p:cNvSpPr>
            <a:spLocks noChangeArrowheads="1"/>
          </p:cNvSpPr>
          <p:nvPr/>
        </p:nvSpPr>
        <p:spPr bwMode="auto">
          <a:xfrm>
            <a:off x="4572000" y="1500174"/>
            <a:ext cx="32861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尊重为本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2301" name="矩形​​ 21"/>
          <p:cNvSpPr>
            <a:spLocks noChangeArrowheads="1"/>
          </p:cNvSpPr>
          <p:nvPr/>
        </p:nvSpPr>
        <p:spPr bwMode="auto">
          <a:xfrm>
            <a:off x="4500562" y="3143248"/>
            <a:ext cx="3500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善于表达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2303" name="矩形​​ 24"/>
          <p:cNvSpPr>
            <a:spLocks noChangeArrowheads="1"/>
          </p:cNvSpPr>
          <p:nvPr/>
        </p:nvSpPr>
        <p:spPr bwMode="auto">
          <a:xfrm>
            <a:off x="4572001" y="4919663"/>
            <a:ext cx="33575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形式规范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1" name="矩形​​ 15"/>
          <p:cNvSpPr/>
          <p:nvPr/>
        </p:nvSpPr>
        <p:spPr>
          <a:xfrm>
            <a:off x="0" y="6000768"/>
            <a:ext cx="9144000" cy="8572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0" y="142852"/>
            <a:ext cx="68516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第一部分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3200" b="1" kern="0" dirty="0" smtClean="0">
                <a:solidFill>
                  <a:srgbClr val="F79646">
                    <a:lumMod val="75000"/>
                  </a:srgbClr>
                </a:solidFill>
                <a:latin typeface="黑体" pitchFamily="2" charset="-122"/>
                <a:ea typeface="黑体" pitchFamily="2" charset="-122"/>
              </a:rPr>
              <a:t>认知礼仪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聚合">
  <a:themeElements>
    <a:clrScheme name="聚合 1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FFFFFF"/>
      </a:accent3>
      <a:accent4>
        <a:srgbClr val="000000"/>
      </a:accent4>
      <a:accent5>
        <a:srgbClr val="ADCEDC"/>
      </a:accent5>
      <a:accent6>
        <a:srgbClr val="C51B23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黑体"/>
        <a:cs typeface=""/>
      </a:majorFont>
      <a:minorFont>
        <a:latin typeface="Lucida Sans Unicode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聚合 1">
        <a:dk1>
          <a:srgbClr val="000000"/>
        </a:dk1>
        <a:lt1>
          <a:srgbClr val="FFFFFF"/>
        </a:lt1>
        <a:dk2>
          <a:srgbClr val="464646"/>
        </a:dk2>
        <a:lt2>
          <a:srgbClr val="DEF5FA"/>
        </a:lt2>
        <a:accent1>
          <a:srgbClr val="2DA2BF"/>
        </a:accent1>
        <a:accent2>
          <a:srgbClr val="DA1F28"/>
        </a:accent2>
        <a:accent3>
          <a:srgbClr val="FFFFFF"/>
        </a:accent3>
        <a:accent4>
          <a:srgbClr val="000000"/>
        </a:accent4>
        <a:accent5>
          <a:srgbClr val="ADCEDC"/>
        </a:accent5>
        <a:accent6>
          <a:srgbClr val="C51B23"/>
        </a:accent6>
        <a:hlink>
          <a:srgbClr val="FF8119"/>
        </a:hlink>
        <a:folHlink>
          <a:srgbClr val="44B9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聚合">
  <a:themeElements>
    <a:clrScheme name="1_聚合 1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FFFFFF"/>
      </a:accent3>
      <a:accent4>
        <a:srgbClr val="000000"/>
      </a:accent4>
      <a:accent5>
        <a:srgbClr val="ADCEDC"/>
      </a:accent5>
      <a:accent6>
        <a:srgbClr val="C51B23"/>
      </a:accent6>
      <a:hlink>
        <a:srgbClr val="FF8119"/>
      </a:hlink>
      <a:folHlink>
        <a:srgbClr val="44B9E8"/>
      </a:folHlink>
    </a:clrScheme>
    <a:fontScheme name="1_聚合">
      <a:majorFont>
        <a:latin typeface="Lucida Sans Unicode"/>
        <a:ea typeface="黑体"/>
        <a:cs typeface=""/>
      </a:majorFont>
      <a:minorFont>
        <a:latin typeface="Lucida Sans Unicode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聚合 1">
        <a:dk1>
          <a:srgbClr val="000000"/>
        </a:dk1>
        <a:lt1>
          <a:srgbClr val="FFFFFF"/>
        </a:lt1>
        <a:dk2>
          <a:srgbClr val="464646"/>
        </a:dk2>
        <a:lt2>
          <a:srgbClr val="DEF5FA"/>
        </a:lt2>
        <a:accent1>
          <a:srgbClr val="2DA2BF"/>
        </a:accent1>
        <a:accent2>
          <a:srgbClr val="DA1F28"/>
        </a:accent2>
        <a:accent3>
          <a:srgbClr val="FFFFFF"/>
        </a:accent3>
        <a:accent4>
          <a:srgbClr val="000000"/>
        </a:accent4>
        <a:accent5>
          <a:srgbClr val="ADCEDC"/>
        </a:accent5>
        <a:accent6>
          <a:srgbClr val="C51B23"/>
        </a:accent6>
        <a:hlink>
          <a:srgbClr val="FF8119"/>
        </a:hlink>
        <a:folHlink>
          <a:srgbClr val="44B9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聚合">
  <a:themeElements>
    <a:clrScheme name="自定义 14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FFFFFF"/>
      </a:accent3>
      <a:accent4>
        <a:srgbClr val="000000"/>
      </a:accent4>
      <a:accent5>
        <a:srgbClr val="ADCEDC"/>
      </a:accent5>
      <a:accent6>
        <a:srgbClr val="C51B23"/>
      </a:accent6>
      <a:hlink>
        <a:srgbClr val="FFFFFF"/>
      </a:hlink>
      <a:folHlink>
        <a:srgbClr val="00B0F0"/>
      </a:folHlink>
    </a:clrScheme>
    <a:fontScheme name="4_聚合">
      <a:majorFont>
        <a:latin typeface="Lucida Sans Unicode"/>
        <a:ea typeface="黑体"/>
        <a:cs typeface=""/>
      </a:majorFont>
      <a:minorFont>
        <a:latin typeface="Lucida Sans Unicode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聚合 1">
        <a:dk1>
          <a:srgbClr val="000000"/>
        </a:dk1>
        <a:lt1>
          <a:srgbClr val="FFFFFF"/>
        </a:lt1>
        <a:dk2>
          <a:srgbClr val="464646"/>
        </a:dk2>
        <a:lt2>
          <a:srgbClr val="DEF5FA"/>
        </a:lt2>
        <a:accent1>
          <a:srgbClr val="2DA2BF"/>
        </a:accent1>
        <a:accent2>
          <a:srgbClr val="DA1F28"/>
        </a:accent2>
        <a:accent3>
          <a:srgbClr val="FFFFFF"/>
        </a:accent3>
        <a:accent4>
          <a:srgbClr val="000000"/>
        </a:accent4>
        <a:accent5>
          <a:srgbClr val="ADCEDC"/>
        </a:accent5>
        <a:accent6>
          <a:srgbClr val="C51B23"/>
        </a:accent6>
        <a:hlink>
          <a:srgbClr val="FF8119"/>
        </a:hlink>
        <a:folHlink>
          <a:srgbClr val="44B9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目录CONTENTS_自己设计整理的一些图表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1568</TotalTime>
  <Pages>0</Pages>
  <Words>4323</Words>
  <Characters>0</Characters>
  <Application>Microsoft Office PowerPoint</Application>
  <DocSecurity>0</DocSecurity>
  <PresentationFormat>全屏显示(4:3)</PresentationFormat>
  <Lines>0</Lines>
  <Paragraphs>407</Paragraphs>
  <Slides>63</Slides>
  <Notes>17</Notes>
  <HiddenSlides>0</HiddenSlides>
  <MMClips>0</MMClips>
  <ScaleCrop>false</ScaleCrop>
  <HeadingPairs>
    <vt:vector size="6" baseType="variant"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0" baseType="lpstr">
      <vt:lpstr>聚合</vt:lpstr>
      <vt:lpstr>1_聚合</vt:lpstr>
      <vt:lpstr>4_聚合</vt:lpstr>
      <vt:lpstr>Office 主题</vt:lpstr>
      <vt:lpstr>1_Office 主题</vt:lpstr>
      <vt:lpstr>目录CONTENTS_自己设计整理的一些图表</vt:lpstr>
      <vt:lpstr>Microsoft ClipArt Gallery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总体要求</vt:lpstr>
      <vt:lpstr>幻灯片 17</vt:lpstr>
      <vt:lpstr>幻灯片 18</vt:lpstr>
      <vt:lpstr>幻灯片 19</vt:lpstr>
      <vt:lpstr>幻灯片 20</vt:lpstr>
      <vt:lpstr>西装穿着六原则</vt:lpstr>
      <vt:lpstr>女士西装套裙高水准“三个三” </vt:lpstr>
      <vt:lpstr>套裙穿着五技巧</vt:lpstr>
      <vt:lpstr>Practice</vt:lpstr>
      <vt:lpstr>幻灯片 25</vt:lpstr>
      <vt:lpstr>幻灯片 26</vt:lpstr>
      <vt:lpstr>幻灯片 27</vt:lpstr>
      <vt:lpstr>站   姿</vt:lpstr>
      <vt:lpstr>坐   姿</vt:lpstr>
      <vt:lpstr>行   姿</vt:lpstr>
      <vt:lpstr>蹲   姿</vt:lpstr>
      <vt:lpstr>幻灯片 32</vt:lpstr>
      <vt:lpstr>幻灯片 33</vt:lpstr>
      <vt:lpstr>表  情</vt:lpstr>
      <vt:lpstr>幻灯片 35</vt:lpstr>
      <vt:lpstr>幻灯片 36</vt:lpstr>
      <vt:lpstr>注   视 </vt:lpstr>
      <vt:lpstr>Practice</vt:lpstr>
      <vt:lpstr>   温馨提示！！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 握手礼节练习  </vt:lpstr>
      <vt:lpstr>介  绍</vt:lpstr>
      <vt:lpstr>练习：哪个正确？</vt:lpstr>
      <vt:lpstr>练习：哪个正确  </vt:lpstr>
      <vt:lpstr>介绍礼节练习  </vt:lpstr>
      <vt:lpstr>名   片</vt:lpstr>
      <vt:lpstr>幻灯片 53</vt:lpstr>
      <vt:lpstr>幻灯片 54</vt:lpstr>
      <vt:lpstr>电话礼仪 </vt:lpstr>
      <vt:lpstr>幻灯片 56</vt:lpstr>
      <vt:lpstr>转接、代接电话</vt:lpstr>
      <vt:lpstr>幻灯片 58</vt:lpstr>
      <vt:lpstr>幻灯片 59</vt:lpstr>
      <vt:lpstr>幻灯片 60</vt:lpstr>
      <vt:lpstr>幻灯片 61</vt:lpstr>
      <vt:lpstr>幻灯片 62</vt:lpstr>
      <vt:lpstr>幻灯片 63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职场新人主要存在的问题</dc:title>
  <dc:subject/>
  <dc:creator>Ken</dc:creator>
  <cp:keywords/>
  <dc:description/>
  <cp:lastModifiedBy>Administrator</cp:lastModifiedBy>
  <cp:revision>329</cp:revision>
  <cp:lastPrinted>1899-12-30T00:00:00Z</cp:lastPrinted>
  <dcterms:created xsi:type="dcterms:W3CDTF">2011-04-09T10:34:37Z</dcterms:created>
  <dcterms:modified xsi:type="dcterms:W3CDTF">2015-02-26T02:05:21Z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