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9" r:id="rId4"/>
  </p:sldMasterIdLst>
  <p:notesMasterIdLst>
    <p:notesMasterId r:id="rId69"/>
  </p:notesMasterIdLst>
  <p:sldIdLst>
    <p:sldId id="256" r:id="rId5"/>
    <p:sldId id="263" r:id="rId6"/>
    <p:sldId id="257" r:id="rId7"/>
    <p:sldId id="264" r:id="rId8"/>
    <p:sldId id="265" r:id="rId9"/>
    <p:sldId id="266" r:id="rId10"/>
    <p:sldId id="267" r:id="rId11"/>
    <p:sldId id="259" r:id="rId12"/>
    <p:sldId id="268" r:id="rId13"/>
    <p:sldId id="275" r:id="rId14"/>
    <p:sldId id="269" r:id="rId15"/>
    <p:sldId id="278" r:id="rId16"/>
    <p:sldId id="271" r:id="rId17"/>
    <p:sldId id="277" r:id="rId18"/>
    <p:sldId id="272" r:id="rId19"/>
    <p:sldId id="279" r:id="rId20"/>
    <p:sldId id="273" r:id="rId21"/>
    <p:sldId id="280" r:id="rId22"/>
    <p:sldId id="274" r:id="rId23"/>
    <p:sldId id="281" r:id="rId24"/>
    <p:sldId id="260" r:id="rId25"/>
    <p:sldId id="282" r:id="rId26"/>
    <p:sldId id="285" r:id="rId27"/>
    <p:sldId id="287" r:id="rId28"/>
    <p:sldId id="288" r:id="rId29"/>
    <p:sldId id="289" r:id="rId30"/>
    <p:sldId id="290" r:id="rId31"/>
    <p:sldId id="291" r:id="rId32"/>
    <p:sldId id="292" r:id="rId33"/>
    <p:sldId id="26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261" r:id="rId42"/>
    <p:sldId id="301" r:id="rId43"/>
    <p:sldId id="302" r:id="rId44"/>
    <p:sldId id="303" r:id="rId45"/>
    <p:sldId id="322" r:id="rId46"/>
    <p:sldId id="305" r:id="rId47"/>
    <p:sldId id="324" r:id="rId48"/>
    <p:sldId id="304" r:id="rId49"/>
    <p:sldId id="315" r:id="rId50"/>
    <p:sldId id="306" r:id="rId51"/>
    <p:sldId id="325" r:id="rId52"/>
    <p:sldId id="307" r:id="rId53"/>
    <p:sldId id="317" r:id="rId54"/>
    <p:sldId id="308" r:id="rId55"/>
    <p:sldId id="326" r:id="rId56"/>
    <p:sldId id="309" r:id="rId57"/>
    <p:sldId id="329" r:id="rId58"/>
    <p:sldId id="310" r:id="rId59"/>
    <p:sldId id="327" r:id="rId60"/>
    <p:sldId id="328" r:id="rId61"/>
    <p:sldId id="311" r:id="rId62"/>
    <p:sldId id="330" r:id="rId63"/>
    <p:sldId id="312" r:id="rId64"/>
    <p:sldId id="331" r:id="rId65"/>
    <p:sldId id="332" r:id="rId66"/>
    <p:sldId id="333" r:id="rId67"/>
    <p:sldId id="334" r:id="rId6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DFE9"/>
    <a:srgbClr val="7ACCDC"/>
    <a:srgbClr val="4BACC6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02" autoAdjust="0"/>
  </p:normalViewPr>
  <p:slideViewPr>
    <p:cSldViewPr>
      <p:cViewPr varScale="1">
        <p:scale>
          <a:sx n="138" d="100"/>
          <a:sy n="138" d="100"/>
        </p:scale>
        <p:origin x="83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" Type="http://schemas.openxmlformats.org/officeDocument/2006/relationships/slide" Target="slides/slide3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9762A-D4AB-403E-A6A5-AA183E8ADEB2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B0EC8-E634-4B68-A929-880C67177D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844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B0EC8-E634-4B68-A929-880C67177D3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641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60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B0EC8-E634-4B68-A929-880C67177D35}" type="slidenum">
              <a:rPr lang="zh-CN" altLang="en-US" smtClean="0"/>
              <a:t>62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641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01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771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482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789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909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41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170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95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318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184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1032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0037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68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228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616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1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821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039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FFFF00"/>
                </a:solidFill>
              </a:rPr>
              <a:t>1</a:t>
            </a:r>
            <a:r>
              <a:rPr lang="zh-CN" altLang="en-US" sz="1400" b="1" dirty="0">
                <a:solidFill>
                  <a:srgbClr val="FFFF00"/>
                </a:solidFill>
              </a:rPr>
              <a:t> </a:t>
            </a:r>
            <a:r>
              <a:rPr lang="zh-CN" altLang="en-US" sz="1400" b="1" dirty="0" smtClean="0">
                <a:solidFill>
                  <a:srgbClr val="FFFF00"/>
                </a:solidFill>
              </a:rPr>
              <a:t>自我意识</a:t>
            </a:r>
            <a:endParaRPr lang="zh-CN" altLang="en-US" sz="14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2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情绪控制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white">
                    <a:lumMod val="75000"/>
                  </a:prstClr>
                </a:solidFill>
              </a:rPr>
              <a:t>3</a:t>
            </a:r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自我激励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4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人际关系控制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5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情智培训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内心的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560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1</a:t>
            </a:r>
            <a:r>
              <a:rPr lang="zh-CN" altLang="en-US" sz="1400" dirty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自我意识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FFFF00"/>
                </a:solidFill>
              </a:rPr>
              <a:t>2 </a:t>
            </a:r>
            <a:r>
              <a:rPr lang="zh-CN" altLang="en-US" sz="1400" dirty="0" smtClean="0">
                <a:solidFill>
                  <a:srgbClr val="FFFF00"/>
                </a:solidFill>
              </a:rPr>
              <a:t>情绪控制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white">
                    <a:lumMod val="75000"/>
                  </a:prstClr>
                </a:solidFill>
              </a:rPr>
              <a:t>3</a:t>
            </a:r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自我激励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4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人际关系控制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5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情智培训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内心的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66441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1</a:t>
            </a:r>
            <a:r>
              <a:rPr lang="zh-CN" altLang="en-US" sz="1400" dirty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自我意识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2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情绪控制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FF00"/>
                </a:solidFill>
              </a:rPr>
              <a:t>3</a:t>
            </a:r>
            <a:r>
              <a:rPr lang="en-US" altLang="zh-CN" sz="1400" dirty="0" smtClean="0">
                <a:solidFill>
                  <a:srgbClr val="FFFF00"/>
                </a:solidFill>
              </a:rPr>
              <a:t> </a:t>
            </a:r>
            <a:r>
              <a:rPr lang="zh-CN" altLang="en-US" sz="1400" dirty="0" smtClean="0">
                <a:solidFill>
                  <a:srgbClr val="FFFF00"/>
                </a:solidFill>
              </a:rPr>
              <a:t>自我激励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4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人际关系控制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5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情智培训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人际的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8810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1</a:t>
            </a:r>
            <a:r>
              <a:rPr lang="zh-CN" altLang="en-US" sz="1400" dirty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自我意识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2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情绪控制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white">
                    <a:lumMod val="75000"/>
                  </a:prstClr>
                </a:solidFill>
              </a:rPr>
              <a:t>3</a:t>
            </a:r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自我激励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FFFF00"/>
                </a:solidFill>
              </a:rPr>
              <a:t>4 </a:t>
            </a:r>
            <a:r>
              <a:rPr lang="zh-CN" altLang="en-US" sz="1400" dirty="0" smtClean="0">
                <a:solidFill>
                  <a:srgbClr val="FFFF00"/>
                </a:solidFill>
              </a:rPr>
              <a:t>人际关系控制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5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情智培训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人际的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571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1</a:t>
            </a:r>
            <a:r>
              <a:rPr lang="zh-CN" altLang="en-US" sz="1400" dirty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自我意识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2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情绪控制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white">
                    <a:lumMod val="75000"/>
                  </a:prstClr>
                </a:solidFill>
              </a:rPr>
              <a:t>3</a:t>
            </a:r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自我激励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4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人际关系控制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FFFF00"/>
                </a:solidFill>
              </a:rPr>
              <a:t>5 </a:t>
            </a:r>
            <a:r>
              <a:rPr lang="zh-CN" altLang="en-US" sz="1400" dirty="0" smtClean="0">
                <a:solidFill>
                  <a:srgbClr val="FFFF00"/>
                </a:solidFill>
              </a:rPr>
              <a:t>情智培训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人际的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792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82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5413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3001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22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6354" y="1597176"/>
            <a:ext cx="7771293" cy="110284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126" y="2914338"/>
            <a:ext cx="6401749" cy="1314033"/>
          </a:xfrm>
        </p:spPr>
        <p:txBody>
          <a:bodyPr/>
          <a:lstStyle>
            <a:lvl1pPr marL="0" indent="0" algn="ctr">
              <a:buNone/>
              <a:defRPr/>
            </a:lvl1pPr>
            <a:lvl2pPr marL="450525" indent="0" algn="ctr">
              <a:buNone/>
              <a:defRPr/>
            </a:lvl2pPr>
            <a:lvl3pPr marL="901050" indent="0" algn="ctr">
              <a:buNone/>
              <a:defRPr/>
            </a:lvl3pPr>
            <a:lvl4pPr marL="1351575" indent="0" algn="ctr">
              <a:buNone/>
              <a:defRPr/>
            </a:lvl4pPr>
            <a:lvl5pPr marL="1802100" indent="0" algn="ctr">
              <a:buNone/>
              <a:defRPr/>
            </a:lvl5pPr>
            <a:lvl6pPr marL="2252624" indent="0" algn="ctr">
              <a:buNone/>
              <a:defRPr/>
            </a:lvl6pPr>
            <a:lvl7pPr marL="2703149" indent="0" algn="ctr">
              <a:buNone/>
              <a:defRPr/>
            </a:lvl7pPr>
            <a:lvl8pPr marL="3153674" indent="0" algn="ctr">
              <a:buNone/>
              <a:defRPr/>
            </a:lvl8pPr>
            <a:lvl9pPr marL="3604199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89E8D-F14D-4694-B103-7B7009518B5E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5FF0B-BAAC-433E-91B0-EAC53EF6A531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12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67D20-342E-476D-BE7E-85951A3F4156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15714-6291-447E-AD79-4CD779C40C93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7477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28" y="3305419"/>
            <a:ext cx="7771293" cy="1021504"/>
          </a:xfrm>
        </p:spPr>
        <p:txBody>
          <a:bodyPr anchor="t"/>
          <a:lstStyle>
            <a:lvl1pPr algn="l">
              <a:defRPr sz="3942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28" y="2180669"/>
            <a:ext cx="7771293" cy="1124750"/>
          </a:xfrm>
        </p:spPr>
        <p:txBody>
          <a:bodyPr anchor="b"/>
          <a:lstStyle>
            <a:lvl1pPr marL="0" indent="0">
              <a:buNone/>
              <a:defRPr sz="1971"/>
            </a:lvl1pPr>
            <a:lvl2pPr marL="450525" indent="0">
              <a:buNone/>
              <a:defRPr sz="1774"/>
            </a:lvl2pPr>
            <a:lvl3pPr marL="901050" indent="0">
              <a:buNone/>
              <a:defRPr sz="1577"/>
            </a:lvl3pPr>
            <a:lvl4pPr marL="1351575" indent="0">
              <a:buNone/>
              <a:defRPr sz="1380"/>
            </a:lvl4pPr>
            <a:lvl5pPr marL="1802100" indent="0">
              <a:buNone/>
              <a:defRPr sz="1380"/>
            </a:lvl5pPr>
            <a:lvl6pPr marL="2252624" indent="0">
              <a:buNone/>
              <a:defRPr sz="1380"/>
            </a:lvl6pPr>
            <a:lvl7pPr marL="2703149" indent="0">
              <a:buNone/>
              <a:defRPr sz="1380"/>
            </a:lvl7pPr>
            <a:lvl8pPr marL="3153674" indent="0">
              <a:buNone/>
              <a:defRPr sz="1380"/>
            </a:lvl8pPr>
            <a:lvl9pPr marL="3604199" indent="0">
              <a:buNone/>
              <a:defRPr sz="138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C52B1-999D-438A-B19A-31EB77A5262E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C2702-A2EF-4A6A-9909-D625DA76209A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68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043" y="1199838"/>
            <a:ext cx="4039048" cy="3394585"/>
          </a:xfrm>
        </p:spPr>
        <p:txBody>
          <a:bodyPr/>
          <a:lstStyle>
            <a:lvl1pPr>
              <a:defRPr sz="2759"/>
            </a:lvl1pPr>
            <a:lvl2pPr>
              <a:defRPr sz="2365"/>
            </a:lvl2pPr>
            <a:lvl3pPr>
              <a:defRPr sz="1971"/>
            </a:lvl3pPr>
            <a:lvl4pPr>
              <a:defRPr sz="1774"/>
            </a:lvl4pPr>
            <a:lvl5pPr>
              <a:defRPr sz="1774"/>
            </a:lvl5pPr>
            <a:lvl6pPr>
              <a:defRPr sz="1774"/>
            </a:lvl6pPr>
            <a:lvl7pPr>
              <a:defRPr sz="1774"/>
            </a:lvl7pPr>
            <a:lvl8pPr>
              <a:defRPr sz="1774"/>
            </a:lvl8pPr>
            <a:lvl9pPr>
              <a:defRPr sz="1774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7911" y="1199838"/>
            <a:ext cx="4039048" cy="3394585"/>
          </a:xfrm>
        </p:spPr>
        <p:txBody>
          <a:bodyPr/>
          <a:lstStyle>
            <a:lvl1pPr>
              <a:defRPr sz="2759"/>
            </a:lvl1pPr>
            <a:lvl2pPr>
              <a:defRPr sz="2365"/>
            </a:lvl2pPr>
            <a:lvl3pPr>
              <a:defRPr sz="1971"/>
            </a:lvl3pPr>
            <a:lvl4pPr>
              <a:defRPr sz="1774"/>
            </a:lvl4pPr>
            <a:lvl5pPr>
              <a:defRPr sz="1774"/>
            </a:lvl5pPr>
            <a:lvl6pPr>
              <a:defRPr sz="1774"/>
            </a:lvl6pPr>
            <a:lvl7pPr>
              <a:defRPr sz="1774"/>
            </a:lvl7pPr>
            <a:lvl8pPr>
              <a:defRPr sz="1774"/>
            </a:lvl8pPr>
            <a:lvl9pPr>
              <a:defRPr sz="1774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934ED-B786-48FE-BC93-BD8660ABAE01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B4CD9-AC00-4131-AF5C-C22EE125C864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440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042" y="1151344"/>
            <a:ext cx="4040629" cy="480248"/>
          </a:xfrm>
        </p:spPr>
        <p:txBody>
          <a:bodyPr anchor="b"/>
          <a:lstStyle>
            <a:lvl1pPr marL="0" indent="0">
              <a:buNone/>
              <a:defRPr sz="2365" b="1"/>
            </a:lvl1pPr>
            <a:lvl2pPr marL="450525" indent="0">
              <a:buNone/>
              <a:defRPr sz="1971" b="1"/>
            </a:lvl2pPr>
            <a:lvl3pPr marL="901050" indent="0">
              <a:buNone/>
              <a:defRPr sz="1774" b="1"/>
            </a:lvl3pPr>
            <a:lvl4pPr marL="1351575" indent="0">
              <a:buNone/>
              <a:defRPr sz="1577" b="1"/>
            </a:lvl4pPr>
            <a:lvl5pPr marL="1802100" indent="0">
              <a:buNone/>
              <a:defRPr sz="1577" b="1"/>
            </a:lvl5pPr>
            <a:lvl6pPr marL="2252624" indent="0">
              <a:buNone/>
              <a:defRPr sz="1577" b="1"/>
            </a:lvl6pPr>
            <a:lvl7pPr marL="2703149" indent="0">
              <a:buNone/>
              <a:defRPr sz="1577" b="1"/>
            </a:lvl7pPr>
            <a:lvl8pPr marL="3153674" indent="0">
              <a:buNone/>
              <a:defRPr sz="1577" b="1"/>
            </a:lvl8pPr>
            <a:lvl9pPr marL="3604199" indent="0">
              <a:buNone/>
              <a:defRPr sz="157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042" y="1631592"/>
            <a:ext cx="4040629" cy="2962831"/>
          </a:xfrm>
        </p:spPr>
        <p:txBody>
          <a:bodyPr/>
          <a:lstStyle>
            <a:lvl1pPr>
              <a:defRPr sz="2365"/>
            </a:lvl1pPr>
            <a:lvl2pPr>
              <a:defRPr sz="1971"/>
            </a:lvl2pPr>
            <a:lvl3pPr>
              <a:defRPr sz="1774"/>
            </a:lvl3pPr>
            <a:lvl4pPr>
              <a:defRPr sz="1577"/>
            </a:lvl4pPr>
            <a:lvl5pPr>
              <a:defRPr sz="1577"/>
            </a:lvl5pPr>
            <a:lvl6pPr>
              <a:defRPr sz="1577"/>
            </a:lvl6pPr>
            <a:lvl7pPr>
              <a:defRPr sz="1577"/>
            </a:lvl7pPr>
            <a:lvl8pPr>
              <a:defRPr sz="1577"/>
            </a:lvl8pPr>
            <a:lvl9pPr>
              <a:defRPr sz="157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748" y="1151344"/>
            <a:ext cx="4042211" cy="480248"/>
          </a:xfrm>
        </p:spPr>
        <p:txBody>
          <a:bodyPr anchor="b"/>
          <a:lstStyle>
            <a:lvl1pPr marL="0" indent="0">
              <a:buNone/>
              <a:defRPr sz="2365" b="1"/>
            </a:lvl1pPr>
            <a:lvl2pPr marL="450525" indent="0">
              <a:buNone/>
              <a:defRPr sz="1971" b="1"/>
            </a:lvl2pPr>
            <a:lvl3pPr marL="901050" indent="0">
              <a:buNone/>
              <a:defRPr sz="1774" b="1"/>
            </a:lvl3pPr>
            <a:lvl4pPr marL="1351575" indent="0">
              <a:buNone/>
              <a:defRPr sz="1577" b="1"/>
            </a:lvl4pPr>
            <a:lvl5pPr marL="1802100" indent="0">
              <a:buNone/>
              <a:defRPr sz="1577" b="1"/>
            </a:lvl5pPr>
            <a:lvl6pPr marL="2252624" indent="0">
              <a:buNone/>
              <a:defRPr sz="1577" b="1"/>
            </a:lvl6pPr>
            <a:lvl7pPr marL="2703149" indent="0">
              <a:buNone/>
              <a:defRPr sz="1577" b="1"/>
            </a:lvl7pPr>
            <a:lvl8pPr marL="3153674" indent="0">
              <a:buNone/>
              <a:defRPr sz="1577" b="1"/>
            </a:lvl8pPr>
            <a:lvl9pPr marL="3604199" indent="0">
              <a:buNone/>
              <a:defRPr sz="157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748" y="1631592"/>
            <a:ext cx="4042211" cy="2962831"/>
          </a:xfrm>
        </p:spPr>
        <p:txBody>
          <a:bodyPr/>
          <a:lstStyle>
            <a:lvl1pPr>
              <a:defRPr sz="2365"/>
            </a:lvl1pPr>
            <a:lvl2pPr>
              <a:defRPr sz="1971"/>
            </a:lvl2pPr>
            <a:lvl3pPr>
              <a:defRPr sz="1774"/>
            </a:lvl3pPr>
            <a:lvl4pPr>
              <a:defRPr sz="1577"/>
            </a:lvl4pPr>
            <a:lvl5pPr>
              <a:defRPr sz="1577"/>
            </a:lvl5pPr>
            <a:lvl6pPr>
              <a:defRPr sz="1577"/>
            </a:lvl6pPr>
            <a:lvl7pPr>
              <a:defRPr sz="1577"/>
            </a:lvl7pPr>
            <a:lvl8pPr>
              <a:defRPr sz="1577"/>
            </a:lvl8pPr>
            <a:lvl9pPr>
              <a:defRPr sz="157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FA089-ED79-4C05-ABB5-6A5FF329075F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44371-D70D-4785-A005-531F26BCE53D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0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D1A0A-DEE4-421F-9F94-1D9859B2DE37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DEB79-6071-4D0D-BF5A-9F10887AEA27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061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04654-5449-4758-94C3-2E9D8C455AA6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B81E0-6EBA-4D45-AAF1-056AEA769547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290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043" y="204928"/>
            <a:ext cx="3007936" cy="871328"/>
          </a:xfrm>
        </p:spPr>
        <p:txBody>
          <a:bodyPr anchor="b"/>
          <a:lstStyle>
            <a:lvl1pPr algn="l">
              <a:defRPr sz="1971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681" y="204928"/>
            <a:ext cx="5111278" cy="4389495"/>
          </a:xfrm>
        </p:spPr>
        <p:txBody>
          <a:bodyPr/>
          <a:lstStyle>
            <a:lvl1pPr>
              <a:defRPr sz="3153"/>
            </a:lvl1pPr>
            <a:lvl2pPr>
              <a:defRPr sz="2759"/>
            </a:lvl2pPr>
            <a:lvl3pPr>
              <a:defRPr sz="2365"/>
            </a:lvl3pPr>
            <a:lvl4pPr>
              <a:defRPr sz="1971"/>
            </a:lvl4pPr>
            <a:lvl5pPr>
              <a:defRPr sz="1971"/>
            </a:lvl5pPr>
            <a:lvl6pPr>
              <a:defRPr sz="1971"/>
            </a:lvl6pPr>
            <a:lvl7pPr>
              <a:defRPr sz="1971"/>
            </a:lvl7pPr>
            <a:lvl8pPr>
              <a:defRPr sz="1971"/>
            </a:lvl8pPr>
            <a:lvl9pPr>
              <a:defRPr sz="197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043" y="1076255"/>
            <a:ext cx="3007936" cy="3518167"/>
          </a:xfrm>
        </p:spPr>
        <p:txBody>
          <a:bodyPr/>
          <a:lstStyle>
            <a:lvl1pPr marL="0" indent="0">
              <a:buNone/>
              <a:defRPr sz="1380"/>
            </a:lvl1pPr>
            <a:lvl2pPr marL="450525" indent="0">
              <a:buNone/>
              <a:defRPr sz="1182"/>
            </a:lvl2pPr>
            <a:lvl3pPr marL="901050" indent="0">
              <a:buNone/>
              <a:defRPr sz="985"/>
            </a:lvl3pPr>
            <a:lvl4pPr marL="1351575" indent="0">
              <a:buNone/>
              <a:defRPr sz="887"/>
            </a:lvl4pPr>
            <a:lvl5pPr marL="1802100" indent="0">
              <a:buNone/>
              <a:defRPr sz="887"/>
            </a:lvl5pPr>
            <a:lvl6pPr marL="2252624" indent="0">
              <a:buNone/>
              <a:defRPr sz="887"/>
            </a:lvl6pPr>
            <a:lvl7pPr marL="2703149" indent="0">
              <a:buNone/>
              <a:defRPr sz="887"/>
            </a:lvl7pPr>
            <a:lvl8pPr marL="3153674" indent="0">
              <a:buNone/>
              <a:defRPr sz="887"/>
            </a:lvl8pPr>
            <a:lvl9pPr marL="3604199" indent="0">
              <a:buNone/>
              <a:defRPr sz="88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B6CA2-2F69-4F81-9FB8-1CC30909393D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3684C-1957-4EEF-8F6F-A50D8B8926F1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7280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795" y="3601076"/>
            <a:ext cx="5487665" cy="423933"/>
          </a:xfrm>
        </p:spPr>
        <p:txBody>
          <a:bodyPr anchor="b"/>
          <a:lstStyle>
            <a:lvl1pPr algn="l">
              <a:defRPr sz="1971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795" y="459912"/>
            <a:ext cx="5487665" cy="3086413"/>
          </a:xfrm>
        </p:spPr>
        <p:txBody>
          <a:bodyPr/>
          <a:lstStyle>
            <a:lvl1pPr marL="0" indent="0">
              <a:buNone/>
              <a:defRPr sz="3153"/>
            </a:lvl1pPr>
            <a:lvl2pPr marL="450525" indent="0">
              <a:buNone/>
              <a:defRPr sz="2759"/>
            </a:lvl2pPr>
            <a:lvl3pPr marL="901050" indent="0">
              <a:buNone/>
              <a:defRPr sz="2365"/>
            </a:lvl3pPr>
            <a:lvl4pPr marL="1351575" indent="0">
              <a:buNone/>
              <a:defRPr sz="1971"/>
            </a:lvl4pPr>
            <a:lvl5pPr marL="1802100" indent="0">
              <a:buNone/>
              <a:defRPr sz="1971"/>
            </a:lvl5pPr>
            <a:lvl6pPr marL="2252624" indent="0">
              <a:buNone/>
              <a:defRPr sz="1971"/>
            </a:lvl6pPr>
            <a:lvl7pPr marL="2703149" indent="0">
              <a:buNone/>
              <a:defRPr sz="1971"/>
            </a:lvl7pPr>
            <a:lvl8pPr marL="3153674" indent="0">
              <a:buNone/>
              <a:defRPr sz="1971"/>
            </a:lvl8pPr>
            <a:lvl9pPr marL="3604199" indent="0">
              <a:buNone/>
              <a:defRPr sz="1971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795" y="4025009"/>
            <a:ext cx="5487665" cy="603829"/>
          </a:xfrm>
        </p:spPr>
        <p:txBody>
          <a:bodyPr/>
          <a:lstStyle>
            <a:lvl1pPr marL="0" indent="0">
              <a:buNone/>
              <a:defRPr sz="1380"/>
            </a:lvl1pPr>
            <a:lvl2pPr marL="450525" indent="0">
              <a:buNone/>
              <a:defRPr sz="1182"/>
            </a:lvl2pPr>
            <a:lvl3pPr marL="901050" indent="0">
              <a:buNone/>
              <a:defRPr sz="985"/>
            </a:lvl3pPr>
            <a:lvl4pPr marL="1351575" indent="0">
              <a:buNone/>
              <a:defRPr sz="887"/>
            </a:lvl4pPr>
            <a:lvl5pPr marL="1802100" indent="0">
              <a:buNone/>
              <a:defRPr sz="887"/>
            </a:lvl5pPr>
            <a:lvl6pPr marL="2252624" indent="0">
              <a:buNone/>
              <a:defRPr sz="887"/>
            </a:lvl6pPr>
            <a:lvl7pPr marL="2703149" indent="0">
              <a:buNone/>
              <a:defRPr sz="887"/>
            </a:lvl7pPr>
            <a:lvl8pPr marL="3153674" indent="0">
              <a:buNone/>
              <a:defRPr sz="887"/>
            </a:lvl8pPr>
            <a:lvl9pPr marL="3604199" indent="0">
              <a:buNone/>
              <a:defRPr sz="88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41FD2-68D0-456F-BDB3-E3115CFA261D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E15BE-9857-4A76-A000-D4C809B96E5F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522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D7031-2671-4F8A-AE05-C667EFCE173B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8DAF4-D63E-4E97-89A9-4FE9AFBDFA16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543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79" y="206491"/>
            <a:ext cx="2057480" cy="438793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042" y="206491"/>
            <a:ext cx="6020617" cy="438793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AE328-A981-40DB-8143-57F9EAE22B40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29943-3397-4427-AD31-C1C6751F1725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34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62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rgbClr val="F0F4FA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3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042" y="206491"/>
            <a:ext cx="8229916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042" y="1199838"/>
            <a:ext cx="8229916" cy="339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043" y="4683589"/>
            <a:ext cx="2133389" cy="35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182">
                <a:latin typeface="Arial" pitchFamily="34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D66A6-0B49-4194-9092-7A9A53E27B85}" type="datetime1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2015/3/6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965" y="4683589"/>
            <a:ext cx="2895653" cy="35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182">
                <a:latin typeface="Arial" pitchFamily="34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569" y="4683589"/>
            <a:ext cx="2133390" cy="35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182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F419BE-4CBB-439C-AE90-70F4454195FA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70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807190" rtl="0" eaLnBrk="0" fontAlgn="base" hangingPunct="0">
        <a:spcBef>
          <a:spcPct val="0"/>
        </a:spcBef>
        <a:spcAft>
          <a:spcPct val="0"/>
        </a:spcAft>
        <a:defRPr sz="3843">
          <a:solidFill>
            <a:schemeClr val="tx2"/>
          </a:solidFill>
          <a:latin typeface="+mj-lt"/>
          <a:ea typeface="+mj-ea"/>
          <a:cs typeface="+mj-cs"/>
        </a:defRPr>
      </a:lvl1pPr>
      <a:lvl2pPr algn="ctr" defTabSz="807190" rtl="0" eaLnBrk="0" fontAlgn="base" hangingPunct="0">
        <a:spcBef>
          <a:spcPct val="0"/>
        </a:spcBef>
        <a:spcAft>
          <a:spcPct val="0"/>
        </a:spcAft>
        <a:defRPr sz="3843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defTabSz="807190" rtl="0" eaLnBrk="0" fontAlgn="base" hangingPunct="0">
        <a:spcBef>
          <a:spcPct val="0"/>
        </a:spcBef>
        <a:spcAft>
          <a:spcPct val="0"/>
        </a:spcAft>
        <a:defRPr sz="3843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defTabSz="807190" rtl="0" eaLnBrk="0" fontAlgn="base" hangingPunct="0">
        <a:spcBef>
          <a:spcPct val="0"/>
        </a:spcBef>
        <a:spcAft>
          <a:spcPct val="0"/>
        </a:spcAft>
        <a:defRPr sz="3843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defTabSz="807190" rtl="0" eaLnBrk="0" fontAlgn="base" hangingPunct="0">
        <a:spcBef>
          <a:spcPct val="0"/>
        </a:spcBef>
        <a:spcAft>
          <a:spcPct val="0"/>
        </a:spcAft>
        <a:defRPr sz="3843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0525" algn="ctr" defTabSz="807190" rtl="0" eaLnBrk="0" fontAlgn="base" hangingPunct="0">
        <a:spcBef>
          <a:spcPct val="0"/>
        </a:spcBef>
        <a:spcAft>
          <a:spcPct val="0"/>
        </a:spcAft>
        <a:defRPr sz="3843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01050" algn="ctr" defTabSz="807190" rtl="0" eaLnBrk="0" fontAlgn="base" hangingPunct="0">
        <a:spcBef>
          <a:spcPct val="0"/>
        </a:spcBef>
        <a:spcAft>
          <a:spcPct val="0"/>
        </a:spcAft>
        <a:defRPr sz="3843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51575" algn="ctr" defTabSz="807190" rtl="0" eaLnBrk="0" fontAlgn="base" hangingPunct="0">
        <a:spcBef>
          <a:spcPct val="0"/>
        </a:spcBef>
        <a:spcAft>
          <a:spcPct val="0"/>
        </a:spcAft>
        <a:defRPr sz="3843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02100" algn="ctr" defTabSz="807190" rtl="0" eaLnBrk="0" fontAlgn="base" hangingPunct="0">
        <a:spcBef>
          <a:spcPct val="0"/>
        </a:spcBef>
        <a:spcAft>
          <a:spcPct val="0"/>
        </a:spcAft>
        <a:defRPr sz="3843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03479" indent="-303479" algn="l" defTabSz="807190" rtl="0" eaLnBrk="0" fontAlgn="base" hangingPunct="0">
        <a:spcBef>
          <a:spcPct val="20000"/>
        </a:spcBef>
        <a:spcAft>
          <a:spcPct val="0"/>
        </a:spcAft>
        <a:buChar char="•"/>
        <a:defRPr sz="2759">
          <a:solidFill>
            <a:schemeClr val="tx1"/>
          </a:solidFill>
          <a:latin typeface="+mn-lt"/>
          <a:ea typeface="+mn-ea"/>
          <a:cs typeface="+mn-cs"/>
        </a:defRPr>
      </a:lvl1pPr>
      <a:lvl2pPr marL="655452" indent="-251856" algn="l" defTabSz="807190" rtl="0" eaLnBrk="0" fontAlgn="base" hangingPunct="0">
        <a:spcBef>
          <a:spcPct val="20000"/>
        </a:spcBef>
        <a:spcAft>
          <a:spcPct val="0"/>
        </a:spcAft>
        <a:buChar char="–"/>
        <a:defRPr sz="2464">
          <a:solidFill>
            <a:schemeClr val="tx1"/>
          </a:solidFill>
          <a:latin typeface="+mn-lt"/>
          <a:ea typeface="+mn-ea"/>
        </a:defRPr>
      </a:lvl2pPr>
      <a:lvl3pPr marL="1010552" indent="-203362" algn="l" defTabSz="807190" rtl="0" eaLnBrk="0" fontAlgn="base" hangingPunct="0">
        <a:spcBef>
          <a:spcPct val="20000"/>
        </a:spcBef>
        <a:spcAft>
          <a:spcPct val="0"/>
        </a:spcAft>
        <a:buChar char="•"/>
        <a:defRPr sz="2069">
          <a:solidFill>
            <a:schemeClr val="tx1"/>
          </a:solidFill>
          <a:latin typeface="+mn-lt"/>
          <a:ea typeface="+mn-ea"/>
        </a:defRPr>
      </a:lvl3pPr>
      <a:lvl4pPr marL="1414148" indent="-203362" algn="l" defTabSz="807190" rtl="0" eaLnBrk="0" fontAlgn="base" hangingPunct="0">
        <a:spcBef>
          <a:spcPct val="20000"/>
        </a:spcBef>
        <a:spcAft>
          <a:spcPct val="0"/>
        </a:spcAft>
        <a:buChar char="–"/>
        <a:defRPr sz="1675">
          <a:solidFill>
            <a:schemeClr val="tx1"/>
          </a:solidFill>
          <a:latin typeface="+mn-lt"/>
          <a:ea typeface="+mn-ea"/>
        </a:defRPr>
      </a:lvl4pPr>
      <a:lvl5pPr marL="1817743" indent="-203362" algn="l" defTabSz="807190" rtl="0" eaLnBrk="0" fontAlgn="base" hangingPunct="0">
        <a:spcBef>
          <a:spcPct val="20000"/>
        </a:spcBef>
        <a:spcAft>
          <a:spcPct val="0"/>
        </a:spcAft>
        <a:buChar char="»"/>
        <a:defRPr sz="1675">
          <a:solidFill>
            <a:schemeClr val="tx1"/>
          </a:solidFill>
          <a:latin typeface="+mn-lt"/>
          <a:ea typeface="+mn-ea"/>
        </a:defRPr>
      </a:lvl5pPr>
      <a:lvl6pPr marL="2268268" indent="-203362" algn="l" defTabSz="807190" rtl="0" eaLnBrk="0" fontAlgn="base" hangingPunct="0">
        <a:spcBef>
          <a:spcPct val="20000"/>
        </a:spcBef>
        <a:spcAft>
          <a:spcPct val="0"/>
        </a:spcAft>
        <a:buChar char="»"/>
        <a:defRPr sz="1675">
          <a:solidFill>
            <a:schemeClr val="tx1"/>
          </a:solidFill>
          <a:latin typeface="+mn-lt"/>
          <a:ea typeface="+mn-ea"/>
        </a:defRPr>
      </a:lvl6pPr>
      <a:lvl7pPr marL="2718793" indent="-203362" algn="l" defTabSz="807190" rtl="0" eaLnBrk="0" fontAlgn="base" hangingPunct="0">
        <a:spcBef>
          <a:spcPct val="20000"/>
        </a:spcBef>
        <a:spcAft>
          <a:spcPct val="0"/>
        </a:spcAft>
        <a:buChar char="»"/>
        <a:defRPr sz="1675">
          <a:solidFill>
            <a:schemeClr val="tx1"/>
          </a:solidFill>
          <a:latin typeface="+mn-lt"/>
          <a:ea typeface="+mn-ea"/>
        </a:defRPr>
      </a:lvl7pPr>
      <a:lvl8pPr marL="3169317" indent="-203362" algn="l" defTabSz="807190" rtl="0" eaLnBrk="0" fontAlgn="base" hangingPunct="0">
        <a:spcBef>
          <a:spcPct val="20000"/>
        </a:spcBef>
        <a:spcAft>
          <a:spcPct val="0"/>
        </a:spcAft>
        <a:buChar char="»"/>
        <a:defRPr sz="1675">
          <a:solidFill>
            <a:schemeClr val="tx1"/>
          </a:solidFill>
          <a:latin typeface="+mn-lt"/>
          <a:ea typeface="+mn-ea"/>
        </a:defRPr>
      </a:lvl8pPr>
      <a:lvl9pPr marL="3619842" indent="-203362" algn="l" defTabSz="807190" rtl="0" eaLnBrk="0" fontAlgn="base" hangingPunct="0">
        <a:spcBef>
          <a:spcPct val="20000"/>
        </a:spcBef>
        <a:spcAft>
          <a:spcPct val="0"/>
        </a:spcAft>
        <a:buChar char="»"/>
        <a:defRPr sz="167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01050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1pPr>
      <a:lvl2pPr marL="450525" algn="l" defTabSz="901050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2pPr>
      <a:lvl3pPr marL="901050" algn="l" defTabSz="901050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3pPr>
      <a:lvl4pPr marL="1351575" algn="l" defTabSz="901050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4pPr>
      <a:lvl5pPr marL="1802100" algn="l" defTabSz="901050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5pPr>
      <a:lvl6pPr marL="2252624" algn="l" defTabSz="901050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6pPr>
      <a:lvl7pPr marL="2703149" algn="l" defTabSz="901050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7pPr>
      <a:lvl8pPr marL="3153674" algn="l" defTabSz="901050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8pPr>
      <a:lvl9pPr marL="3604199" algn="l" defTabSz="901050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hyperlink" Target="http://www.yanyijingling.com/" TargetMode="Externa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88.jpe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1" y="28051"/>
            <a:ext cx="7972036" cy="511544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788024" y="2176284"/>
            <a:ext cx="1877438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团队</a:t>
            </a:r>
            <a:endParaRPr lang="en-US" altLang="zh-CN" sz="6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zh-CN" altLang="en-US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合作</a:t>
            </a:r>
            <a:endParaRPr lang="zh-CN" altLang="en-US" sz="6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96660"/>
            <a:ext cx="1902368" cy="96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42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2721579" y="2122938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2721579" y="2952428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721579" y="3781920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2721579" y="4611547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647" y="2122938"/>
            <a:ext cx="480483" cy="48048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0"/>
            <a:ext cx="4427984" cy="18807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179512" y="843558"/>
            <a:ext cx="3960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67324" y="26749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为什么 </a:t>
            </a:r>
            <a:r>
              <a:rPr lang="zh-CN" altLang="en-US" sz="2000" dirty="0" smtClean="0"/>
              <a:t>这会是一个难题？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3491880" y="1952709"/>
            <a:ext cx="52565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通常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把时间花在应对长期性的问题和挑战，以及组织外的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活动上，而非行为上；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管理者通常要一门心思做贡献，而这种行为与团队所需求的技能不完全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一致；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管理者可能喜欢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自己工作，在他们自己的网络中完成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交易，进行运作；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管理者常常会说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：“照我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说的而不是我做的去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做”。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4408" y="915566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44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没有行为榜样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579" y="3781920"/>
            <a:ext cx="480618" cy="48061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647" y="4611547"/>
            <a:ext cx="480483" cy="48048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647" y="2952429"/>
            <a:ext cx="480483" cy="48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52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9897" y="411510"/>
            <a:ext cx="3622570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难题二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不能衡量业绩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8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0" y="1460825"/>
            <a:ext cx="4427984" cy="1880701"/>
            <a:chOff x="0" y="1555145"/>
            <a:chExt cx="4427984" cy="1880701"/>
          </a:xfrm>
        </p:grpSpPr>
        <p:sp>
          <p:nvSpPr>
            <p:cNvPr id="2" name="矩形 1"/>
            <p:cNvSpPr/>
            <p:nvPr/>
          </p:nvSpPr>
          <p:spPr>
            <a:xfrm>
              <a:off x="0" y="1555145"/>
              <a:ext cx="4427984" cy="188070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179512" y="2398703"/>
              <a:ext cx="396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467324" y="1822639"/>
              <a:ext cx="3384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</a:rPr>
                <a:t>为什么 </a:t>
              </a:r>
              <a:r>
                <a:rPr lang="zh-CN" altLang="en-US" sz="2000" dirty="0" smtClean="0"/>
                <a:t>这会是一个难题？</a:t>
              </a:r>
              <a:endParaRPr lang="zh-CN" altLang="en-US" sz="2000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374408" y="2470711"/>
              <a:ext cx="3570208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4400" b="1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没有行为榜样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25176" y="1370124"/>
            <a:ext cx="5795496" cy="2062103"/>
            <a:chOff x="4825176" y="1347614"/>
            <a:chExt cx="5795496" cy="2062103"/>
          </a:xfrm>
        </p:grpSpPr>
        <p:sp>
          <p:nvSpPr>
            <p:cNvPr id="6" name="矩形 5"/>
            <p:cNvSpPr/>
            <p:nvPr/>
          </p:nvSpPr>
          <p:spPr>
            <a:xfrm>
              <a:off x="5364088" y="1347614"/>
              <a:ext cx="5256584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有效的团队需要严格的行为准则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团队需要产生成果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团队需要明确衡量成功的标准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25176" y="2859782"/>
              <a:ext cx="480618" cy="483299"/>
              <a:chOff x="4825176" y="3114981"/>
              <a:chExt cx="480618" cy="483299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4825176" y="3117797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176" y="3114981"/>
                <a:ext cx="480618" cy="480618"/>
              </a:xfrm>
              <a:prstGeom prst="rect">
                <a:avLst/>
              </a:prstGeom>
            </p:spPr>
          </p:pic>
        </p:grpSp>
        <p:grpSp>
          <p:nvGrpSpPr>
            <p:cNvPr id="14" name="组合 13"/>
            <p:cNvGrpSpPr/>
            <p:nvPr/>
          </p:nvGrpSpPr>
          <p:grpSpPr>
            <a:xfrm>
              <a:off x="4825176" y="1512387"/>
              <a:ext cx="480618" cy="483299"/>
              <a:chOff x="4825176" y="1455999"/>
              <a:chExt cx="480618" cy="483299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5" name="组合 14"/>
            <p:cNvGrpSpPr/>
            <p:nvPr/>
          </p:nvGrpSpPr>
          <p:grpSpPr>
            <a:xfrm>
              <a:off x="4825176" y="2186085"/>
              <a:ext cx="480618" cy="483298"/>
              <a:chOff x="4825176" y="2285490"/>
              <a:chExt cx="480618" cy="483298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97774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11510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难题三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团队泛滥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6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0160000">
            <a:off x="-387830" y="-656864"/>
            <a:ext cx="4427984" cy="36679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 rot="20160000">
            <a:off x="3027850" y="2289618"/>
            <a:ext cx="6174720" cy="580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团队被人们认为是任何情况下的解决办法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27784" y="3819459"/>
            <a:ext cx="480618" cy="480483"/>
            <a:chOff x="1343637" y="3748047"/>
            <a:chExt cx="480618" cy="480483"/>
          </a:xfrm>
        </p:grpSpPr>
        <p:sp>
          <p:nvSpPr>
            <p:cNvPr id="12" name="圆角矩形 11"/>
            <p:cNvSpPr/>
            <p:nvPr/>
          </p:nvSpPr>
          <p:spPr>
            <a:xfrm rot="20160000">
              <a:off x="1343637" y="3748047"/>
              <a:ext cx="480618" cy="48048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60000">
              <a:off x="1343705" y="3748047"/>
              <a:ext cx="480483" cy="480483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 rot="20160000">
            <a:off x="134862" y="1130253"/>
            <a:ext cx="3960000" cy="1417513"/>
            <a:chOff x="179512" y="1728319"/>
            <a:chExt cx="3960000" cy="1417513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79512" y="2304383"/>
              <a:ext cx="396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67324" y="1728319"/>
              <a:ext cx="3384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</a:rPr>
                <a:t>为什么 </a:t>
              </a:r>
              <a:r>
                <a:rPr lang="zh-CN" altLang="en-US" sz="2000" dirty="0" smtClean="0"/>
                <a:t>这会是一个难题？</a:t>
              </a:r>
              <a:endParaRPr lang="zh-CN" altLang="en-US" sz="2000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938665" y="2376391"/>
              <a:ext cx="244169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4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团队泛滥</a:t>
              </a:r>
              <a:endParaRPr lang="zh-CN" altLang="en-US" sz="4400" b="1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43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11510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难题四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强调个人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716016" y="4544"/>
            <a:ext cx="4427984" cy="1880701"/>
            <a:chOff x="0" y="691049"/>
            <a:chExt cx="4427984" cy="1880701"/>
          </a:xfrm>
        </p:grpSpPr>
        <p:sp>
          <p:nvSpPr>
            <p:cNvPr id="3" name="矩形 2"/>
            <p:cNvSpPr/>
            <p:nvPr/>
          </p:nvSpPr>
          <p:spPr>
            <a:xfrm>
              <a:off x="0" y="691049"/>
              <a:ext cx="4427984" cy="188070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233992" y="1534607"/>
              <a:ext cx="396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521804" y="958543"/>
              <a:ext cx="3384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</a:rPr>
                <a:t>为什么 </a:t>
              </a:r>
              <a:r>
                <a:rPr lang="zh-CN" altLang="en-US" sz="2000" dirty="0" smtClean="0"/>
                <a:t>这会是一个难题？</a:t>
              </a:r>
              <a:endParaRPr lang="zh-CN" altLang="en-US" sz="2000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993145" y="1606615"/>
              <a:ext cx="244169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4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强调个人</a:t>
              </a:r>
              <a:endParaRPr lang="zh-CN" altLang="en-US" sz="4400" b="1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7544" y="2715766"/>
            <a:ext cx="5795496" cy="2062103"/>
            <a:chOff x="4825176" y="1347614"/>
            <a:chExt cx="5795496" cy="2062103"/>
          </a:xfrm>
        </p:grpSpPr>
        <p:sp>
          <p:nvSpPr>
            <p:cNvPr id="9" name="矩形 8"/>
            <p:cNvSpPr/>
            <p:nvPr/>
          </p:nvSpPr>
          <p:spPr>
            <a:xfrm>
              <a:off x="5364088" y="1347614"/>
              <a:ext cx="5256584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评估机制总是与个人业绩相联系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奖励</a:t>
              </a: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/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加薪也常常与个人贡献相关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团队中有成员可能担负多功能职责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825176" y="2859782"/>
              <a:ext cx="480618" cy="483299"/>
              <a:chOff x="4825176" y="3114981"/>
              <a:chExt cx="480618" cy="483299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4825176" y="3117797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176" y="3114981"/>
                <a:ext cx="480618" cy="480618"/>
              </a:xfrm>
              <a:prstGeom prst="rect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4825176" y="1512387"/>
              <a:ext cx="480618" cy="483299"/>
              <a:chOff x="4825176" y="1455999"/>
              <a:chExt cx="480618" cy="48329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4825176" y="2186085"/>
              <a:ext cx="480618" cy="483298"/>
              <a:chOff x="4825176" y="2285490"/>
              <a:chExt cx="480618" cy="483298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  <p:sp>
        <p:nvSpPr>
          <p:cNvPr id="19" name="矩形 18"/>
          <p:cNvSpPr/>
          <p:nvPr/>
        </p:nvSpPr>
        <p:spPr>
          <a:xfrm>
            <a:off x="4644008" y="1864444"/>
            <a:ext cx="4608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团队通常作为一个绩效单位建立起来，但是组织通常认可个人而非团队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89757" y="1347614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难题五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竞争文化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9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989310"/>
            <a:ext cx="8279904" cy="21747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607496" y="3832868"/>
            <a:ext cx="3420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43120" y="325680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C00000"/>
                </a:solidFill>
              </a:rPr>
              <a:t>为什么 </a:t>
            </a:r>
            <a:r>
              <a:rPr lang="zh-CN" altLang="en-US" sz="2000" dirty="0" smtClean="0"/>
              <a:t>这会是一个难题？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5585802" y="3904876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44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竞争文化</a:t>
            </a:r>
            <a:endParaRPr lang="zh-CN" altLang="en-US" sz="4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7416" y="4515966"/>
            <a:ext cx="2700080" cy="438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1200"/>
              </a:spcBef>
            </a:pPr>
            <a:r>
              <a:rPr lang="zh-CN" alt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组织</a:t>
            </a:r>
            <a:r>
              <a:rPr lang="zh-CN" altLang="en-US" sz="1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文化不鼓励相互合作</a:t>
            </a:r>
            <a:endParaRPr lang="en-US" altLang="zh-CN" sz="17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187624" y="576214"/>
            <a:ext cx="4704931" cy="2062103"/>
            <a:chOff x="3689548" y="77599"/>
            <a:chExt cx="4704931" cy="2062103"/>
          </a:xfrm>
        </p:grpSpPr>
        <p:sp>
          <p:nvSpPr>
            <p:cNvPr id="9" name="矩形 8"/>
            <p:cNvSpPr/>
            <p:nvPr/>
          </p:nvSpPr>
          <p:spPr>
            <a:xfrm>
              <a:off x="4276057" y="77599"/>
              <a:ext cx="4118422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组织架构和体制鼓励内部竞争和冲突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组织不是在信任的基础上建立起来的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组织反对冒险，成员冒险需要付出代价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89548" y="242372"/>
              <a:ext cx="480618" cy="483299"/>
              <a:chOff x="4825176" y="1455999"/>
              <a:chExt cx="480618" cy="48329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3689548" y="913385"/>
              <a:ext cx="480618" cy="483298"/>
              <a:chOff x="4825176" y="2285490"/>
              <a:chExt cx="480618" cy="483298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20" name="组合 19"/>
            <p:cNvGrpSpPr/>
            <p:nvPr/>
          </p:nvGrpSpPr>
          <p:grpSpPr>
            <a:xfrm>
              <a:off x="3689548" y="1584396"/>
              <a:ext cx="480618" cy="483298"/>
              <a:chOff x="4825176" y="2285490"/>
              <a:chExt cx="480618" cy="48329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920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r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01417" y="339502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难题五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团队庞大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9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827584" y="3147814"/>
            <a:ext cx="7668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燕尾形 4"/>
          <p:cNvSpPr/>
          <p:nvPr/>
        </p:nvSpPr>
        <p:spPr>
          <a:xfrm>
            <a:off x="8748713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 flipH="1">
            <a:off x="179388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460" y="1707654"/>
            <a:ext cx="134627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9520" y="1707654"/>
            <a:ext cx="1316573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1753" y="1707654"/>
            <a:ext cx="1354430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1843" y="1707654"/>
            <a:ext cx="141180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308" y="1707654"/>
            <a:ext cx="1341124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755576" y="3356287"/>
            <a:ext cx="1440160" cy="756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第一部分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关于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06143" y="444609"/>
            <a:ext cx="18453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目  录</a:t>
            </a:r>
            <a:endParaRPr lang="zh-CN" altLang="en-US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869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第二部分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面临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难题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0181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第三部分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建立团队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7493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第四部分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领导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4805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第五部分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处理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问题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83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31750"/>
            <a:ext cx="4193992" cy="18807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16996" y="1275308"/>
            <a:ext cx="3960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4808" y="69924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为什么 </a:t>
            </a:r>
            <a:r>
              <a:rPr lang="zh-CN" altLang="en-US" sz="2000" dirty="0" smtClean="0"/>
              <a:t>这会是一个难题？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876149" y="1347316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44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团队太大</a:t>
            </a:r>
            <a:endParaRPr lang="zh-CN" altLang="en-US" sz="4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9512" y="2597879"/>
            <a:ext cx="4176464" cy="2062103"/>
            <a:chOff x="3689548" y="77599"/>
            <a:chExt cx="4176464" cy="2062103"/>
          </a:xfrm>
        </p:grpSpPr>
        <p:sp>
          <p:nvSpPr>
            <p:cNvPr id="8" name="矩形 7"/>
            <p:cNvSpPr/>
            <p:nvPr/>
          </p:nvSpPr>
          <p:spPr>
            <a:xfrm>
              <a:off x="4276057" y="77599"/>
              <a:ext cx="3589955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15-20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人组成的团队，难以管理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团队越大，交流和控制越难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团队越大，潜在的危险越高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689548" y="242372"/>
              <a:ext cx="480618" cy="483299"/>
              <a:chOff x="4825176" y="1455999"/>
              <a:chExt cx="480618" cy="483299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>
              <a:off x="3689548" y="913385"/>
              <a:ext cx="480618" cy="483298"/>
              <a:chOff x="4825176" y="2285490"/>
              <a:chExt cx="480618" cy="483298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3689548" y="1584396"/>
              <a:ext cx="480618" cy="483298"/>
              <a:chOff x="4825176" y="2285490"/>
              <a:chExt cx="480618" cy="483298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944220"/>
              </p:ext>
            </p:extLst>
          </p:nvPr>
        </p:nvGraphicFramePr>
        <p:xfrm>
          <a:off x="4427984" y="448813"/>
          <a:ext cx="4464496" cy="414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648072"/>
                <a:gridCol w="864096"/>
                <a:gridCol w="1008112"/>
                <a:gridCol w="864096"/>
              </a:tblGrid>
              <a:tr h="576064">
                <a:tc gridSpan="5"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团队大小参考（</a:t>
                      </a: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1=</a:t>
                      </a:r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有效，</a:t>
                      </a: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无效）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≤</a:t>
                      </a:r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6~12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13~15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≥</a:t>
                      </a:r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解决问题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判断速度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成员参与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凝聚力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意见一致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灵活性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个人效率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团队效率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4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070036" y="3867894"/>
            <a:ext cx="5652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015716" y="321982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TO BUILD A TEAM ?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47764" y="395267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怎样建立团队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070036" y="3939902"/>
            <a:ext cx="5652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6036" y="786035"/>
            <a:ext cx="2520000" cy="2009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2" name="圆角矩形 11"/>
          <p:cNvSpPr/>
          <p:nvPr/>
        </p:nvSpPr>
        <p:spPr>
          <a:xfrm>
            <a:off x="3455876" y="627534"/>
            <a:ext cx="2880320" cy="2326412"/>
          </a:xfrm>
          <a:prstGeom prst="roundRect">
            <a:avLst>
              <a:gd name="adj" fmla="val 7234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3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707904" y="293983"/>
            <a:ext cx="4799007" cy="4654031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16609" y="293983"/>
            <a:ext cx="4799007" cy="4654031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3993809" y="484724"/>
            <a:ext cx="4463290" cy="4463290"/>
          </a:xfrm>
          <a:custGeom>
            <a:avLst/>
            <a:gdLst>
              <a:gd name="connsiteX0" fmla="*/ 1706880 w 3413760"/>
              <a:gd name="connsiteY0" fmla="*/ 0 h 3413760"/>
              <a:gd name="connsiteX1" fmla="*/ 3041373 w 3413760"/>
              <a:gd name="connsiteY1" fmla="*/ 642658 h 3413760"/>
              <a:gd name="connsiteX2" fmla="*/ 1706880 w 3413760"/>
              <a:gd name="connsiteY2" fmla="*/ 1706880 h 3413760"/>
              <a:gd name="connsiteX3" fmla="*/ 1706880 w 3413760"/>
              <a:gd name="connsiteY3" fmla="*/ 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1706880" y="0"/>
                </a:moveTo>
                <a:cubicBezTo>
                  <a:pt x="2226326" y="0"/>
                  <a:pt x="2717504" y="236539"/>
                  <a:pt x="3041373" y="642658"/>
                </a:cubicBezTo>
                <a:lnTo>
                  <a:pt x="1706880" y="1706880"/>
                </a:lnTo>
                <a:lnTo>
                  <a:pt x="1706880" y="0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0000"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3631" tIns="358140" rIns="771449" bIns="253238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600" kern="1200"/>
          </a:p>
        </p:txBody>
      </p:sp>
      <p:sp>
        <p:nvSpPr>
          <p:cNvPr id="6" name="任意多边形 5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3041373 w 3413760"/>
              <a:gd name="connsiteY0" fmla="*/ 642658 h 3413760"/>
              <a:gd name="connsiteX1" fmla="*/ 3370965 w 3413760"/>
              <a:gd name="connsiteY1" fmla="*/ 2086696 h 3413760"/>
              <a:gd name="connsiteX2" fmla="*/ 1706880 w 3413760"/>
              <a:gd name="connsiteY2" fmla="*/ 1706880 h 3413760"/>
              <a:gd name="connsiteX3" fmla="*/ 3041373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041373" y="642658"/>
                </a:moveTo>
                <a:cubicBezTo>
                  <a:pt x="3365242" y="1048777"/>
                  <a:pt x="3486552" y="1580274"/>
                  <a:pt x="3370965" y="2086696"/>
                </a:cubicBezTo>
                <a:lnTo>
                  <a:pt x="1706880" y="1706880"/>
                </a:lnTo>
                <a:lnTo>
                  <a:pt x="3041373" y="642658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85060" tIns="1267461" rIns="133604" bIns="1612899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800" kern="1200"/>
          </a:p>
        </p:txBody>
      </p:sp>
      <p:sp>
        <p:nvSpPr>
          <p:cNvPr id="7" name="任意多边形 6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3370965 w 3413760"/>
              <a:gd name="connsiteY0" fmla="*/ 2086696 h 3413760"/>
              <a:gd name="connsiteX1" fmla="*/ 2447467 w 3413760"/>
              <a:gd name="connsiteY1" fmla="*/ 3244726 h 3413760"/>
              <a:gd name="connsiteX2" fmla="*/ 1706880 w 3413760"/>
              <a:gd name="connsiteY2" fmla="*/ 1706880 h 3413760"/>
              <a:gd name="connsiteX3" fmla="*/ 3370965 w 3413760"/>
              <a:gd name="connsiteY3" fmla="*/ 208669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44090" tIns="2081530" rIns="374650" bIns="78105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/>
          </a:p>
        </p:txBody>
      </p:sp>
      <p:sp>
        <p:nvSpPr>
          <p:cNvPr id="8" name="任意多边形 7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2447430 w 3413760"/>
              <a:gd name="connsiteY0" fmla="*/ 3244744 h 3413760"/>
              <a:gd name="connsiteX1" fmla="*/ 966292 w 3413760"/>
              <a:gd name="connsiteY1" fmla="*/ 3244726 h 3413760"/>
              <a:gd name="connsiteX2" fmla="*/ 1706880 w 3413760"/>
              <a:gd name="connsiteY2" fmla="*/ 1706880 h 3413760"/>
              <a:gd name="connsiteX3" fmla="*/ 2447430 w 3413760"/>
              <a:gd name="connsiteY3" fmla="*/ 3244744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000" t="30000"/>
            </a:stretch>
          </a:blipFill>
          <a:ln w="381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9210" tIns="2731771" rIns="1299210" bIns="130809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/>
          </a:p>
        </p:txBody>
      </p:sp>
      <p:sp>
        <p:nvSpPr>
          <p:cNvPr id="9" name="任意多边形 8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966292 w 3413760"/>
              <a:gd name="connsiteY0" fmla="*/ 3244726 h 3413760"/>
              <a:gd name="connsiteX1" fmla="*/ 42795 w 3413760"/>
              <a:gd name="connsiteY1" fmla="*/ 2086696 h 3413760"/>
              <a:gd name="connsiteX2" fmla="*/ 1706880 w 3413760"/>
              <a:gd name="connsiteY2" fmla="*/ 1706880 h 3413760"/>
              <a:gd name="connsiteX3" fmla="*/ 966292 w 3413760"/>
              <a:gd name="connsiteY3" fmla="*/ 324472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4650" tIns="2081530" rIns="2244090" bIns="78105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/>
          </a:p>
        </p:txBody>
      </p:sp>
      <p:sp>
        <p:nvSpPr>
          <p:cNvPr id="10" name="任意多边形 9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42795 w 3413760"/>
              <a:gd name="connsiteY0" fmla="*/ 2086695 h 3413760"/>
              <a:gd name="connsiteX1" fmla="*/ 372387 w 3413760"/>
              <a:gd name="connsiteY1" fmla="*/ 642658 h 3413760"/>
              <a:gd name="connsiteX2" fmla="*/ 1706880 w 3413760"/>
              <a:gd name="connsiteY2" fmla="*/ 1706880 h 3413760"/>
              <a:gd name="connsiteX3" fmla="*/ 42795 w 3413760"/>
              <a:gd name="connsiteY3" fmla="*/ 2086695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0000" r="40000" b="-10000"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634" tIns="1253491" rIns="2371090" bIns="1598929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 kern="1200"/>
          </a:p>
        </p:txBody>
      </p:sp>
      <p:sp>
        <p:nvSpPr>
          <p:cNvPr id="11" name="任意多边形 10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372387 w 3413760"/>
              <a:gd name="connsiteY0" fmla="*/ 642658 h 3413760"/>
              <a:gd name="connsiteX1" fmla="*/ 1706880 w 3413760"/>
              <a:gd name="connsiteY1" fmla="*/ 0 h 3413760"/>
              <a:gd name="connsiteX2" fmla="*/ 1706880 w 3413760"/>
              <a:gd name="connsiteY2" fmla="*/ 1706880 h 3413760"/>
              <a:gd name="connsiteX3" fmla="*/ 372387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0000"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2668" tIns="358141" rIns="1772412" bIns="2532379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600" kern="1200"/>
          </a:p>
        </p:txBody>
      </p:sp>
      <p:sp>
        <p:nvSpPr>
          <p:cNvPr id="12" name="椭圆 11"/>
          <p:cNvSpPr/>
          <p:nvPr/>
        </p:nvSpPr>
        <p:spPr>
          <a:xfrm>
            <a:off x="5508791" y="2056121"/>
            <a:ext cx="1444380" cy="14443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团队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/>
              <a:t>要素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864746" y="2139702"/>
            <a:ext cx="2483118" cy="381258"/>
            <a:chOff x="864746" y="2275904"/>
            <a:chExt cx="2483118" cy="381258"/>
          </a:xfrm>
        </p:grpSpPr>
        <p:sp>
          <p:nvSpPr>
            <p:cNvPr id="14" name="矩形 13"/>
            <p:cNvSpPr/>
            <p:nvPr/>
          </p:nvSpPr>
          <p:spPr>
            <a:xfrm>
              <a:off x="864746" y="2347912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01</a:t>
              </a:r>
              <a:endParaRPr lang="zh-CN" alt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01757" y="2275904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团队领导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4746" y="2532076"/>
            <a:ext cx="2483118" cy="381258"/>
            <a:chOff x="864746" y="2645578"/>
            <a:chExt cx="2483118" cy="381258"/>
          </a:xfrm>
        </p:grpSpPr>
        <p:sp>
          <p:nvSpPr>
            <p:cNvPr id="16" name="矩形 15"/>
            <p:cNvSpPr/>
            <p:nvPr/>
          </p:nvSpPr>
          <p:spPr>
            <a:xfrm>
              <a:off x="864746" y="2717586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02</a:t>
              </a:r>
              <a:endParaRPr lang="zh-CN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1757" y="2645578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团队目标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4746" y="2924450"/>
            <a:ext cx="2483118" cy="381258"/>
            <a:chOff x="864746" y="3015252"/>
            <a:chExt cx="2483118" cy="381258"/>
          </a:xfrm>
        </p:grpSpPr>
        <p:sp>
          <p:nvSpPr>
            <p:cNvPr id="18" name="矩形 17"/>
            <p:cNvSpPr/>
            <p:nvPr/>
          </p:nvSpPr>
          <p:spPr>
            <a:xfrm>
              <a:off x="864746" y="3087260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03</a:t>
              </a:r>
              <a:endParaRPr lang="zh-CN" alt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01757" y="3015252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团队工作方式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64746" y="3316824"/>
            <a:ext cx="2483118" cy="381258"/>
            <a:chOff x="864746" y="3384926"/>
            <a:chExt cx="2483118" cy="381258"/>
          </a:xfrm>
        </p:grpSpPr>
        <p:sp>
          <p:nvSpPr>
            <p:cNvPr id="20" name="矩形 19"/>
            <p:cNvSpPr/>
            <p:nvPr/>
          </p:nvSpPr>
          <p:spPr>
            <a:xfrm>
              <a:off x="864746" y="3456934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04</a:t>
              </a:r>
              <a:endParaRPr lang="zh-CN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01757" y="3384926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成员相互信任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64746" y="3709198"/>
            <a:ext cx="2483118" cy="381258"/>
            <a:chOff x="864746" y="3754600"/>
            <a:chExt cx="2483118" cy="381258"/>
          </a:xfrm>
        </p:grpSpPr>
        <p:sp>
          <p:nvSpPr>
            <p:cNvPr id="22" name="矩形 21"/>
            <p:cNvSpPr/>
            <p:nvPr/>
          </p:nvSpPr>
          <p:spPr>
            <a:xfrm>
              <a:off x="864746" y="3826608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05</a:t>
              </a:r>
              <a:endParaRPr lang="zh-CN" alt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01757" y="3754600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成员技能识别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64746" y="4101572"/>
            <a:ext cx="2483118" cy="381258"/>
            <a:chOff x="864746" y="4124274"/>
            <a:chExt cx="2483118" cy="381258"/>
          </a:xfrm>
        </p:grpSpPr>
        <p:sp>
          <p:nvSpPr>
            <p:cNvPr id="24" name="矩形 23"/>
            <p:cNvSpPr/>
            <p:nvPr/>
          </p:nvSpPr>
          <p:spPr>
            <a:xfrm>
              <a:off x="864746" y="4196282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06</a:t>
              </a:r>
              <a:endParaRPr lang="zh-CN" alt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01757" y="4124274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团队成员角色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64746" y="4493948"/>
            <a:ext cx="2483118" cy="381258"/>
            <a:chOff x="864746" y="4493948"/>
            <a:chExt cx="2483118" cy="381258"/>
          </a:xfrm>
        </p:grpSpPr>
        <p:sp>
          <p:nvSpPr>
            <p:cNvPr id="26" name="矩形 25"/>
            <p:cNvSpPr/>
            <p:nvPr/>
          </p:nvSpPr>
          <p:spPr>
            <a:xfrm>
              <a:off x="864746" y="4565956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07</a:t>
              </a:r>
              <a:endParaRPr lang="zh-CN" alt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01757" y="4493948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团队回顾进展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42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60198" y="267494"/>
            <a:ext cx="2683610" cy="597921"/>
            <a:chOff x="160198" y="267494"/>
            <a:chExt cx="2683610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/>
                <a:t>01</a:t>
              </a:r>
              <a:endParaRPr lang="zh-CN" altLang="en-US" sz="32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1874099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团队领导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21462" y="2194944"/>
            <a:ext cx="6806922" cy="1660700"/>
            <a:chOff x="827584" y="2492896"/>
            <a:chExt cx="7673856" cy="1872208"/>
          </a:xfrm>
        </p:grpSpPr>
        <p:sp>
          <p:nvSpPr>
            <p:cNvPr id="7" name="矩形 6"/>
            <p:cNvSpPr/>
            <p:nvPr/>
          </p:nvSpPr>
          <p:spPr>
            <a:xfrm>
              <a:off x="827584" y="2492896"/>
              <a:ext cx="7673856" cy="187220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99592" y="2561377"/>
              <a:ext cx="7530267" cy="126014"/>
              <a:chOff x="899592" y="2561377"/>
              <a:chExt cx="7530267" cy="126014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89959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106556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123154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139751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156348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172946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89543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206141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222738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239335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255933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272530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289128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305725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322322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338920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355517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372115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388712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405309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421907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438504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455102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471699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488296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504894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521491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538089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554686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571283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587881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604478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621076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637673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654270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670868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687465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704063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720660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737257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753855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770452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787050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803647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820244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836842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99592" y="4178340"/>
              <a:ext cx="7530267" cy="126014"/>
              <a:chOff x="899592" y="2561377"/>
              <a:chExt cx="7530267" cy="126014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89959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6556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23154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39751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56348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72946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89543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06141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22738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39335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55933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272530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89128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05725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322322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38920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355517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72115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388712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405309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421907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438504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55102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471699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488296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04894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21491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38089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554686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571283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587881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04478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21076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37673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654270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670868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687465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704063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720660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737257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753855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770452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787050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803647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820244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836842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1513329" y="2487216"/>
            <a:ext cx="6259563" cy="1076159"/>
            <a:chOff x="1156624" y="2791845"/>
            <a:chExt cx="7056784" cy="1213219"/>
          </a:xfrm>
        </p:grpSpPr>
        <p:sp>
          <p:nvSpPr>
            <p:cNvPr id="103" name="矩形 102"/>
            <p:cNvSpPr/>
            <p:nvPr/>
          </p:nvSpPr>
          <p:spPr>
            <a:xfrm>
              <a:off x="1156624" y="2791847"/>
              <a:ext cx="1656184" cy="121321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956824" y="2791846"/>
              <a:ext cx="1656184" cy="121321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4757024" y="2791846"/>
              <a:ext cx="1656184" cy="121321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6557224" y="2791845"/>
              <a:ext cx="1656184" cy="1213217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上箭头 106"/>
          <p:cNvSpPr/>
          <p:nvPr/>
        </p:nvSpPr>
        <p:spPr>
          <a:xfrm>
            <a:off x="3565847" y="1971389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TextBox 107"/>
          <p:cNvSpPr txBox="1"/>
          <p:nvPr/>
        </p:nvSpPr>
        <p:spPr>
          <a:xfrm>
            <a:off x="1175792" y="1217420"/>
            <a:ext cx="2144154" cy="625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整体概念是什么？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成功标准是什么？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9" name="上箭头 108"/>
          <p:cNvSpPr/>
          <p:nvPr/>
        </p:nvSpPr>
        <p:spPr>
          <a:xfrm>
            <a:off x="6934325" y="1971389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上箭头 109"/>
          <p:cNvSpPr/>
          <p:nvPr/>
        </p:nvSpPr>
        <p:spPr>
          <a:xfrm flipH="1" flipV="1">
            <a:off x="1796319" y="3855645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TextBox 110"/>
          <p:cNvSpPr txBox="1"/>
          <p:nvPr/>
        </p:nvSpPr>
        <p:spPr>
          <a:xfrm>
            <a:off x="4499992" y="1217420"/>
            <a:ext cx="2144154" cy="625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我们不应该做的是什么？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还有什么是我们不知道的？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1668573" y="4160606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13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5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16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0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17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18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sp>
        <p:nvSpPr>
          <p:cNvPr id="123" name="TextBox 122"/>
          <p:cNvSpPr txBox="1"/>
          <p:nvPr/>
        </p:nvSpPr>
        <p:spPr>
          <a:xfrm>
            <a:off x="2355838" y="4034390"/>
            <a:ext cx="2144154" cy="905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SMART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是否具体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明确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有挑战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可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衡量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时间？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4" name="上箭头 123"/>
          <p:cNvSpPr/>
          <p:nvPr/>
        </p:nvSpPr>
        <p:spPr>
          <a:xfrm flipH="1" flipV="1">
            <a:off x="5057805" y="3855645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TextBox 124"/>
          <p:cNvSpPr txBox="1"/>
          <p:nvPr/>
        </p:nvSpPr>
        <p:spPr>
          <a:xfrm>
            <a:off x="5652120" y="4332613"/>
            <a:ext cx="238918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人力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时间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财力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设备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现状</a:t>
            </a:r>
          </a:p>
        </p:txBody>
      </p:sp>
      <p:grpSp>
        <p:nvGrpSpPr>
          <p:cNvPr id="126" name="组合 125"/>
          <p:cNvGrpSpPr/>
          <p:nvPr/>
        </p:nvGrpSpPr>
        <p:grpSpPr>
          <a:xfrm>
            <a:off x="3365595" y="1203598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27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标准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8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29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30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34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5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6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31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32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137" name="组合 136"/>
          <p:cNvGrpSpPr/>
          <p:nvPr/>
        </p:nvGrpSpPr>
        <p:grpSpPr>
          <a:xfrm>
            <a:off x="6778420" y="1203598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38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危险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9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0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41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45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42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43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148" name="组合 147"/>
          <p:cNvGrpSpPr/>
          <p:nvPr/>
        </p:nvGrpSpPr>
        <p:grpSpPr>
          <a:xfrm>
            <a:off x="4916969" y="4160606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49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资源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0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1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52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56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8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53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54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782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0198" y="267494"/>
            <a:ext cx="2683610" cy="597921"/>
            <a:chOff x="160198" y="267494"/>
            <a:chExt cx="2683610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02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1874099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团队目标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2267744" y="5896713"/>
            <a:ext cx="2170789" cy="70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395536" y="1203598"/>
            <a:ext cx="8328041" cy="3726775"/>
            <a:chOff x="-1387993" y="1762749"/>
            <a:chExt cx="10972542" cy="4910183"/>
          </a:xfrm>
        </p:grpSpPr>
        <p:pic>
          <p:nvPicPr>
            <p:cNvPr id="5" name="Picture 125"/>
            <p:cNvPicPr>
              <a:picLocks noChangeAspect="1" noChangeArrowheads="1"/>
            </p:cNvPicPr>
            <p:nvPr/>
          </p:nvPicPr>
          <p:blipFill>
            <a:blip r:embed="rId2" cstate="screen">
              <a:lum bright="-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638" y="5027066"/>
              <a:ext cx="4110037" cy="1138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166"/>
            <p:cNvGrpSpPr>
              <a:grpSpLocks/>
            </p:cNvGrpSpPr>
            <p:nvPr/>
          </p:nvGrpSpPr>
          <p:grpSpPr bwMode="auto">
            <a:xfrm>
              <a:off x="2767013" y="2047329"/>
              <a:ext cx="3471862" cy="3467100"/>
              <a:chOff x="1749" y="1113"/>
              <a:chExt cx="2187" cy="2184"/>
            </a:xfrm>
            <a:effectLst>
              <a:outerShdw blurRad="50800" dist="50800" dir="5400000" algn="ctr" rotWithShape="0">
                <a:srgbClr val="000000">
                  <a:alpha val="36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7" name="Oval 6"/>
              <p:cNvSpPr>
                <a:spLocks noChangeArrowheads="1"/>
              </p:cNvSpPr>
              <p:nvPr/>
            </p:nvSpPr>
            <p:spPr bwMode="gray">
              <a:xfrm>
                <a:off x="1749" y="1113"/>
                <a:ext cx="2187" cy="2184"/>
              </a:xfrm>
              <a:prstGeom prst="ellipse">
                <a:avLst/>
              </a:pr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>
                <a:flatTx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8" name="Oval 8"/>
              <p:cNvSpPr>
                <a:spLocks noChangeArrowheads="1"/>
              </p:cNvSpPr>
              <p:nvPr/>
            </p:nvSpPr>
            <p:spPr bwMode="gray">
              <a:xfrm>
                <a:off x="1756" y="1119"/>
                <a:ext cx="2173" cy="2172"/>
              </a:xfrm>
              <a:prstGeom prst="ellipse">
                <a:avLst/>
              </a:prstGeom>
              <a:gradFill rotWithShape="1">
                <a:gsLst>
                  <a:gs pos="0">
                    <a:srgbClr val="B6B6B6"/>
                  </a:gs>
                  <a:gs pos="75000">
                    <a:srgbClr val="9F9F9F">
                      <a:gamma/>
                      <a:tint val="28235"/>
                      <a:invGamma/>
                    </a:srgbClr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9" name="Oval 9"/>
              <p:cNvSpPr>
                <a:spLocks noChangeArrowheads="1"/>
              </p:cNvSpPr>
              <p:nvPr/>
            </p:nvSpPr>
            <p:spPr bwMode="gray">
              <a:xfrm>
                <a:off x="1980" y="1343"/>
                <a:ext cx="1726" cy="172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gray">
              <a:xfrm>
                <a:off x="2196" y="1558"/>
                <a:ext cx="1293" cy="129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8431"/>
                      <a:invGamma/>
                    </a:srgbClr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2400" y="1763"/>
                <a:ext cx="887" cy="88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 flipV="1">
                <a:off x="2577" y="1939"/>
                <a:ext cx="533" cy="533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 rot="10800000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</p:grpSp>
        <p:grpSp>
          <p:nvGrpSpPr>
            <p:cNvPr id="17" name="Group 117"/>
            <p:cNvGrpSpPr>
              <a:grpSpLocks/>
            </p:cNvGrpSpPr>
            <p:nvPr/>
          </p:nvGrpSpPr>
          <p:grpSpPr bwMode="auto">
            <a:xfrm>
              <a:off x="3743325" y="3166516"/>
              <a:ext cx="609600" cy="609600"/>
              <a:chOff x="-180" y="2946"/>
              <a:chExt cx="384" cy="384"/>
            </a:xfrm>
          </p:grpSpPr>
          <p:sp>
            <p:nvSpPr>
              <p:cNvPr id="18" name="Oval 113"/>
              <p:cNvSpPr>
                <a:spLocks noChangeArrowheads="1"/>
              </p:cNvSpPr>
              <p:nvPr/>
            </p:nvSpPr>
            <p:spPr bwMode="auto">
              <a:xfrm>
                <a:off x="-120" y="3006"/>
                <a:ext cx="264" cy="2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Oval 115"/>
              <p:cNvSpPr>
                <a:spLocks noChangeArrowheads="1"/>
              </p:cNvSpPr>
              <p:nvPr/>
            </p:nvSpPr>
            <p:spPr bwMode="auto">
              <a:xfrm>
                <a:off x="-44" y="3082"/>
                <a:ext cx="112" cy="112"/>
              </a:xfrm>
              <a:prstGeom prst="ellipse">
                <a:avLst/>
              </a:prstGeom>
              <a:solidFill>
                <a:srgbClr val="BCBCB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" name="Oval 116"/>
              <p:cNvSpPr>
                <a:spLocks noChangeArrowheads="1"/>
              </p:cNvSpPr>
              <p:nvPr/>
            </p:nvSpPr>
            <p:spPr bwMode="auto">
              <a:xfrm>
                <a:off x="-180" y="294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1" name="Group 135"/>
            <p:cNvGrpSpPr>
              <a:grpSpLocks/>
            </p:cNvGrpSpPr>
            <p:nvPr/>
          </p:nvGrpSpPr>
          <p:grpSpPr bwMode="auto">
            <a:xfrm>
              <a:off x="4870450" y="2956966"/>
              <a:ext cx="609600" cy="609600"/>
              <a:chOff x="-180" y="2946"/>
              <a:chExt cx="384" cy="384"/>
            </a:xfrm>
          </p:grpSpPr>
          <p:sp>
            <p:nvSpPr>
              <p:cNvPr id="22" name="Oval 136"/>
              <p:cNvSpPr>
                <a:spLocks noChangeArrowheads="1"/>
              </p:cNvSpPr>
              <p:nvPr/>
            </p:nvSpPr>
            <p:spPr bwMode="auto">
              <a:xfrm>
                <a:off x="-120" y="3006"/>
                <a:ext cx="264" cy="2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Oval 137"/>
              <p:cNvSpPr>
                <a:spLocks noChangeArrowheads="1"/>
              </p:cNvSpPr>
              <p:nvPr/>
            </p:nvSpPr>
            <p:spPr bwMode="auto">
              <a:xfrm>
                <a:off x="-44" y="3082"/>
                <a:ext cx="112" cy="112"/>
              </a:xfrm>
              <a:prstGeom prst="ellipse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Oval 138"/>
              <p:cNvSpPr>
                <a:spLocks noChangeArrowheads="1"/>
              </p:cNvSpPr>
              <p:nvPr/>
            </p:nvSpPr>
            <p:spPr bwMode="auto">
              <a:xfrm>
                <a:off x="-180" y="294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5" name="Group 139"/>
            <p:cNvGrpSpPr>
              <a:grpSpLocks/>
            </p:cNvGrpSpPr>
            <p:nvPr/>
          </p:nvGrpSpPr>
          <p:grpSpPr bwMode="auto">
            <a:xfrm>
              <a:off x="4251325" y="3650704"/>
              <a:ext cx="609600" cy="609600"/>
              <a:chOff x="-180" y="2946"/>
              <a:chExt cx="384" cy="384"/>
            </a:xfrm>
          </p:grpSpPr>
          <p:sp>
            <p:nvSpPr>
              <p:cNvPr id="26" name="Oval 140"/>
              <p:cNvSpPr>
                <a:spLocks noChangeArrowheads="1"/>
              </p:cNvSpPr>
              <p:nvPr/>
            </p:nvSpPr>
            <p:spPr bwMode="auto">
              <a:xfrm>
                <a:off x="-120" y="3006"/>
                <a:ext cx="264" cy="2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Oval 141"/>
              <p:cNvSpPr>
                <a:spLocks noChangeArrowheads="1"/>
              </p:cNvSpPr>
              <p:nvPr/>
            </p:nvSpPr>
            <p:spPr bwMode="auto">
              <a:xfrm>
                <a:off x="-44" y="3082"/>
                <a:ext cx="112" cy="112"/>
              </a:xfrm>
              <a:prstGeom prst="ellipse">
                <a:avLst/>
              </a:prstGeom>
              <a:solidFill>
                <a:srgbClr val="6D030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Oval 142"/>
              <p:cNvSpPr>
                <a:spLocks noChangeArrowheads="1"/>
              </p:cNvSpPr>
              <p:nvPr/>
            </p:nvSpPr>
            <p:spPr bwMode="auto">
              <a:xfrm>
                <a:off x="-180" y="294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314325" y="2006054"/>
              <a:ext cx="2301875" cy="971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F9F9F">
                          <a:gamma/>
                          <a:shade val="46275"/>
                          <a:invGamma/>
                        </a:srgbClr>
                      </a:gs>
                      <a:gs pos="50000">
                        <a:srgbClr val="9F9F9F"/>
                      </a:gs>
                      <a:gs pos="100000">
                        <a:srgbClr val="9F9F9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defTabSz="801688" eaLnBrk="0" hangingPunct="0"/>
              <a:r>
                <a:rPr lang="en-GB" sz="1600" b="1" dirty="0">
                  <a:solidFill>
                    <a:schemeClr val="bg1"/>
                  </a:solidFill>
                </a:rPr>
                <a:t>Fast and effective creation of your presentation</a:t>
              </a:r>
            </a:p>
          </p:txBody>
        </p:sp>
        <p:grpSp>
          <p:nvGrpSpPr>
            <p:cNvPr id="30" name="Group 203"/>
            <p:cNvGrpSpPr>
              <a:grpSpLocks/>
            </p:cNvGrpSpPr>
            <p:nvPr/>
          </p:nvGrpSpPr>
          <p:grpSpPr bwMode="auto">
            <a:xfrm rot="30600762">
              <a:off x="2111379" y="2436263"/>
              <a:ext cx="1655762" cy="1571625"/>
              <a:chOff x="3097" y="1092"/>
              <a:chExt cx="788" cy="748"/>
            </a:xfrm>
          </p:grpSpPr>
          <p:grpSp>
            <p:nvGrpSpPr>
              <p:cNvPr id="31" name="Group 204"/>
              <p:cNvGrpSpPr>
                <a:grpSpLocks/>
              </p:cNvGrpSpPr>
              <p:nvPr/>
            </p:nvGrpSpPr>
            <p:grpSpPr bwMode="auto">
              <a:xfrm>
                <a:off x="3146" y="1103"/>
                <a:ext cx="739" cy="737"/>
                <a:chOff x="3146" y="1103"/>
                <a:chExt cx="739" cy="737"/>
              </a:xfrm>
            </p:grpSpPr>
            <p:sp>
              <p:nvSpPr>
                <p:cNvPr id="42" name="Freeform 205"/>
                <p:cNvSpPr>
                  <a:spLocks/>
                </p:cNvSpPr>
                <p:nvPr/>
              </p:nvSpPr>
              <p:spPr bwMode="gray">
                <a:xfrm rot="10521890">
                  <a:off x="3146" y="1103"/>
                  <a:ext cx="371" cy="414"/>
                </a:xfrm>
                <a:custGeom>
                  <a:avLst/>
                  <a:gdLst>
                    <a:gd name="T0" fmla="*/ 306 w 365"/>
                    <a:gd name="T1" fmla="*/ 321 h 456"/>
                    <a:gd name="T2" fmla="*/ 210 w 365"/>
                    <a:gd name="T3" fmla="*/ 212 h 456"/>
                    <a:gd name="T4" fmla="*/ 23 w 365"/>
                    <a:gd name="T5" fmla="*/ 42 h 456"/>
                    <a:gd name="T6" fmla="*/ 23 w 365"/>
                    <a:gd name="T7" fmla="*/ 86 h 456"/>
                    <a:gd name="T8" fmla="*/ 145 w 365"/>
                    <a:gd name="T9" fmla="*/ 276 h 456"/>
                    <a:gd name="T10" fmla="*/ 238 w 365"/>
                    <a:gd name="T11" fmla="*/ 382 h 456"/>
                    <a:gd name="T12" fmla="*/ 326 w 365"/>
                    <a:gd name="T13" fmla="*/ 451 h 456"/>
                    <a:gd name="T14" fmla="*/ 365 w 365"/>
                    <a:gd name="T15" fmla="*/ 412 h 456"/>
                    <a:gd name="T16" fmla="*/ 306 w 365"/>
                    <a:gd name="T17" fmla="*/ 321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456">
                      <a:moveTo>
                        <a:pt x="306" y="321"/>
                      </a:moveTo>
                      <a:cubicBezTo>
                        <a:pt x="210" y="212"/>
                        <a:pt x="210" y="212"/>
                        <a:pt x="210" y="212"/>
                      </a:cubicBezTo>
                      <a:cubicBezTo>
                        <a:pt x="23" y="42"/>
                        <a:pt x="23" y="42"/>
                        <a:pt x="23" y="42"/>
                      </a:cubicBezTo>
                      <a:cubicBezTo>
                        <a:pt x="23" y="42"/>
                        <a:pt x="0" y="0"/>
                        <a:pt x="23" y="86"/>
                      </a:cubicBezTo>
                      <a:cubicBezTo>
                        <a:pt x="145" y="276"/>
                        <a:pt x="145" y="276"/>
                        <a:pt x="145" y="276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326" y="451"/>
                        <a:pt x="326" y="451"/>
                        <a:pt x="326" y="451"/>
                      </a:cubicBezTo>
                      <a:cubicBezTo>
                        <a:pt x="326" y="451"/>
                        <a:pt x="364" y="456"/>
                        <a:pt x="365" y="412"/>
                      </a:cubicBezTo>
                      <a:lnTo>
                        <a:pt x="306" y="3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6275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3" name="Freeform 206"/>
                <p:cNvSpPr>
                  <a:spLocks/>
                </p:cNvSpPr>
                <p:nvPr/>
              </p:nvSpPr>
              <p:spPr bwMode="gray">
                <a:xfrm rot="10521890">
                  <a:off x="3376" y="1238"/>
                  <a:ext cx="509" cy="347"/>
                </a:xfrm>
                <a:custGeom>
                  <a:avLst/>
                  <a:gdLst>
                    <a:gd name="T0" fmla="*/ 201 w 501"/>
                    <a:gd name="T1" fmla="*/ 0 h 383"/>
                    <a:gd name="T2" fmla="*/ 27 w 501"/>
                    <a:gd name="T3" fmla="*/ 50 h 383"/>
                    <a:gd name="T4" fmla="*/ 431 w 501"/>
                    <a:gd name="T5" fmla="*/ 383 h 383"/>
                    <a:gd name="T6" fmla="*/ 501 w 501"/>
                    <a:gd name="T7" fmla="*/ 317 h 383"/>
                    <a:gd name="T8" fmla="*/ 201 w 501"/>
                    <a:gd name="T9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1" h="383">
                      <a:moveTo>
                        <a:pt x="201" y="0"/>
                      </a:moveTo>
                      <a:cubicBezTo>
                        <a:pt x="201" y="0"/>
                        <a:pt x="36" y="6"/>
                        <a:pt x="27" y="50"/>
                      </a:cubicBezTo>
                      <a:cubicBezTo>
                        <a:pt x="0" y="179"/>
                        <a:pt x="431" y="383"/>
                        <a:pt x="431" y="383"/>
                      </a:cubicBezTo>
                      <a:cubicBezTo>
                        <a:pt x="501" y="317"/>
                        <a:pt x="501" y="317"/>
                        <a:pt x="501" y="317"/>
                      </a:cubicBezTo>
                      <a:lnTo>
                        <a:pt x="20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/>
                    </a:gs>
                    <a:gs pos="100000">
                      <a:srgbClr val="69A2E1">
                        <a:gamma/>
                        <a:tint val="60784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4" name="Freeform 207"/>
                <p:cNvSpPr>
                  <a:spLocks/>
                </p:cNvSpPr>
                <p:nvPr/>
              </p:nvSpPr>
              <p:spPr bwMode="gray">
                <a:xfrm rot="10521890">
                  <a:off x="3304" y="1309"/>
                  <a:ext cx="389" cy="531"/>
                </a:xfrm>
                <a:custGeom>
                  <a:avLst/>
                  <a:gdLst>
                    <a:gd name="T0" fmla="*/ 126 w 383"/>
                    <a:gd name="T1" fmla="*/ 5 h 586"/>
                    <a:gd name="T2" fmla="*/ 0 w 383"/>
                    <a:gd name="T3" fmla="*/ 269 h 586"/>
                    <a:gd name="T4" fmla="*/ 300 w 383"/>
                    <a:gd name="T5" fmla="*/ 586 h 586"/>
                    <a:gd name="T6" fmla="*/ 383 w 383"/>
                    <a:gd name="T7" fmla="*/ 442 h 586"/>
                    <a:gd name="T8" fmla="*/ 126 w 383"/>
                    <a:gd name="T9" fmla="*/ 5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586">
                      <a:moveTo>
                        <a:pt x="126" y="5"/>
                      </a:moveTo>
                      <a:cubicBezTo>
                        <a:pt x="53" y="8"/>
                        <a:pt x="0" y="269"/>
                        <a:pt x="0" y="269"/>
                      </a:cubicBezTo>
                      <a:cubicBezTo>
                        <a:pt x="300" y="586"/>
                        <a:pt x="300" y="586"/>
                        <a:pt x="300" y="586"/>
                      </a:cubicBezTo>
                      <a:cubicBezTo>
                        <a:pt x="383" y="442"/>
                        <a:pt x="383" y="442"/>
                        <a:pt x="383" y="442"/>
                      </a:cubicBezTo>
                      <a:cubicBezTo>
                        <a:pt x="383" y="442"/>
                        <a:pt x="252" y="0"/>
                        <a:pt x="126" y="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>
                        <a:gamma/>
                        <a:tint val="76863"/>
                        <a:invGamma/>
                      </a:srgbClr>
                    </a:gs>
                    <a:gs pos="100000">
                      <a:srgbClr val="69A2E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5" name="Freeform 208"/>
                <p:cNvSpPr>
                  <a:spLocks/>
                </p:cNvSpPr>
                <p:nvPr/>
              </p:nvSpPr>
              <p:spPr bwMode="gray">
                <a:xfrm rot="10521890">
                  <a:off x="3374" y="1172"/>
                  <a:ext cx="305" cy="422"/>
                </a:xfrm>
                <a:custGeom>
                  <a:avLst/>
                  <a:gdLst>
                    <a:gd name="T0" fmla="*/ 0 w 300"/>
                    <a:gd name="T1" fmla="*/ 0 h 466"/>
                    <a:gd name="T2" fmla="*/ 40 w 300"/>
                    <a:gd name="T3" fmla="*/ 280 h 466"/>
                    <a:gd name="T4" fmla="*/ 269 w 300"/>
                    <a:gd name="T5" fmla="*/ 466 h 466"/>
                    <a:gd name="T6" fmla="*/ 300 w 300"/>
                    <a:gd name="T7" fmla="*/ 317 h 466"/>
                    <a:gd name="T8" fmla="*/ 0 w 300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66">
                      <a:moveTo>
                        <a:pt x="0" y="0"/>
                      </a:moveTo>
                      <a:cubicBezTo>
                        <a:pt x="0" y="0"/>
                        <a:pt x="5" y="219"/>
                        <a:pt x="40" y="280"/>
                      </a:cubicBezTo>
                      <a:cubicBezTo>
                        <a:pt x="77" y="344"/>
                        <a:pt x="269" y="466"/>
                        <a:pt x="269" y="466"/>
                      </a:cubicBezTo>
                      <a:cubicBezTo>
                        <a:pt x="300" y="317"/>
                        <a:pt x="300" y="317"/>
                        <a:pt x="300" y="3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/>
                    </a:gs>
                    <a:gs pos="100000">
                      <a:srgbClr val="0061B2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6" name="Freeform 209"/>
                <p:cNvSpPr>
                  <a:spLocks/>
                </p:cNvSpPr>
                <p:nvPr/>
              </p:nvSpPr>
              <p:spPr bwMode="gray">
                <a:xfrm rot="10521890">
                  <a:off x="3244" y="1312"/>
                  <a:ext cx="441" cy="321"/>
                </a:xfrm>
                <a:custGeom>
                  <a:avLst/>
                  <a:gdLst>
                    <a:gd name="T0" fmla="*/ 0 w 435"/>
                    <a:gd name="T1" fmla="*/ 37 h 354"/>
                    <a:gd name="T2" fmla="*/ 279 w 435"/>
                    <a:gd name="T3" fmla="*/ 35 h 354"/>
                    <a:gd name="T4" fmla="*/ 435 w 435"/>
                    <a:gd name="T5" fmla="*/ 300 h 354"/>
                    <a:gd name="T6" fmla="*/ 300 w 435"/>
                    <a:gd name="T7" fmla="*/ 354 h 354"/>
                    <a:gd name="T8" fmla="*/ 0 w 435"/>
                    <a:gd name="T9" fmla="*/ 37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5" h="354">
                      <a:moveTo>
                        <a:pt x="0" y="37"/>
                      </a:moveTo>
                      <a:cubicBezTo>
                        <a:pt x="0" y="37"/>
                        <a:pt x="219" y="0"/>
                        <a:pt x="279" y="35"/>
                      </a:cubicBezTo>
                      <a:cubicBezTo>
                        <a:pt x="346" y="73"/>
                        <a:pt x="435" y="300"/>
                        <a:pt x="435" y="300"/>
                      </a:cubicBezTo>
                      <a:cubicBezTo>
                        <a:pt x="300" y="354"/>
                        <a:pt x="300" y="354"/>
                        <a:pt x="300" y="354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32" name="Group 210"/>
              <p:cNvGrpSpPr>
                <a:grpSpLocks/>
              </p:cNvGrpSpPr>
              <p:nvPr/>
            </p:nvGrpSpPr>
            <p:grpSpPr bwMode="auto">
              <a:xfrm>
                <a:off x="3097" y="1092"/>
                <a:ext cx="141" cy="122"/>
                <a:chOff x="3097" y="1092"/>
                <a:chExt cx="141" cy="122"/>
              </a:xfrm>
            </p:grpSpPr>
            <p:sp>
              <p:nvSpPr>
                <p:cNvPr id="40" name="Freeform 211"/>
                <p:cNvSpPr>
                  <a:spLocks/>
                </p:cNvSpPr>
                <p:nvPr/>
              </p:nvSpPr>
              <p:spPr bwMode="gray">
                <a:xfrm rot="10521890">
                  <a:off x="3097" y="1092"/>
                  <a:ext cx="62" cy="61"/>
                </a:xfrm>
                <a:custGeom>
                  <a:avLst/>
                  <a:gdLst>
                    <a:gd name="T0" fmla="*/ 61 w 61"/>
                    <a:gd name="T1" fmla="*/ 68 h 68"/>
                    <a:gd name="T2" fmla="*/ 3 w 61"/>
                    <a:gd name="T3" fmla="*/ 16 h 68"/>
                    <a:gd name="T4" fmla="*/ 0 w 61"/>
                    <a:gd name="T5" fmla="*/ 13 h 68"/>
                    <a:gd name="T6" fmla="*/ 8 w 61"/>
                    <a:gd name="T7" fmla="*/ 0 h 68"/>
                    <a:gd name="T8" fmla="*/ 10 w 61"/>
                    <a:gd name="T9" fmla="*/ 3 h 68"/>
                    <a:gd name="T10" fmla="*/ 61 w 61"/>
                    <a:gd name="T11" fmla="*/ 67 h 68"/>
                    <a:gd name="T12" fmla="*/ 61 w 61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8">
                      <a:moveTo>
                        <a:pt x="61" y="68"/>
                      </a:move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4" y="4"/>
                        <a:pt x="8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lnTo>
                        <a:pt x="61" y="6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46275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1" name="Freeform 212"/>
                <p:cNvSpPr>
                  <a:spLocks/>
                </p:cNvSpPr>
                <p:nvPr/>
              </p:nvSpPr>
              <p:spPr bwMode="gray">
                <a:xfrm rot="10521890">
                  <a:off x="3131" y="1112"/>
                  <a:ext cx="107" cy="102"/>
                </a:xfrm>
                <a:custGeom>
                  <a:avLst/>
                  <a:gdLst>
                    <a:gd name="T0" fmla="*/ 60 w 106"/>
                    <a:gd name="T1" fmla="*/ 0 h 113"/>
                    <a:gd name="T2" fmla="*/ 41 w 106"/>
                    <a:gd name="T3" fmla="*/ 41 h 113"/>
                    <a:gd name="T4" fmla="*/ 0 w 106"/>
                    <a:gd name="T5" fmla="*/ 56 h 113"/>
                    <a:gd name="T6" fmla="*/ 64 w 106"/>
                    <a:gd name="T7" fmla="*/ 106 h 113"/>
                    <a:gd name="T8" fmla="*/ 103 w 106"/>
                    <a:gd name="T9" fmla="*/ 67 h 113"/>
                    <a:gd name="T10" fmla="*/ 60 w 106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13">
                      <a:moveTo>
                        <a:pt x="60" y="0"/>
                      </a:moveTo>
                      <a:cubicBezTo>
                        <a:pt x="60" y="0"/>
                        <a:pt x="62" y="20"/>
                        <a:pt x="41" y="41"/>
                      </a:cubicBezTo>
                      <a:cubicBezTo>
                        <a:pt x="17" y="63"/>
                        <a:pt x="0" y="56"/>
                        <a:pt x="0" y="56"/>
                      </a:cubicBezTo>
                      <a:cubicBezTo>
                        <a:pt x="64" y="106"/>
                        <a:pt x="64" y="106"/>
                        <a:pt x="64" y="106"/>
                      </a:cubicBezTo>
                      <a:cubicBezTo>
                        <a:pt x="64" y="106"/>
                        <a:pt x="106" y="113"/>
                        <a:pt x="103" y="67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0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33" name="Group 213"/>
              <p:cNvGrpSpPr>
                <a:grpSpLocks/>
              </p:cNvGrpSpPr>
              <p:nvPr/>
            </p:nvGrpSpPr>
            <p:grpSpPr bwMode="auto">
              <a:xfrm rot="10521890">
                <a:off x="3136" y="1122"/>
                <a:ext cx="96" cy="86"/>
                <a:chOff x="2760" y="2156"/>
                <a:chExt cx="224" cy="225"/>
              </a:xfrm>
            </p:grpSpPr>
            <p:sp>
              <p:nvSpPr>
                <p:cNvPr id="34" name="Freeform 214"/>
                <p:cNvSpPr>
                  <a:spLocks/>
                </p:cNvSpPr>
                <p:nvPr/>
              </p:nvSpPr>
              <p:spPr bwMode="gray">
                <a:xfrm>
                  <a:off x="2781" y="2180"/>
                  <a:ext cx="142" cy="130"/>
                </a:xfrm>
                <a:custGeom>
                  <a:avLst/>
                  <a:gdLst>
                    <a:gd name="T0" fmla="*/ 57 w 60"/>
                    <a:gd name="T1" fmla="*/ 0 h 55"/>
                    <a:gd name="T2" fmla="*/ 41 w 60"/>
                    <a:gd name="T3" fmla="*/ 41 h 55"/>
                    <a:gd name="T4" fmla="*/ 0 w 60"/>
                    <a:gd name="T5" fmla="*/ 50 h 55"/>
                    <a:gd name="T6" fmla="*/ 43 w 60"/>
                    <a:gd name="T7" fmla="*/ 42 h 55"/>
                    <a:gd name="T8" fmla="*/ 57 w 60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5">
                      <a:moveTo>
                        <a:pt x="57" y="0"/>
                      </a:moveTo>
                      <a:cubicBezTo>
                        <a:pt x="58" y="15"/>
                        <a:pt x="53" y="31"/>
                        <a:pt x="41" y="41"/>
                      </a:cubicBezTo>
                      <a:cubicBezTo>
                        <a:pt x="30" y="51"/>
                        <a:pt x="14" y="53"/>
                        <a:pt x="0" y="50"/>
                      </a:cubicBezTo>
                      <a:cubicBezTo>
                        <a:pt x="14" y="55"/>
                        <a:pt x="31" y="53"/>
                        <a:pt x="43" y="42"/>
                      </a:cubicBezTo>
                      <a:cubicBezTo>
                        <a:pt x="55" y="32"/>
                        <a:pt x="60" y="16"/>
                        <a:pt x="5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5" name="Freeform 215"/>
                <p:cNvSpPr>
                  <a:spLocks/>
                </p:cNvSpPr>
                <p:nvPr/>
              </p:nvSpPr>
              <p:spPr bwMode="gray">
                <a:xfrm>
                  <a:off x="2760" y="2156"/>
                  <a:ext cx="148" cy="137"/>
                </a:xfrm>
                <a:custGeom>
                  <a:avLst/>
                  <a:gdLst>
                    <a:gd name="T0" fmla="*/ 60 w 63"/>
                    <a:gd name="T1" fmla="*/ 0 h 58"/>
                    <a:gd name="T2" fmla="*/ 43 w 63"/>
                    <a:gd name="T3" fmla="*/ 43 h 58"/>
                    <a:gd name="T4" fmla="*/ 0 w 63"/>
                    <a:gd name="T5" fmla="*/ 53 h 58"/>
                    <a:gd name="T6" fmla="*/ 45 w 63"/>
                    <a:gd name="T7" fmla="*/ 45 h 58"/>
                    <a:gd name="T8" fmla="*/ 60 w 63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8">
                      <a:moveTo>
                        <a:pt x="60" y="0"/>
                      </a:moveTo>
                      <a:cubicBezTo>
                        <a:pt x="61" y="16"/>
                        <a:pt x="56" y="33"/>
                        <a:pt x="43" y="43"/>
                      </a:cubicBezTo>
                      <a:cubicBezTo>
                        <a:pt x="31" y="54"/>
                        <a:pt x="15" y="57"/>
                        <a:pt x="0" y="53"/>
                      </a:cubicBezTo>
                      <a:cubicBezTo>
                        <a:pt x="15" y="58"/>
                        <a:pt x="32" y="55"/>
                        <a:pt x="45" y="45"/>
                      </a:cubicBezTo>
                      <a:cubicBezTo>
                        <a:pt x="58" y="34"/>
                        <a:pt x="63" y="17"/>
                        <a:pt x="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6" name="Freeform 216"/>
                <p:cNvSpPr>
                  <a:spLocks/>
                </p:cNvSpPr>
                <p:nvPr/>
              </p:nvSpPr>
              <p:spPr bwMode="gray">
                <a:xfrm>
                  <a:off x="2800" y="2201"/>
                  <a:ext cx="137" cy="123"/>
                </a:xfrm>
                <a:custGeom>
                  <a:avLst/>
                  <a:gdLst>
                    <a:gd name="T0" fmla="*/ 55 w 58"/>
                    <a:gd name="T1" fmla="*/ 0 h 52"/>
                    <a:gd name="T2" fmla="*/ 40 w 58"/>
                    <a:gd name="T3" fmla="*/ 39 h 52"/>
                    <a:gd name="T4" fmla="*/ 0 w 58"/>
                    <a:gd name="T5" fmla="*/ 48 h 52"/>
                    <a:gd name="T6" fmla="*/ 41 w 58"/>
                    <a:gd name="T7" fmla="*/ 40 h 52"/>
                    <a:gd name="T8" fmla="*/ 55 w 58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2">
                      <a:moveTo>
                        <a:pt x="55" y="0"/>
                      </a:moveTo>
                      <a:cubicBezTo>
                        <a:pt x="57" y="15"/>
                        <a:pt x="52" y="29"/>
                        <a:pt x="40" y="39"/>
                      </a:cubicBezTo>
                      <a:cubicBezTo>
                        <a:pt x="29" y="48"/>
                        <a:pt x="14" y="51"/>
                        <a:pt x="0" y="48"/>
                      </a:cubicBezTo>
                      <a:cubicBezTo>
                        <a:pt x="15" y="52"/>
                        <a:pt x="30" y="50"/>
                        <a:pt x="41" y="40"/>
                      </a:cubicBezTo>
                      <a:cubicBezTo>
                        <a:pt x="53" y="30"/>
                        <a:pt x="58" y="15"/>
                        <a:pt x="5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7" name="Freeform 217"/>
                <p:cNvSpPr>
                  <a:spLocks/>
                </p:cNvSpPr>
                <p:nvPr/>
              </p:nvSpPr>
              <p:spPr bwMode="gray">
                <a:xfrm>
                  <a:off x="2856" y="2262"/>
                  <a:ext cx="116" cy="104"/>
                </a:xfrm>
                <a:custGeom>
                  <a:avLst/>
                  <a:gdLst>
                    <a:gd name="T0" fmla="*/ 47 w 49"/>
                    <a:gd name="T1" fmla="*/ 0 h 44"/>
                    <a:gd name="T2" fmla="*/ 34 w 49"/>
                    <a:gd name="T3" fmla="*/ 33 h 44"/>
                    <a:gd name="T4" fmla="*/ 0 w 49"/>
                    <a:gd name="T5" fmla="*/ 40 h 44"/>
                    <a:gd name="T6" fmla="*/ 35 w 49"/>
                    <a:gd name="T7" fmla="*/ 34 h 44"/>
                    <a:gd name="T8" fmla="*/ 47 w 49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4">
                      <a:moveTo>
                        <a:pt x="47" y="0"/>
                      </a:moveTo>
                      <a:cubicBezTo>
                        <a:pt x="48" y="12"/>
                        <a:pt x="44" y="25"/>
                        <a:pt x="34" y="33"/>
                      </a:cubicBezTo>
                      <a:cubicBezTo>
                        <a:pt x="25" y="41"/>
                        <a:pt x="12" y="43"/>
                        <a:pt x="0" y="40"/>
                      </a:cubicBezTo>
                      <a:cubicBezTo>
                        <a:pt x="12" y="44"/>
                        <a:pt x="25" y="42"/>
                        <a:pt x="35" y="34"/>
                      </a:cubicBezTo>
                      <a:cubicBezTo>
                        <a:pt x="45" y="26"/>
                        <a:pt x="49" y="12"/>
                        <a:pt x="4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8" name="Freeform 218"/>
                <p:cNvSpPr>
                  <a:spLocks/>
                </p:cNvSpPr>
                <p:nvPr/>
              </p:nvSpPr>
              <p:spPr bwMode="gray">
                <a:xfrm>
                  <a:off x="2840" y="2244"/>
                  <a:ext cx="120" cy="111"/>
                </a:xfrm>
                <a:custGeom>
                  <a:avLst/>
                  <a:gdLst>
                    <a:gd name="T0" fmla="*/ 49 w 51"/>
                    <a:gd name="T1" fmla="*/ 0 h 47"/>
                    <a:gd name="T2" fmla="*/ 35 w 51"/>
                    <a:gd name="T3" fmla="*/ 35 h 47"/>
                    <a:gd name="T4" fmla="*/ 0 w 51"/>
                    <a:gd name="T5" fmla="*/ 42 h 47"/>
                    <a:gd name="T6" fmla="*/ 37 w 51"/>
                    <a:gd name="T7" fmla="*/ 36 h 47"/>
                    <a:gd name="T8" fmla="*/ 49 w 51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47">
                      <a:moveTo>
                        <a:pt x="49" y="0"/>
                      </a:moveTo>
                      <a:cubicBezTo>
                        <a:pt x="50" y="13"/>
                        <a:pt x="46" y="26"/>
                        <a:pt x="35" y="35"/>
                      </a:cubicBezTo>
                      <a:cubicBezTo>
                        <a:pt x="26" y="43"/>
                        <a:pt x="12" y="46"/>
                        <a:pt x="0" y="42"/>
                      </a:cubicBezTo>
                      <a:cubicBezTo>
                        <a:pt x="12" y="47"/>
                        <a:pt x="26" y="45"/>
                        <a:pt x="37" y="36"/>
                      </a:cubicBezTo>
                      <a:cubicBezTo>
                        <a:pt x="47" y="27"/>
                        <a:pt x="51" y="13"/>
                        <a:pt x="4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9" name="Freeform 219"/>
                <p:cNvSpPr>
                  <a:spLocks/>
                </p:cNvSpPr>
                <p:nvPr/>
              </p:nvSpPr>
              <p:spPr bwMode="gray">
                <a:xfrm>
                  <a:off x="2873" y="2279"/>
                  <a:ext cx="111" cy="102"/>
                </a:xfrm>
                <a:custGeom>
                  <a:avLst/>
                  <a:gdLst>
                    <a:gd name="T0" fmla="*/ 45 w 47"/>
                    <a:gd name="T1" fmla="*/ 0 h 43"/>
                    <a:gd name="T2" fmla="*/ 33 w 47"/>
                    <a:gd name="T3" fmla="*/ 32 h 43"/>
                    <a:gd name="T4" fmla="*/ 0 w 47"/>
                    <a:gd name="T5" fmla="*/ 39 h 43"/>
                    <a:gd name="T6" fmla="*/ 34 w 47"/>
                    <a:gd name="T7" fmla="*/ 33 h 43"/>
                    <a:gd name="T8" fmla="*/ 45 w 47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5" y="0"/>
                      </a:moveTo>
                      <a:cubicBezTo>
                        <a:pt x="46" y="12"/>
                        <a:pt x="42" y="24"/>
                        <a:pt x="33" y="32"/>
                      </a:cubicBezTo>
                      <a:cubicBezTo>
                        <a:pt x="24" y="39"/>
                        <a:pt x="12" y="42"/>
                        <a:pt x="0" y="39"/>
                      </a:cubicBezTo>
                      <a:cubicBezTo>
                        <a:pt x="12" y="43"/>
                        <a:pt x="25" y="41"/>
                        <a:pt x="34" y="33"/>
                      </a:cubicBezTo>
                      <a:cubicBezTo>
                        <a:pt x="43" y="25"/>
                        <a:pt x="47" y="12"/>
                        <a:pt x="4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47" name="Group 257"/>
            <p:cNvGrpSpPr>
              <a:grpSpLocks/>
            </p:cNvGrpSpPr>
            <p:nvPr/>
          </p:nvGrpSpPr>
          <p:grpSpPr bwMode="auto">
            <a:xfrm>
              <a:off x="5192716" y="2193380"/>
              <a:ext cx="1846263" cy="1365251"/>
              <a:chOff x="3295" y="1211"/>
              <a:chExt cx="1163" cy="860"/>
            </a:xfrm>
          </p:grpSpPr>
          <p:grpSp>
            <p:nvGrpSpPr>
              <p:cNvPr id="48" name="Group 254"/>
              <p:cNvGrpSpPr>
                <a:grpSpLocks/>
              </p:cNvGrpSpPr>
              <p:nvPr/>
            </p:nvGrpSpPr>
            <p:grpSpPr bwMode="auto">
              <a:xfrm>
                <a:off x="3420" y="1211"/>
                <a:ext cx="1038" cy="860"/>
                <a:chOff x="3420" y="1211"/>
                <a:chExt cx="1038" cy="860"/>
              </a:xfrm>
            </p:grpSpPr>
            <p:sp>
              <p:nvSpPr>
                <p:cNvPr id="59" name="Freeform 239"/>
                <p:cNvSpPr>
                  <a:spLocks/>
                </p:cNvSpPr>
                <p:nvPr/>
              </p:nvSpPr>
              <p:spPr bwMode="gray">
                <a:xfrm rot="28823090">
                  <a:off x="3448" y="1520"/>
                  <a:ext cx="491" cy="548"/>
                </a:xfrm>
                <a:custGeom>
                  <a:avLst/>
                  <a:gdLst>
                    <a:gd name="T0" fmla="*/ 306 w 365"/>
                    <a:gd name="T1" fmla="*/ 321 h 456"/>
                    <a:gd name="T2" fmla="*/ 210 w 365"/>
                    <a:gd name="T3" fmla="*/ 212 h 456"/>
                    <a:gd name="T4" fmla="*/ 23 w 365"/>
                    <a:gd name="T5" fmla="*/ 42 h 456"/>
                    <a:gd name="T6" fmla="*/ 23 w 365"/>
                    <a:gd name="T7" fmla="*/ 86 h 456"/>
                    <a:gd name="T8" fmla="*/ 145 w 365"/>
                    <a:gd name="T9" fmla="*/ 276 h 456"/>
                    <a:gd name="T10" fmla="*/ 238 w 365"/>
                    <a:gd name="T11" fmla="*/ 382 h 456"/>
                    <a:gd name="T12" fmla="*/ 326 w 365"/>
                    <a:gd name="T13" fmla="*/ 451 h 456"/>
                    <a:gd name="T14" fmla="*/ 365 w 365"/>
                    <a:gd name="T15" fmla="*/ 412 h 456"/>
                    <a:gd name="T16" fmla="*/ 306 w 365"/>
                    <a:gd name="T17" fmla="*/ 321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456">
                      <a:moveTo>
                        <a:pt x="306" y="321"/>
                      </a:moveTo>
                      <a:cubicBezTo>
                        <a:pt x="210" y="212"/>
                        <a:pt x="210" y="212"/>
                        <a:pt x="210" y="212"/>
                      </a:cubicBezTo>
                      <a:cubicBezTo>
                        <a:pt x="23" y="42"/>
                        <a:pt x="23" y="42"/>
                        <a:pt x="23" y="42"/>
                      </a:cubicBezTo>
                      <a:cubicBezTo>
                        <a:pt x="23" y="42"/>
                        <a:pt x="0" y="0"/>
                        <a:pt x="23" y="86"/>
                      </a:cubicBezTo>
                      <a:cubicBezTo>
                        <a:pt x="145" y="276"/>
                        <a:pt x="145" y="276"/>
                        <a:pt x="145" y="276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326" y="451"/>
                        <a:pt x="326" y="451"/>
                        <a:pt x="326" y="451"/>
                      </a:cubicBezTo>
                      <a:cubicBezTo>
                        <a:pt x="326" y="451"/>
                        <a:pt x="364" y="456"/>
                        <a:pt x="365" y="412"/>
                      </a:cubicBezTo>
                      <a:lnTo>
                        <a:pt x="306" y="3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6275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0" name="Freeform 240"/>
                <p:cNvSpPr>
                  <a:spLocks/>
                </p:cNvSpPr>
                <p:nvPr/>
              </p:nvSpPr>
              <p:spPr bwMode="gray">
                <a:xfrm rot="28823090">
                  <a:off x="3694" y="1318"/>
                  <a:ext cx="674" cy="459"/>
                </a:xfrm>
                <a:custGeom>
                  <a:avLst/>
                  <a:gdLst>
                    <a:gd name="T0" fmla="*/ 201 w 501"/>
                    <a:gd name="T1" fmla="*/ 0 h 383"/>
                    <a:gd name="T2" fmla="*/ 27 w 501"/>
                    <a:gd name="T3" fmla="*/ 50 h 383"/>
                    <a:gd name="T4" fmla="*/ 431 w 501"/>
                    <a:gd name="T5" fmla="*/ 383 h 383"/>
                    <a:gd name="T6" fmla="*/ 501 w 501"/>
                    <a:gd name="T7" fmla="*/ 317 h 383"/>
                    <a:gd name="T8" fmla="*/ 201 w 501"/>
                    <a:gd name="T9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1" h="383">
                      <a:moveTo>
                        <a:pt x="201" y="0"/>
                      </a:moveTo>
                      <a:cubicBezTo>
                        <a:pt x="201" y="0"/>
                        <a:pt x="36" y="6"/>
                        <a:pt x="27" y="50"/>
                      </a:cubicBezTo>
                      <a:cubicBezTo>
                        <a:pt x="0" y="179"/>
                        <a:pt x="431" y="383"/>
                        <a:pt x="431" y="383"/>
                      </a:cubicBezTo>
                      <a:cubicBezTo>
                        <a:pt x="501" y="317"/>
                        <a:pt x="501" y="317"/>
                        <a:pt x="501" y="317"/>
                      </a:cubicBezTo>
                      <a:lnTo>
                        <a:pt x="20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/>
                    </a:gs>
                    <a:gs pos="100000">
                      <a:srgbClr val="69A2E1">
                        <a:gamma/>
                        <a:tint val="60784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1" name="Freeform 241"/>
                <p:cNvSpPr>
                  <a:spLocks/>
                </p:cNvSpPr>
                <p:nvPr/>
              </p:nvSpPr>
              <p:spPr bwMode="gray">
                <a:xfrm rot="28823090">
                  <a:off x="3849" y="1463"/>
                  <a:ext cx="515" cy="702"/>
                </a:xfrm>
                <a:custGeom>
                  <a:avLst/>
                  <a:gdLst>
                    <a:gd name="T0" fmla="*/ 126 w 383"/>
                    <a:gd name="T1" fmla="*/ 5 h 586"/>
                    <a:gd name="T2" fmla="*/ 0 w 383"/>
                    <a:gd name="T3" fmla="*/ 269 h 586"/>
                    <a:gd name="T4" fmla="*/ 300 w 383"/>
                    <a:gd name="T5" fmla="*/ 586 h 586"/>
                    <a:gd name="T6" fmla="*/ 383 w 383"/>
                    <a:gd name="T7" fmla="*/ 442 h 586"/>
                    <a:gd name="T8" fmla="*/ 126 w 383"/>
                    <a:gd name="T9" fmla="*/ 5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586">
                      <a:moveTo>
                        <a:pt x="126" y="5"/>
                      </a:moveTo>
                      <a:cubicBezTo>
                        <a:pt x="53" y="8"/>
                        <a:pt x="0" y="269"/>
                        <a:pt x="0" y="269"/>
                      </a:cubicBezTo>
                      <a:cubicBezTo>
                        <a:pt x="300" y="586"/>
                        <a:pt x="300" y="586"/>
                        <a:pt x="300" y="586"/>
                      </a:cubicBezTo>
                      <a:cubicBezTo>
                        <a:pt x="383" y="442"/>
                        <a:pt x="383" y="442"/>
                        <a:pt x="383" y="442"/>
                      </a:cubicBezTo>
                      <a:cubicBezTo>
                        <a:pt x="383" y="442"/>
                        <a:pt x="252" y="0"/>
                        <a:pt x="126" y="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>
                        <a:gamma/>
                        <a:tint val="76863"/>
                        <a:invGamma/>
                      </a:srgbClr>
                    </a:gs>
                    <a:gs pos="100000">
                      <a:srgbClr val="69A2E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2" name="Freeform 242"/>
                <p:cNvSpPr>
                  <a:spLocks/>
                </p:cNvSpPr>
                <p:nvPr/>
              </p:nvSpPr>
              <p:spPr bwMode="gray">
                <a:xfrm rot="28823090">
                  <a:off x="3719" y="1358"/>
                  <a:ext cx="403" cy="559"/>
                </a:xfrm>
                <a:custGeom>
                  <a:avLst/>
                  <a:gdLst>
                    <a:gd name="T0" fmla="*/ 0 w 300"/>
                    <a:gd name="T1" fmla="*/ 0 h 466"/>
                    <a:gd name="T2" fmla="*/ 40 w 300"/>
                    <a:gd name="T3" fmla="*/ 280 h 466"/>
                    <a:gd name="T4" fmla="*/ 269 w 300"/>
                    <a:gd name="T5" fmla="*/ 466 h 466"/>
                    <a:gd name="T6" fmla="*/ 300 w 300"/>
                    <a:gd name="T7" fmla="*/ 317 h 466"/>
                    <a:gd name="T8" fmla="*/ 0 w 300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66">
                      <a:moveTo>
                        <a:pt x="0" y="0"/>
                      </a:moveTo>
                      <a:cubicBezTo>
                        <a:pt x="0" y="0"/>
                        <a:pt x="5" y="219"/>
                        <a:pt x="40" y="280"/>
                      </a:cubicBezTo>
                      <a:cubicBezTo>
                        <a:pt x="77" y="344"/>
                        <a:pt x="269" y="466"/>
                        <a:pt x="269" y="466"/>
                      </a:cubicBezTo>
                      <a:cubicBezTo>
                        <a:pt x="300" y="317"/>
                        <a:pt x="300" y="317"/>
                        <a:pt x="300" y="3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/>
                    </a:gs>
                    <a:gs pos="100000">
                      <a:srgbClr val="0061B2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" name="Freeform 243"/>
                <p:cNvSpPr>
                  <a:spLocks/>
                </p:cNvSpPr>
                <p:nvPr/>
              </p:nvSpPr>
              <p:spPr bwMode="gray">
                <a:xfrm rot="28823090">
                  <a:off x="3679" y="1560"/>
                  <a:ext cx="583" cy="425"/>
                </a:xfrm>
                <a:custGeom>
                  <a:avLst/>
                  <a:gdLst>
                    <a:gd name="T0" fmla="*/ 0 w 435"/>
                    <a:gd name="T1" fmla="*/ 37 h 354"/>
                    <a:gd name="T2" fmla="*/ 279 w 435"/>
                    <a:gd name="T3" fmla="*/ 35 h 354"/>
                    <a:gd name="T4" fmla="*/ 435 w 435"/>
                    <a:gd name="T5" fmla="*/ 300 h 354"/>
                    <a:gd name="T6" fmla="*/ 300 w 435"/>
                    <a:gd name="T7" fmla="*/ 354 h 354"/>
                    <a:gd name="T8" fmla="*/ 0 w 435"/>
                    <a:gd name="T9" fmla="*/ 37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5" h="354">
                      <a:moveTo>
                        <a:pt x="0" y="37"/>
                      </a:moveTo>
                      <a:cubicBezTo>
                        <a:pt x="0" y="37"/>
                        <a:pt x="219" y="0"/>
                        <a:pt x="279" y="35"/>
                      </a:cubicBezTo>
                      <a:cubicBezTo>
                        <a:pt x="346" y="73"/>
                        <a:pt x="435" y="300"/>
                        <a:pt x="435" y="300"/>
                      </a:cubicBezTo>
                      <a:cubicBezTo>
                        <a:pt x="300" y="354"/>
                        <a:pt x="300" y="354"/>
                        <a:pt x="300" y="354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49" name="Group 256"/>
              <p:cNvGrpSpPr>
                <a:grpSpLocks/>
              </p:cNvGrpSpPr>
              <p:nvPr/>
            </p:nvGrpSpPr>
            <p:grpSpPr bwMode="auto">
              <a:xfrm>
                <a:off x="3295" y="1770"/>
                <a:ext cx="195" cy="143"/>
                <a:chOff x="3295" y="1770"/>
                <a:chExt cx="195" cy="143"/>
              </a:xfrm>
            </p:grpSpPr>
            <p:sp>
              <p:nvSpPr>
                <p:cNvPr id="57" name="Freeform 245"/>
                <p:cNvSpPr>
                  <a:spLocks/>
                </p:cNvSpPr>
                <p:nvPr/>
              </p:nvSpPr>
              <p:spPr bwMode="gray">
                <a:xfrm rot="28823090">
                  <a:off x="3295" y="1831"/>
                  <a:ext cx="82" cy="81"/>
                </a:xfrm>
                <a:custGeom>
                  <a:avLst/>
                  <a:gdLst>
                    <a:gd name="T0" fmla="*/ 61 w 61"/>
                    <a:gd name="T1" fmla="*/ 68 h 68"/>
                    <a:gd name="T2" fmla="*/ 3 w 61"/>
                    <a:gd name="T3" fmla="*/ 16 h 68"/>
                    <a:gd name="T4" fmla="*/ 0 w 61"/>
                    <a:gd name="T5" fmla="*/ 13 h 68"/>
                    <a:gd name="T6" fmla="*/ 8 w 61"/>
                    <a:gd name="T7" fmla="*/ 0 h 68"/>
                    <a:gd name="T8" fmla="*/ 10 w 61"/>
                    <a:gd name="T9" fmla="*/ 3 h 68"/>
                    <a:gd name="T10" fmla="*/ 61 w 61"/>
                    <a:gd name="T11" fmla="*/ 67 h 68"/>
                    <a:gd name="T12" fmla="*/ 61 w 61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8">
                      <a:moveTo>
                        <a:pt x="61" y="68"/>
                      </a:move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4" y="4"/>
                        <a:pt x="8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lnTo>
                        <a:pt x="61" y="6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46275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8" name="Freeform 246"/>
                <p:cNvSpPr>
                  <a:spLocks/>
                </p:cNvSpPr>
                <p:nvPr/>
              </p:nvSpPr>
              <p:spPr bwMode="gray">
                <a:xfrm rot="28823090">
                  <a:off x="3352" y="1773"/>
                  <a:ext cx="142" cy="135"/>
                </a:xfrm>
                <a:custGeom>
                  <a:avLst/>
                  <a:gdLst>
                    <a:gd name="T0" fmla="*/ 60 w 106"/>
                    <a:gd name="T1" fmla="*/ 0 h 113"/>
                    <a:gd name="T2" fmla="*/ 41 w 106"/>
                    <a:gd name="T3" fmla="*/ 41 h 113"/>
                    <a:gd name="T4" fmla="*/ 0 w 106"/>
                    <a:gd name="T5" fmla="*/ 56 h 113"/>
                    <a:gd name="T6" fmla="*/ 64 w 106"/>
                    <a:gd name="T7" fmla="*/ 106 h 113"/>
                    <a:gd name="T8" fmla="*/ 103 w 106"/>
                    <a:gd name="T9" fmla="*/ 67 h 113"/>
                    <a:gd name="T10" fmla="*/ 60 w 106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13">
                      <a:moveTo>
                        <a:pt x="60" y="0"/>
                      </a:moveTo>
                      <a:cubicBezTo>
                        <a:pt x="60" y="0"/>
                        <a:pt x="62" y="20"/>
                        <a:pt x="41" y="41"/>
                      </a:cubicBezTo>
                      <a:cubicBezTo>
                        <a:pt x="17" y="63"/>
                        <a:pt x="0" y="56"/>
                        <a:pt x="0" y="56"/>
                      </a:cubicBezTo>
                      <a:cubicBezTo>
                        <a:pt x="64" y="106"/>
                        <a:pt x="64" y="106"/>
                        <a:pt x="64" y="106"/>
                      </a:cubicBezTo>
                      <a:cubicBezTo>
                        <a:pt x="64" y="106"/>
                        <a:pt x="106" y="113"/>
                        <a:pt x="103" y="67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0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50" name="Group 255"/>
              <p:cNvGrpSpPr>
                <a:grpSpLocks/>
              </p:cNvGrpSpPr>
              <p:nvPr/>
            </p:nvGrpSpPr>
            <p:grpSpPr bwMode="auto">
              <a:xfrm>
                <a:off x="3357" y="1793"/>
                <a:ext cx="133" cy="92"/>
                <a:chOff x="3357" y="1793"/>
                <a:chExt cx="133" cy="92"/>
              </a:xfrm>
            </p:grpSpPr>
            <p:sp>
              <p:nvSpPr>
                <p:cNvPr id="51" name="Freeform 248"/>
                <p:cNvSpPr>
                  <a:spLocks/>
                </p:cNvSpPr>
                <p:nvPr/>
              </p:nvSpPr>
              <p:spPr bwMode="gray">
                <a:xfrm rot="28823090">
                  <a:off x="3402" y="1805"/>
                  <a:ext cx="80" cy="66"/>
                </a:xfrm>
                <a:custGeom>
                  <a:avLst/>
                  <a:gdLst>
                    <a:gd name="T0" fmla="*/ 57 w 60"/>
                    <a:gd name="T1" fmla="*/ 0 h 55"/>
                    <a:gd name="T2" fmla="*/ 41 w 60"/>
                    <a:gd name="T3" fmla="*/ 41 h 55"/>
                    <a:gd name="T4" fmla="*/ 0 w 60"/>
                    <a:gd name="T5" fmla="*/ 50 h 55"/>
                    <a:gd name="T6" fmla="*/ 43 w 60"/>
                    <a:gd name="T7" fmla="*/ 42 h 55"/>
                    <a:gd name="T8" fmla="*/ 57 w 60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5">
                      <a:moveTo>
                        <a:pt x="57" y="0"/>
                      </a:moveTo>
                      <a:cubicBezTo>
                        <a:pt x="58" y="15"/>
                        <a:pt x="53" y="31"/>
                        <a:pt x="41" y="41"/>
                      </a:cubicBezTo>
                      <a:cubicBezTo>
                        <a:pt x="30" y="51"/>
                        <a:pt x="14" y="53"/>
                        <a:pt x="0" y="50"/>
                      </a:cubicBezTo>
                      <a:cubicBezTo>
                        <a:pt x="14" y="55"/>
                        <a:pt x="31" y="53"/>
                        <a:pt x="43" y="42"/>
                      </a:cubicBezTo>
                      <a:cubicBezTo>
                        <a:pt x="55" y="32"/>
                        <a:pt x="60" y="16"/>
                        <a:pt x="5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2" name="Freeform 249"/>
                <p:cNvSpPr>
                  <a:spLocks/>
                </p:cNvSpPr>
                <p:nvPr/>
              </p:nvSpPr>
              <p:spPr bwMode="gray">
                <a:xfrm rot="28823090">
                  <a:off x="3414" y="1800"/>
                  <a:ext cx="84" cy="69"/>
                </a:xfrm>
                <a:custGeom>
                  <a:avLst/>
                  <a:gdLst>
                    <a:gd name="T0" fmla="*/ 60 w 63"/>
                    <a:gd name="T1" fmla="*/ 0 h 58"/>
                    <a:gd name="T2" fmla="*/ 43 w 63"/>
                    <a:gd name="T3" fmla="*/ 43 h 58"/>
                    <a:gd name="T4" fmla="*/ 0 w 63"/>
                    <a:gd name="T5" fmla="*/ 53 h 58"/>
                    <a:gd name="T6" fmla="*/ 45 w 63"/>
                    <a:gd name="T7" fmla="*/ 45 h 58"/>
                    <a:gd name="T8" fmla="*/ 60 w 63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8">
                      <a:moveTo>
                        <a:pt x="60" y="0"/>
                      </a:moveTo>
                      <a:cubicBezTo>
                        <a:pt x="61" y="16"/>
                        <a:pt x="56" y="33"/>
                        <a:pt x="43" y="43"/>
                      </a:cubicBezTo>
                      <a:cubicBezTo>
                        <a:pt x="31" y="54"/>
                        <a:pt x="15" y="57"/>
                        <a:pt x="0" y="53"/>
                      </a:cubicBezTo>
                      <a:cubicBezTo>
                        <a:pt x="15" y="58"/>
                        <a:pt x="32" y="55"/>
                        <a:pt x="45" y="45"/>
                      </a:cubicBezTo>
                      <a:cubicBezTo>
                        <a:pt x="58" y="34"/>
                        <a:pt x="63" y="17"/>
                        <a:pt x="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3" name="Freeform 250"/>
                <p:cNvSpPr>
                  <a:spLocks/>
                </p:cNvSpPr>
                <p:nvPr/>
              </p:nvSpPr>
              <p:spPr bwMode="gray">
                <a:xfrm rot="28823090">
                  <a:off x="3390" y="1811"/>
                  <a:ext cx="77" cy="62"/>
                </a:xfrm>
                <a:custGeom>
                  <a:avLst/>
                  <a:gdLst>
                    <a:gd name="T0" fmla="*/ 55 w 58"/>
                    <a:gd name="T1" fmla="*/ 0 h 52"/>
                    <a:gd name="T2" fmla="*/ 40 w 58"/>
                    <a:gd name="T3" fmla="*/ 39 h 52"/>
                    <a:gd name="T4" fmla="*/ 0 w 58"/>
                    <a:gd name="T5" fmla="*/ 48 h 52"/>
                    <a:gd name="T6" fmla="*/ 41 w 58"/>
                    <a:gd name="T7" fmla="*/ 40 h 52"/>
                    <a:gd name="T8" fmla="*/ 55 w 58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2">
                      <a:moveTo>
                        <a:pt x="55" y="0"/>
                      </a:moveTo>
                      <a:cubicBezTo>
                        <a:pt x="57" y="15"/>
                        <a:pt x="52" y="29"/>
                        <a:pt x="40" y="39"/>
                      </a:cubicBezTo>
                      <a:cubicBezTo>
                        <a:pt x="29" y="48"/>
                        <a:pt x="14" y="51"/>
                        <a:pt x="0" y="48"/>
                      </a:cubicBezTo>
                      <a:cubicBezTo>
                        <a:pt x="15" y="52"/>
                        <a:pt x="30" y="50"/>
                        <a:pt x="41" y="40"/>
                      </a:cubicBezTo>
                      <a:cubicBezTo>
                        <a:pt x="53" y="30"/>
                        <a:pt x="58" y="15"/>
                        <a:pt x="5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4" name="Freeform 251"/>
                <p:cNvSpPr>
                  <a:spLocks/>
                </p:cNvSpPr>
                <p:nvPr/>
              </p:nvSpPr>
              <p:spPr bwMode="gray">
                <a:xfrm rot="28823090">
                  <a:off x="3361" y="1825"/>
                  <a:ext cx="66" cy="52"/>
                </a:xfrm>
                <a:custGeom>
                  <a:avLst/>
                  <a:gdLst>
                    <a:gd name="T0" fmla="*/ 47 w 49"/>
                    <a:gd name="T1" fmla="*/ 0 h 44"/>
                    <a:gd name="T2" fmla="*/ 34 w 49"/>
                    <a:gd name="T3" fmla="*/ 33 h 44"/>
                    <a:gd name="T4" fmla="*/ 0 w 49"/>
                    <a:gd name="T5" fmla="*/ 40 h 44"/>
                    <a:gd name="T6" fmla="*/ 35 w 49"/>
                    <a:gd name="T7" fmla="*/ 34 h 44"/>
                    <a:gd name="T8" fmla="*/ 47 w 49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4">
                      <a:moveTo>
                        <a:pt x="47" y="0"/>
                      </a:moveTo>
                      <a:cubicBezTo>
                        <a:pt x="48" y="12"/>
                        <a:pt x="44" y="25"/>
                        <a:pt x="34" y="33"/>
                      </a:cubicBezTo>
                      <a:cubicBezTo>
                        <a:pt x="25" y="41"/>
                        <a:pt x="12" y="43"/>
                        <a:pt x="0" y="40"/>
                      </a:cubicBezTo>
                      <a:cubicBezTo>
                        <a:pt x="12" y="44"/>
                        <a:pt x="25" y="42"/>
                        <a:pt x="35" y="34"/>
                      </a:cubicBezTo>
                      <a:cubicBezTo>
                        <a:pt x="45" y="26"/>
                        <a:pt x="49" y="12"/>
                        <a:pt x="4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5" name="Freeform 252"/>
                <p:cNvSpPr>
                  <a:spLocks/>
                </p:cNvSpPr>
                <p:nvPr/>
              </p:nvSpPr>
              <p:spPr bwMode="gray">
                <a:xfrm rot="28823090">
                  <a:off x="3370" y="1819"/>
                  <a:ext cx="68" cy="56"/>
                </a:xfrm>
                <a:custGeom>
                  <a:avLst/>
                  <a:gdLst>
                    <a:gd name="T0" fmla="*/ 49 w 51"/>
                    <a:gd name="T1" fmla="*/ 0 h 47"/>
                    <a:gd name="T2" fmla="*/ 35 w 51"/>
                    <a:gd name="T3" fmla="*/ 35 h 47"/>
                    <a:gd name="T4" fmla="*/ 0 w 51"/>
                    <a:gd name="T5" fmla="*/ 42 h 47"/>
                    <a:gd name="T6" fmla="*/ 37 w 51"/>
                    <a:gd name="T7" fmla="*/ 36 h 47"/>
                    <a:gd name="T8" fmla="*/ 49 w 51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47">
                      <a:moveTo>
                        <a:pt x="49" y="0"/>
                      </a:moveTo>
                      <a:cubicBezTo>
                        <a:pt x="50" y="13"/>
                        <a:pt x="46" y="26"/>
                        <a:pt x="35" y="35"/>
                      </a:cubicBezTo>
                      <a:cubicBezTo>
                        <a:pt x="26" y="43"/>
                        <a:pt x="12" y="46"/>
                        <a:pt x="0" y="42"/>
                      </a:cubicBezTo>
                      <a:cubicBezTo>
                        <a:pt x="12" y="47"/>
                        <a:pt x="26" y="45"/>
                        <a:pt x="37" y="36"/>
                      </a:cubicBezTo>
                      <a:cubicBezTo>
                        <a:pt x="47" y="27"/>
                        <a:pt x="51" y="13"/>
                        <a:pt x="4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6" name="Freeform 253"/>
                <p:cNvSpPr>
                  <a:spLocks/>
                </p:cNvSpPr>
                <p:nvPr/>
              </p:nvSpPr>
              <p:spPr bwMode="gray">
                <a:xfrm rot="28823090">
                  <a:off x="3351" y="1828"/>
                  <a:ext cx="63" cy="52"/>
                </a:xfrm>
                <a:custGeom>
                  <a:avLst/>
                  <a:gdLst>
                    <a:gd name="T0" fmla="*/ 45 w 47"/>
                    <a:gd name="T1" fmla="*/ 0 h 43"/>
                    <a:gd name="T2" fmla="*/ 33 w 47"/>
                    <a:gd name="T3" fmla="*/ 32 h 43"/>
                    <a:gd name="T4" fmla="*/ 0 w 47"/>
                    <a:gd name="T5" fmla="*/ 39 h 43"/>
                    <a:gd name="T6" fmla="*/ 34 w 47"/>
                    <a:gd name="T7" fmla="*/ 33 h 43"/>
                    <a:gd name="T8" fmla="*/ 45 w 47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5" y="0"/>
                      </a:moveTo>
                      <a:cubicBezTo>
                        <a:pt x="46" y="12"/>
                        <a:pt x="42" y="24"/>
                        <a:pt x="33" y="32"/>
                      </a:cubicBezTo>
                      <a:cubicBezTo>
                        <a:pt x="24" y="39"/>
                        <a:pt x="12" y="42"/>
                        <a:pt x="0" y="39"/>
                      </a:cubicBezTo>
                      <a:cubicBezTo>
                        <a:pt x="12" y="43"/>
                        <a:pt x="25" y="41"/>
                        <a:pt x="34" y="33"/>
                      </a:cubicBezTo>
                      <a:cubicBezTo>
                        <a:pt x="43" y="25"/>
                        <a:pt x="47" y="12"/>
                        <a:pt x="4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64" name="Group 295"/>
            <p:cNvGrpSpPr>
              <a:grpSpLocks/>
            </p:cNvGrpSpPr>
            <p:nvPr/>
          </p:nvGrpSpPr>
          <p:grpSpPr bwMode="auto">
            <a:xfrm>
              <a:off x="4552950" y="3953916"/>
              <a:ext cx="1547813" cy="1592263"/>
              <a:chOff x="2860" y="2298"/>
              <a:chExt cx="975" cy="1003"/>
            </a:xfrm>
          </p:grpSpPr>
          <p:grpSp>
            <p:nvGrpSpPr>
              <p:cNvPr id="65" name="Group 292"/>
              <p:cNvGrpSpPr>
                <a:grpSpLocks/>
              </p:cNvGrpSpPr>
              <p:nvPr/>
            </p:nvGrpSpPr>
            <p:grpSpPr bwMode="auto">
              <a:xfrm>
                <a:off x="2900" y="2334"/>
                <a:ext cx="935" cy="967"/>
                <a:chOff x="2900" y="2334"/>
                <a:chExt cx="935" cy="967"/>
              </a:xfrm>
            </p:grpSpPr>
            <p:sp>
              <p:nvSpPr>
                <p:cNvPr id="76" name="Freeform 277"/>
                <p:cNvSpPr>
                  <a:spLocks/>
                </p:cNvSpPr>
                <p:nvPr/>
              </p:nvSpPr>
              <p:spPr bwMode="gray">
                <a:xfrm rot="10843907">
                  <a:off x="2900" y="2334"/>
                  <a:ext cx="476" cy="532"/>
                </a:xfrm>
                <a:custGeom>
                  <a:avLst/>
                  <a:gdLst>
                    <a:gd name="T0" fmla="*/ 306 w 365"/>
                    <a:gd name="T1" fmla="*/ 321 h 456"/>
                    <a:gd name="T2" fmla="*/ 210 w 365"/>
                    <a:gd name="T3" fmla="*/ 212 h 456"/>
                    <a:gd name="T4" fmla="*/ 23 w 365"/>
                    <a:gd name="T5" fmla="*/ 42 h 456"/>
                    <a:gd name="T6" fmla="*/ 23 w 365"/>
                    <a:gd name="T7" fmla="*/ 86 h 456"/>
                    <a:gd name="T8" fmla="*/ 145 w 365"/>
                    <a:gd name="T9" fmla="*/ 276 h 456"/>
                    <a:gd name="T10" fmla="*/ 238 w 365"/>
                    <a:gd name="T11" fmla="*/ 382 h 456"/>
                    <a:gd name="T12" fmla="*/ 326 w 365"/>
                    <a:gd name="T13" fmla="*/ 451 h 456"/>
                    <a:gd name="T14" fmla="*/ 365 w 365"/>
                    <a:gd name="T15" fmla="*/ 412 h 456"/>
                    <a:gd name="T16" fmla="*/ 306 w 365"/>
                    <a:gd name="T17" fmla="*/ 321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456">
                      <a:moveTo>
                        <a:pt x="306" y="321"/>
                      </a:moveTo>
                      <a:cubicBezTo>
                        <a:pt x="210" y="212"/>
                        <a:pt x="210" y="212"/>
                        <a:pt x="210" y="212"/>
                      </a:cubicBezTo>
                      <a:cubicBezTo>
                        <a:pt x="23" y="42"/>
                        <a:pt x="23" y="42"/>
                        <a:pt x="23" y="42"/>
                      </a:cubicBezTo>
                      <a:cubicBezTo>
                        <a:pt x="23" y="42"/>
                        <a:pt x="0" y="0"/>
                        <a:pt x="23" y="86"/>
                      </a:cubicBezTo>
                      <a:cubicBezTo>
                        <a:pt x="145" y="276"/>
                        <a:pt x="145" y="276"/>
                        <a:pt x="145" y="276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326" y="451"/>
                        <a:pt x="326" y="451"/>
                        <a:pt x="326" y="451"/>
                      </a:cubicBezTo>
                      <a:cubicBezTo>
                        <a:pt x="326" y="451"/>
                        <a:pt x="364" y="456"/>
                        <a:pt x="365" y="412"/>
                      </a:cubicBezTo>
                      <a:lnTo>
                        <a:pt x="306" y="3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B0505"/>
                    </a:gs>
                    <a:gs pos="100000">
                      <a:srgbClr val="AB0505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" name="Freeform 278"/>
                <p:cNvSpPr>
                  <a:spLocks/>
                </p:cNvSpPr>
                <p:nvPr/>
              </p:nvSpPr>
              <p:spPr bwMode="gray">
                <a:xfrm rot="10843907">
                  <a:off x="3181" y="2543"/>
                  <a:ext cx="654" cy="446"/>
                </a:xfrm>
                <a:custGeom>
                  <a:avLst/>
                  <a:gdLst>
                    <a:gd name="T0" fmla="*/ 201 w 501"/>
                    <a:gd name="T1" fmla="*/ 0 h 383"/>
                    <a:gd name="T2" fmla="*/ 27 w 501"/>
                    <a:gd name="T3" fmla="*/ 50 h 383"/>
                    <a:gd name="T4" fmla="*/ 431 w 501"/>
                    <a:gd name="T5" fmla="*/ 383 h 383"/>
                    <a:gd name="T6" fmla="*/ 501 w 501"/>
                    <a:gd name="T7" fmla="*/ 317 h 383"/>
                    <a:gd name="T8" fmla="*/ 201 w 501"/>
                    <a:gd name="T9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1" h="383">
                      <a:moveTo>
                        <a:pt x="201" y="0"/>
                      </a:moveTo>
                      <a:cubicBezTo>
                        <a:pt x="201" y="0"/>
                        <a:pt x="36" y="6"/>
                        <a:pt x="27" y="50"/>
                      </a:cubicBezTo>
                      <a:cubicBezTo>
                        <a:pt x="0" y="179"/>
                        <a:pt x="431" y="383"/>
                        <a:pt x="431" y="383"/>
                      </a:cubicBezTo>
                      <a:cubicBezTo>
                        <a:pt x="501" y="317"/>
                        <a:pt x="501" y="317"/>
                        <a:pt x="501" y="317"/>
                      </a:cubicBezTo>
                      <a:lnTo>
                        <a:pt x="201" y="0"/>
                      </a:lnTo>
                      <a:close/>
                    </a:path>
                  </a:pathLst>
                </a:custGeom>
                <a:solidFill>
                  <a:srgbClr val="AB050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" name="Freeform 279"/>
                <p:cNvSpPr>
                  <a:spLocks/>
                </p:cNvSpPr>
                <p:nvPr/>
              </p:nvSpPr>
              <p:spPr bwMode="gray">
                <a:xfrm rot="10843907">
                  <a:off x="3070" y="2619"/>
                  <a:ext cx="499" cy="682"/>
                </a:xfrm>
                <a:custGeom>
                  <a:avLst/>
                  <a:gdLst>
                    <a:gd name="T0" fmla="*/ 126 w 383"/>
                    <a:gd name="T1" fmla="*/ 5 h 586"/>
                    <a:gd name="T2" fmla="*/ 0 w 383"/>
                    <a:gd name="T3" fmla="*/ 269 h 586"/>
                    <a:gd name="T4" fmla="*/ 300 w 383"/>
                    <a:gd name="T5" fmla="*/ 586 h 586"/>
                    <a:gd name="T6" fmla="*/ 383 w 383"/>
                    <a:gd name="T7" fmla="*/ 442 h 586"/>
                    <a:gd name="T8" fmla="*/ 126 w 383"/>
                    <a:gd name="T9" fmla="*/ 5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586">
                      <a:moveTo>
                        <a:pt x="126" y="5"/>
                      </a:moveTo>
                      <a:cubicBezTo>
                        <a:pt x="53" y="8"/>
                        <a:pt x="0" y="269"/>
                        <a:pt x="0" y="269"/>
                      </a:cubicBezTo>
                      <a:cubicBezTo>
                        <a:pt x="300" y="586"/>
                        <a:pt x="300" y="586"/>
                        <a:pt x="300" y="586"/>
                      </a:cubicBezTo>
                      <a:cubicBezTo>
                        <a:pt x="383" y="442"/>
                        <a:pt x="383" y="442"/>
                        <a:pt x="383" y="442"/>
                      </a:cubicBezTo>
                      <a:cubicBezTo>
                        <a:pt x="383" y="442"/>
                        <a:pt x="252" y="0"/>
                        <a:pt x="126" y="5"/>
                      </a:cubicBezTo>
                      <a:close/>
                    </a:path>
                  </a:pathLst>
                </a:custGeom>
                <a:solidFill>
                  <a:srgbClr val="AB050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" name="Freeform 280"/>
                <p:cNvSpPr>
                  <a:spLocks/>
                </p:cNvSpPr>
                <p:nvPr/>
              </p:nvSpPr>
              <p:spPr bwMode="gray">
                <a:xfrm rot="10843907">
                  <a:off x="3183" y="2446"/>
                  <a:ext cx="391" cy="542"/>
                </a:xfrm>
                <a:custGeom>
                  <a:avLst/>
                  <a:gdLst>
                    <a:gd name="T0" fmla="*/ 0 w 300"/>
                    <a:gd name="T1" fmla="*/ 0 h 466"/>
                    <a:gd name="T2" fmla="*/ 40 w 300"/>
                    <a:gd name="T3" fmla="*/ 280 h 466"/>
                    <a:gd name="T4" fmla="*/ 269 w 300"/>
                    <a:gd name="T5" fmla="*/ 466 h 466"/>
                    <a:gd name="T6" fmla="*/ 300 w 300"/>
                    <a:gd name="T7" fmla="*/ 317 h 466"/>
                    <a:gd name="T8" fmla="*/ 0 w 300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66">
                      <a:moveTo>
                        <a:pt x="0" y="0"/>
                      </a:moveTo>
                      <a:cubicBezTo>
                        <a:pt x="0" y="0"/>
                        <a:pt x="5" y="219"/>
                        <a:pt x="40" y="280"/>
                      </a:cubicBezTo>
                      <a:cubicBezTo>
                        <a:pt x="77" y="344"/>
                        <a:pt x="269" y="466"/>
                        <a:pt x="269" y="466"/>
                      </a:cubicBezTo>
                      <a:cubicBezTo>
                        <a:pt x="300" y="317"/>
                        <a:pt x="300" y="317"/>
                        <a:pt x="300" y="3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40505"/>
                    </a:gs>
                    <a:gs pos="100000">
                      <a:srgbClr val="C40505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" name="Freeform 281"/>
                <p:cNvSpPr>
                  <a:spLocks/>
                </p:cNvSpPr>
                <p:nvPr/>
              </p:nvSpPr>
              <p:spPr bwMode="gray">
                <a:xfrm rot="10843907">
                  <a:off x="3006" y="2617"/>
                  <a:ext cx="566" cy="413"/>
                </a:xfrm>
                <a:custGeom>
                  <a:avLst/>
                  <a:gdLst>
                    <a:gd name="T0" fmla="*/ 0 w 435"/>
                    <a:gd name="T1" fmla="*/ 37 h 354"/>
                    <a:gd name="T2" fmla="*/ 279 w 435"/>
                    <a:gd name="T3" fmla="*/ 35 h 354"/>
                    <a:gd name="T4" fmla="*/ 435 w 435"/>
                    <a:gd name="T5" fmla="*/ 300 h 354"/>
                    <a:gd name="T6" fmla="*/ 300 w 435"/>
                    <a:gd name="T7" fmla="*/ 354 h 354"/>
                    <a:gd name="T8" fmla="*/ 0 w 435"/>
                    <a:gd name="T9" fmla="*/ 37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5" h="354">
                      <a:moveTo>
                        <a:pt x="0" y="37"/>
                      </a:moveTo>
                      <a:cubicBezTo>
                        <a:pt x="0" y="37"/>
                        <a:pt x="219" y="0"/>
                        <a:pt x="279" y="35"/>
                      </a:cubicBezTo>
                      <a:cubicBezTo>
                        <a:pt x="346" y="73"/>
                        <a:pt x="435" y="300"/>
                        <a:pt x="435" y="300"/>
                      </a:cubicBezTo>
                      <a:cubicBezTo>
                        <a:pt x="300" y="354"/>
                        <a:pt x="300" y="354"/>
                        <a:pt x="300" y="354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D0303"/>
                    </a:gs>
                    <a:gs pos="100000">
                      <a:srgbClr val="6D0303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66" name="Group 294"/>
              <p:cNvGrpSpPr>
                <a:grpSpLocks/>
              </p:cNvGrpSpPr>
              <p:nvPr/>
            </p:nvGrpSpPr>
            <p:grpSpPr bwMode="auto">
              <a:xfrm>
                <a:off x="2860" y="2298"/>
                <a:ext cx="176" cy="164"/>
                <a:chOff x="2860" y="2298"/>
                <a:chExt cx="176" cy="164"/>
              </a:xfrm>
            </p:grpSpPr>
            <p:sp>
              <p:nvSpPr>
                <p:cNvPr id="74" name="Freeform 283"/>
                <p:cNvSpPr>
                  <a:spLocks/>
                </p:cNvSpPr>
                <p:nvPr/>
              </p:nvSpPr>
              <p:spPr bwMode="gray">
                <a:xfrm rot="10843907">
                  <a:off x="2860" y="2298"/>
                  <a:ext cx="80" cy="79"/>
                </a:xfrm>
                <a:custGeom>
                  <a:avLst/>
                  <a:gdLst>
                    <a:gd name="T0" fmla="*/ 61 w 61"/>
                    <a:gd name="T1" fmla="*/ 68 h 68"/>
                    <a:gd name="T2" fmla="*/ 3 w 61"/>
                    <a:gd name="T3" fmla="*/ 16 h 68"/>
                    <a:gd name="T4" fmla="*/ 0 w 61"/>
                    <a:gd name="T5" fmla="*/ 13 h 68"/>
                    <a:gd name="T6" fmla="*/ 8 w 61"/>
                    <a:gd name="T7" fmla="*/ 0 h 68"/>
                    <a:gd name="T8" fmla="*/ 10 w 61"/>
                    <a:gd name="T9" fmla="*/ 3 h 68"/>
                    <a:gd name="T10" fmla="*/ 61 w 61"/>
                    <a:gd name="T11" fmla="*/ 67 h 68"/>
                    <a:gd name="T12" fmla="*/ 61 w 61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8">
                      <a:moveTo>
                        <a:pt x="61" y="68"/>
                      </a:move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4" y="4"/>
                        <a:pt x="8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lnTo>
                        <a:pt x="61" y="6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DDDDDD">
                        <a:gamma/>
                        <a:shade val="4627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" name="Freeform 284"/>
                <p:cNvSpPr>
                  <a:spLocks/>
                </p:cNvSpPr>
                <p:nvPr/>
              </p:nvSpPr>
              <p:spPr bwMode="gray">
                <a:xfrm rot="10843907">
                  <a:off x="2899" y="2331"/>
                  <a:ext cx="137" cy="131"/>
                </a:xfrm>
                <a:custGeom>
                  <a:avLst/>
                  <a:gdLst>
                    <a:gd name="T0" fmla="*/ 60 w 106"/>
                    <a:gd name="T1" fmla="*/ 0 h 113"/>
                    <a:gd name="T2" fmla="*/ 41 w 106"/>
                    <a:gd name="T3" fmla="*/ 41 h 113"/>
                    <a:gd name="T4" fmla="*/ 0 w 106"/>
                    <a:gd name="T5" fmla="*/ 56 h 113"/>
                    <a:gd name="T6" fmla="*/ 64 w 106"/>
                    <a:gd name="T7" fmla="*/ 106 h 113"/>
                    <a:gd name="T8" fmla="*/ 103 w 106"/>
                    <a:gd name="T9" fmla="*/ 67 h 113"/>
                    <a:gd name="T10" fmla="*/ 60 w 106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13">
                      <a:moveTo>
                        <a:pt x="60" y="0"/>
                      </a:moveTo>
                      <a:cubicBezTo>
                        <a:pt x="60" y="0"/>
                        <a:pt x="62" y="20"/>
                        <a:pt x="41" y="41"/>
                      </a:cubicBezTo>
                      <a:cubicBezTo>
                        <a:pt x="17" y="63"/>
                        <a:pt x="0" y="56"/>
                        <a:pt x="0" y="56"/>
                      </a:cubicBezTo>
                      <a:cubicBezTo>
                        <a:pt x="64" y="106"/>
                        <a:pt x="64" y="106"/>
                        <a:pt x="64" y="106"/>
                      </a:cubicBezTo>
                      <a:cubicBezTo>
                        <a:pt x="64" y="106"/>
                        <a:pt x="106" y="113"/>
                        <a:pt x="103" y="67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100000">
                      <a:srgbClr val="FEA50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67" name="Group 293"/>
              <p:cNvGrpSpPr>
                <a:grpSpLocks/>
              </p:cNvGrpSpPr>
              <p:nvPr/>
            </p:nvGrpSpPr>
            <p:grpSpPr bwMode="auto">
              <a:xfrm>
                <a:off x="2905" y="2343"/>
                <a:ext cx="124" cy="110"/>
                <a:chOff x="2905" y="2343"/>
                <a:chExt cx="124" cy="110"/>
              </a:xfrm>
            </p:grpSpPr>
            <p:sp>
              <p:nvSpPr>
                <p:cNvPr id="68" name="Freeform 286"/>
                <p:cNvSpPr>
                  <a:spLocks/>
                </p:cNvSpPr>
                <p:nvPr/>
              </p:nvSpPr>
              <p:spPr bwMode="gray">
                <a:xfrm rot="10843907">
                  <a:off x="2939" y="2378"/>
                  <a:ext cx="78" cy="63"/>
                </a:xfrm>
                <a:custGeom>
                  <a:avLst/>
                  <a:gdLst>
                    <a:gd name="T0" fmla="*/ 57 w 60"/>
                    <a:gd name="T1" fmla="*/ 0 h 55"/>
                    <a:gd name="T2" fmla="*/ 41 w 60"/>
                    <a:gd name="T3" fmla="*/ 41 h 55"/>
                    <a:gd name="T4" fmla="*/ 0 w 60"/>
                    <a:gd name="T5" fmla="*/ 50 h 55"/>
                    <a:gd name="T6" fmla="*/ 43 w 60"/>
                    <a:gd name="T7" fmla="*/ 42 h 55"/>
                    <a:gd name="T8" fmla="*/ 57 w 60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5">
                      <a:moveTo>
                        <a:pt x="57" y="0"/>
                      </a:moveTo>
                      <a:cubicBezTo>
                        <a:pt x="58" y="15"/>
                        <a:pt x="53" y="31"/>
                        <a:pt x="41" y="41"/>
                      </a:cubicBezTo>
                      <a:cubicBezTo>
                        <a:pt x="30" y="51"/>
                        <a:pt x="14" y="53"/>
                        <a:pt x="0" y="50"/>
                      </a:cubicBezTo>
                      <a:cubicBezTo>
                        <a:pt x="14" y="55"/>
                        <a:pt x="31" y="53"/>
                        <a:pt x="43" y="42"/>
                      </a:cubicBezTo>
                      <a:cubicBezTo>
                        <a:pt x="55" y="32"/>
                        <a:pt x="60" y="16"/>
                        <a:pt x="5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" name="Freeform 287"/>
                <p:cNvSpPr>
                  <a:spLocks/>
                </p:cNvSpPr>
                <p:nvPr/>
              </p:nvSpPr>
              <p:spPr bwMode="gray">
                <a:xfrm rot="10843907">
                  <a:off x="2947" y="2386"/>
                  <a:ext cx="82" cy="67"/>
                </a:xfrm>
                <a:custGeom>
                  <a:avLst/>
                  <a:gdLst>
                    <a:gd name="T0" fmla="*/ 60 w 63"/>
                    <a:gd name="T1" fmla="*/ 0 h 58"/>
                    <a:gd name="T2" fmla="*/ 43 w 63"/>
                    <a:gd name="T3" fmla="*/ 43 h 58"/>
                    <a:gd name="T4" fmla="*/ 0 w 63"/>
                    <a:gd name="T5" fmla="*/ 53 h 58"/>
                    <a:gd name="T6" fmla="*/ 45 w 63"/>
                    <a:gd name="T7" fmla="*/ 45 h 58"/>
                    <a:gd name="T8" fmla="*/ 60 w 63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8">
                      <a:moveTo>
                        <a:pt x="60" y="0"/>
                      </a:moveTo>
                      <a:cubicBezTo>
                        <a:pt x="61" y="16"/>
                        <a:pt x="56" y="33"/>
                        <a:pt x="43" y="43"/>
                      </a:cubicBezTo>
                      <a:cubicBezTo>
                        <a:pt x="31" y="54"/>
                        <a:pt x="15" y="57"/>
                        <a:pt x="0" y="53"/>
                      </a:cubicBezTo>
                      <a:cubicBezTo>
                        <a:pt x="15" y="58"/>
                        <a:pt x="32" y="55"/>
                        <a:pt x="45" y="45"/>
                      </a:cubicBezTo>
                      <a:cubicBezTo>
                        <a:pt x="58" y="34"/>
                        <a:pt x="63" y="17"/>
                        <a:pt x="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" name="Freeform 288"/>
                <p:cNvSpPr>
                  <a:spLocks/>
                </p:cNvSpPr>
                <p:nvPr/>
              </p:nvSpPr>
              <p:spPr bwMode="gray">
                <a:xfrm rot="10843907">
                  <a:off x="2931" y="2372"/>
                  <a:ext cx="76" cy="60"/>
                </a:xfrm>
                <a:custGeom>
                  <a:avLst/>
                  <a:gdLst>
                    <a:gd name="T0" fmla="*/ 55 w 58"/>
                    <a:gd name="T1" fmla="*/ 0 h 52"/>
                    <a:gd name="T2" fmla="*/ 40 w 58"/>
                    <a:gd name="T3" fmla="*/ 39 h 52"/>
                    <a:gd name="T4" fmla="*/ 0 w 58"/>
                    <a:gd name="T5" fmla="*/ 48 h 52"/>
                    <a:gd name="T6" fmla="*/ 41 w 58"/>
                    <a:gd name="T7" fmla="*/ 40 h 52"/>
                    <a:gd name="T8" fmla="*/ 55 w 58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2">
                      <a:moveTo>
                        <a:pt x="55" y="0"/>
                      </a:moveTo>
                      <a:cubicBezTo>
                        <a:pt x="57" y="15"/>
                        <a:pt x="52" y="29"/>
                        <a:pt x="40" y="39"/>
                      </a:cubicBezTo>
                      <a:cubicBezTo>
                        <a:pt x="29" y="48"/>
                        <a:pt x="14" y="51"/>
                        <a:pt x="0" y="48"/>
                      </a:cubicBezTo>
                      <a:cubicBezTo>
                        <a:pt x="15" y="52"/>
                        <a:pt x="30" y="50"/>
                        <a:pt x="41" y="40"/>
                      </a:cubicBezTo>
                      <a:cubicBezTo>
                        <a:pt x="53" y="30"/>
                        <a:pt x="58" y="15"/>
                        <a:pt x="5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" name="Freeform 289"/>
                <p:cNvSpPr>
                  <a:spLocks/>
                </p:cNvSpPr>
                <p:nvPr/>
              </p:nvSpPr>
              <p:spPr bwMode="gray">
                <a:xfrm rot="10843907">
                  <a:off x="2913" y="2349"/>
                  <a:ext cx="64" cy="51"/>
                </a:xfrm>
                <a:custGeom>
                  <a:avLst/>
                  <a:gdLst>
                    <a:gd name="T0" fmla="*/ 47 w 49"/>
                    <a:gd name="T1" fmla="*/ 0 h 44"/>
                    <a:gd name="T2" fmla="*/ 34 w 49"/>
                    <a:gd name="T3" fmla="*/ 33 h 44"/>
                    <a:gd name="T4" fmla="*/ 0 w 49"/>
                    <a:gd name="T5" fmla="*/ 40 h 44"/>
                    <a:gd name="T6" fmla="*/ 35 w 49"/>
                    <a:gd name="T7" fmla="*/ 34 h 44"/>
                    <a:gd name="T8" fmla="*/ 47 w 49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4">
                      <a:moveTo>
                        <a:pt x="47" y="0"/>
                      </a:moveTo>
                      <a:cubicBezTo>
                        <a:pt x="48" y="12"/>
                        <a:pt x="44" y="25"/>
                        <a:pt x="34" y="33"/>
                      </a:cubicBezTo>
                      <a:cubicBezTo>
                        <a:pt x="25" y="41"/>
                        <a:pt x="12" y="43"/>
                        <a:pt x="0" y="40"/>
                      </a:cubicBezTo>
                      <a:cubicBezTo>
                        <a:pt x="12" y="44"/>
                        <a:pt x="25" y="42"/>
                        <a:pt x="35" y="34"/>
                      </a:cubicBezTo>
                      <a:cubicBezTo>
                        <a:pt x="45" y="26"/>
                        <a:pt x="49" y="12"/>
                        <a:pt x="4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" name="Freeform 290"/>
                <p:cNvSpPr>
                  <a:spLocks/>
                </p:cNvSpPr>
                <p:nvPr/>
              </p:nvSpPr>
              <p:spPr bwMode="gray">
                <a:xfrm rot="10843907">
                  <a:off x="2918" y="2356"/>
                  <a:ext cx="67" cy="54"/>
                </a:xfrm>
                <a:custGeom>
                  <a:avLst/>
                  <a:gdLst>
                    <a:gd name="T0" fmla="*/ 49 w 51"/>
                    <a:gd name="T1" fmla="*/ 0 h 47"/>
                    <a:gd name="T2" fmla="*/ 35 w 51"/>
                    <a:gd name="T3" fmla="*/ 35 h 47"/>
                    <a:gd name="T4" fmla="*/ 0 w 51"/>
                    <a:gd name="T5" fmla="*/ 42 h 47"/>
                    <a:gd name="T6" fmla="*/ 37 w 51"/>
                    <a:gd name="T7" fmla="*/ 36 h 47"/>
                    <a:gd name="T8" fmla="*/ 49 w 51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47">
                      <a:moveTo>
                        <a:pt x="49" y="0"/>
                      </a:moveTo>
                      <a:cubicBezTo>
                        <a:pt x="50" y="13"/>
                        <a:pt x="46" y="26"/>
                        <a:pt x="35" y="35"/>
                      </a:cubicBezTo>
                      <a:cubicBezTo>
                        <a:pt x="26" y="43"/>
                        <a:pt x="12" y="46"/>
                        <a:pt x="0" y="42"/>
                      </a:cubicBezTo>
                      <a:cubicBezTo>
                        <a:pt x="12" y="47"/>
                        <a:pt x="26" y="45"/>
                        <a:pt x="37" y="36"/>
                      </a:cubicBezTo>
                      <a:cubicBezTo>
                        <a:pt x="47" y="27"/>
                        <a:pt x="51" y="13"/>
                        <a:pt x="4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" name="Freeform 291"/>
                <p:cNvSpPr>
                  <a:spLocks/>
                </p:cNvSpPr>
                <p:nvPr/>
              </p:nvSpPr>
              <p:spPr bwMode="gray">
                <a:xfrm rot="10843907">
                  <a:off x="2905" y="2343"/>
                  <a:ext cx="61" cy="50"/>
                </a:xfrm>
                <a:custGeom>
                  <a:avLst/>
                  <a:gdLst>
                    <a:gd name="T0" fmla="*/ 45 w 47"/>
                    <a:gd name="T1" fmla="*/ 0 h 43"/>
                    <a:gd name="T2" fmla="*/ 33 w 47"/>
                    <a:gd name="T3" fmla="*/ 32 h 43"/>
                    <a:gd name="T4" fmla="*/ 0 w 47"/>
                    <a:gd name="T5" fmla="*/ 39 h 43"/>
                    <a:gd name="T6" fmla="*/ 34 w 47"/>
                    <a:gd name="T7" fmla="*/ 33 h 43"/>
                    <a:gd name="T8" fmla="*/ 45 w 47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5" y="0"/>
                      </a:moveTo>
                      <a:cubicBezTo>
                        <a:pt x="46" y="12"/>
                        <a:pt x="42" y="24"/>
                        <a:pt x="33" y="32"/>
                      </a:cubicBezTo>
                      <a:cubicBezTo>
                        <a:pt x="24" y="39"/>
                        <a:pt x="12" y="42"/>
                        <a:pt x="0" y="39"/>
                      </a:cubicBezTo>
                      <a:cubicBezTo>
                        <a:pt x="12" y="43"/>
                        <a:pt x="25" y="41"/>
                        <a:pt x="34" y="33"/>
                      </a:cubicBezTo>
                      <a:cubicBezTo>
                        <a:pt x="43" y="25"/>
                        <a:pt x="47" y="12"/>
                        <a:pt x="4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81" name="TextBox 80"/>
            <p:cNvSpPr txBox="1"/>
            <p:nvPr/>
          </p:nvSpPr>
          <p:spPr>
            <a:xfrm>
              <a:off x="-1387993" y="2359750"/>
              <a:ext cx="3951900" cy="1228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秘诀是需要的是一种能抓住那些参与者想像力，使之愿意付出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努力，同时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又对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实现愿景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有所帮助的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描述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-1041288" y="1762749"/>
              <a:ext cx="2757798" cy="486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愿景转化成目标</a:t>
              </a:r>
              <a:endPara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492157" y="3945667"/>
              <a:ext cx="3092392" cy="1228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这是与其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他成员拥有共同目标和远景的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基础；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并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转化目标为要采取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的步骤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891430" y="3471318"/>
              <a:ext cx="2123877" cy="486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成员明确目标</a:t>
              </a:r>
              <a:endPara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-280250" y="5517233"/>
              <a:ext cx="6761222" cy="1155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团队</a:t>
              </a:r>
              <a:r>
                <a:rPr lang="zh-CN" altLang="en-US" b="1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  <a:endParaRPr lang="en-US" altLang="zh-CN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是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激发所有参与者的活力、精神、积极性和技能的关键</a:t>
              </a: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3372592" y="3990109"/>
              <a:ext cx="1140031" cy="1615044"/>
            </a:xfrm>
            <a:custGeom>
              <a:avLst/>
              <a:gdLst>
                <a:gd name="connsiteX0" fmla="*/ 1140031 w 1140031"/>
                <a:gd name="connsiteY0" fmla="*/ 0 h 1615044"/>
                <a:gd name="connsiteX1" fmla="*/ 0 w 1140031"/>
                <a:gd name="connsiteY1" fmla="*/ 1615044 h 161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031" h="1615044">
                  <a:moveTo>
                    <a:pt x="1140031" y="0"/>
                  </a:moveTo>
                  <a:lnTo>
                    <a:pt x="0" y="1615044"/>
                  </a:lnTo>
                </a:path>
              </a:pathLst>
            </a:custGeom>
            <a:noFill/>
            <a:ln w="19050">
              <a:solidFill>
                <a:srgbClr val="DF3A07"/>
              </a:solidFill>
              <a:prstDash val="dash"/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5165766" y="3325090"/>
              <a:ext cx="1235034" cy="368135"/>
            </a:xfrm>
            <a:custGeom>
              <a:avLst/>
              <a:gdLst>
                <a:gd name="connsiteX0" fmla="*/ 0 w 1235034"/>
                <a:gd name="connsiteY0" fmla="*/ 0 h 368135"/>
                <a:gd name="connsiteX1" fmla="*/ 0 w 1235034"/>
                <a:gd name="connsiteY1" fmla="*/ 368135 h 368135"/>
                <a:gd name="connsiteX2" fmla="*/ 1235034 w 1235034"/>
                <a:gd name="connsiteY2" fmla="*/ 368135 h 368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5034" h="368135">
                  <a:moveTo>
                    <a:pt x="0" y="0"/>
                  </a:moveTo>
                  <a:lnTo>
                    <a:pt x="0" y="368135"/>
                  </a:lnTo>
                  <a:lnTo>
                    <a:pt x="1235034" y="368135"/>
                  </a:lnTo>
                </a:path>
              </a:pathLst>
            </a:custGeom>
            <a:noFill/>
            <a:ln w="19050">
              <a:solidFill>
                <a:srgbClr val="00B0F0"/>
              </a:solidFill>
              <a:prstDash val="dash"/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830004" y="2006055"/>
              <a:ext cx="2219482" cy="1402164"/>
            </a:xfrm>
            <a:custGeom>
              <a:avLst/>
              <a:gdLst>
                <a:gd name="connsiteX0" fmla="*/ 1662546 w 1662546"/>
                <a:gd name="connsiteY0" fmla="*/ 1769423 h 1769423"/>
                <a:gd name="connsiteX1" fmla="*/ 1662546 w 1662546"/>
                <a:gd name="connsiteY1" fmla="*/ 0 h 1769423"/>
                <a:gd name="connsiteX2" fmla="*/ 0 w 1662546"/>
                <a:gd name="connsiteY2" fmla="*/ 0 h 1769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2546" h="1769423">
                  <a:moveTo>
                    <a:pt x="1662546" y="1769423"/>
                  </a:moveTo>
                  <a:lnTo>
                    <a:pt x="1662546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B0F0"/>
              </a:solidFill>
              <a:prstDash val="dash"/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46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283968" y="1509802"/>
            <a:ext cx="4608000" cy="3060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91630"/>
            <a:ext cx="4588621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组合 1"/>
          <p:cNvGrpSpPr/>
          <p:nvPr/>
        </p:nvGrpSpPr>
        <p:grpSpPr>
          <a:xfrm>
            <a:off x="160198" y="267494"/>
            <a:ext cx="3475698" cy="652486"/>
            <a:chOff x="160198" y="267494"/>
            <a:chExt cx="3475698" cy="652486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03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团队工作方式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4932040" y="1565104"/>
            <a:ext cx="3888432" cy="298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事情</a:t>
            </a:r>
            <a:r>
              <a:rPr lang="zh-CN" altLang="en-US" sz="1400" dirty="0"/>
              <a:t>尽可能</a:t>
            </a:r>
            <a:r>
              <a:rPr lang="zh-CN" altLang="en-US" sz="2000" b="1" dirty="0">
                <a:solidFill>
                  <a:srgbClr val="0070C0"/>
                </a:solidFill>
              </a:rPr>
              <a:t>简单</a:t>
            </a:r>
            <a:r>
              <a:rPr lang="zh-CN" altLang="en-US" sz="1400" dirty="0"/>
              <a:t>，不要把情况过于</a:t>
            </a:r>
            <a:r>
              <a:rPr lang="zh-CN" altLang="en-US" sz="1400" dirty="0" smtClean="0"/>
              <a:t>复杂化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进行合理</a:t>
            </a:r>
            <a:r>
              <a:rPr lang="zh-CN" altLang="en-US" b="1" dirty="0" smtClean="0">
                <a:solidFill>
                  <a:srgbClr val="0070C0"/>
                </a:solidFill>
              </a:rPr>
              <a:t>计划</a:t>
            </a:r>
            <a:r>
              <a:rPr lang="zh-CN" altLang="en-US" sz="1400" dirty="0" smtClean="0"/>
              <a:t>，但</a:t>
            </a:r>
            <a:r>
              <a:rPr lang="zh-CN" altLang="en-US" sz="1400" dirty="0"/>
              <a:t>鼓励</a:t>
            </a:r>
            <a:r>
              <a:rPr lang="zh-CN" altLang="en-US" sz="2000" b="1" dirty="0">
                <a:solidFill>
                  <a:srgbClr val="0070C0"/>
                </a:solidFill>
              </a:rPr>
              <a:t>灵活性</a:t>
            </a:r>
            <a:r>
              <a:rPr lang="zh-CN" altLang="en-US" sz="1400" dirty="0"/>
              <a:t>以及对新思想和方法的开放性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任务分解</a:t>
            </a:r>
            <a:r>
              <a:rPr lang="zh-CN" altLang="en-US" sz="1400" dirty="0" smtClean="0"/>
              <a:t>，并限定各自的</a:t>
            </a:r>
            <a:r>
              <a:rPr lang="zh-CN" altLang="en-US" sz="1400" dirty="0"/>
              <a:t>完成</a:t>
            </a:r>
            <a:r>
              <a:rPr lang="zh-CN" altLang="en-US" sz="1400" dirty="0" smtClean="0"/>
              <a:t>期限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经常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反思</a:t>
            </a:r>
            <a:r>
              <a:rPr lang="zh-CN" altLang="en-US" sz="1400" dirty="0" smtClean="0"/>
              <a:t>是否还有</a:t>
            </a:r>
            <a:r>
              <a:rPr lang="zh-CN" altLang="en-US" sz="1400" dirty="0"/>
              <a:t>更简便的</a:t>
            </a:r>
            <a:r>
              <a:rPr lang="zh-CN" altLang="en-US" sz="1400" dirty="0" smtClean="0"/>
              <a:t>方法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减少规则，提高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自由度</a:t>
            </a:r>
            <a:r>
              <a:rPr lang="zh-CN" altLang="en-US" sz="1400" dirty="0"/>
              <a:t>和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责任感</a:t>
            </a:r>
            <a:r>
              <a:rPr lang="zh-CN" altLang="en-US" sz="2000" b="1" dirty="0" smtClean="0">
                <a:solidFill>
                  <a:srgbClr val="C00000"/>
                </a:solidFill>
              </a:rPr>
              <a:t> 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7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92846" y="4299942"/>
            <a:ext cx="3475698" cy="597921"/>
            <a:chOff x="160198" y="267494"/>
            <a:chExt cx="3475698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04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成员</a:t>
              </a: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相互信任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77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76611"/>
            <a:ext cx="9144000" cy="54201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160198" y="267494"/>
            <a:ext cx="3475698" cy="652486"/>
            <a:chOff x="160198" y="267494"/>
            <a:chExt cx="3475698" cy="652486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05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成员技能</a:t>
              </a:r>
              <a:r>
                <a:rPr lang="zh-CN" altLang="en-US" sz="2800" b="1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识别</a:t>
              </a:r>
              <a:endParaRPr lang="zh-CN" altLang="en-US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39552" y="1325183"/>
            <a:ext cx="3528392" cy="326279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00772" y="3500303"/>
            <a:ext cx="30059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0070C0"/>
                </a:solidFill>
              </a:rPr>
              <a:t>有效的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团队</a:t>
            </a:r>
            <a:endParaRPr lang="en-US" altLang="zh-CN" sz="2000" b="1" dirty="0" smtClean="0">
              <a:solidFill>
                <a:srgbClr val="0070C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</a:rPr>
              <a:t>是</a:t>
            </a:r>
            <a:r>
              <a:rPr lang="zh-CN" altLang="en-US" sz="2000" b="1" dirty="0">
                <a:solidFill>
                  <a:srgbClr val="0070C0"/>
                </a:solidFill>
              </a:rPr>
              <a:t>技能和经验的均衡组合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53748" y="3429458"/>
            <a:ext cx="2700000" cy="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77717" y="1419622"/>
            <a:ext cx="285206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的以往的成就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在以往团队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中工作的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经验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他们喜欢的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工作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方式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他们认为可尝试的挑战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他们的担忧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7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31540" y="0"/>
            <a:ext cx="3528392" cy="51435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57887" y="267494"/>
            <a:ext cx="3475698" cy="597921"/>
            <a:chOff x="160198" y="267494"/>
            <a:chExt cx="3475698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06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团队成员角色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267398" y="1203598"/>
            <a:ext cx="244050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每个人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都很清楚自己应该扮演的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角色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团队成员的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角色可能会有重叠但是绝不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冲突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团队内部不同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角色和技能的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组合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足以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完成手头上的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任务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13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0198" y="267494"/>
            <a:ext cx="3475698" cy="597921"/>
            <a:chOff x="160198" y="267494"/>
            <a:chExt cx="3475698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07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团队回顾进展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1" y="907067"/>
            <a:ext cx="5292080" cy="4236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 rot="19211903">
            <a:off x="5717816" y="1517284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目标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50639" y="1347614"/>
            <a:ext cx="445746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团队运作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：人员和思想的开放度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冲突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：是建设性的还是有害的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技能和才干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：是否最大限度地利用了它们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交流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：是否有隔阂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合作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：有合作吗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抱怨什么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问题解决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：有效还是逃避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会议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：高效还是在浪费时间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7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483768" y="3867894"/>
            <a:ext cx="4464496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483768" y="3219822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A TEAM ?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395267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关于团队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83768" y="3939902"/>
            <a:ext cx="446449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3275856" y="627534"/>
            <a:ext cx="2880320" cy="2326412"/>
            <a:chOff x="3275856" y="699542"/>
            <a:chExt cx="2880320" cy="2326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56016" y="851959"/>
              <a:ext cx="2520000" cy="20215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8" name="圆角矩形 7"/>
            <p:cNvSpPr/>
            <p:nvPr/>
          </p:nvSpPr>
          <p:spPr>
            <a:xfrm>
              <a:off x="3275856" y="699542"/>
              <a:ext cx="2880320" cy="2326412"/>
            </a:xfrm>
            <a:prstGeom prst="roundRect">
              <a:avLst>
                <a:gd name="adj" fmla="val 7234"/>
              </a:avLst>
            </a:prstGeom>
            <a:noFill/>
            <a:ln w="762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103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322004" y="3867894"/>
            <a:ext cx="4572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051720" y="3219822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LEADING THE TEAM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9772" y="395267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领导团队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22004" y="3939902"/>
            <a:ext cx="4572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3131840" y="627534"/>
            <a:ext cx="2952328" cy="2326412"/>
            <a:chOff x="3203848" y="699542"/>
            <a:chExt cx="2952328" cy="2326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3848" y="728412"/>
              <a:ext cx="2880320" cy="220337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8" name="圆角矩形 7"/>
            <p:cNvSpPr/>
            <p:nvPr/>
          </p:nvSpPr>
          <p:spPr>
            <a:xfrm>
              <a:off x="3275856" y="699542"/>
              <a:ext cx="2880320" cy="2326412"/>
            </a:xfrm>
            <a:prstGeom prst="roundRect">
              <a:avLst>
                <a:gd name="adj" fmla="val 7234"/>
              </a:avLst>
            </a:prstGeom>
            <a:noFill/>
            <a:ln w="762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53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90457"/>
            <a:ext cx="903649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chemeClr val="bg1"/>
                </a:solidFill>
                <a:latin typeface="+mn-ea"/>
                <a:cs typeface="宋体" pitchFamily="2" charset="-122"/>
              </a:rPr>
              <a:t>领导者</a:t>
            </a:r>
            <a:r>
              <a:rPr lang="zh-CN" altLang="en-US" sz="28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素质</a:t>
            </a:r>
            <a:endParaRPr lang="en-US" altLang="zh-CN" sz="28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是</a:t>
            </a:r>
            <a:r>
              <a:rPr lang="zh-CN" altLang="zh-CN" sz="28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一</a:t>
            </a:r>
            <a:r>
              <a:rPr lang="zh-CN" altLang="zh-CN" sz="2800" b="1" dirty="0">
                <a:solidFill>
                  <a:schemeClr val="bg1"/>
                </a:solidFill>
                <a:latin typeface="+mn-ea"/>
                <a:cs typeface="宋体" pitchFamily="2" charset="-122"/>
              </a:rPr>
              <a:t>种能够</a:t>
            </a:r>
            <a:r>
              <a:rPr lang="zh-CN" altLang="en-US" sz="9600" b="1" dirty="0">
                <a:solidFill>
                  <a:srgbClr val="C00000"/>
                </a:solidFill>
                <a:latin typeface="+mn-ea"/>
                <a:cs typeface="宋体" pitchFamily="2" charset="-122"/>
              </a:rPr>
              <a:t>影响</a:t>
            </a:r>
            <a:r>
              <a:rPr lang="zh-CN" altLang="zh-CN" sz="2800" b="1" dirty="0">
                <a:solidFill>
                  <a:schemeClr val="bg1"/>
                </a:solidFill>
                <a:latin typeface="+mn-ea"/>
                <a:cs typeface="宋体" pitchFamily="2" charset="-122"/>
              </a:rPr>
              <a:t>人们去达到目标或目的的能力</a:t>
            </a:r>
            <a:endParaRPr lang="zh-CN" altLang="en-US" sz="28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8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242" y="303750"/>
            <a:ext cx="3687536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29"/>
          <a:stretch/>
        </p:blipFill>
        <p:spPr>
          <a:xfrm>
            <a:off x="5298510" y="303750"/>
            <a:ext cx="3449954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 rot="20461403">
            <a:off x="2417815" y="163642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00000"/>
                </a:solidFill>
              </a:rPr>
              <a:t>管理</a:t>
            </a:r>
          </a:p>
        </p:txBody>
      </p:sp>
      <p:sp>
        <p:nvSpPr>
          <p:cNvPr id="5" name="TextBox 4"/>
          <p:cNvSpPr txBox="1"/>
          <p:nvPr/>
        </p:nvSpPr>
        <p:spPr>
          <a:xfrm rot="20461403">
            <a:off x="6345156" y="156420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00000"/>
                </a:solidFill>
              </a:rPr>
              <a:t>领导</a:t>
            </a:r>
          </a:p>
        </p:txBody>
      </p:sp>
      <p:sp>
        <p:nvSpPr>
          <p:cNvPr id="6" name="TextBox 5"/>
          <p:cNvSpPr txBox="1"/>
          <p:nvPr/>
        </p:nvSpPr>
        <p:spPr>
          <a:xfrm rot="20461403">
            <a:off x="3939992" y="2279362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V.S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35010" y="2931790"/>
            <a:ext cx="2412000" cy="1944216"/>
            <a:chOff x="935010" y="2859782"/>
            <a:chExt cx="2412000" cy="1944216"/>
          </a:xfrm>
        </p:grpSpPr>
        <p:sp>
          <p:nvSpPr>
            <p:cNvPr id="8" name="矩形 7"/>
            <p:cNvSpPr/>
            <p:nvPr/>
          </p:nvSpPr>
          <p:spPr>
            <a:xfrm>
              <a:off x="1009931" y="2859782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制定计划并做出</a:t>
              </a:r>
              <a:r>
                <a:rPr lang="zh-CN" altLang="en-US" b="1" dirty="0">
                  <a:solidFill>
                    <a:srgbClr val="00B0F0"/>
                  </a:solidFill>
                </a:rPr>
                <a:t>安排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009931" y="3362510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建立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结构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并实施计划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009931" y="3865238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00B0F0"/>
                  </a:solidFill>
                </a:rPr>
                <a:t>监督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进展与计划吻合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09931" y="4367966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取得他人期望的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结果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935010" y="3295812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935010" y="3798540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935010" y="4301268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935010" y="4803998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5728100" y="2931790"/>
            <a:ext cx="2590774" cy="1944216"/>
            <a:chOff x="5728100" y="3003798"/>
            <a:chExt cx="2590774" cy="1944216"/>
          </a:xfrm>
        </p:grpSpPr>
        <p:sp>
          <p:nvSpPr>
            <p:cNvPr id="17" name="矩形 16"/>
            <p:cNvSpPr/>
            <p:nvPr/>
          </p:nvSpPr>
          <p:spPr>
            <a:xfrm>
              <a:off x="5776992" y="3003798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提出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未来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愿景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以及目标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776992" y="3506526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让大家参与并指出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方向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728100" y="4009254"/>
              <a:ext cx="25907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鼓励</a:t>
              </a: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/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鼓舞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他人克服障碍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776992" y="4511982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始终保持组织的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竞争力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17487" y="3439828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5859237" y="3942556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817487" y="4445284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5817487" y="4948014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279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682422" y="719567"/>
            <a:ext cx="4282065" cy="4174307"/>
            <a:chOff x="4499992" y="483517"/>
            <a:chExt cx="4388473" cy="3849086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" name="任意多边形 6"/>
            <p:cNvSpPr/>
            <p:nvPr/>
          </p:nvSpPr>
          <p:spPr>
            <a:xfrm>
              <a:off x="4499992" y="483517"/>
              <a:ext cx="4388473" cy="481137"/>
            </a:xfrm>
            <a:custGeom>
              <a:avLst/>
              <a:gdLst>
                <a:gd name="connsiteX0" fmla="*/ 0 w 4388473"/>
                <a:gd name="connsiteY0" fmla="*/ 481135 h 481135"/>
                <a:gd name="connsiteX1" fmla="*/ 243806 w 4388473"/>
                <a:gd name="connsiteY1" fmla="*/ 0 h 481135"/>
                <a:gd name="connsiteX2" fmla="*/ 4144667 w 4388473"/>
                <a:gd name="connsiteY2" fmla="*/ 0 h 481135"/>
                <a:gd name="connsiteX3" fmla="*/ 4388473 w 4388473"/>
                <a:gd name="connsiteY3" fmla="*/ 481135 h 481135"/>
                <a:gd name="connsiteX4" fmla="*/ 0 w 4388473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8473" h="481135">
                  <a:moveTo>
                    <a:pt x="4388473" y="1"/>
                  </a:moveTo>
                  <a:lnTo>
                    <a:pt x="4144667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4388473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5762" tIns="17781" rIns="785763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取得成果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743796" y="964652"/>
              <a:ext cx="3900865" cy="481137"/>
            </a:xfrm>
            <a:custGeom>
              <a:avLst/>
              <a:gdLst>
                <a:gd name="connsiteX0" fmla="*/ 0 w 3900865"/>
                <a:gd name="connsiteY0" fmla="*/ 481135 h 481135"/>
                <a:gd name="connsiteX1" fmla="*/ 243806 w 3900865"/>
                <a:gd name="connsiteY1" fmla="*/ 0 h 481135"/>
                <a:gd name="connsiteX2" fmla="*/ 3657059 w 3900865"/>
                <a:gd name="connsiteY2" fmla="*/ 0 h 481135"/>
                <a:gd name="connsiteX3" fmla="*/ 3900865 w 3900865"/>
                <a:gd name="connsiteY3" fmla="*/ 481135 h 481135"/>
                <a:gd name="connsiteX4" fmla="*/ 0 w 3900865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0865" h="481135">
                  <a:moveTo>
                    <a:pt x="3900865" y="1"/>
                  </a:moveTo>
                  <a:lnTo>
                    <a:pt x="3657059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3900865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00431" tIns="17781" rIns="700432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承担责任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987600" y="1445789"/>
              <a:ext cx="3413257" cy="481136"/>
            </a:xfrm>
            <a:custGeom>
              <a:avLst/>
              <a:gdLst>
                <a:gd name="connsiteX0" fmla="*/ 0 w 3413257"/>
                <a:gd name="connsiteY0" fmla="*/ 481135 h 481135"/>
                <a:gd name="connsiteX1" fmla="*/ 243806 w 3413257"/>
                <a:gd name="connsiteY1" fmla="*/ 0 h 481135"/>
                <a:gd name="connsiteX2" fmla="*/ 3169451 w 3413257"/>
                <a:gd name="connsiteY2" fmla="*/ 0 h 481135"/>
                <a:gd name="connsiteX3" fmla="*/ 3413257 w 3413257"/>
                <a:gd name="connsiteY3" fmla="*/ 481135 h 481135"/>
                <a:gd name="connsiteX4" fmla="*/ 0 w 3413257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257" h="481135">
                  <a:moveTo>
                    <a:pt x="3413257" y="1"/>
                  </a:moveTo>
                  <a:lnTo>
                    <a:pt x="3169451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3413257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15100" tIns="17780" rIns="615100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鼓舞、委任并信任他人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231403" y="1926925"/>
              <a:ext cx="2925650" cy="481136"/>
            </a:xfrm>
            <a:custGeom>
              <a:avLst/>
              <a:gdLst>
                <a:gd name="connsiteX0" fmla="*/ 0 w 2925649"/>
                <a:gd name="connsiteY0" fmla="*/ 481135 h 481135"/>
                <a:gd name="connsiteX1" fmla="*/ 243806 w 2925649"/>
                <a:gd name="connsiteY1" fmla="*/ 0 h 481135"/>
                <a:gd name="connsiteX2" fmla="*/ 2681843 w 2925649"/>
                <a:gd name="connsiteY2" fmla="*/ 0 h 481135"/>
                <a:gd name="connsiteX3" fmla="*/ 2925649 w 2925649"/>
                <a:gd name="connsiteY3" fmla="*/ 481135 h 481135"/>
                <a:gd name="connsiteX4" fmla="*/ 0 w 2925649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649" h="481135">
                  <a:moveTo>
                    <a:pt x="2925649" y="1"/>
                  </a:moveTo>
                  <a:lnTo>
                    <a:pt x="2681843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2925649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29769" tIns="17780" rIns="529769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谈判达成交易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475207" y="2408060"/>
              <a:ext cx="2438042" cy="481136"/>
            </a:xfrm>
            <a:custGeom>
              <a:avLst/>
              <a:gdLst>
                <a:gd name="connsiteX0" fmla="*/ 0 w 2438041"/>
                <a:gd name="connsiteY0" fmla="*/ 481135 h 481135"/>
                <a:gd name="connsiteX1" fmla="*/ 243806 w 2438041"/>
                <a:gd name="connsiteY1" fmla="*/ 0 h 481135"/>
                <a:gd name="connsiteX2" fmla="*/ 2194235 w 2438041"/>
                <a:gd name="connsiteY2" fmla="*/ 0 h 481135"/>
                <a:gd name="connsiteX3" fmla="*/ 2438041 w 2438041"/>
                <a:gd name="connsiteY3" fmla="*/ 481135 h 481135"/>
                <a:gd name="connsiteX4" fmla="*/ 0 w 2438041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041" h="481135">
                  <a:moveTo>
                    <a:pt x="2438041" y="1"/>
                  </a:moveTo>
                  <a:lnTo>
                    <a:pt x="2194235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2438041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4438" tIns="17780" rIns="444438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采用战术规划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719011" y="2889196"/>
              <a:ext cx="1950433" cy="481136"/>
            </a:xfrm>
            <a:custGeom>
              <a:avLst/>
              <a:gdLst>
                <a:gd name="connsiteX0" fmla="*/ 0 w 1950432"/>
                <a:gd name="connsiteY0" fmla="*/ 481135 h 481135"/>
                <a:gd name="connsiteX1" fmla="*/ 243806 w 1950432"/>
                <a:gd name="connsiteY1" fmla="*/ 0 h 481135"/>
                <a:gd name="connsiteX2" fmla="*/ 1706626 w 1950432"/>
                <a:gd name="connsiteY2" fmla="*/ 0 h 481135"/>
                <a:gd name="connsiteX3" fmla="*/ 1950432 w 1950432"/>
                <a:gd name="connsiteY3" fmla="*/ 481135 h 481135"/>
                <a:gd name="connsiteX4" fmla="*/ 0 w 1950432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0432" h="481135">
                  <a:moveTo>
                    <a:pt x="1950432" y="1"/>
                  </a:moveTo>
                  <a:lnTo>
                    <a:pt x="1706626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1950432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9107" tIns="17780" rIns="359105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信任判断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962815" y="3370332"/>
              <a:ext cx="1462825" cy="481136"/>
            </a:xfrm>
            <a:custGeom>
              <a:avLst/>
              <a:gdLst>
                <a:gd name="connsiteX0" fmla="*/ 0 w 1462824"/>
                <a:gd name="connsiteY0" fmla="*/ 481135 h 481135"/>
                <a:gd name="connsiteX1" fmla="*/ 243806 w 1462824"/>
                <a:gd name="connsiteY1" fmla="*/ 0 h 481135"/>
                <a:gd name="connsiteX2" fmla="*/ 1219018 w 1462824"/>
                <a:gd name="connsiteY2" fmla="*/ 0 h 481135"/>
                <a:gd name="connsiteX3" fmla="*/ 1462824 w 1462824"/>
                <a:gd name="connsiteY3" fmla="*/ 481135 h 481135"/>
                <a:gd name="connsiteX4" fmla="*/ 0 w 1462824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2824" h="481135">
                  <a:moveTo>
                    <a:pt x="1462824" y="1"/>
                  </a:moveTo>
                  <a:lnTo>
                    <a:pt x="1219018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1462824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3775" tIns="17780" rIns="273774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表达观点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206619" y="3851467"/>
              <a:ext cx="975217" cy="481136"/>
            </a:xfrm>
            <a:custGeom>
              <a:avLst/>
              <a:gdLst>
                <a:gd name="connsiteX0" fmla="*/ 0 w 975216"/>
                <a:gd name="connsiteY0" fmla="*/ 481135 h 481135"/>
                <a:gd name="connsiteX1" fmla="*/ 243806 w 975216"/>
                <a:gd name="connsiteY1" fmla="*/ 0 h 481135"/>
                <a:gd name="connsiteX2" fmla="*/ 731410 w 975216"/>
                <a:gd name="connsiteY2" fmla="*/ 0 h 481135"/>
                <a:gd name="connsiteX3" fmla="*/ 975216 w 975216"/>
                <a:gd name="connsiteY3" fmla="*/ 481135 h 481135"/>
                <a:gd name="connsiteX4" fmla="*/ 0 w 975216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5216" h="481135">
                  <a:moveTo>
                    <a:pt x="975216" y="1"/>
                  </a:moveTo>
                  <a:lnTo>
                    <a:pt x="731410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975216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8444" tIns="17780" rIns="188443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调解人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17691"/>
            <a:ext cx="4499992" cy="454634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20144473">
            <a:off x="4870919" y="446390"/>
            <a:ext cx="923330" cy="37566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领导者素养</a:t>
            </a:r>
            <a:endParaRPr lang="zh-CN" altLang="en-US" sz="48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273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>
            <a:stCxn id="4" idx="6"/>
            <a:endCxn id="5" idx="3"/>
          </p:cNvCxnSpPr>
          <p:nvPr/>
        </p:nvCxnSpPr>
        <p:spPr>
          <a:xfrm flipV="1">
            <a:off x="6127377" y="2298243"/>
            <a:ext cx="1594592" cy="1474550"/>
          </a:xfrm>
          <a:prstGeom prst="line">
            <a:avLst/>
          </a:prstGeom>
          <a:ln w="82550">
            <a:solidFill>
              <a:schemeClr val="tx1">
                <a:lumMod val="65000"/>
                <a:lumOff val="35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3" idx="2"/>
          </p:cNvCxnSpPr>
          <p:nvPr/>
        </p:nvCxnSpPr>
        <p:spPr>
          <a:xfrm flipV="1">
            <a:off x="1907704" y="995222"/>
            <a:ext cx="1064579" cy="856448"/>
          </a:xfrm>
          <a:prstGeom prst="line">
            <a:avLst/>
          </a:prstGeom>
          <a:ln w="82550">
            <a:solidFill>
              <a:schemeClr val="tx1">
                <a:lumMod val="65000"/>
                <a:lumOff val="35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323528" y="1638378"/>
            <a:ext cx="2088232" cy="2088232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972283" y="267371"/>
            <a:ext cx="1455701" cy="145570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671676" y="3044942"/>
            <a:ext cx="1455701" cy="1455701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7508787" y="1055724"/>
            <a:ext cx="1455701" cy="1455701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>
            <a:stCxn id="4" idx="1"/>
            <a:endCxn id="3" idx="5"/>
          </p:cNvCxnSpPr>
          <p:nvPr/>
        </p:nvCxnSpPr>
        <p:spPr>
          <a:xfrm flipH="1" flipV="1">
            <a:off x="4214802" y="1509890"/>
            <a:ext cx="670056" cy="1748234"/>
          </a:xfrm>
          <a:prstGeom prst="line">
            <a:avLst/>
          </a:prstGeom>
          <a:ln w="82550">
            <a:solidFill>
              <a:schemeClr val="tx1">
                <a:lumMod val="65000"/>
                <a:lumOff val="35000"/>
              </a:schemeClr>
            </a:solidFill>
            <a:prstDash val="dash"/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55776" y="1707654"/>
            <a:ext cx="2144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1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自我分析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3900993"/>
            <a:ext cx="2144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2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分析</a:t>
            </a:r>
            <a:r>
              <a:rPr lang="zh-CN" altLang="en-US" sz="2400" b="1" dirty="0">
                <a:solidFill>
                  <a:schemeClr val="bg1"/>
                </a:solidFill>
              </a:rPr>
              <a:t>群体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39669" y="1308705"/>
            <a:ext cx="2144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3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展现魅力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-108520" y="3819693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C00000"/>
                </a:solidFill>
              </a:rPr>
              <a:t>领导者素养</a:t>
            </a:r>
            <a:endParaRPr lang="en-US" altLang="zh-CN" sz="3600" b="1" dirty="0" smtClean="0">
              <a:solidFill>
                <a:srgbClr val="C00000"/>
              </a:solidFill>
            </a:endParaRPr>
          </a:p>
          <a:p>
            <a:pPr algn="ctr"/>
            <a:r>
              <a:rPr lang="zh-CN" altLang="en-US" sz="3600" b="1" dirty="0" smtClean="0">
                <a:solidFill>
                  <a:srgbClr val="C00000"/>
                </a:solidFill>
              </a:rPr>
              <a:t>学习三部曲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52302" y="1406676"/>
            <a:ext cx="2584518" cy="2821258"/>
            <a:chOff x="152302" y="1226217"/>
            <a:chExt cx="2584518" cy="2821258"/>
          </a:xfrm>
        </p:grpSpPr>
        <p:sp>
          <p:nvSpPr>
            <p:cNvPr id="2" name="椭圆 1"/>
            <p:cNvSpPr/>
            <p:nvPr/>
          </p:nvSpPr>
          <p:spPr>
            <a:xfrm>
              <a:off x="400389" y="1226217"/>
              <a:ext cx="2127288" cy="2127288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52302" y="3462700"/>
              <a:ext cx="25845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C00000"/>
                  </a:solidFill>
                </a:rPr>
                <a:t>1 </a:t>
              </a:r>
              <a:r>
                <a:rPr lang="zh-CN" altLang="en-US" sz="3200" b="1" dirty="0" smtClean="0">
                  <a:solidFill>
                    <a:srgbClr val="C00000"/>
                  </a:solidFill>
                </a:rPr>
                <a:t>自我分析</a:t>
              </a:r>
              <a:endParaRPr lang="zh-CN" altLang="en-US" sz="32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8" name="矩形 61"/>
          <p:cNvSpPr/>
          <p:nvPr/>
        </p:nvSpPr>
        <p:spPr>
          <a:xfrm>
            <a:off x="2627536" y="1662771"/>
            <a:ext cx="979123" cy="2160240"/>
          </a:xfrm>
          <a:custGeom>
            <a:avLst/>
            <a:gdLst>
              <a:gd name="connsiteX0" fmla="*/ 0 w 1368152"/>
              <a:gd name="connsiteY0" fmla="*/ 0 h 2160240"/>
              <a:gd name="connsiteX1" fmla="*/ 1368152 w 1368152"/>
              <a:gd name="connsiteY1" fmla="*/ 0 h 2160240"/>
              <a:gd name="connsiteX2" fmla="*/ 1368152 w 1368152"/>
              <a:gd name="connsiteY2" fmla="*/ 2160240 h 2160240"/>
              <a:gd name="connsiteX3" fmla="*/ 0 w 1368152"/>
              <a:gd name="connsiteY3" fmla="*/ 2160240 h 2160240"/>
              <a:gd name="connsiteX4" fmla="*/ 0 w 1368152"/>
              <a:gd name="connsiteY4" fmla="*/ 0 h 2160240"/>
              <a:gd name="connsiteX0" fmla="*/ 1368152 w 1459592"/>
              <a:gd name="connsiteY0" fmla="*/ 0 h 2160240"/>
              <a:gd name="connsiteX1" fmla="*/ 1368152 w 1459592"/>
              <a:gd name="connsiteY1" fmla="*/ 2160240 h 2160240"/>
              <a:gd name="connsiteX2" fmla="*/ 0 w 1459592"/>
              <a:gd name="connsiteY2" fmla="*/ 2160240 h 2160240"/>
              <a:gd name="connsiteX3" fmla="*/ 0 w 1459592"/>
              <a:gd name="connsiteY3" fmla="*/ 0 h 2160240"/>
              <a:gd name="connsiteX4" fmla="*/ 1459592 w 1459592"/>
              <a:gd name="connsiteY4" fmla="*/ 91440 h 2160240"/>
              <a:gd name="connsiteX0" fmla="*/ 1368152 w 1459592"/>
              <a:gd name="connsiteY0" fmla="*/ 0 h 2160240"/>
              <a:gd name="connsiteX1" fmla="*/ 1368152 w 1459592"/>
              <a:gd name="connsiteY1" fmla="*/ 2160240 h 2160240"/>
              <a:gd name="connsiteX2" fmla="*/ 0 w 1459592"/>
              <a:gd name="connsiteY2" fmla="*/ 2160240 h 2160240"/>
              <a:gd name="connsiteX3" fmla="*/ 0 w 1459592"/>
              <a:gd name="connsiteY3" fmla="*/ 0 h 2160240"/>
              <a:gd name="connsiteX4" fmla="*/ 1459592 w 1459592"/>
              <a:gd name="connsiteY4" fmla="*/ 1129 h 2160240"/>
              <a:gd name="connsiteX0" fmla="*/ 1368152 w 1459592"/>
              <a:gd name="connsiteY0" fmla="*/ 2160240 h 2160240"/>
              <a:gd name="connsiteX1" fmla="*/ 0 w 1459592"/>
              <a:gd name="connsiteY1" fmla="*/ 2160240 h 2160240"/>
              <a:gd name="connsiteX2" fmla="*/ 0 w 1459592"/>
              <a:gd name="connsiteY2" fmla="*/ 0 h 2160240"/>
              <a:gd name="connsiteX3" fmla="*/ 1459592 w 1459592"/>
              <a:gd name="connsiteY3" fmla="*/ 1129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9592" h="2160240">
                <a:moveTo>
                  <a:pt x="1368152" y="2160240"/>
                </a:moveTo>
                <a:lnTo>
                  <a:pt x="0" y="2160240"/>
                </a:lnTo>
                <a:lnTo>
                  <a:pt x="0" y="0"/>
                </a:lnTo>
                <a:lnTo>
                  <a:pt x="1459592" y="1129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750675" y="715944"/>
            <a:ext cx="5040560" cy="187220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856550" y="815618"/>
            <a:ext cx="4824536" cy="1672859"/>
          </a:xfrm>
          <a:prstGeom prst="rect">
            <a:avLst/>
          </a:prstGeom>
          <a:solidFill>
            <a:srgbClr val="ADDFE9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630334" y="885679"/>
            <a:ext cx="3994307" cy="1554184"/>
          </a:xfrm>
          <a:prstGeom prst="rect">
            <a:avLst/>
          </a:prstGeom>
          <a:solidFill>
            <a:srgbClr val="FFFF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023580" y="1147991"/>
            <a:ext cx="1440160" cy="1008112"/>
          </a:xfrm>
          <a:prstGeom prst="rect">
            <a:avLst/>
          </a:prstGeom>
          <a:gradFill flip="none" rotWithShape="1">
            <a:gsLst>
              <a:gs pos="100000">
                <a:srgbClr val="61C9D1"/>
              </a:gs>
              <a:gs pos="0">
                <a:srgbClr val="85E6EB"/>
              </a:gs>
              <a:gs pos="12000">
                <a:srgbClr val="279BA7"/>
              </a:gs>
            </a:gsLst>
            <a:lin ang="54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204754" y="1173543"/>
            <a:ext cx="1296144" cy="10087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784516" y="1131590"/>
            <a:ext cx="230776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以往可以复制的成就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以往可以总结的经验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强项和弱项分析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2" y="1364016"/>
            <a:ext cx="1346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有经验</a:t>
            </a:r>
            <a:endParaRPr lang="zh-CN" altLang="en-US" sz="28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50675" y="2876184"/>
            <a:ext cx="5040560" cy="187220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56550" y="2975858"/>
            <a:ext cx="4824536" cy="16728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630334" y="3045919"/>
            <a:ext cx="3994307" cy="1554184"/>
          </a:xfrm>
          <a:prstGeom prst="rect">
            <a:avLst/>
          </a:prstGeom>
          <a:solidFill>
            <a:srgbClr val="FFFF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23580" y="3308231"/>
            <a:ext cx="1440160" cy="1008112"/>
          </a:xfrm>
          <a:prstGeom prst="rect">
            <a:avLst/>
          </a:prstGeom>
          <a:gradFill flip="none" rotWithShape="1">
            <a:gsLst>
              <a:gs pos="0">
                <a:srgbClr val="86ABE6"/>
              </a:gs>
              <a:gs pos="93000">
                <a:srgbClr val="86ABE6"/>
              </a:gs>
              <a:gs pos="11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5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131840" y="3524256"/>
            <a:ext cx="1274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无经验</a:t>
            </a:r>
            <a:endParaRPr lang="zh-CN" altLang="en-US" sz="28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187772" y="3334133"/>
            <a:ext cx="1330108" cy="1008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784516" y="3291830"/>
            <a:ext cx="230776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谁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是我学习的对象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分析我的性格和能力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思考怎样</a:t>
            </a:r>
            <a:r>
              <a:rPr lang="zh-CN" alt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充分利用资源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454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3165095"/>
            <a:ext cx="4348378" cy="1553524"/>
            <a:chOff x="-1885894" y="1723114"/>
            <a:chExt cx="4348378" cy="1553524"/>
          </a:xfrm>
        </p:grpSpPr>
        <p:sp>
          <p:nvSpPr>
            <p:cNvPr id="3" name="圆角矩形 2"/>
            <p:cNvSpPr/>
            <p:nvPr/>
          </p:nvSpPr>
          <p:spPr>
            <a:xfrm rot="1794593">
              <a:off x="908960" y="1723114"/>
              <a:ext cx="1553524" cy="1553524"/>
            </a:xfrm>
            <a:prstGeom prst="round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-1885894" y="1993865"/>
              <a:ext cx="258451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C00000"/>
                  </a:solidFill>
                </a:rPr>
                <a:t>2 </a:t>
              </a:r>
            </a:p>
            <a:p>
              <a:pPr algn="ctr"/>
              <a:r>
                <a:rPr lang="zh-CN" altLang="en-US" sz="3200" b="1" dirty="0" smtClean="0">
                  <a:solidFill>
                    <a:srgbClr val="C00000"/>
                  </a:solidFill>
                </a:rPr>
                <a:t>分析</a:t>
              </a:r>
              <a:r>
                <a:rPr lang="zh-CN" altLang="en-US" sz="3200" b="1" dirty="0">
                  <a:solidFill>
                    <a:srgbClr val="C00000"/>
                  </a:solidFill>
                </a:rPr>
                <a:t>群体</a:t>
              </a:r>
            </a:p>
          </p:txBody>
        </p:sp>
      </p:grpSp>
      <p:sp>
        <p:nvSpPr>
          <p:cNvPr id="5" name="圆角矩形 1"/>
          <p:cNvSpPr>
            <a:spLocks noChangeAspect="1"/>
          </p:cNvSpPr>
          <p:nvPr/>
        </p:nvSpPr>
        <p:spPr>
          <a:xfrm>
            <a:off x="2620014" y="1119478"/>
            <a:ext cx="2155704" cy="1800000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scene3d>
            <a:camera prst="perspectiveRelaxedModerately" fov="6000000">
              <a:rot lat="19634563" lon="20160148" rev="812592"/>
            </a:camera>
            <a:lightRig rig="threePt" dir="t">
              <a:rot lat="0" lon="0" rev="9600000"/>
            </a:lightRig>
          </a:scene3d>
          <a:sp3d extrusionH="127000" contourW="381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圆角矩形 1"/>
          <p:cNvSpPr>
            <a:spLocks noChangeAspect="1"/>
          </p:cNvSpPr>
          <p:nvPr/>
        </p:nvSpPr>
        <p:spPr>
          <a:xfrm>
            <a:off x="4639314" y="1405228"/>
            <a:ext cx="1767678" cy="1476000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scene3d>
            <a:camera prst="perspectiveBelow" fov="6000000">
              <a:rot lat="19863891" lon="18296324" rev="1353930"/>
            </a:camera>
            <a:lightRig rig="threePt" dir="t">
              <a:rot lat="0" lon="0" rev="9600000"/>
            </a:lightRig>
          </a:scene3d>
          <a:sp3d extrusionH="127000" contourW="381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圆角矩形 1"/>
          <p:cNvSpPr>
            <a:spLocks noChangeAspect="1"/>
          </p:cNvSpPr>
          <p:nvPr/>
        </p:nvSpPr>
        <p:spPr>
          <a:xfrm rot="21056213">
            <a:off x="5052972" y="3043528"/>
            <a:ext cx="1535680" cy="1476000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scene3d>
            <a:camera prst="perspectiveHeroicExtremeRightFacing" fov="7200000">
              <a:rot lat="21486198" lon="19449816" rev="21176828"/>
            </a:camera>
            <a:lightRig rig="threePt" dir="t">
              <a:rot lat="0" lon="0" rev="9600000"/>
            </a:lightRig>
          </a:scene3d>
          <a:sp3d extrusionH="127000" contourW="381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6141562" y="1491630"/>
            <a:ext cx="1086326" cy="658583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422400"/>
              <a:gd name="connsiteY0" fmla="*/ 972456 h 972456"/>
              <a:gd name="connsiteX1" fmla="*/ 1422400 w 1422400"/>
              <a:gd name="connsiteY1" fmla="*/ 246743 h 972456"/>
              <a:gd name="connsiteX2" fmla="*/ 1422400 w 1422400"/>
              <a:gd name="connsiteY2" fmla="*/ 0 h 97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2400" h="972456">
                <a:moveTo>
                  <a:pt x="0" y="972456"/>
                </a:moveTo>
                <a:lnTo>
                  <a:pt x="1422400" y="246743"/>
                </a:lnTo>
                <a:lnTo>
                  <a:pt x="1422400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406990" y="3726982"/>
            <a:ext cx="1247775" cy="376238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248228"/>
              <a:gd name="connsiteY0" fmla="*/ 377371 h 377371"/>
              <a:gd name="connsiteX1" fmla="*/ 1248228 w 1248228"/>
              <a:gd name="connsiteY1" fmla="*/ 246743 h 377371"/>
              <a:gd name="connsiteX2" fmla="*/ 1248228 w 1248228"/>
              <a:gd name="connsiteY2" fmla="*/ 0 h 377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8228" h="377371">
                <a:moveTo>
                  <a:pt x="0" y="377371"/>
                </a:moveTo>
                <a:lnTo>
                  <a:pt x="1248228" y="246743"/>
                </a:lnTo>
                <a:lnTo>
                  <a:pt x="1248228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H="1">
            <a:off x="1165828" y="1491630"/>
            <a:ext cx="1276350" cy="855662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509485"/>
              <a:gd name="connsiteY0" fmla="*/ 899885 h 899885"/>
              <a:gd name="connsiteX1" fmla="*/ 1509485 w 1509485"/>
              <a:gd name="connsiteY1" fmla="*/ 246743 h 899885"/>
              <a:gd name="connsiteX2" fmla="*/ 1509485 w 1509485"/>
              <a:gd name="connsiteY2" fmla="*/ 0 h 899885"/>
              <a:gd name="connsiteX0" fmla="*/ 0 w 1277256"/>
              <a:gd name="connsiteY0" fmla="*/ 856342 h 856342"/>
              <a:gd name="connsiteX1" fmla="*/ 1277256 w 1277256"/>
              <a:gd name="connsiteY1" fmla="*/ 246743 h 856342"/>
              <a:gd name="connsiteX2" fmla="*/ 1277256 w 1277256"/>
              <a:gd name="connsiteY2" fmla="*/ 0 h 85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7256" h="856342">
                <a:moveTo>
                  <a:pt x="0" y="856342"/>
                </a:moveTo>
                <a:lnTo>
                  <a:pt x="1277256" y="246743"/>
                </a:lnTo>
                <a:lnTo>
                  <a:pt x="1277256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" name="矩形 13"/>
          <p:cNvSpPr>
            <a:spLocks noChangeArrowheads="1"/>
          </p:cNvSpPr>
          <p:nvPr/>
        </p:nvSpPr>
        <p:spPr bwMode="auto">
          <a:xfrm>
            <a:off x="445748" y="195486"/>
            <a:ext cx="32403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人员性格分析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人员参与方式分析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（独裁者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和事佬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不干涉主义者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民主者）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66028" y="1347614"/>
            <a:ext cx="1415772" cy="1569660"/>
          </a:xfrm>
          <a:prstGeom prst="rect">
            <a:avLst/>
          </a:prstGeom>
          <a:noFill/>
          <a:scene3d>
            <a:camera prst="perspectiveRelaxed">
              <a:rot lat="18292249" lon="21077898" rev="377204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影响</a:t>
            </a:r>
            <a:endParaRPr lang="en-US" altLang="zh-CN" sz="4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方式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1784" y="1853411"/>
            <a:ext cx="1210588" cy="707886"/>
          </a:xfrm>
          <a:prstGeom prst="rect">
            <a:avLst/>
          </a:prstGeom>
          <a:noFill/>
          <a:scene3d>
            <a:camera prst="perspectiveRelaxedModerately">
              <a:rot lat="18822534" lon="18524289" rev="1713141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现状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54260" y="3435846"/>
            <a:ext cx="1410895" cy="769441"/>
          </a:xfrm>
          <a:prstGeom prst="rect">
            <a:avLst/>
          </a:prstGeom>
          <a:noFill/>
          <a:scene3d>
            <a:camera prst="perspectiveContrastingRightFacing">
              <a:rot lat="21344834" lon="18608065" rev="233497"/>
            </a:camera>
            <a:lightRig rig="threePt" dir="t"/>
          </a:scene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行为</a:t>
            </a:r>
            <a:endParaRPr lang="zh-CN" alt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3"/>
          <p:cNvSpPr>
            <a:spLocks noChangeArrowheads="1"/>
          </p:cNvSpPr>
          <p:nvPr/>
        </p:nvSpPr>
        <p:spPr bwMode="auto">
          <a:xfrm>
            <a:off x="6200222" y="771550"/>
            <a:ext cx="20553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现状分析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（工作状态和气氛）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"/>
          <p:cNvSpPr/>
          <p:nvPr/>
        </p:nvSpPr>
        <p:spPr bwMode="auto">
          <a:xfrm>
            <a:off x="2640093" y="2693052"/>
            <a:ext cx="2366085" cy="2365701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scene3d>
            <a:camera prst="perspectiveRelaxedModerately"/>
            <a:lightRig rig="threePt" dir="t"/>
          </a:scene3d>
          <a:sp3d extrusionH="190500" contourW="635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3"/>
          <p:cNvSpPr>
            <a:spLocks noChangeArrowheads="1"/>
          </p:cNvSpPr>
          <p:nvPr/>
        </p:nvSpPr>
        <p:spPr bwMode="auto">
          <a:xfrm>
            <a:off x="6422412" y="2851071"/>
            <a:ext cx="269356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明文及潜在规则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不利于团队工作的行为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91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218193" y="2742176"/>
            <a:ext cx="4251555" cy="2168677"/>
            <a:chOff x="218193" y="2563313"/>
            <a:chExt cx="4251555" cy="2168677"/>
          </a:xfrm>
        </p:grpSpPr>
        <p:sp>
          <p:nvSpPr>
            <p:cNvPr id="60" name="椭圆 59"/>
            <p:cNvSpPr/>
            <p:nvPr/>
          </p:nvSpPr>
          <p:spPr>
            <a:xfrm rot="13938104">
              <a:off x="2364892" y="2563313"/>
              <a:ext cx="2104856" cy="2104856"/>
            </a:xfrm>
            <a:prstGeom prst="ellipse">
              <a:avLst/>
            </a:prstGeom>
            <a:noFill/>
            <a:ln>
              <a:solidFill>
                <a:srgbClr val="D7E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 rot="13938104">
              <a:off x="2679938" y="2908296"/>
              <a:ext cx="1417594" cy="1417597"/>
              <a:chOff x="3469875" y="2493969"/>
              <a:chExt cx="2238863" cy="2238869"/>
            </a:xfrm>
          </p:grpSpPr>
          <p:sp>
            <p:nvSpPr>
              <p:cNvPr id="63" name="椭圆 62"/>
              <p:cNvSpPr/>
              <p:nvPr/>
            </p:nvSpPr>
            <p:spPr bwMode="auto">
              <a:xfrm rot="1267204">
                <a:off x="3469875" y="2493969"/>
                <a:ext cx="2238863" cy="223886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 rot="1267204">
                <a:off x="3632383" y="2656480"/>
                <a:ext cx="1913846" cy="191384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 flipV="1">
              <a:off x="2422158" y="2931790"/>
              <a:ext cx="1337563" cy="1640079"/>
              <a:chOff x="2422158" y="2644158"/>
              <a:chExt cx="1337563" cy="1640079"/>
            </a:xfrm>
          </p:grpSpPr>
          <p:sp>
            <p:nvSpPr>
              <p:cNvPr id="61" name="椭圆 2"/>
              <p:cNvSpPr/>
              <p:nvPr/>
            </p:nvSpPr>
            <p:spPr>
              <a:xfrm rot="12674056">
                <a:off x="2519724" y="2644158"/>
                <a:ext cx="1239997" cy="1640079"/>
              </a:xfrm>
              <a:custGeom>
                <a:avLst/>
                <a:gdLst/>
                <a:ahLst/>
                <a:cxnLst/>
                <a:rect l="l" t="t" r="r" b="b"/>
                <a:pathLst>
                  <a:path w="1517963" h="2007730">
                    <a:moveTo>
                      <a:pt x="514098" y="0"/>
                    </a:moveTo>
                    <a:cubicBezTo>
                      <a:pt x="1068517" y="0"/>
                      <a:pt x="1517963" y="449446"/>
                      <a:pt x="1517963" y="1003865"/>
                    </a:cubicBezTo>
                    <a:cubicBezTo>
                      <a:pt x="1517963" y="1558284"/>
                      <a:pt x="1068517" y="2007730"/>
                      <a:pt x="514098" y="2007730"/>
                    </a:cubicBezTo>
                    <a:cubicBezTo>
                      <a:pt x="406972" y="2007730"/>
                      <a:pt x="303765" y="1990950"/>
                      <a:pt x="207086" y="1959490"/>
                    </a:cubicBezTo>
                    <a:cubicBezTo>
                      <a:pt x="279744" y="1976607"/>
                      <a:pt x="355632" y="1985188"/>
                      <a:pt x="433595" y="1985188"/>
                    </a:cubicBezTo>
                    <a:cubicBezTo>
                      <a:pt x="988014" y="1985188"/>
                      <a:pt x="1437460" y="1551240"/>
                      <a:pt x="1437460" y="1015939"/>
                    </a:cubicBezTo>
                    <a:cubicBezTo>
                      <a:pt x="1437460" y="480638"/>
                      <a:pt x="988014" y="46690"/>
                      <a:pt x="433595" y="46690"/>
                    </a:cubicBezTo>
                    <a:cubicBezTo>
                      <a:pt x="278114" y="46690"/>
                      <a:pt x="130888" y="80819"/>
                      <a:pt x="0" y="142787"/>
                    </a:cubicBezTo>
                    <a:cubicBezTo>
                      <a:pt x="149912" y="51755"/>
                      <a:pt x="325961" y="0"/>
                      <a:pt x="514098" y="0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>
                      <a:alpha val="0"/>
                    </a:srgbClr>
                  </a:gs>
                  <a:gs pos="100000">
                    <a:srgbClr val="0070C0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5" name="组合 64"/>
              <p:cNvGrpSpPr/>
              <p:nvPr/>
            </p:nvGrpSpPr>
            <p:grpSpPr>
              <a:xfrm rot="13938104">
                <a:off x="2488316" y="3837151"/>
                <a:ext cx="169625" cy="169626"/>
                <a:chOff x="539552" y="866690"/>
                <a:chExt cx="2238863" cy="2238869"/>
              </a:xfrm>
            </p:grpSpPr>
            <p:sp>
              <p:nvSpPr>
                <p:cNvPr id="66" name="椭圆 65"/>
                <p:cNvSpPr/>
                <p:nvPr/>
              </p:nvSpPr>
              <p:spPr bwMode="auto">
                <a:xfrm rot="1267204">
                  <a:off x="539552" y="866690"/>
                  <a:ext cx="2238863" cy="223886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5F4FB"/>
                    </a:gs>
                    <a:gs pos="47000">
                      <a:schemeClr val="tx2">
                        <a:lumMod val="60000"/>
                        <a:lumOff val="40000"/>
                      </a:schemeClr>
                    </a:gs>
                    <a:gs pos="98000">
                      <a:srgbClr val="2A6EC0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  <a:effectLst>
                  <a:outerShdw blurRad="50800" dist="25400" dir="5400000" algn="t" rotWithShape="0">
                    <a:prstClr val="black">
                      <a:alpha val="9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 rot="1267204">
                  <a:off x="787448" y="1114592"/>
                  <a:ext cx="1743070" cy="174306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8" name="组合 67"/>
              <p:cNvGrpSpPr/>
              <p:nvPr/>
            </p:nvGrpSpPr>
            <p:grpSpPr>
              <a:xfrm rot="13938104">
                <a:off x="2422158" y="3370147"/>
                <a:ext cx="169625" cy="169626"/>
                <a:chOff x="539552" y="866690"/>
                <a:chExt cx="2238863" cy="2238869"/>
              </a:xfrm>
            </p:grpSpPr>
            <p:sp>
              <p:nvSpPr>
                <p:cNvPr id="69" name="椭圆 68"/>
                <p:cNvSpPr/>
                <p:nvPr/>
              </p:nvSpPr>
              <p:spPr bwMode="auto">
                <a:xfrm rot="1267204">
                  <a:off x="539552" y="866690"/>
                  <a:ext cx="2238863" cy="223886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5F4FB"/>
                    </a:gs>
                    <a:gs pos="47000">
                      <a:schemeClr val="tx2">
                        <a:lumMod val="60000"/>
                        <a:lumOff val="40000"/>
                      </a:schemeClr>
                    </a:gs>
                    <a:gs pos="98000">
                      <a:srgbClr val="2A6EC0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  <a:effectLst>
                  <a:outerShdw blurRad="50800" dist="25400" dir="5400000" algn="t" rotWithShape="0">
                    <a:prstClr val="black">
                      <a:alpha val="9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 rot="1267204">
                  <a:off x="787448" y="1114592"/>
                  <a:ext cx="1743070" cy="174306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1" name="组合 70"/>
              <p:cNvGrpSpPr/>
              <p:nvPr/>
            </p:nvGrpSpPr>
            <p:grpSpPr>
              <a:xfrm rot="13938104">
                <a:off x="2623907" y="2960393"/>
                <a:ext cx="169625" cy="169626"/>
                <a:chOff x="539552" y="866690"/>
                <a:chExt cx="2238863" cy="2238869"/>
              </a:xfrm>
            </p:grpSpPr>
            <p:sp>
              <p:nvSpPr>
                <p:cNvPr id="72" name="椭圆 71"/>
                <p:cNvSpPr/>
                <p:nvPr/>
              </p:nvSpPr>
              <p:spPr bwMode="auto">
                <a:xfrm rot="1267204">
                  <a:off x="539552" y="866690"/>
                  <a:ext cx="2238863" cy="223886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5F4FB"/>
                    </a:gs>
                    <a:gs pos="47000">
                      <a:schemeClr val="tx2">
                        <a:lumMod val="60000"/>
                        <a:lumOff val="40000"/>
                      </a:schemeClr>
                    </a:gs>
                    <a:gs pos="98000">
                      <a:srgbClr val="2A6EC0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  <a:effectLst>
                  <a:outerShdw blurRad="50800" dist="25400" dir="5400000" algn="t" rotWithShape="0">
                    <a:prstClr val="black">
                      <a:alpha val="9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 rot="1267204">
                  <a:off x="787448" y="1114592"/>
                  <a:ext cx="1743070" cy="174306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74" name="TextBox 73"/>
            <p:cNvSpPr txBox="1"/>
            <p:nvPr/>
          </p:nvSpPr>
          <p:spPr>
            <a:xfrm>
              <a:off x="539552" y="2882683"/>
              <a:ext cx="1867104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400" kern="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创造共同的工作机会</a:t>
              </a:r>
              <a:endParaRPr lang="en-US" altLang="zh-CN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促进团队认同感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18193" y="3622096"/>
              <a:ext cx="2193567" cy="372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增进团队成员之间的反馈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62209" y="4079504"/>
              <a:ext cx="2265575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kern="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信任你的成员</a:t>
              </a:r>
              <a:endParaRPr lang="en-US" altLang="zh-CN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kern="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鼓励大家公开自己的观点</a:t>
              </a:r>
              <a:endParaRPr lang="en-US" altLang="zh-CN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790760" y="3184975"/>
              <a:ext cx="1164411" cy="876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noProof="0" dirty="0" smtClean="0">
                  <a:solidFill>
                    <a:srgbClr val="737373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</a:p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kern="0" noProof="0" dirty="0" smtClean="0">
                  <a:solidFill>
                    <a:srgbClr val="737373"/>
                  </a:solidFill>
                  <a:latin typeface="微软雅黑" pitchFamily="34" charset="-122"/>
                  <a:ea typeface="微软雅黑" pitchFamily="34" charset="-122"/>
                </a:rPr>
                <a:t>氛围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 rot="3485961">
            <a:off x="4427984" y="2661981"/>
            <a:ext cx="2104856" cy="2104856"/>
          </a:xfrm>
          <a:prstGeom prst="ellipse">
            <a:avLst/>
          </a:prstGeom>
          <a:noFill/>
          <a:ln>
            <a:solidFill>
              <a:srgbClr val="D7E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椭圆 2"/>
          <p:cNvSpPr/>
          <p:nvPr/>
        </p:nvSpPr>
        <p:spPr>
          <a:xfrm rot="2221913">
            <a:off x="5121283" y="3073179"/>
            <a:ext cx="1239997" cy="1640079"/>
          </a:xfrm>
          <a:custGeom>
            <a:avLst/>
            <a:gdLst/>
            <a:ahLst/>
            <a:cxnLst/>
            <a:rect l="l" t="t" r="r" b="b"/>
            <a:pathLst>
              <a:path w="1517963" h="2007730">
                <a:moveTo>
                  <a:pt x="514098" y="0"/>
                </a:moveTo>
                <a:cubicBezTo>
                  <a:pt x="1068517" y="0"/>
                  <a:pt x="1517963" y="449446"/>
                  <a:pt x="1517963" y="1003865"/>
                </a:cubicBezTo>
                <a:cubicBezTo>
                  <a:pt x="1517963" y="1558284"/>
                  <a:pt x="1068517" y="2007730"/>
                  <a:pt x="514098" y="2007730"/>
                </a:cubicBezTo>
                <a:cubicBezTo>
                  <a:pt x="406972" y="2007730"/>
                  <a:pt x="303765" y="1990950"/>
                  <a:pt x="207086" y="1959490"/>
                </a:cubicBezTo>
                <a:cubicBezTo>
                  <a:pt x="279744" y="1976607"/>
                  <a:pt x="355632" y="1985188"/>
                  <a:pt x="433595" y="1985188"/>
                </a:cubicBezTo>
                <a:cubicBezTo>
                  <a:pt x="988014" y="1985188"/>
                  <a:pt x="1437460" y="1551240"/>
                  <a:pt x="1437460" y="1015939"/>
                </a:cubicBezTo>
                <a:cubicBezTo>
                  <a:pt x="1437460" y="480638"/>
                  <a:pt x="988014" y="46690"/>
                  <a:pt x="433595" y="46690"/>
                </a:cubicBezTo>
                <a:cubicBezTo>
                  <a:pt x="278114" y="46690"/>
                  <a:pt x="130888" y="80819"/>
                  <a:pt x="0" y="142787"/>
                </a:cubicBezTo>
                <a:cubicBezTo>
                  <a:pt x="149912" y="51755"/>
                  <a:pt x="325961" y="0"/>
                  <a:pt x="514098" y="0"/>
                </a:cubicBezTo>
                <a:close/>
              </a:path>
            </a:pathLst>
          </a:custGeom>
          <a:gradFill flip="none" rotWithShape="1">
            <a:gsLst>
              <a:gs pos="15000">
                <a:srgbClr val="FFC000">
                  <a:alpha val="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3485961">
            <a:off x="6285052" y="3881514"/>
            <a:ext cx="169625" cy="169626"/>
            <a:chOff x="539552" y="866690"/>
            <a:chExt cx="2238863" cy="2238869"/>
          </a:xfrm>
        </p:grpSpPr>
        <p:sp>
          <p:nvSpPr>
            <p:cNvPr id="10" name="椭圆 9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485961">
            <a:off x="6042943" y="4268792"/>
            <a:ext cx="169625" cy="169626"/>
            <a:chOff x="539552" y="866690"/>
            <a:chExt cx="2238863" cy="2238869"/>
          </a:xfrm>
        </p:grpSpPr>
        <p:sp>
          <p:nvSpPr>
            <p:cNvPr id="13" name="椭圆 12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490863" y="3856546"/>
            <a:ext cx="216024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通过自己的榜样进行领导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14145" y="4288594"/>
            <a:ext cx="220311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保持微笑，鼓励幽默感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 rot="13938104">
            <a:off x="1971275" y="726202"/>
            <a:ext cx="2104856" cy="2104856"/>
          </a:xfrm>
          <a:prstGeom prst="ellipse">
            <a:avLst/>
          </a:prstGeom>
          <a:noFill/>
          <a:ln>
            <a:solidFill>
              <a:srgbClr val="D7E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766827" y="609052"/>
            <a:ext cx="2104856" cy="2104856"/>
          </a:xfrm>
          <a:prstGeom prst="ellipse">
            <a:avLst/>
          </a:prstGeom>
          <a:noFill/>
          <a:ln>
            <a:solidFill>
              <a:srgbClr val="D7E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椭圆 2"/>
          <p:cNvSpPr/>
          <p:nvPr/>
        </p:nvSpPr>
        <p:spPr>
          <a:xfrm rot="20335952">
            <a:off x="5488916" y="714463"/>
            <a:ext cx="1239997" cy="1640079"/>
          </a:xfrm>
          <a:custGeom>
            <a:avLst/>
            <a:gdLst/>
            <a:ahLst/>
            <a:cxnLst/>
            <a:rect l="l" t="t" r="r" b="b"/>
            <a:pathLst>
              <a:path w="1517963" h="2007730">
                <a:moveTo>
                  <a:pt x="514098" y="0"/>
                </a:moveTo>
                <a:cubicBezTo>
                  <a:pt x="1068517" y="0"/>
                  <a:pt x="1517963" y="449446"/>
                  <a:pt x="1517963" y="1003865"/>
                </a:cubicBezTo>
                <a:cubicBezTo>
                  <a:pt x="1517963" y="1558284"/>
                  <a:pt x="1068517" y="2007730"/>
                  <a:pt x="514098" y="2007730"/>
                </a:cubicBezTo>
                <a:cubicBezTo>
                  <a:pt x="406972" y="2007730"/>
                  <a:pt x="303765" y="1990950"/>
                  <a:pt x="207086" y="1959490"/>
                </a:cubicBezTo>
                <a:cubicBezTo>
                  <a:pt x="279744" y="1976607"/>
                  <a:pt x="355632" y="1985188"/>
                  <a:pt x="433595" y="1985188"/>
                </a:cubicBezTo>
                <a:cubicBezTo>
                  <a:pt x="988014" y="1985188"/>
                  <a:pt x="1437460" y="1551240"/>
                  <a:pt x="1437460" y="1015939"/>
                </a:cubicBezTo>
                <a:cubicBezTo>
                  <a:pt x="1437460" y="480638"/>
                  <a:pt x="988014" y="46690"/>
                  <a:pt x="433595" y="46690"/>
                </a:cubicBezTo>
                <a:cubicBezTo>
                  <a:pt x="278114" y="46690"/>
                  <a:pt x="130888" y="80819"/>
                  <a:pt x="0" y="142787"/>
                </a:cubicBezTo>
                <a:cubicBezTo>
                  <a:pt x="149912" y="51755"/>
                  <a:pt x="325961" y="0"/>
                  <a:pt x="514098" y="0"/>
                </a:cubicBezTo>
                <a:close/>
              </a:path>
            </a:pathLst>
          </a:custGeom>
          <a:gradFill flip="none" rotWithShape="1">
            <a:gsLst>
              <a:gs pos="15000">
                <a:srgbClr val="FFC000">
                  <a:alpha val="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 bwMode="auto">
          <a:xfrm rot="1267204">
            <a:off x="5126867" y="929236"/>
            <a:ext cx="1417594" cy="141759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267204">
            <a:off x="5229763" y="1032134"/>
            <a:ext cx="1211801" cy="121180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008372" y="721451"/>
            <a:ext cx="169625" cy="169626"/>
            <a:chOff x="539552" y="866690"/>
            <a:chExt cx="2238863" cy="2238869"/>
          </a:xfrm>
        </p:grpSpPr>
        <p:sp>
          <p:nvSpPr>
            <p:cNvPr id="21" name="椭圆 20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18341" y="954678"/>
            <a:ext cx="169625" cy="169626"/>
            <a:chOff x="539552" y="866690"/>
            <a:chExt cx="2238863" cy="2238869"/>
          </a:xfrm>
        </p:grpSpPr>
        <p:sp>
          <p:nvSpPr>
            <p:cNvPr id="24" name="椭圆 23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619185" y="1376599"/>
            <a:ext cx="169625" cy="169626"/>
            <a:chOff x="539552" y="866690"/>
            <a:chExt cx="2238863" cy="2238869"/>
          </a:xfrm>
        </p:grpSpPr>
        <p:sp>
          <p:nvSpPr>
            <p:cNvPr id="27" name="椭圆 26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72056" y="1865340"/>
            <a:ext cx="169625" cy="169626"/>
            <a:chOff x="539552" y="866690"/>
            <a:chExt cx="2238863" cy="2238869"/>
          </a:xfrm>
        </p:grpSpPr>
        <p:sp>
          <p:nvSpPr>
            <p:cNvPr id="30" name="椭圆 29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2" name="椭圆 31"/>
          <p:cNvSpPr/>
          <p:nvPr/>
        </p:nvSpPr>
        <p:spPr>
          <a:xfrm rot="1267204">
            <a:off x="3251280" y="1333939"/>
            <a:ext cx="2346503" cy="2346504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椭圆 2"/>
          <p:cNvSpPr/>
          <p:nvPr/>
        </p:nvSpPr>
        <p:spPr>
          <a:xfrm rot="12674056">
            <a:off x="2126107" y="807047"/>
            <a:ext cx="1239997" cy="1640079"/>
          </a:xfrm>
          <a:custGeom>
            <a:avLst/>
            <a:gdLst/>
            <a:ahLst/>
            <a:cxnLst/>
            <a:rect l="l" t="t" r="r" b="b"/>
            <a:pathLst>
              <a:path w="1517963" h="2007730">
                <a:moveTo>
                  <a:pt x="514098" y="0"/>
                </a:moveTo>
                <a:cubicBezTo>
                  <a:pt x="1068517" y="0"/>
                  <a:pt x="1517963" y="449446"/>
                  <a:pt x="1517963" y="1003865"/>
                </a:cubicBezTo>
                <a:cubicBezTo>
                  <a:pt x="1517963" y="1558284"/>
                  <a:pt x="1068517" y="2007730"/>
                  <a:pt x="514098" y="2007730"/>
                </a:cubicBezTo>
                <a:cubicBezTo>
                  <a:pt x="406972" y="2007730"/>
                  <a:pt x="303765" y="1990950"/>
                  <a:pt x="207086" y="1959490"/>
                </a:cubicBezTo>
                <a:cubicBezTo>
                  <a:pt x="279744" y="1976607"/>
                  <a:pt x="355632" y="1985188"/>
                  <a:pt x="433595" y="1985188"/>
                </a:cubicBezTo>
                <a:cubicBezTo>
                  <a:pt x="988014" y="1985188"/>
                  <a:pt x="1437460" y="1551240"/>
                  <a:pt x="1437460" y="1015939"/>
                </a:cubicBezTo>
                <a:cubicBezTo>
                  <a:pt x="1437460" y="480638"/>
                  <a:pt x="988014" y="46690"/>
                  <a:pt x="433595" y="46690"/>
                </a:cubicBezTo>
                <a:cubicBezTo>
                  <a:pt x="278114" y="46690"/>
                  <a:pt x="130888" y="80819"/>
                  <a:pt x="0" y="142787"/>
                </a:cubicBezTo>
                <a:cubicBezTo>
                  <a:pt x="149912" y="51755"/>
                  <a:pt x="325961" y="0"/>
                  <a:pt x="514098" y="0"/>
                </a:cubicBezTo>
                <a:close/>
              </a:path>
            </a:pathLst>
          </a:custGeom>
          <a:gradFill flip="none" rotWithShape="1">
            <a:gsLst>
              <a:gs pos="15000">
                <a:srgbClr val="FFC000">
                  <a:alpha val="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 rot="13938104">
            <a:off x="2286321" y="1071185"/>
            <a:ext cx="1417594" cy="1417597"/>
            <a:chOff x="3469875" y="2493969"/>
            <a:chExt cx="2238863" cy="2238869"/>
          </a:xfrm>
        </p:grpSpPr>
        <p:sp>
          <p:nvSpPr>
            <p:cNvPr id="35" name="椭圆 34"/>
            <p:cNvSpPr/>
            <p:nvPr/>
          </p:nvSpPr>
          <p:spPr bwMode="auto">
            <a:xfrm rot="1267204">
              <a:off x="3469875" y="2493969"/>
              <a:ext cx="2238863" cy="223886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rot="1267204">
              <a:off x="3632383" y="2656480"/>
              <a:ext cx="1913846" cy="191384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rot="13938104">
            <a:off x="2094699" y="2000040"/>
            <a:ext cx="169625" cy="169626"/>
            <a:chOff x="539552" y="866690"/>
            <a:chExt cx="2238863" cy="2238869"/>
          </a:xfrm>
        </p:grpSpPr>
        <p:sp>
          <p:nvSpPr>
            <p:cNvPr id="38" name="椭圆 37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13938104">
            <a:off x="2028541" y="1533036"/>
            <a:ext cx="169625" cy="169626"/>
            <a:chOff x="539552" y="866690"/>
            <a:chExt cx="2238863" cy="2238869"/>
          </a:xfrm>
        </p:grpSpPr>
        <p:sp>
          <p:nvSpPr>
            <p:cNvPr id="41" name="椭圆 40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 rot="13938104">
            <a:off x="2230290" y="1123282"/>
            <a:ext cx="169625" cy="169626"/>
            <a:chOff x="539552" y="866690"/>
            <a:chExt cx="2238863" cy="2238869"/>
          </a:xfrm>
        </p:grpSpPr>
        <p:sp>
          <p:nvSpPr>
            <p:cNvPr id="44" name="椭圆 43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 rot="1539937">
            <a:off x="6355402" y="2459265"/>
            <a:ext cx="2386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C00000"/>
                </a:solidFill>
              </a:rPr>
              <a:t>3 </a:t>
            </a:r>
            <a:endParaRPr lang="en-US" altLang="zh-CN" sz="3200" dirty="0" smtClean="0">
              <a:solidFill>
                <a:srgbClr val="C00000"/>
              </a:solidFill>
            </a:endParaRPr>
          </a:p>
          <a:p>
            <a:pPr lvl="0" algn="ctr"/>
            <a:r>
              <a:rPr lang="zh-CN" altLang="en-US" sz="3200" b="1" dirty="0" smtClean="0">
                <a:solidFill>
                  <a:srgbClr val="C00000"/>
                </a:solidFill>
              </a:rPr>
              <a:t>展现</a:t>
            </a:r>
            <a:r>
              <a:rPr lang="zh-CN" altLang="en-US" sz="3200" b="1" dirty="0">
                <a:solidFill>
                  <a:srgbClr val="C00000"/>
                </a:solidFill>
              </a:rPr>
              <a:t>魅力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276800" y="1203598"/>
            <a:ext cx="1164411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B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管理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01068" y="389052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学会放权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3115" y="853156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让事情简单化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71683" y="1293471"/>
            <a:ext cx="1948788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召开不同类型的会议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840204" y="1840477"/>
            <a:ext cx="1980267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确保工作所需的资源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7983" y="970160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鼓励参与愿景规划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3967" y="1444442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对愿景做出解释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6664" y="1918653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提供意义和挑战</a:t>
            </a:r>
            <a:endParaRPr lang="en-US" altLang="zh-CN" sz="1400" kern="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97143" y="1347614"/>
            <a:ext cx="1164411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愿景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 rot="4753165">
            <a:off x="4800191" y="3007151"/>
            <a:ext cx="1417594" cy="141759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4753165">
            <a:off x="4903087" y="3110049"/>
            <a:ext cx="1211801" cy="121180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4932040" y="3291830"/>
            <a:ext cx="1164411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1" kern="0" noProof="0" dirty="0" smtClean="0">
                <a:solidFill>
                  <a:srgbClr val="737373"/>
                </a:solidFill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737373"/>
                </a:solidFill>
                <a:latin typeface="微软雅黑" pitchFamily="34" charset="-122"/>
                <a:ea typeface="微软雅黑" pitchFamily="34" charset="-122"/>
              </a:rPr>
              <a:t>行为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83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404016" y="3867894"/>
            <a:ext cx="6624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99592" y="321982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HANDLING TEAM PROBLEMS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395267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处理团队问题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04016" y="3939902"/>
            <a:ext cx="662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834" y="779951"/>
            <a:ext cx="2510364" cy="20215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圆角矩形 7"/>
          <p:cNvSpPr/>
          <p:nvPr/>
        </p:nvSpPr>
        <p:spPr>
          <a:xfrm>
            <a:off x="3275856" y="627534"/>
            <a:ext cx="2880320" cy="2326412"/>
          </a:xfrm>
          <a:prstGeom prst="roundRect">
            <a:avLst>
              <a:gd name="adj" fmla="val 7234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3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1851670"/>
            <a:ext cx="2750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我们不是</a:t>
            </a:r>
            <a:endParaRPr kumimoji="0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一个团队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1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1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0538"/>
            <a:ext cx="9144000" cy="316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6156176" y="843558"/>
            <a:ext cx="2304256" cy="2304256"/>
            <a:chOff x="6372200" y="837892"/>
            <a:chExt cx="2304256" cy="2304256"/>
          </a:xfrm>
        </p:grpSpPr>
        <p:sp>
          <p:nvSpPr>
            <p:cNvPr id="2" name="椭圆 1"/>
            <p:cNvSpPr/>
            <p:nvPr/>
          </p:nvSpPr>
          <p:spPr>
            <a:xfrm>
              <a:off x="6372200" y="837892"/>
              <a:ext cx="2304256" cy="23042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876256" y="1115908"/>
              <a:ext cx="136815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</a:rPr>
                <a:t>团队种类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Types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95536" y="3291830"/>
            <a:ext cx="18899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工作团队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“顶层”团队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商务策略团队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项目团队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7884" y="3291830"/>
            <a:ext cx="18899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跨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特别任务团队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质量周期团队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客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服服务团队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3291830"/>
            <a:ext cx="2411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“快速任务”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团队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维护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销售团队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自我管理团队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863747" y="1785884"/>
            <a:ext cx="2642011" cy="2113571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50" name="矩形 49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1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54" name="椭圆 53"/>
          <p:cNvSpPr/>
          <p:nvPr/>
        </p:nvSpPr>
        <p:spPr>
          <a:xfrm>
            <a:off x="1203235" y="1885468"/>
            <a:ext cx="72008" cy="72008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3111289" y="1881134"/>
            <a:ext cx="72008" cy="72008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56" name="直接连接符 55"/>
          <p:cNvCxnSpPr>
            <a:stCxn id="58" idx="6"/>
            <a:endCxn id="55" idx="5"/>
          </p:cNvCxnSpPr>
          <p:nvPr/>
        </p:nvCxnSpPr>
        <p:spPr>
          <a:xfrm>
            <a:off x="2258335" y="1350275"/>
            <a:ext cx="914417" cy="592322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57" name="直接连接符 56"/>
          <p:cNvCxnSpPr>
            <a:stCxn id="58" idx="2"/>
            <a:endCxn id="54" idx="3"/>
          </p:cNvCxnSpPr>
          <p:nvPr/>
        </p:nvCxnSpPr>
        <p:spPr>
          <a:xfrm flipH="1">
            <a:off x="1213780" y="1350275"/>
            <a:ext cx="853393" cy="596656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8" name="椭圆 57"/>
          <p:cNvSpPr/>
          <p:nvPr/>
        </p:nvSpPr>
        <p:spPr>
          <a:xfrm>
            <a:off x="2067173" y="1254694"/>
            <a:ext cx="191162" cy="19116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71429" y="2807226"/>
            <a:ext cx="3694990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由</a:t>
            </a:r>
            <a:r>
              <a:rPr kumimoji="0" lang="en-US" altLang="zh-CN" sz="16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B·W·</a:t>
            </a:r>
            <a:r>
              <a:rPr kumimoji="0" lang="zh-CN" altLang="en-US" sz="16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塔克曼提出</a:t>
            </a:r>
            <a:endParaRPr kumimoji="0" lang="en-US" altLang="zh-CN" sz="16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了解各个阶段的特质和行为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针对各个行为采取相应的行动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71429" y="1495811"/>
            <a:ext cx="311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对策：从群体到团队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466019" y="1984532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466019" y="2596985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396042" y="2121708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团队的发展经历的四个必然阶段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469440" y="18974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形成阶段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69440" y="24252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剧变阶段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19209" y="2953080"/>
            <a:ext cx="1740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标准化阶段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469440" y="34808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运行阶段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979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57746" y="1851670"/>
            <a:ext cx="27503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冲突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2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7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9555" y="771550"/>
            <a:ext cx="8424936" cy="4248472"/>
            <a:chOff x="289555" y="1042459"/>
            <a:chExt cx="8424936" cy="3528392"/>
          </a:xfrm>
        </p:grpSpPr>
        <p:sp>
          <p:nvSpPr>
            <p:cNvPr id="46" name="矩形 45"/>
            <p:cNvSpPr/>
            <p:nvPr/>
          </p:nvSpPr>
          <p:spPr>
            <a:xfrm>
              <a:off x="289555" y="1042459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74312" y="1291064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17936" y="1185936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89555" y="237877"/>
            <a:ext cx="6030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对策：托马斯 </a:t>
            </a:r>
            <a:r>
              <a:rPr lang="en-US" altLang="zh-CN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基尔曼恩冲突模型工具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07644"/>
              </p:ext>
            </p:extLst>
          </p:nvPr>
        </p:nvGraphicFramePr>
        <p:xfrm>
          <a:off x="577587" y="1131590"/>
          <a:ext cx="7848872" cy="3445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448"/>
                <a:gridCol w="3283712"/>
                <a:gridCol w="3283712"/>
              </a:tblGrid>
              <a:tr h="1339583">
                <a:tc rowSpan="3">
                  <a:txBody>
                    <a:bodyPr/>
                    <a:lstStyle/>
                    <a:p>
                      <a:pPr algn="r"/>
                      <a:r>
                        <a:rPr lang="zh-CN" altLang="en-US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果断的</a:t>
                      </a:r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r>
                        <a:rPr lang="zh-CN" altLang="en-US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不果断的</a:t>
                      </a:r>
                      <a:endParaRPr lang="zh-CN" altLang="en-US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958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911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           不合作                                      合作</a:t>
                      </a:r>
                      <a:endParaRPr lang="zh-CN" alt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5632" y="145926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竞争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（输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—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赢）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12160" y="145926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</a:rPr>
              <a:t>合作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（双赢）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2160" y="2748865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妥协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（赢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—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输）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85632" y="2748865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</a:rPr>
              <a:t>回避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（输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—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输）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07408" y="1807244"/>
            <a:ext cx="2520280" cy="12960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139952" y="206769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</a:rPr>
              <a:t>折中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（双赢）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8492" y="1114747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竞争（输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赢）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通过坚持自己的立场拒绝别人的观念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53984" y="1114747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合作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（双赢）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采纳双方的观点，找到使双方都有发展的方法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51920" y="1962294"/>
            <a:ext cx="26464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折中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（双赢）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双赢的谈判艺术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68492" y="2715766"/>
            <a:ext cx="26464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回避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（输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不介入冲突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53984" y="2447042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妥协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（赢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接受现状，放弃原来的主张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82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29" grpId="0"/>
      <p:bldP spid="29" grpId="1"/>
      <p:bldP spid="29" grpId="2"/>
      <p:bldP spid="30" grpId="0"/>
      <p:bldP spid="30" grpId="1"/>
      <p:bldP spid="30" grpId="2"/>
      <p:bldP spid="28" grpId="0"/>
      <p:bldP spid="28" grpId="1"/>
      <p:bldP spid="28" grpId="2"/>
      <p:bldP spid="4" grpId="0" animBg="1"/>
      <p:bldP spid="4" grpId="1" animBg="1"/>
      <p:bldP spid="4" grpId="2" animBg="1"/>
      <p:bldP spid="4" grpId="3" animBg="1"/>
      <p:bldP spid="31" grpId="0"/>
      <p:bldP spid="31" grpId="1"/>
      <p:bldP spid="31" grpId="2"/>
      <p:bldP spid="6" grpId="0"/>
      <p:bldP spid="6" grpId="1"/>
      <p:bldP spid="33" grpId="0"/>
      <p:bldP spid="33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18333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领导风格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3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384954" y="267494"/>
            <a:ext cx="36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对策：以下属为风格考虑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89555" y="771550"/>
            <a:ext cx="8424936" cy="4248472"/>
            <a:chOff x="289555" y="1042459"/>
            <a:chExt cx="8424936" cy="3528392"/>
          </a:xfrm>
        </p:grpSpPr>
        <p:sp>
          <p:nvSpPr>
            <p:cNvPr id="25" name="矩形 24"/>
            <p:cNvSpPr/>
            <p:nvPr/>
          </p:nvSpPr>
          <p:spPr>
            <a:xfrm>
              <a:off x="289555" y="1042459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74312" y="1291064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17936" y="1185936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aphicFrame>
        <p:nvGraphicFramePr>
          <p:cNvPr id="28" name="表格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800261"/>
              </p:ext>
            </p:extLst>
          </p:nvPr>
        </p:nvGraphicFramePr>
        <p:xfrm>
          <a:off x="577587" y="1131590"/>
          <a:ext cx="7810836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418"/>
                <a:gridCol w="3905418"/>
              </a:tblGrid>
              <a:tr h="1620180"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0180"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331640" y="1637387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控制者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34232" y="163564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向导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34232" y="321677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促进者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04764" y="3219529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顾问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87624" y="1275606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希望计划得以实施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发出具体的指令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密切监督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2000" y="1203598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阐明任务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提供建议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让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成员对工作有主人翁的态度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7584" y="2859782"/>
            <a:ext cx="31683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概括性地描述任务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引起讨论，激发观念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保证团队都同意采取行动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88024" y="2914947"/>
            <a:ext cx="33123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指明总体方向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给予团队充分授权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希望团队报告所取得的进步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03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9" grpId="2"/>
      <p:bldP spid="30" grpId="0"/>
      <p:bldP spid="30" grpId="1"/>
      <p:bldP spid="30" grpId="2"/>
      <p:bldP spid="31" grpId="0"/>
      <p:bldP spid="31" grpId="1"/>
      <p:bldP spid="31" grpId="2"/>
      <p:bldP spid="32" grpId="0"/>
      <p:bldP spid="32" grpId="1"/>
      <p:bldP spid="32" grpId="2"/>
      <p:bldP spid="35" grpId="0"/>
      <p:bldP spid="35" grpId="1"/>
      <p:bldP spid="36" grpId="0"/>
      <p:bldP spid="36" grpId="1"/>
      <p:bldP spid="38" grpId="0"/>
      <p:bldP spid="38" grpId="1"/>
      <p:bldP spid="39" grpId="0"/>
      <p:bldP spid="39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缺乏平衡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4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4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89555" y="627534"/>
            <a:ext cx="8424936" cy="4248472"/>
            <a:chOff x="289555" y="882345"/>
            <a:chExt cx="8424936" cy="3528392"/>
          </a:xfrm>
        </p:grpSpPr>
        <p:sp>
          <p:nvSpPr>
            <p:cNvPr id="2" name="矩形 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11560" y="2298234"/>
            <a:ext cx="381642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协调人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指明方向的人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智多星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 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富有创造性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>
                <a:solidFill>
                  <a:srgbClr val="0070C0"/>
                </a:solidFill>
              </a:rPr>
              <a:t>凝聚</a:t>
            </a:r>
            <a:r>
              <a:rPr lang="zh-CN" altLang="en-US" sz="1800" b="1" dirty="0" smtClean="0">
                <a:solidFill>
                  <a:srgbClr val="0070C0"/>
                </a:solidFill>
              </a:rPr>
              <a:t>者 </a:t>
            </a:r>
            <a:r>
              <a:rPr lang="en-US" altLang="zh-CN" sz="18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凝聚人心成员有机整体</a:t>
            </a:r>
            <a:endParaRPr lang="en-US" altLang="zh-CN" sz="18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鞭策者 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</a:t>
            </a:r>
            <a:r>
              <a:rPr kumimoji="0" lang="en-US" altLang="zh-CN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 </a:t>
            </a:r>
            <a:r>
              <a:rPr kumimoji="0" lang="zh-CN" alt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关心工作进度及可能出错的事情</a:t>
            </a:r>
            <a:endParaRPr kumimoji="0" lang="en-US" altLang="zh-CN" sz="1800" b="0" i="0" u="none" strike="noStrike" kern="0" cap="none" spc="0" normalizeH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948788"/>
            <a:ext cx="311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对策：角色的平衡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06150" y="1437509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6150" y="2049962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6172" y="1574685"/>
            <a:ext cx="3670377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贝尔宾团队角色配比团队平衡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99992" y="1882736"/>
            <a:ext cx="39957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实干家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把决策和计划变成可执行的具体任务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外交家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与外部进行联系找出需求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监督评论员</a:t>
            </a:r>
            <a:r>
              <a:rPr lang="zh-CN" altLang="en-US" sz="18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</a:t>
            </a:r>
            <a:endParaRPr lang="en-US" altLang="zh-CN" sz="18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分析环境状况，阻止按错误的方向行动</a:t>
            </a:r>
            <a:endParaRPr lang="en-US" altLang="zh-CN" sz="18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61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技术短缺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5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8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43428" y="2809928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</a:t>
            </a:r>
            <a:r>
              <a:rPr lang="zh-CN" altLang="en-US" sz="24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专家角色的支持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38019" y="3298649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038019" y="3911102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8042" y="3435825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建立人员拥有的技术的详细列表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660" y="1275606"/>
            <a:ext cx="4187455" cy="2613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698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忽视业绩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6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4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12160" y="267494"/>
            <a:ext cx="2304256" cy="2304256"/>
            <a:chOff x="6156176" y="843558"/>
            <a:chExt cx="2304256" cy="2304256"/>
          </a:xfrm>
        </p:grpSpPr>
        <p:sp>
          <p:nvSpPr>
            <p:cNvPr id="3" name="椭圆 2"/>
            <p:cNvSpPr/>
            <p:nvPr/>
          </p:nvSpPr>
          <p:spPr>
            <a:xfrm>
              <a:off x="6156176" y="843558"/>
              <a:ext cx="2304256" cy="23042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372200" y="1121574"/>
              <a:ext cx="187220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</a:rPr>
                <a:t>团队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潜力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Potential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-247006" y="901593"/>
            <a:ext cx="5971133" cy="4251409"/>
            <a:chOff x="-247005" y="1434434"/>
            <a:chExt cx="5138343" cy="3718568"/>
          </a:xfrm>
        </p:grpSpPr>
        <p:sp>
          <p:nvSpPr>
            <p:cNvPr id="14" name="矩形 13"/>
            <p:cNvSpPr/>
            <p:nvPr/>
          </p:nvSpPr>
          <p:spPr>
            <a:xfrm rot="573702">
              <a:off x="3253396" y="1947438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激励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8" y="2284254"/>
              <a:ext cx="4590270" cy="2868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矩形 11"/>
            <p:cNvSpPr/>
            <p:nvPr/>
          </p:nvSpPr>
          <p:spPr>
            <a:xfrm rot="20711684">
              <a:off x="794336" y="1785120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努力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21414104">
              <a:off x="2123343" y="1434434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成就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0301266">
              <a:off x="-247005" y="1561976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信任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472608" y="2539791"/>
            <a:ext cx="3563888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取得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比个人单独工作更加出色的结果</a:t>
            </a:r>
            <a:b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能产生出比个人更多的主意</a:t>
            </a:r>
            <a:b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相互帮助，提高各自的技能与自信心</a:t>
            </a:r>
            <a:b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对任务和成员间表现出责任心</a:t>
            </a:r>
            <a:b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自我激励 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4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3707" y="2118767"/>
            <a:ext cx="3276205" cy="2620917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924686" y="2242255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90754" y="2236881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" name="直接连接符 8"/>
          <p:cNvCxnSpPr>
            <a:stCxn id="11" idx="6"/>
            <a:endCxn id="8" idx="5"/>
          </p:cNvCxnSpPr>
          <p:nvPr/>
        </p:nvCxnSpPr>
        <p:spPr>
          <a:xfrm>
            <a:off x="2233055" y="1578593"/>
            <a:ext cx="1133916" cy="734504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直接连接符 9"/>
          <p:cNvCxnSpPr>
            <a:stCxn id="11" idx="2"/>
            <a:endCxn id="7" idx="3"/>
          </p:cNvCxnSpPr>
          <p:nvPr/>
        </p:nvCxnSpPr>
        <p:spPr>
          <a:xfrm flipH="1">
            <a:off x="937763" y="1578593"/>
            <a:ext cx="1058243" cy="739879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1" name="椭圆 10"/>
          <p:cNvSpPr/>
          <p:nvPr/>
        </p:nvSpPr>
        <p:spPr>
          <a:xfrm>
            <a:off x="1996006" y="1460069"/>
            <a:ext cx="237049" cy="2370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80" y="2283719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不良的业绩被容忍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64" y="2911635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优秀的业绩不受重视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896" y="3538177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团队掩盖个人的弱点</a:t>
            </a:r>
            <a:r>
              <a:rPr lang="en-US" altLang="zh-CN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才能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9437" y="4220643"/>
            <a:ext cx="326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个人能力差导致团队业绩差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699542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忽视业绩现象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067944" y="555526"/>
            <a:ext cx="4790563" cy="4248472"/>
            <a:chOff x="289555" y="882345"/>
            <a:chExt cx="8424936" cy="3528392"/>
          </a:xfrm>
        </p:grpSpPr>
        <p:sp>
          <p:nvSpPr>
            <p:cNvPr id="32" name="矩形 3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283968" y="1153744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对策：明确目标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78559" y="1642465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378559" y="2254918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08582" y="1779641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1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由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领导者正面进行处理重视业绩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71429" y="2586266"/>
            <a:ext cx="3694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关注目标 </a:t>
            </a:r>
            <a:r>
              <a:rPr lang="en-US" altLang="zh-CN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完成时间 </a:t>
            </a:r>
            <a:r>
              <a:rPr lang="en-US" altLang="zh-CN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完成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标准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以培训的方式提供帮助，给予支持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引入检查运行状况的方法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鼓励成员在技术上的自我评价和反馈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654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缺乏纪律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7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3707" y="2118767"/>
            <a:ext cx="3276205" cy="2620917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924686" y="2242255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90754" y="2236881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" name="直接连接符 8"/>
          <p:cNvCxnSpPr>
            <a:stCxn id="11" idx="6"/>
            <a:endCxn id="8" idx="5"/>
          </p:cNvCxnSpPr>
          <p:nvPr/>
        </p:nvCxnSpPr>
        <p:spPr>
          <a:xfrm>
            <a:off x="2233055" y="1578593"/>
            <a:ext cx="1133916" cy="734504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直接连接符 9"/>
          <p:cNvCxnSpPr>
            <a:stCxn id="11" idx="2"/>
            <a:endCxn id="7" idx="3"/>
          </p:cNvCxnSpPr>
          <p:nvPr/>
        </p:nvCxnSpPr>
        <p:spPr>
          <a:xfrm flipH="1">
            <a:off x="937763" y="1578593"/>
            <a:ext cx="1058243" cy="739879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1" name="椭圆 10"/>
          <p:cNvSpPr/>
          <p:nvPr/>
        </p:nvSpPr>
        <p:spPr>
          <a:xfrm>
            <a:off x="1996006" y="1460069"/>
            <a:ext cx="237049" cy="2370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80" y="2964184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组织总是改变规则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64" y="3592100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人际关系比工作重要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896" y="4218642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我行我素的行为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699542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缺乏纪律现象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067944" y="555526"/>
            <a:ext cx="4790563" cy="4248472"/>
            <a:chOff x="289555" y="882345"/>
            <a:chExt cx="8424936" cy="3528392"/>
          </a:xfrm>
        </p:grpSpPr>
        <p:sp>
          <p:nvSpPr>
            <p:cNvPr id="32" name="矩形 3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283968" y="1153744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对策：告知影响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78559" y="1642465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378559" y="2254918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08582" y="1779641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分析团队所处的阶段酌情处置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2452562"/>
            <a:ext cx="4176464" cy="191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6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缺乏想法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8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7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43428" y="2809928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对策：头脑风暴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38019" y="3298649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038019" y="3911102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8042" y="3435825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利用大家的智慧提高创造力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5589" y="1275606"/>
            <a:ext cx="3935597" cy="2613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432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地点分散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9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31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32040" y="1424846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危机</a:t>
            </a: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：物理影响到人心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65036" y="2000910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4232" y="1275606"/>
            <a:ext cx="3918311" cy="2613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992660" y="2144926"/>
            <a:ext cx="3478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人们会感到孤立无援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会缺少对团队的认同感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产生“我们和他们”的分裂的观点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交流的过程减缓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分享技术和经验的机会会错失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475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3528" y="882344"/>
            <a:ext cx="8424936" cy="3777637"/>
            <a:chOff x="289555" y="882345"/>
            <a:chExt cx="8424936" cy="3528392"/>
          </a:xfrm>
        </p:grpSpPr>
        <p:sp>
          <p:nvSpPr>
            <p:cNvPr id="46" name="矩形 45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5121418" y="1343546"/>
            <a:ext cx="3156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对策：个人多做努力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171017" y="1923678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1907" y="1362423"/>
            <a:ext cx="4265918" cy="28328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098641" y="2063626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提醒团队你们的目标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向成员宣传愿景和目标</a:t>
            </a:r>
            <a:endParaRPr lang="en-US" altLang="zh-CN" sz="1600" noProof="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利用团队中的技术和专业知识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开发一种合适的工作方法</a:t>
            </a:r>
            <a:endParaRPr lang="en-US" altLang="zh-CN" sz="1600" noProof="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鼓励大家公开想法，贡献经验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合理安排好时间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845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57746" y="1851670"/>
            <a:ext cx="27503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抱怨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012707" y="4371950"/>
            <a:ext cx="2873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10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41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36097" y="2809928"/>
            <a:ext cx="286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对策：提升情商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530687" y="3298649"/>
            <a:ext cx="277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530687" y="3911102"/>
            <a:ext cx="277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60710" y="3435825"/>
            <a:ext cx="2841977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先处理情绪后处理事情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784" y="1246762"/>
            <a:ext cx="4228240" cy="2799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8396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76"/>
          <a:stretch/>
        </p:blipFill>
        <p:spPr>
          <a:xfrm>
            <a:off x="467544" y="87279"/>
            <a:ext cx="3806945" cy="11883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7728" y="99383"/>
            <a:ext cx="3816424" cy="1140415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rot="16200000">
            <a:off x="2159536" y="2625494"/>
            <a:ext cx="4716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67544" y="1887150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67544" y="2499323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67544" y="3111496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67544" y="3723669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67544" y="4335842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67544" y="4948014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365408" y="2787774"/>
            <a:ext cx="2304256" cy="2304256"/>
            <a:chOff x="6156176" y="843558"/>
            <a:chExt cx="2304256" cy="2304256"/>
          </a:xfrm>
        </p:grpSpPr>
        <p:sp>
          <p:nvSpPr>
            <p:cNvPr id="3" name="椭圆 2"/>
            <p:cNvSpPr/>
            <p:nvPr/>
          </p:nvSpPr>
          <p:spPr>
            <a:xfrm>
              <a:off x="6156176" y="843558"/>
              <a:ext cx="2304256" cy="23042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372200" y="1121574"/>
              <a:ext cx="1872208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对比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Teams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VS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Groups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五边形 14"/>
          <p:cNvSpPr/>
          <p:nvPr/>
        </p:nvSpPr>
        <p:spPr>
          <a:xfrm>
            <a:off x="4517536" y="2091070"/>
            <a:ext cx="1278600" cy="619269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群体</a:t>
            </a:r>
            <a:endParaRPr lang="zh-CN" altLang="en-US" sz="2400" b="1" dirty="0"/>
          </a:p>
        </p:txBody>
      </p:sp>
      <p:sp>
        <p:nvSpPr>
          <p:cNvPr id="16" name="五边形 15"/>
          <p:cNvSpPr/>
          <p:nvPr/>
        </p:nvSpPr>
        <p:spPr>
          <a:xfrm flipH="1">
            <a:off x="3238936" y="1419622"/>
            <a:ext cx="1278600" cy="619269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团队</a:t>
            </a:r>
            <a:endParaRPr lang="zh-CN" alt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7504" y="1275606"/>
            <a:ext cx="2727568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人们互相信任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人们互相支持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公开表达自己的感受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信息自由共享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矛盾得到解决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大家有共同的目标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8888" y="1275606"/>
            <a:ext cx="2727568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人们一同工作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个人感受不是工作一部分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公开度是有限的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在需要的时候提供信息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人们调解存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的矛盾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目标个人化或不明确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1851670"/>
            <a:ext cx="2750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对团队</a:t>
            </a:r>
            <a:endParaRPr kumimoji="0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没有热情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012707" y="4371950"/>
            <a:ext cx="2873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11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64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5672" y="2118767"/>
            <a:ext cx="3276205" cy="2620917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886651" y="2242255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52719" y="2236881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" name="直接连接符 8"/>
          <p:cNvCxnSpPr>
            <a:stCxn id="11" idx="6"/>
            <a:endCxn id="8" idx="5"/>
          </p:cNvCxnSpPr>
          <p:nvPr/>
        </p:nvCxnSpPr>
        <p:spPr>
          <a:xfrm>
            <a:off x="2195020" y="1578593"/>
            <a:ext cx="1133916" cy="734504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直接连接符 9"/>
          <p:cNvCxnSpPr>
            <a:stCxn id="11" idx="2"/>
            <a:endCxn id="7" idx="3"/>
          </p:cNvCxnSpPr>
          <p:nvPr/>
        </p:nvCxnSpPr>
        <p:spPr>
          <a:xfrm flipH="1">
            <a:off x="899728" y="1578593"/>
            <a:ext cx="1058243" cy="739879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1" name="椭圆 10"/>
          <p:cNvSpPr/>
          <p:nvPr/>
        </p:nvSpPr>
        <p:spPr>
          <a:xfrm>
            <a:off x="1957971" y="1460069"/>
            <a:ext cx="237049" cy="2370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2645" y="2283719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觉得团队没有前途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9229" y="2911635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不愿敞开心扉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0861" y="3538177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不愿意分享知识和技能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402" y="4220643"/>
            <a:ext cx="326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不愿意承受学习而“痛苦”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533" y="699542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没热情表现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029909" y="555526"/>
            <a:ext cx="4790563" cy="4248472"/>
            <a:chOff x="289555" y="882345"/>
            <a:chExt cx="8424936" cy="3528392"/>
          </a:xfrm>
        </p:grpSpPr>
        <p:sp>
          <p:nvSpPr>
            <p:cNvPr id="32" name="矩形 3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317941" y="1935881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对策：个别处理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412532" y="2424602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412532" y="3037055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42555" y="2561778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不能强制所有人成为一个团队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17941" y="3368403"/>
            <a:ext cx="3694990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给特定的人员干特定的工作</a:t>
            </a:r>
            <a:endParaRPr lang="en-US" altLang="zh-CN" sz="1600" dirty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针对不同的个性建立关系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350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827584" y="3147814"/>
            <a:ext cx="7668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燕尾形 4"/>
          <p:cNvSpPr/>
          <p:nvPr/>
        </p:nvSpPr>
        <p:spPr>
          <a:xfrm>
            <a:off x="8748713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 flipH="1">
            <a:off x="179388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460" y="1707654"/>
            <a:ext cx="134627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9520" y="1707654"/>
            <a:ext cx="1316573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1753" y="1707654"/>
            <a:ext cx="1354430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1843" y="1707654"/>
            <a:ext cx="141180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308" y="1707654"/>
            <a:ext cx="1341124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755576" y="3356287"/>
            <a:ext cx="1440160" cy="756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第一部分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关于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05393" y="444609"/>
            <a:ext cx="26468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内容回顾</a:t>
            </a:r>
            <a:endParaRPr lang="zh-CN" altLang="en-US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869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第二部分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面临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难题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0181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第三部分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建立团队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7493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第四部分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领导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4805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第五部分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处理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问题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61" y="1"/>
            <a:ext cx="9151200" cy="322235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51520" y="2206706"/>
            <a:ext cx="1728000" cy="2669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7" y="2283718"/>
            <a:ext cx="1595033" cy="187220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195736" y="3435846"/>
            <a:ext cx="2088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硬笔楷书简体" pitchFamily="65" charset="-122"/>
                <a:ea typeface="方正硬笔楷书简体" pitchFamily="65" charset="-122"/>
              </a:rPr>
              <a:t>应芳</a:t>
            </a:r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硬笔楷书简体" pitchFamily="65" charset="-122"/>
                <a:ea typeface="方正硬笔楷书简体" pitchFamily="65" charset="-122"/>
              </a:rPr>
              <a:t>萍的</a:t>
            </a:r>
            <a:r>
              <a:rPr lang="en-US" altLang="zh-CN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方正硬笔楷书简体" pitchFamily="65" charset="-122"/>
              </a:rPr>
              <a:t>P</a:t>
            </a:r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硬笔楷书简体" pitchFamily="65" charset="-122"/>
                <a:ea typeface="方正硬笔楷书简体" pitchFamily="65" charset="-122"/>
              </a:rPr>
              <a:t>生活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方正硬笔楷书简体" pitchFamily="65" charset="-122"/>
              <a:ea typeface="方正硬笔楷书简体" pitchFamily="65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22912" y="3498562"/>
            <a:ext cx="4897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http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://blog.sina.com.cn/joyceppt</a:t>
            </a:r>
            <a:endParaRPr lang="zh-CN" altLang="en-US" sz="1400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3869635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方正硬笔楷书简体" pitchFamily="65" charset="-122"/>
                <a:ea typeface="方正硬笔楷书简体" pitchFamily="65" charset="-122"/>
              </a:rPr>
              <a:t>女     浙江杭州</a:t>
            </a:r>
            <a:endParaRPr lang="zh-CN" altLang="en-US" sz="1400" dirty="0">
              <a:solidFill>
                <a:prstClr val="black"/>
              </a:solidFill>
              <a:latin typeface="方正硬笔楷书简体" pitchFamily="65" charset="-122"/>
              <a:ea typeface="方正硬笔楷书简体" pitchFamily="65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09"/>
          <a:stretch/>
        </p:blipFill>
        <p:spPr>
          <a:xfrm>
            <a:off x="6556664" y="34667"/>
            <a:ext cx="2487615" cy="13849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6244" y="4228805"/>
            <a:ext cx="4175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方正硬笔楷书简体" pitchFamily="65" charset="-122"/>
                <a:ea typeface="方正硬笔楷书简体" pitchFamily="65" charset="-122"/>
              </a:rPr>
              <a:t>标签：</a:t>
            </a:r>
            <a:r>
              <a:rPr lang="zh-CN" altLang="en-US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职场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  <a:ea typeface="方正硬笔楷书简体" pitchFamily="65" charset="-122"/>
              </a:rPr>
              <a:t>PPT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  </a:t>
            </a:r>
            <a:r>
              <a:rPr lang="zh-CN" altLang="en-US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视觉呈现  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  <a:ea typeface="方正硬笔楷书简体" pitchFamily="65" charset="-122"/>
              </a:rPr>
              <a:t>MBTI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  </a:t>
            </a:r>
            <a:r>
              <a:rPr lang="zh-CN" altLang="en-US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爱好</a:t>
            </a:r>
            <a:r>
              <a:rPr lang="zh-CN" altLang="en-US" sz="1400" dirty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分享者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95736" y="4587974"/>
            <a:ext cx="669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硬笔楷书简体" pitchFamily="65" charset="-122"/>
                <a:ea typeface="方正硬笔楷书简体" pitchFamily="65" charset="-122"/>
              </a:rPr>
              <a:t>简介：一个为爱、为笑而生的人，心大以至体大。一个快乐做燕雀的女人。</a:t>
            </a: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方正硬笔楷书简体" pitchFamily="65" charset="-122"/>
              <a:ea typeface="方正硬笔楷书简体" pitchFamily="65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4163184"/>
            <a:ext cx="1296144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Joyce</a:t>
            </a:r>
          </a:p>
          <a:p>
            <a:pPr algn="ctr">
              <a:lnSpc>
                <a:spcPct val="120000"/>
              </a:lnSpc>
            </a:pP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PPT 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系列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43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49537" y="0"/>
            <a:ext cx="9054312" cy="90731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77">
              <a:solidFill>
                <a:srgbClr val="000000"/>
              </a:solidFill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52667" y="3909249"/>
            <a:ext cx="9051183" cy="1234252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77">
              <a:solidFill>
                <a:srgbClr val="000000"/>
              </a:solidFill>
            </a:endParaRPr>
          </a:p>
        </p:txBody>
      </p:sp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8121454" y="87602"/>
            <a:ext cx="971446" cy="846300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77">
              <a:solidFill>
                <a:srgbClr val="000000"/>
              </a:solidFill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7369014" y="921388"/>
            <a:ext cx="760262" cy="702381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77">
              <a:solidFill>
                <a:srgbClr val="000000"/>
              </a:solidFill>
            </a:endParaRPr>
          </a:p>
        </p:txBody>
      </p:sp>
      <p:sp>
        <p:nvSpPr>
          <p:cNvPr id="3078" name="Rectangle 14"/>
          <p:cNvSpPr>
            <a:spLocks noChangeArrowheads="1"/>
          </p:cNvSpPr>
          <p:nvPr/>
        </p:nvSpPr>
        <p:spPr bwMode="auto">
          <a:xfrm>
            <a:off x="6993576" y="616345"/>
            <a:ext cx="375438" cy="328508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77">
              <a:solidFill>
                <a:srgbClr val="000000"/>
              </a:solidFill>
            </a:endParaRPr>
          </a:p>
        </p:txBody>
      </p:sp>
      <p:sp>
        <p:nvSpPr>
          <p:cNvPr id="3079" name="Rectangle 15"/>
          <p:cNvSpPr>
            <a:spLocks noChangeArrowheads="1"/>
          </p:cNvSpPr>
          <p:nvPr/>
        </p:nvSpPr>
        <p:spPr bwMode="auto">
          <a:xfrm>
            <a:off x="862986" y="1073127"/>
            <a:ext cx="375438" cy="328508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77">
              <a:solidFill>
                <a:srgbClr val="000000"/>
              </a:solidFill>
            </a:endParaRPr>
          </a:p>
        </p:txBody>
      </p:sp>
      <p:sp>
        <p:nvSpPr>
          <p:cNvPr id="3080" name="Line 16"/>
          <p:cNvSpPr>
            <a:spLocks noChangeShapeType="1"/>
          </p:cNvSpPr>
          <p:nvPr/>
        </p:nvSpPr>
        <p:spPr bwMode="auto">
          <a:xfrm>
            <a:off x="1042884" y="95424"/>
            <a:ext cx="12515" cy="980831"/>
          </a:xfrm>
          <a:prstGeom prst="line">
            <a:avLst/>
          </a:prstGeom>
          <a:noFill/>
          <a:ln w="444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577">
              <a:solidFill>
                <a:srgbClr val="000000"/>
              </a:solidFill>
            </a:endParaRPr>
          </a:p>
        </p:txBody>
      </p:sp>
      <p:sp>
        <p:nvSpPr>
          <p:cNvPr id="3081" name="Rectangle 6"/>
          <p:cNvSpPr>
            <a:spLocks noChangeArrowheads="1"/>
          </p:cNvSpPr>
          <p:nvPr/>
        </p:nvSpPr>
        <p:spPr bwMode="auto">
          <a:xfrm>
            <a:off x="1055399" y="3910812"/>
            <a:ext cx="1863110" cy="114039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88854" tIns="46304" rIns="88854" bIns="46304"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77">
              <a:solidFill>
                <a:srgbClr val="000000"/>
              </a:solidFill>
            </a:endParaRPr>
          </a:p>
        </p:txBody>
      </p:sp>
      <p:sp>
        <p:nvSpPr>
          <p:cNvPr id="3082" name="Text Box 7"/>
          <p:cNvSpPr txBox="1">
            <a:spLocks noChangeArrowheads="1"/>
          </p:cNvSpPr>
          <p:nvPr/>
        </p:nvSpPr>
        <p:spPr bwMode="auto">
          <a:xfrm>
            <a:off x="1027241" y="3879525"/>
            <a:ext cx="3831031" cy="118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7095" b="1">
                <a:solidFill>
                  <a:srgbClr val="00B0F0"/>
                </a:solidFill>
                <a:ea typeface="黑体" panose="02010609060101010101" pitchFamily="49" charset="-122"/>
              </a:rPr>
              <a:t>演绎</a:t>
            </a:r>
            <a:r>
              <a:rPr lang="zh-CN" altLang="en-US" sz="7095" b="1">
                <a:solidFill>
                  <a:srgbClr val="FAFAFA"/>
                </a:solidFill>
                <a:ea typeface="黑体" panose="02010609060101010101" pitchFamily="49" charset="-122"/>
              </a:rPr>
              <a:t>精灵</a:t>
            </a:r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4806650" y="4628838"/>
            <a:ext cx="3306983" cy="14078"/>
          </a:xfrm>
          <a:prstGeom prst="lin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577">
              <a:solidFill>
                <a:srgbClr val="000000"/>
              </a:solidFill>
            </a:endParaRPr>
          </a:p>
        </p:txBody>
      </p:sp>
      <p:sp>
        <p:nvSpPr>
          <p:cNvPr id="3084" name="Text Box 11"/>
          <p:cNvSpPr txBox="1">
            <a:spLocks noChangeArrowheads="1"/>
          </p:cNvSpPr>
          <p:nvPr/>
        </p:nvSpPr>
        <p:spPr bwMode="auto">
          <a:xfrm>
            <a:off x="4837936" y="4642916"/>
            <a:ext cx="2995682" cy="33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577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海量精品PPT模板下载站</a:t>
            </a:r>
          </a:p>
        </p:txBody>
      </p:sp>
      <p:sp>
        <p:nvSpPr>
          <p:cNvPr id="3085" name="Text Box 12"/>
          <p:cNvSpPr txBox="1">
            <a:spLocks noChangeArrowheads="1"/>
          </p:cNvSpPr>
          <p:nvPr/>
        </p:nvSpPr>
        <p:spPr bwMode="auto">
          <a:xfrm>
            <a:off x="4797264" y="4256528"/>
            <a:ext cx="3418049" cy="57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577">
                <a:solidFill>
                  <a:srgbClr val="00B0F0"/>
                </a:solidFill>
                <a:latin typeface="Arial Black" panose="020B0A040201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  <a:hlinkClick r:id="rId2"/>
              </a:rPr>
              <a:t>http://www.yanyijingling.com</a:t>
            </a:r>
            <a:r>
              <a:rPr lang="zh-CN" altLang="en-US" sz="1577">
                <a:solidFill>
                  <a:srgbClr val="FAFAFA"/>
                </a:solidFill>
                <a:latin typeface="Arial Black" panose="020B0A040201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  <a:hlinkClick r:id="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577">
              <a:solidFill>
                <a:srgbClr val="FAFAFA"/>
              </a:solidFill>
              <a:latin typeface="Arial Black" panose="020B0A040201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3086" name="Picture 16" descr="QQ截图201411141543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148" y="1609691"/>
            <a:ext cx="1409457" cy="141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7" descr="u=540109111,3851301067&amp;fm=23&amp;gp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272" y="1609691"/>
            <a:ext cx="714897" cy="63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8" descr="2011101323132147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155" y="1664442"/>
            <a:ext cx="503713" cy="505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856" y="1656620"/>
            <a:ext cx="1350013" cy="135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0" name="Text Box 20"/>
          <p:cNvSpPr txBox="1">
            <a:spLocks noChangeArrowheads="1"/>
          </p:cNvSpPr>
          <p:nvPr/>
        </p:nvSpPr>
        <p:spPr bwMode="auto">
          <a:xfrm>
            <a:off x="1832868" y="2972218"/>
            <a:ext cx="1595611" cy="24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985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精选PPT模板免费分享</a:t>
            </a:r>
          </a:p>
        </p:txBody>
      </p:sp>
      <p:sp>
        <p:nvSpPr>
          <p:cNvPr id="3091" name="Text Box 23"/>
          <p:cNvSpPr txBox="1">
            <a:spLocks noChangeArrowheads="1"/>
          </p:cNvSpPr>
          <p:nvPr/>
        </p:nvSpPr>
        <p:spPr bwMode="auto">
          <a:xfrm>
            <a:off x="5548139" y="2972217"/>
            <a:ext cx="1550424" cy="24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985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不定期赠送精品PPT模板</a:t>
            </a:r>
          </a:p>
        </p:txBody>
      </p:sp>
      <p:sp>
        <p:nvSpPr>
          <p:cNvPr id="3092" name="Text Box 27"/>
          <p:cNvSpPr txBox="1">
            <a:spLocks noChangeArrowheads="1"/>
          </p:cNvSpPr>
          <p:nvPr/>
        </p:nvSpPr>
        <p:spPr bwMode="auto">
          <a:xfrm>
            <a:off x="5255610" y="3366428"/>
            <a:ext cx="2761034" cy="30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380">
                <a:solidFill>
                  <a:srgbClr val="000000"/>
                </a:solidFill>
                <a:ea typeface="微软雅黑" panose="020B0503020204020204" pitchFamily="34" charset="-122"/>
              </a:rPr>
              <a:t>微信公众号: </a:t>
            </a:r>
            <a:r>
              <a:rPr lang="zh-CN" altLang="en-US" sz="138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演绎精灵（pptelf）</a:t>
            </a:r>
          </a:p>
        </p:txBody>
      </p:sp>
      <p:sp>
        <p:nvSpPr>
          <p:cNvPr id="3093" name="Text Box 23"/>
          <p:cNvSpPr txBox="1">
            <a:spLocks noChangeArrowheads="1"/>
          </p:cNvSpPr>
          <p:nvPr/>
        </p:nvSpPr>
        <p:spPr bwMode="auto">
          <a:xfrm>
            <a:off x="1479330" y="3258490"/>
            <a:ext cx="3097363" cy="516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38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QQ分享交流群</a:t>
            </a:r>
            <a:r>
              <a:rPr lang="en-US" altLang="zh-CN" sz="138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8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en-US" altLang="zh-CN" sz="138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202145845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38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QQ分享交流群</a:t>
            </a:r>
            <a:r>
              <a:rPr lang="en-US" altLang="zh-CN" sz="138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8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en-US" altLang="zh-CN" sz="138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422208004</a:t>
            </a:r>
            <a:endParaRPr lang="zh-CN" altLang="en-US" sz="138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4" name="文本框 1"/>
          <p:cNvSpPr txBox="1">
            <a:spLocks noChangeArrowheads="1"/>
          </p:cNvSpPr>
          <p:nvPr/>
        </p:nvSpPr>
        <p:spPr bwMode="auto">
          <a:xfrm>
            <a:off x="1329155" y="1069998"/>
            <a:ext cx="2656224" cy="334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577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扫一扫，关注我们！</a:t>
            </a:r>
          </a:p>
        </p:txBody>
      </p:sp>
    </p:spTree>
    <p:extLst>
      <p:ext uri="{BB962C8B-B14F-4D97-AF65-F5344CB8AC3E}">
        <p14:creationId xmlns:p14="http://schemas.microsoft.com/office/powerpoint/2010/main" val="18737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2975363" y="3548930"/>
            <a:ext cx="2785618" cy="1615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925289" y="-8738"/>
            <a:ext cx="2835692" cy="1885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直接连接符 9"/>
          <p:cNvCxnSpPr/>
          <p:nvPr/>
        </p:nvCxnSpPr>
        <p:spPr>
          <a:xfrm flipV="1">
            <a:off x="107504" y="51470"/>
            <a:ext cx="9036496" cy="496414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 rot="19855630">
            <a:off x="5878666" y="580353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团队构建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19810882">
            <a:off x="981807" y="418373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团队合作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0854" y="2680340"/>
            <a:ext cx="28084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>
                <a:solidFill>
                  <a:srgbClr val="C00000"/>
                </a:solidFill>
              </a:rPr>
              <a:t>注意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鼓励并帮助团队走向成功</a:t>
            </a:r>
            <a:endParaRPr lang="en-US" altLang="zh-CN" sz="1600" dirty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是过程而非目标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本身并不能建立团队</a:t>
            </a:r>
            <a:endParaRPr lang="en-US" altLang="zh-CN" sz="16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940152" y="1433778"/>
            <a:ext cx="300983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 smtClean="0">
                <a:solidFill>
                  <a:srgbClr val="C00000"/>
                </a:solidFill>
              </a:rPr>
              <a:t>技能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合作、分享观点、相互支持</a:t>
            </a:r>
            <a:endParaRPr lang="en-US" altLang="zh-CN" sz="1600" dirty="0" smtClean="0"/>
          </a:p>
        </p:txBody>
      </p:sp>
      <p:grpSp>
        <p:nvGrpSpPr>
          <p:cNvPr id="9" name="组合 8"/>
          <p:cNvGrpSpPr/>
          <p:nvPr/>
        </p:nvGrpSpPr>
        <p:grpSpPr>
          <a:xfrm>
            <a:off x="2843807" y="1131590"/>
            <a:ext cx="3096345" cy="3096344"/>
            <a:chOff x="179511" y="1059582"/>
            <a:chExt cx="3096345" cy="3096344"/>
          </a:xfrm>
        </p:grpSpPr>
        <p:sp>
          <p:nvSpPr>
            <p:cNvPr id="3" name="椭圆 2"/>
            <p:cNvSpPr/>
            <p:nvPr/>
          </p:nvSpPr>
          <p:spPr>
            <a:xfrm>
              <a:off x="179511" y="1059582"/>
              <a:ext cx="3096344" cy="309634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0993" y="1530536"/>
              <a:ext cx="3014863" cy="215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对比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endParaRPr lang="en-US" altLang="zh-CN" sz="16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Team building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VS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Team working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7504" y="123478"/>
            <a:ext cx="27457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 smtClean="0">
                <a:solidFill>
                  <a:srgbClr val="C00000"/>
                </a:solidFill>
              </a:rPr>
              <a:t>适用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新团队创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或现存团队的表现进行评价</a:t>
            </a:r>
            <a:endParaRPr lang="en-US" altLang="zh-CN" sz="16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92260" y="1779662"/>
            <a:ext cx="23762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 smtClean="0">
                <a:solidFill>
                  <a:srgbClr val="C00000"/>
                </a:solidFill>
              </a:rPr>
              <a:t>内容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给你们一种方向感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识别技能和才干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建立一种工作方法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val="263890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152008" y="3890050"/>
            <a:ext cx="6984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43608" y="324197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DIFFICUL TIES FACING TEAMS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974832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团队面临的难题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152008" y="3962058"/>
            <a:ext cx="698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203848" y="627534"/>
            <a:ext cx="2880320" cy="2326412"/>
            <a:chOff x="3131840" y="677386"/>
            <a:chExt cx="2880320" cy="2326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12000" y="806998"/>
              <a:ext cx="2520000" cy="206718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8" name="圆角矩形 7"/>
            <p:cNvSpPr/>
            <p:nvPr/>
          </p:nvSpPr>
          <p:spPr>
            <a:xfrm>
              <a:off x="3131840" y="677386"/>
              <a:ext cx="2880320" cy="2326412"/>
            </a:xfrm>
            <a:prstGeom prst="roundRect">
              <a:avLst>
                <a:gd name="adj" fmla="val 8282"/>
              </a:avLst>
            </a:prstGeom>
            <a:noFill/>
            <a:ln w="762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41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08104" y="267494"/>
            <a:ext cx="3622570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难题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没有行为榜样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1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Broadway BT"/>
        <a:ea typeface="微软雅黑"/>
        <a:cs typeface=""/>
      </a:majorFont>
      <a:minorFont>
        <a:latin typeface="Broadway B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Broadway BT"/>
        <a:ea typeface="微软雅黑"/>
        <a:cs typeface=""/>
      </a:majorFont>
      <a:minorFont>
        <a:latin typeface="Broadway B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joy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Broadway BT"/>
        <a:ea typeface="微软雅黑"/>
        <a:cs typeface=""/>
      </a:majorFont>
      <a:minorFont>
        <a:latin typeface="Broadway B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2693</TotalTime>
  <Words>2064</Words>
  <Application>Microsoft Office PowerPoint</Application>
  <PresentationFormat>全屏显示(16:9)</PresentationFormat>
  <Paragraphs>506</Paragraphs>
  <Slides>64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64</vt:i4>
      </vt:variant>
    </vt:vector>
  </HeadingPairs>
  <TitlesOfParts>
    <vt:vector size="77" baseType="lpstr">
      <vt:lpstr>Arial Unicode MS</vt:lpstr>
      <vt:lpstr>Broadway BT</vt:lpstr>
      <vt:lpstr>方正硬笔楷书简体</vt:lpstr>
      <vt:lpstr>黑体</vt:lpstr>
      <vt:lpstr>宋体</vt:lpstr>
      <vt:lpstr>微软雅黑</vt:lpstr>
      <vt:lpstr>Arial</vt:lpstr>
      <vt:lpstr>Arial Black</vt:lpstr>
      <vt:lpstr>Calibri</vt:lpstr>
      <vt:lpstr>Office 主题</vt:lpstr>
      <vt:lpstr>1_Office 主题</vt:lpstr>
      <vt:lpstr>joyce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joyce</dc:creator>
  <cp:lastModifiedBy>Administrator</cp:lastModifiedBy>
  <cp:revision>178</cp:revision>
  <dcterms:created xsi:type="dcterms:W3CDTF">2013-03-01T14:47:39Z</dcterms:created>
  <dcterms:modified xsi:type="dcterms:W3CDTF">2015-03-06T08:32:43Z</dcterms:modified>
</cp:coreProperties>
</file>