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95" r:id="rId2"/>
    <p:sldId id="296" r:id="rId3"/>
    <p:sldId id="281" r:id="rId4"/>
    <p:sldId id="297" r:id="rId5"/>
    <p:sldId id="298" r:id="rId6"/>
    <p:sldId id="294" r:id="rId7"/>
    <p:sldId id="289" r:id="rId8"/>
    <p:sldId id="267" r:id="rId9"/>
    <p:sldId id="299" r:id="rId10"/>
    <p:sldId id="301" r:id="rId11"/>
    <p:sldId id="302" r:id="rId12"/>
    <p:sldId id="303" r:id="rId13"/>
  </p:sldIdLst>
  <p:sldSz cx="9144000" cy="6858000" type="screen4x3"/>
  <p:notesSz cx="6858000" cy="9144000"/>
  <p:embeddedFontLst>
    <p:embeddedFont>
      <p:font typeface="Calibri" pitchFamily="34" charset="0"/>
      <p:regular r:id="rId14"/>
      <p:bold r:id="rId15"/>
      <p:italic r:id="rId16"/>
      <p:boldItalic r:id="rId17"/>
    </p:embeddedFont>
    <p:embeddedFont>
      <p:font typeface="微软雅黑" pitchFamily="34" charset="-122"/>
      <p:regular r:id="rId18"/>
      <p:bold r:id="rId19"/>
    </p:embeddedFont>
    <p:embeddedFont>
      <p:font typeface="Impact" pitchFamily="34" charset="0"/>
      <p:regular r:id="rId20"/>
    </p:embeddedFont>
    <p:embeddedFont>
      <p:font typeface="Arial Black" pitchFamily="34" charset="0"/>
      <p:bold r:id="rId21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0000"/>
    <a:srgbClr val="FF0000"/>
    <a:srgbClr val="FFCC00"/>
    <a:srgbClr val="93CDDD"/>
    <a:srgbClr val="B8B8B8"/>
    <a:srgbClr val="3B7CFF"/>
    <a:srgbClr val="6699FF"/>
    <a:srgbClr val="3EA6C2"/>
    <a:srgbClr val="FFE161"/>
    <a:srgbClr val="5E5E5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08" autoAdjust="0"/>
    <p:restoredTop sz="94660"/>
  </p:normalViewPr>
  <p:slideViewPr>
    <p:cSldViewPr>
      <p:cViewPr varScale="1">
        <p:scale>
          <a:sx n="106" d="100"/>
          <a:sy n="106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3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4A36D-C3A3-4509-911C-C43194BEB569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1CEBC-2AC5-4AD3-B4B8-85CB325157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010A9-3303-4128-977D-3FBF38BC401E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AD2B9-ED06-42E4-828B-9088EF27C6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C6B89-7E9B-43EA-A9A7-F468BE0B643D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BCA8F-F382-4B65-BEB2-5709A586C4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B16249-09E1-4D0B-8D0F-644C412D7715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6F458-4DC5-4587-AA7D-0FB3BC2094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E817B-84E1-4298-A447-3EAC9E8BC7A2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FE4C7-5BE2-4BFD-9858-486BAB55DE4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41A81-5ACA-4687-9B8D-9D49A3EAF9BC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50AF1-0187-45EE-97BB-721BFB2BF0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3C27B-4820-493F-89F6-939314BFB491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259E0-5697-4EAE-B7C6-E6BFC5F0E5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01188-1450-41ED-B74C-B4644A64CF74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51B01-C489-4962-B0C8-9D33DEE9A5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B52FD-12F4-40CE-A255-3792DE8BD487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37895-92F8-4426-AF3F-4D784FC038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0FE43-853D-4B97-AB8A-5D0F3EF90200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2B094-B1E6-432C-AA6F-438A6795AF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DD309-DC51-419F-8EAC-CFEED8926169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5C4F7-3CDA-40F4-862A-50275199CE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1A964E7-D18E-4123-8A53-91AF70A83EFE}" type="datetimeFigureOut">
              <a:rPr lang="zh-CN" altLang="en-US"/>
              <a:pPr>
                <a:defRPr/>
              </a:pPr>
              <a:t>2015/3/2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50706A-6370-4FB4-B6FA-696E354173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sina.com.cn/m/zghsy_61837209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sina.com.cn/m/zghsy_61837209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sina.com.cn/m/zghsy_61837209.html" TargetMode="External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___1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___2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8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7586" name="Picture 2" descr="http://t3.gstatic.com/images?q=tbn:ANd9GcQ6amYo-ylN0-y_FCj2I08q95u0zfS5E3MRDeYUKMlIr7XMPWuP8s3a_Ek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4357694"/>
            <a:ext cx="1581150" cy="1095376"/>
          </a:xfrm>
          <a:prstGeom prst="ellipse">
            <a:avLst/>
          </a:prstGeom>
          <a:noFill/>
        </p:spPr>
      </p:pic>
      <p:sp>
        <p:nvSpPr>
          <p:cNvPr id="6" name="圆角矩形标注 5"/>
          <p:cNvSpPr/>
          <p:nvPr/>
        </p:nvSpPr>
        <p:spPr>
          <a:xfrm>
            <a:off x="3500430" y="2571744"/>
            <a:ext cx="3071834" cy="1571636"/>
          </a:xfrm>
          <a:prstGeom prst="wedgeRoundRectCallout">
            <a:avLst>
              <a:gd name="adj1" fmla="val 46032"/>
              <a:gd name="adj2" fmla="val 66842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Rectangle 20"/>
          <p:cNvSpPr>
            <a:spLocks noChangeArrowheads="1"/>
          </p:cNvSpPr>
          <p:nvPr/>
        </p:nvSpPr>
        <p:spPr bwMode="auto">
          <a:xfrm>
            <a:off x="3630433" y="3048656"/>
            <a:ext cx="29418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altLang="zh-CN" sz="2800" b="1" dirty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Click</a:t>
            </a:r>
            <a:r>
              <a:rPr lang="zh-CN" altLang="en-US" sz="2800" b="1" dirty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中国好声音 </a:t>
            </a:r>
          </a:p>
        </p:txBody>
      </p:sp>
      <p:sp>
        <p:nvSpPr>
          <p:cNvPr id="16" name="TextBox 10"/>
          <p:cNvSpPr txBox="1">
            <a:spLocks noChangeArrowheads="1"/>
          </p:cNvSpPr>
          <p:nvPr/>
        </p:nvSpPr>
        <p:spPr bwMode="auto">
          <a:xfrm>
            <a:off x="500034" y="1046153"/>
            <a:ext cx="162083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zh-CN" sz="7400" b="1" dirty="0" smtClean="0">
                <a:latin typeface="微软雅黑" pitchFamily="34" charset="-122"/>
                <a:ea typeface="微软雅黑" pitchFamily="34" charset="-122"/>
              </a:rPr>
              <a:t>56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8072465" y="1357298"/>
            <a:ext cx="42862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r>
              <a:rPr lang="en-US" altLang="zh-CN" sz="1600" b="1" dirty="0"/>
              <a:t> The Voice China</a:t>
            </a:r>
          </a:p>
        </p:txBody>
      </p:sp>
      <p:sp>
        <p:nvSpPr>
          <p:cNvPr id="18" name="TextBox 10"/>
          <p:cNvSpPr txBox="1">
            <a:spLocks noChangeArrowheads="1"/>
          </p:cNvSpPr>
          <p:nvPr/>
        </p:nvSpPr>
        <p:spPr bwMode="auto">
          <a:xfrm>
            <a:off x="2928926" y="5565795"/>
            <a:ext cx="5775311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不管是炒作性</a:t>
            </a:r>
            <a:r>
              <a:rPr lang="en-US" altLang="zh-CN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Show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也好</a:t>
            </a:r>
            <a:r>
              <a:rPr lang="en-US" altLang="zh-CN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还是</a:t>
            </a:r>
            <a:r>
              <a:rPr lang="en-US" altLang="zh-CN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New </a:t>
            </a:r>
            <a:r>
              <a:rPr lang="en-US" altLang="zh-CN" sz="1200" b="1" dirty="0" smtClean="0">
                <a:solidFill>
                  <a:schemeClr val="bg1"/>
                </a:solidFill>
              </a:rPr>
              <a:t>Business model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带来的</a:t>
            </a:r>
            <a:r>
              <a:rPr lang="en-US" altLang="zh-CN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Boom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也好</a:t>
            </a:r>
            <a:r>
              <a:rPr lang="en-US" altLang="zh-CN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,</a:t>
            </a:r>
          </a:p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        因中国好声音的存在</a:t>
            </a:r>
            <a:r>
              <a:rPr lang="en-US" altLang="zh-CN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周五</a:t>
            </a:r>
            <a:r>
              <a:rPr lang="en-US" altLang="zh-CN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So Happy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zh-CN" altLang="en-US" sz="1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0"/>
          <p:cNvSpPr txBox="1">
            <a:spLocks noChangeArrowheads="1"/>
          </p:cNvSpPr>
          <p:nvPr/>
        </p:nvSpPr>
        <p:spPr bwMode="auto">
          <a:xfrm>
            <a:off x="3468707" y="6215082"/>
            <a:ext cx="38893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120000"/>
              </a:lnSpc>
            </a:pPr>
            <a:r>
              <a: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乌拉拉</a:t>
            </a:r>
            <a:r>
              <a: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80,Lonely Fish </a:t>
            </a: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联合制作</a:t>
            </a:r>
            <a:r>
              <a:rPr lang="en-US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] </a:t>
            </a:r>
          </a:p>
        </p:txBody>
      </p:sp>
      <p:sp>
        <p:nvSpPr>
          <p:cNvPr id="20" name="TextBox 10"/>
          <p:cNvSpPr txBox="1">
            <a:spLocks noChangeArrowheads="1"/>
          </p:cNvSpPr>
          <p:nvPr/>
        </p:nvSpPr>
        <p:spPr bwMode="auto">
          <a:xfrm>
            <a:off x="2428860" y="1904994"/>
            <a:ext cx="547211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节目形式新颖</a:t>
            </a:r>
            <a:r>
              <a:rPr lang="en-US" altLang="zh-CN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选手水平不俗</a:t>
            </a:r>
            <a:r>
              <a:rPr lang="en-US" altLang="zh-CN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明星传播效应</a:t>
            </a:r>
            <a:endParaRPr lang="en-US" altLang="zh-CN" sz="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500034" y="142852"/>
            <a:ext cx="8470088" cy="6715172"/>
            <a:chOff x="500034" y="142852"/>
            <a:chExt cx="8470088" cy="6715172"/>
          </a:xfrm>
        </p:grpSpPr>
        <p:sp>
          <p:nvSpPr>
            <p:cNvPr id="2" name="圆角矩形 1"/>
            <p:cNvSpPr/>
            <p:nvPr/>
          </p:nvSpPr>
          <p:spPr>
            <a:xfrm>
              <a:off x="5572132" y="642918"/>
              <a:ext cx="3357586" cy="5698814"/>
            </a:xfrm>
            <a:prstGeom prst="roundRect">
              <a:avLst>
                <a:gd name="adj" fmla="val 3931"/>
              </a:avLst>
            </a:prstGeom>
            <a:solidFill>
              <a:schemeClr val="tx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圆角矩形 2"/>
            <p:cNvSpPr/>
            <p:nvPr/>
          </p:nvSpPr>
          <p:spPr>
            <a:xfrm>
              <a:off x="5646768" y="2928934"/>
              <a:ext cx="3214710" cy="3341361"/>
            </a:xfrm>
            <a:prstGeom prst="roundRect">
              <a:avLst>
                <a:gd name="adj" fmla="val 3931"/>
              </a:avLst>
            </a:prstGeom>
            <a:solidFill>
              <a:srgbClr val="C8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5646768" y="1357298"/>
              <a:ext cx="3214710" cy="1428760"/>
            </a:xfrm>
            <a:prstGeom prst="roundRect">
              <a:avLst>
                <a:gd name="adj" fmla="val 39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5899185" y="942553"/>
              <a:ext cx="2387591" cy="271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蒙纳简超刚黑" pitchFamily="2" charset="-120"/>
                  <a:ea typeface="蒙纳简超刚黑" pitchFamily="2" charset="-120"/>
                </a:rPr>
                <a:t>《</a:t>
              </a:r>
              <a:r>
                <a:rPr lang="zh-CN" altLang="en-US" sz="1400" dirty="0">
                  <a:solidFill>
                    <a:schemeClr val="bg1"/>
                  </a:solidFill>
                  <a:latin typeface="蒙纳简超刚黑" pitchFamily="2" charset="-120"/>
                  <a:ea typeface="蒙纳简超刚黑" pitchFamily="2" charset="-120"/>
                </a:rPr>
                <a:t>中國好聲音</a:t>
              </a:r>
              <a:r>
                <a:rPr lang="en-US" altLang="zh-CN" sz="1400" dirty="0">
                  <a:solidFill>
                    <a:schemeClr val="bg1"/>
                  </a:solidFill>
                  <a:latin typeface="蒙纳简超刚黑" pitchFamily="2" charset="-120"/>
                  <a:ea typeface="蒙纳简超刚黑" pitchFamily="2" charset="-120"/>
                </a:rPr>
                <a:t>》</a:t>
              </a:r>
              <a:r>
                <a:rPr lang="zh-CN" altLang="zh-CN" sz="1400" dirty="0">
                  <a:solidFill>
                    <a:schemeClr val="bg1"/>
                  </a:solidFill>
                  <a:latin typeface="蒙纳简超刚黑" pitchFamily="2" charset="-120"/>
                  <a:ea typeface="蒙纳简超刚黑" pitchFamily="2" charset="-120"/>
                </a:rPr>
                <a:t>廣告收入</a:t>
              </a:r>
              <a:endParaRPr lang="en-US" altLang="zh-CN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endParaRPr>
            </a:p>
          </p:txBody>
        </p:sp>
        <p:sp>
          <p:nvSpPr>
            <p:cNvPr id="17" name="TextBox 5"/>
            <p:cNvSpPr txBox="1">
              <a:spLocks noChangeArrowheads="1"/>
            </p:cNvSpPr>
            <p:nvPr/>
          </p:nvSpPr>
          <p:spPr bwMode="auto">
            <a:xfrm>
              <a:off x="2266006" y="3625844"/>
              <a:ext cx="137730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5400" dirty="0" smtClean="0">
                  <a:latin typeface="Impact" pitchFamily="34" charset="0"/>
                </a:rPr>
                <a:t>43%</a:t>
              </a:r>
              <a:endParaRPr lang="zh-CN" altLang="en-US" sz="5400" dirty="0">
                <a:latin typeface="Impact" pitchFamily="34" charset="0"/>
              </a:endParaRPr>
            </a:p>
          </p:txBody>
        </p:sp>
        <p:sp>
          <p:nvSpPr>
            <p:cNvPr id="19" name="Rectangle 26"/>
            <p:cNvSpPr>
              <a:spLocks noChangeArrowheads="1"/>
            </p:cNvSpPr>
            <p:nvPr/>
          </p:nvSpPr>
          <p:spPr bwMode="auto">
            <a:xfrm>
              <a:off x="1790007" y="4091334"/>
              <a:ext cx="360362" cy="552112"/>
            </a:xfrm>
            <a:prstGeom prst="rect">
              <a:avLst/>
            </a:prstGeom>
            <a:solidFill>
              <a:srgbClr val="6699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1350006" y="3428999"/>
              <a:ext cx="360362" cy="12144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834212" y="1643050"/>
              <a:ext cx="1214446" cy="1357322"/>
            </a:xfrm>
            <a:prstGeom prst="ellipse">
              <a:avLst/>
            </a:prstGeom>
            <a:noFill/>
            <a:ln w="184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1307743" y="1388492"/>
              <a:ext cx="1545633" cy="1857388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TextBox 5"/>
            <p:cNvSpPr txBox="1">
              <a:spLocks noChangeArrowheads="1"/>
            </p:cNvSpPr>
            <p:nvPr/>
          </p:nvSpPr>
          <p:spPr bwMode="auto">
            <a:xfrm>
              <a:off x="1315088" y="1745703"/>
              <a:ext cx="138211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5400" dirty="0" smtClean="0">
                  <a:latin typeface="Impact" pitchFamily="34" charset="0"/>
                </a:rPr>
                <a:t>28%</a:t>
              </a:r>
              <a:endParaRPr lang="zh-CN" altLang="en-US" sz="5400" dirty="0">
                <a:latin typeface="Impact" pitchFamily="34" charset="0"/>
              </a:endParaRPr>
            </a:p>
          </p:txBody>
        </p:sp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1046806" y="1357298"/>
              <a:ext cx="1935145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dirty="0"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名以上评委认可</a:t>
              </a:r>
            </a:p>
          </p:txBody>
        </p:sp>
        <p:sp>
          <p:nvSpPr>
            <p:cNvPr id="16" name="Text Box 23"/>
            <p:cNvSpPr txBox="1">
              <a:spLocks noChangeArrowheads="1"/>
            </p:cNvSpPr>
            <p:nvPr/>
          </p:nvSpPr>
          <p:spPr bwMode="auto">
            <a:xfrm>
              <a:off x="1186506" y="2988229"/>
              <a:ext cx="1800493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从事音乐相关的</a:t>
              </a:r>
            </a:p>
          </p:txBody>
        </p:sp>
        <p:sp>
          <p:nvSpPr>
            <p:cNvPr id="23" name="TextBox 6"/>
            <p:cNvSpPr txBox="1">
              <a:spLocks noChangeArrowheads="1"/>
            </p:cNvSpPr>
            <p:nvPr/>
          </p:nvSpPr>
          <p:spPr bwMode="auto">
            <a:xfrm>
              <a:off x="1173823" y="4645038"/>
              <a:ext cx="2160587" cy="6413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285750" indent="-285750">
                <a:lnSpc>
                  <a:spcPct val="200000"/>
                </a:lnSpc>
                <a:buFont typeface="Arial" charset="0"/>
                <a:buNone/>
              </a:pPr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总共转台 </a:t>
              </a:r>
              <a:r>
                <a:rPr lang="en-US" altLang="zh-CN" dirty="0" smtClean="0">
                  <a:latin typeface="微软雅黑" pitchFamily="34" charset="-122"/>
                  <a:ea typeface="微软雅黑" pitchFamily="34" charset="-122"/>
                </a:rPr>
                <a:t>39</a:t>
              </a:r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次</a:t>
              </a:r>
              <a:endParaRPr lang="zh-CN" altLang="en-US" dirty="0"/>
            </a:p>
          </p:txBody>
        </p:sp>
        <p:sp>
          <p:nvSpPr>
            <p:cNvPr id="24" name="Text Box 14"/>
            <p:cNvSpPr txBox="1">
              <a:spLocks noChangeArrowheads="1"/>
            </p:cNvSpPr>
            <p:nvPr/>
          </p:nvSpPr>
          <p:spPr bwMode="auto">
            <a:xfrm>
              <a:off x="1216673" y="5239623"/>
              <a:ext cx="403225" cy="2746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Impact" pitchFamily="34" charset="0"/>
                </a:rPr>
                <a:t>No1</a:t>
              </a:r>
            </a:p>
          </p:txBody>
        </p:sp>
        <p:sp>
          <p:nvSpPr>
            <p:cNvPr id="25" name="Text Box 15"/>
            <p:cNvSpPr txBox="1">
              <a:spLocks noChangeArrowheads="1"/>
            </p:cNvSpPr>
            <p:nvPr/>
          </p:nvSpPr>
          <p:spPr bwMode="auto">
            <a:xfrm>
              <a:off x="1862058" y="5239623"/>
              <a:ext cx="420688" cy="2746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200">
                  <a:latin typeface="Impact" pitchFamily="34" charset="0"/>
                </a:rPr>
                <a:t>No2</a:t>
              </a:r>
            </a:p>
          </p:txBody>
        </p:sp>
        <p:sp>
          <p:nvSpPr>
            <p:cNvPr id="26" name="Text Box 16"/>
            <p:cNvSpPr txBox="1">
              <a:spLocks noChangeArrowheads="1"/>
            </p:cNvSpPr>
            <p:nvPr/>
          </p:nvSpPr>
          <p:spPr bwMode="auto">
            <a:xfrm>
              <a:off x="2445936" y="5239623"/>
              <a:ext cx="425450" cy="2746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200">
                  <a:latin typeface="Impact" pitchFamily="34" charset="0"/>
                </a:rPr>
                <a:t>No3</a:t>
              </a:r>
            </a:p>
          </p:txBody>
        </p:sp>
        <p:sp>
          <p:nvSpPr>
            <p:cNvPr id="27" name="Text Box 17"/>
            <p:cNvSpPr txBox="1">
              <a:spLocks noChangeArrowheads="1"/>
            </p:cNvSpPr>
            <p:nvPr/>
          </p:nvSpPr>
          <p:spPr bwMode="auto">
            <a:xfrm>
              <a:off x="2985161" y="5239623"/>
              <a:ext cx="420687" cy="2746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Impact" pitchFamily="34" charset="0"/>
                </a:rPr>
                <a:t>No4</a:t>
              </a:r>
            </a:p>
          </p:txBody>
        </p:sp>
        <p:sp>
          <p:nvSpPr>
            <p:cNvPr id="28" name="Text Box 18"/>
            <p:cNvSpPr txBox="1">
              <a:spLocks noChangeArrowheads="1"/>
            </p:cNvSpPr>
            <p:nvPr/>
          </p:nvSpPr>
          <p:spPr bwMode="auto">
            <a:xfrm>
              <a:off x="1071538" y="5444410"/>
              <a:ext cx="748923" cy="8309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4800" dirty="0" smtClean="0">
                  <a:latin typeface="Impact" pitchFamily="34" charset="0"/>
                </a:rPr>
                <a:t>15</a:t>
              </a:r>
              <a:endParaRPr lang="en-US" altLang="zh-CN" sz="4800" dirty="0">
                <a:latin typeface="Impact" pitchFamily="34" charset="0"/>
              </a:endParaRPr>
            </a:p>
          </p:txBody>
        </p:sp>
        <p:sp>
          <p:nvSpPr>
            <p:cNvPr id="29" name="Text Box 19"/>
            <p:cNvSpPr txBox="1">
              <a:spLocks noChangeArrowheads="1"/>
            </p:cNvSpPr>
            <p:nvPr/>
          </p:nvSpPr>
          <p:spPr bwMode="auto">
            <a:xfrm>
              <a:off x="1714480" y="5444410"/>
              <a:ext cx="728084" cy="8309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4800" dirty="0" smtClean="0">
                  <a:latin typeface="Impact" pitchFamily="34" charset="0"/>
                </a:rPr>
                <a:t>12</a:t>
              </a:r>
              <a:endParaRPr lang="en-US" altLang="zh-CN" sz="4800" dirty="0">
                <a:latin typeface="Impact" pitchFamily="34" charset="0"/>
              </a:endParaRPr>
            </a:p>
          </p:txBody>
        </p:sp>
        <p:sp>
          <p:nvSpPr>
            <p:cNvPr id="30" name="Text Box 20"/>
            <p:cNvSpPr txBox="1">
              <a:spLocks noChangeArrowheads="1"/>
            </p:cNvSpPr>
            <p:nvPr/>
          </p:nvSpPr>
          <p:spPr bwMode="auto">
            <a:xfrm>
              <a:off x="2357422" y="5444410"/>
              <a:ext cx="518091" cy="8309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4800" dirty="0" smtClean="0">
                  <a:latin typeface="Impact" pitchFamily="34" charset="0"/>
                </a:rPr>
                <a:t>9</a:t>
              </a:r>
              <a:endParaRPr lang="en-US" altLang="zh-CN" sz="4800" dirty="0">
                <a:latin typeface="Impact" pitchFamily="34" charset="0"/>
              </a:endParaRPr>
            </a:p>
          </p:txBody>
        </p:sp>
        <p:sp>
          <p:nvSpPr>
            <p:cNvPr id="31" name="Text Box 21"/>
            <p:cNvSpPr txBox="1">
              <a:spLocks noChangeArrowheads="1"/>
            </p:cNvSpPr>
            <p:nvPr/>
          </p:nvSpPr>
          <p:spPr bwMode="auto">
            <a:xfrm>
              <a:off x="2917313" y="5455523"/>
              <a:ext cx="511679" cy="8309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4800" dirty="0" smtClean="0">
                  <a:latin typeface="Impact" pitchFamily="34" charset="0"/>
                </a:rPr>
                <a:t>3</a:t>
              </a:r>
              <a:endParaRPr lang="en-US" altLang="zh-CN" sz="4800" dirty="0">
                <a:latin typeface="Impact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00034" y="142852"/>
              <a:ext cx="4071307" cy="10156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altLang="zh-CN" sz="2800" dirty="0" smtClean="0">
                  <a:latin typeface="Impact" pitchFamily="34" charset="0"/>
                </a:rPr>
                <a:t>YUCHENGQING Team </a:t>
              </a:r>
              <a:r>
                <a:rPr lang="en-US" altLang="zh-CN" sz="6000" dirty="0" smtClean="0">
                  <a:solidFill>
                    <a:srgbClr val="C80000"/>
                  </a:solidFill>
                  <a:latin typeface="Impact" pitchFamily="34" charset="0"/>
                </a:rPr>
                <a:t> C+</a:t>
              </a:r>
              <a:endParaRPr lang="en-US" altLang="zh-CN" sz="6000" dirty="0">
                <a:solidFill>
                  <a:srgbClr val="C80000"/>
                </a:solidFill>
                <a:latin typeface="Impact" pitchFamily="34" charset="0"/>
              </a:endParaRPr>
            </a:p>
          </p:txBody>
        </p:sp>
        <p:sp>
          <p:nvSpPr>
            <p:cNvPr id="38" name="Rectangle 27"/>
            <p:cNvSpPr>
              <a:spLocks noChangeArrowheads="1"/>
            </p:cNvSpPr>
            <p:nvPr/>
          </p:nvSpPr>
          <p:spPr bwMode="auto">
            <a:xfrm>
              <a:off x="6056322" y="3000372"/>
              <a:ext cx="2032929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导师：庾澄庆</a:t>
              </a:r>
            </a:p>
            <a:p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生于台湾 祖籍云南</a:t>
              </a:r>
            </a:p>
            <a:p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全能型歌手、音乐顽童 </a:t>
              </a:r>
            </a:p>
          </p:txBody>
        </p:sp>
        <p:sp>
          <p:nvSpPr>
            <p:cNvPr id="39" name="Rectangle 28"/>
            <p:cNvSpPr>
              <a:spLocks noChangeArrowheads="1"/>
            </p:cNvSpPr>
            <p:nvPr/>
          </p:nvSpPr>
          <p:spPr bwMode="auto">
            <a:xfrm>
              <a:off x="5929322" y="3760777"/>
              <a:ext cx="1800493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情非得已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让我一次爱个够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命中注定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ea typeface="微软雅黑" pitchFamily="34" charset="-122"/>
                </a:rPr>
                <a:t>《</a:t>
              </a:r>
              <a:r>
                <a:rPr lang="zh-CN" altLang="en-US" sz="1400" dirty="0">
                  <a:solidFill>
                    <a:schemeClr val="bg1"/>
                  </a:solidFill>
                  <a:ea typeface="微软雅黑" pitchFamily="34" charset="-122"/>
                </a:rPr>
                <a:t>大眼睛</a:t>
              </a:r>
              <a:r>
                <a:rPr lang="en-US" altLang="zh-CN" sz="1400" dirty="0">
                  <a:solidFill>
                    <a:schemeClr val="bg1"/>
                  </a:solidFill>
                  <a:ea typeface="微软雅黑" pitchFamily="34" charset="-122"/>
                </a:rPr>
                <a:t>》</a:t>
              </a:r>
            </a:p>
          </p:txBody>
        </p:sp>
        <p:pic>
          <p:nvPicPr>
            <p:cNvPr id="40" name="Picture 31" descr="庾澄庆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6286512" y="1455671"/>
              <a:ext cx="1785950" cy="1258949"/>
            </a:xfrm>
            <a:prstGeom prst="rect">
              <a:avLst/>
            </a:prstGeom>
            <a:noFill/>
          </p:spPr>
        </p:pic>
        <p:sp>
          <p:nvSpPr>
            <p:cNvPr id="41" name="TextBox 40"/>
            <p:cNvSpPr txBox="1"/>
            <p:nvPr/>
          </p:nvSpPr>
          <p:spPr>
            <a:xfrm>
              <a:off x="5643570" y="4643446"/>
              <a:ext cx="3326552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被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名以上评委认可的歌手最少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(4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名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)</a:t>
              </a:r>
            </a:p>
            <a:p>
              <a:pPr>
                <a:buFont typeface="Arial" pitchFamily="34" charset="0"/>
                <a:buChar char="•"/>
              </a:pP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歌手类型不平衡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特色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专业型歌手较多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.</a:t>
              </a:r>
            </a:p>
            <a:p>
              <a:pPr>
                <a:buFont typeface="Arial" pitchFamily="34" charset="0"/>
                <a:buChar char="•"/>
              </a:pP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第五场比赛为止转台共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39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次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属于和杨</a:t>
              </a:r>
              <a:endParaRPr lang="en-US" altLang="zh-CN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 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坤竞争型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喜欢摇滚和高音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Style.</a:t>
              </a:r>
            </a:p>
            <a:p>
              <a:pPr>
                <a:buFont typeface="Arial" pitchFamily="34" charset="0"/>
                <a:buChar char="•"/>
              </a:pP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值得关注歌手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: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魏羽诺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金池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王韵壹</a:t>
              </a:r>
            </a:p>
          </p:txBody>
        </p:sp>
        <p:sp>
          <p:nvSpPr>
            <p:cNvPr id="33" name="矩形 2"/>
            <p:cNvSpPr>
              <a:spLocks noChangeArrowheads="1"/>
            </p:cNvSpPr>
            <p:nvPr/>
          </p:nvSpPr>
          <p:spPr bwMode="auto">
            <a:xfrm>
              <a:off x="571472" y="6488692"/>
              <a:ext cx="328614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蒙纳简超刚黑" pitchFamily="2" charset="-120"/>
                  <a:cs typeface="Arial" pitchFamily="34" charset="0"/>
                </a:rPr>
                <a:t>Blog.sina.com.cn/</a:t>
              </a:r>
              <a:r>
                <a:rPr lang="en-US" altLang="zh-CN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蒙纳简超刚黑" pitchFamily="2" charset="-120"/>
                  <a:cs typeface="Arial" pitchFamily="34" charset="0"/>
                </a:rPr>
                <a:t>linhuzhe</a:t>
              </a:r>
              <a:endPara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蒙纳简超刚黑" pitchFamily="2" charset="-12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428596" y="214290"/>
            <a:ext cx="7572428" cy="6643734"/>
            <a:chOff x="428596" y="214290"/>
            <a:chExt cx="7572428" cy="6643734"/>
          </a:xfrm>
        </p:grpSpPr>
        <p:sp>
          <p:nvSpPr>
            <p:cNvPr id="2" name="圆角矩形 1"/>
            <p:cNvSpPr/>
            <p:nvPr/>
          </p:nvSpPr>
          <p:spPr>
            <a:xfrm>
              <a:off x="428596" y="642918"/>
              <a:ext cx="3357586" cy="5698814"/>
            </a:xfrm>
            <a:prstGeom prst="roundRect">
              <a:avLst>
                <a:gd name="adj" fmla="val 3931"/>
              </a:avLst>
            </a:prstGeom>
            <a:solidFill>
              <a:srgbClr val="C8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圆角矩形 2"/>
            <p:cNvSpPr/>
            <p:nvPr/>
          </p:nvSpPr>
          <p:spPr>
            <a:xfrm>
              <a:off x="503232" y="2928934"/>
              <a:ext cx="3214710" cy="3341361"/>
            </a:xfrm>
            <a:prstGeom prst="roundRect">
              <a:avLst>
                <a:gd name="adj" fmla="val 3931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503232" y="1357298"/>
              <a:ext cx="3214710" cy="1428760"/>
            </a:xfrm>
            <a:prstGeom prst="roundRect">
              <a:avLst>
                <a:gd name="adj" fmla="val 39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Rectangle 11"/>
            <p:cNvSpPr>
              <a:spLocks noChangeArrowheads="1"/>
            </p:cNvSpPr>
            <p:nvPr/>
          </p:nvSpPr>
          <p:spPr bwMode="auto">
            <a:xfrm>
              <a:off x="755649" y="942553"/>
              <a:ext cx="2387591" cy="2718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蒙纳简超刚黑" pitchFamily="2" charset="-120"/>
                  <a:ea typeface="蒙纳简超刚黑" pitchFamily="2" charset="-120"/>
                </a:rPr>
                <a:t>《</a:t>
              </a:r>
              <a:r>
                <a:rPr lang="zh-CN" altLang="en-US" sz="1400" dirty="0">
                  <a:solidFill>
                    <a:schemeClr val="bg1"/>
                  </a:solidFill>
                  <a:latin typeface="蒙纳简超刚黑" pitchFamily="2" charset="-120"/>
                  <a:ea typeface="蒙纳简超刚黑" pitchFamily="2" charset="-120"/>
                </a:rPr>
                <a:t>中國好聲音</a:t>
              </a:r>
              <a:r>
                <a:rPr lang="en-US" altLang="zh-CN" sz="1400" dirty="0">
                  <a:solidFill>
                    <a:schemeClr val="bg1"/>
                  </a:solidFill>
                  <a:latin typeface="蒙纳简超刚黑" pitchFamily="2" charset="-120"/>
                  <a:ea typeface="蒙纳简超刚黑" pitchFamily="2" charset="-120"/>
                </a:rPr>
                <a:t>》</a:t>
              </a:r>
              <a:r>
                <a:rPr lang="zh-CN" altLang="zh-CN" sz="1400" dirty="0">
                  <a:solidFill>
                    <a:schemeClr val="bg1"/>
                  </a:solidFill>
                  <a:latin typeface="蒙纳简超刚黑" pitchFamily="2" charset="-120"/>
                  <a:ea typeface="蒙纳简超刚黑" pitchFamily="2" charset="-120"/>
                </a:rPr>
                <a:t>廣告收入</a:t>
              </a:r>
              <a:endParaRPr lang="en-US" altLang="zh-CN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endParaRPr>
            </a:p>
          </p:txBody>
        </p:sp>
        <p:sp>
          <p:nvSpPr>
            <p:cNvPr id="17" name="TextBox 5"/>
            <p:cNvSpPr txBox="1">
              <a:spLocks noChangeArrowheads="1"/>
            </p:cNvSpPr>
            <p:nvPr/>
          </p:nvSpPr>
          <p:spPr bwMode="auto">
            <a:xfrm>
              <a:off x="6623724" y="3697282"/>
              <a:ext cx="137730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5400" dirty="0" smtClean="0">
                  <a:latin typeface="Impact" pitchFamily="34" charset="0"/>
                </a:rPr>
                <a:t>43%</a:t>
              </a:r>
              <a:endParaRPr lang="zh-CN" altLang="en-US" sz="5400" dirty="0">
                <a:latin typeface="Impact" pitchFamily="34" charset="0"/>
              </a:endParaRPr>
            </a:p>
          </p:txBody>
        </p:sp>
        <p:sp>
          <p:nvSpPr>
            <p:cNvPr id="19" name="Rectangle 26"/>
            <p:cNvSpPr>
              <a:spLocks noChangeArrowheads="1"/>
            </p:cNvSpPr>
            <p:nvPr/>
          </p:nvSpPr>
          <p:spPr bwMode="auto">
            <a:xfrm>
              <a:off x="6147725" y="4162772"/>
              <a:ext cx="360362" cy="552112"/>
            </a:xfrm>
            <a:prstGeom prst="rect">
              <a:avLst/>
            </a:prstGeom>
            <a:solidFill>
              <a:srgbClr val="6699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5707724" y="3500437"/>
              <a:ext cx="360362" cy="1214446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6191930" y="1714488"/>
              <a:ext cx="1214446" cy="1357322"/>
            </a:xfrm>
            <a:prstGeom prst="ellipse">
              <a:avLst/>
            </a:prstGeom>
            <a:noFill/>
            <a:ln w="184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5383821" y="1459930"/>
              <a:ext cx="1545633" cy="1857388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1" name="TextBox 5"/>
            <p:cNvSpPr txBox="1">
              <a:spLocks noChangeArrowheads="1"/>
            </p:cNvSpPr>
            <p:nvPr/>
          </p:nvSpPr>
          <p:spPr bwMode="auto">
            <a:xfrm>
              <a:off x="5672806" y="1817141"/>
              <a:ext cx="137730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5400" dirty="0" smtClean="0">
                  <a:latin typeface="Impact" pitchFamily="34" charset="0"/>
                </a:rPr>
                <a:t>43%</a:t>
              </a:r>
              <a:endParaRPr lang="zh-CN" altLang="en-US" sz="5400" dirty="0">
                <a:latin typeface="Impact" pitchFamily="34" charset="0"/>
              </a:endParaRPr>
            </a:p>
          </p:txBody>
        </p:sp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5404524" y="1285860"/>
              <a:ext cx="1935145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dirty="0"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名以上评委认可</a:t>
              </a:r>
            </a:p>
          </p:txBody>
        </p:sp>
        <p:sp>
          <p:nvSpPr>
            <p:cNvPr id="23" name="TextBox 6"/>
            <p:cNvSpPr txBox="1">
              <a:spLocks noChangeArrowheads="1"/>
            </p:cNvSpPr>
            <p:nvPr/>
          </p:nvSpPr>
          <p:spPr bwMode="auto">
            <a:xfrm>
              <a:off x="5531541" y="4598273"/>
              <a:ext cx="2160587" cy="6413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285750" indent="-285750">
                <a:lnSpc>
                  <a:spcPct val="200000"/>
                </a:lnSpc>
                <a:buFont typeface="Arial" charset="0"/>
                <a:buNone/>
              </a:pPr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总共转台 </a:t>
              </a:r>
              <a:r>
                <a:rPr lang="en-US" altLang="zh-CN" dirty="0" smtClean="0">
                  <a:latin typeface="微软雅黑" pitchFamily="34" charset="-122"/>
                  <a:ea typeface="微软雅黑" pitchFamily="34" charset="-122"/>
                </a:rPr>
                <a:t>32</a:t>
              </a:r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次</a:t>
              </a:r>
              <a:endParaRPr lang="zh-CN" altLang="en-US" dirty="0"/>
            </a:p>
          </p:txBody>
        </p:sp>
        <p:sp>
          <p:nvSpPr>
            <p:cNvPr id="24" name="Text Box 14"/>
            <p:cNvSpPr txBox="1">
              <a:spLocks noChangeArrowheads="1"/>
            </p:cNvSpPr>
            <p:nvPr/>
          </p:nvSpPr>
          <p:spPr bwMode="auto">
            <a:xfrm>
              <a:off x="5574391" y="5311061"/>
              <a:ext cx="403225" cy="2746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Impact" pitchFamily="34" charset="0"/>
                </a:rPr>
                <a:t>No1</a:t>
              </a:r>
            </a:p>
          </p:txBody>
        </p:sp>
        <p:sp>
          <p:nvSpPr>
            <p:cNvPr id="25" name="Text Box 15"/>
            <p:cNvSpPr txBox="1">
              <a:spLocks noChangeArrowheads="1"/>
            </p:cNvSpPr>
            <p:nvPr/>
          </p:nvSpPr>
          <p:spPr bwMode="auto">
            <a:xfrm>
              <a:off x="6219776" y="5311061"/>
              <a:ext cx="420688" cy="2746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200">
                  <a:latin typeface="Impact" pitchFamily="34" charset="0"/>
                </a:rPr>
                <a:t>No2</a:t>
              </a:r>
            </a:p>
          </p:txBody>
        </p:sp>
        <p:sp>
          <p:nvSpPr>
            <p:cNvPr id="26" name="Text Box 16"/>
            <p:cNvSpPr txBox="1">
              <a:spLocks noChangeArrowheads="1"/>
            </p:cNvSpPr>
            <p:nvPr/>
          </p:nvSpPr>
          <p:spPr bwMode="auto">
            <a:xfrm>
              <a:off x="6803654" y="5311061"/>
              <a:ext cx="425450" cy="2746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200">
                  <a:latin typeface="Impact" pitchFamily="34" charset="0"/>
                </a:rPr>
                <a:t>No3</a:t>
              </a:r>
            </a:p>
          </p:txBody>
        </p:sp>
        <p:sp>
          <p:nvSpPr>
            <p:cNvPr id="27" name="Text Box 17"/>
            <p:cNvSpPr txBox="1">
              <a:spLocks noChangeArrowheads="1"/>
            </p:cNvSpPr>
            <p:nvPr/>
          </p:nvSpPr>
          <p:spPr bwMode="auto">
            <a:xfrm>
              <a:off x="7342879" y="5311061"/>
              <a:ext cx="420687" cy="2746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latin typeface="Impact" pitchFamily="34" charset="0"/>
                </a:rPr>
                <a:t>No4</a:t>
              </a:r>
            </a:p>
          </p:txBody>
        </p:sp>
        <p:sp>
          <p:nvSpPr>
            <p:cNvPr id="28" name="Text Box 18"/>
            <p:cNvSpPr txBox="1">
              <a:spLocks noChangeArrowheads="1"/>
            </p:cNvSpPr>
            <p:nvPr/>
          </p:nvSpPr>
          <p:spPr bwMode="auto">
            <a:xfrm>
              <a:off x="5429256" y="5515848"/>
              <a:ext cx="824265" cy="8309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4800" dirty="0" smtClean="0">
                  <a:latin typeface="Impact" pitchFamily="34" charset="0"/>
                </a:rPr>
                <a:t>20</a:t>
              </a:r>
              <a:endParaRPr lang="en-US" altLang="zh-CN" sz="4800" dirty="0">
                <a:latin typeface="Impact" pitchFamily="34" charset="0"/>
              </a:endParaRPr>
            </a:p>
          </p:txBody>
        </p:sp>
        <p:sp>
          <p:nvSpPr>
            <p:cNvPr id="29" name="Text Box 19"/>
            <p:cNvSpPr txBox="1">
              <a:spLocks noChangeArrowheads="1"/>
            </p:cNvSpPr>
            <p:nvPr/>
          </p:nvSpPr>
          <p:spPr bwMode="auto">
            <a:xfrm>
              <a:off x="6215074" y="5515848"/>
              <a:ext cx="425116" cy="8309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4800" dirty="0" smtClean="0">
                  <a:latin typeface="Impact" pitchFamily="34" charset="0"/>
                </a:rPr>
                <a:t>7</a:t>
              </a:r>
              <a:endParaRPr lang="en-US" altLang="zh-CN" sz="4800" dirty="0">
                <a:latin typeface="Impact" pitchFamily="34" charset="0"/>
              </a:endParaRPr>
            </a:p>
          </p:txBody>
        </p:sp>
        <p:sp>
          <p:nvSpPr>
            <p:cNvPr id="30" name="Text Box 20"/>
            <p:cNvSpPr txBox="1">
              <a:spLocks noChangeArrowheads="1"/>
            </p:cNvSpPr>
            <p:nvPr/>
          </p:nvSpPr>
          <p:spPr bwMode="auto">
            <a:xfrm>
              <a:off x="6721160" y="5515848"/>
              <a:ext cx="494046" cy="8309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4800" dirty="0" smtClean="0">
                  <a:latin typeface="Impact" pitchFamily="34" charset="0"/>
                </a:rPr>
                <a:t>2</a:t>
              </a:r>
              <a:endParaRPr lang="en-US" altLang="zh-CN" sz="4800" dirty="0">
                <a:latin typeface="Impact" pitchFamily="34" charset="0"/>
              </a:endParaRPr>
            </a:p>
          </p:txBody>
        </p:sp>
        <p:sp>
          <p:nvSpPr>
            <p:cNvPr id="31" name="Text Box 21"/>
            <p:cNvSpPr txBox="1">
              <a:spLocks noChangeArrowheads="1"/>
            </p:cNvSpPr>
            <p:nvPr/>
          </p:nvSpPr>
          <p:spPr bwMode="auto">
            <a:xfrm>
              <a:off x="7275031" y="5526961"/>
              <a:ext cx="511679" cy="8309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4800" dirty="0" smtClean="0">
                  <a:latin typeface="Impact" pitchFamily="34" charset="0"/>
                </a:rPr>
                <a:t>3</a:t>
              </a:r>
              <a:endParaRPr lang="en-US" altLang="zh-CN" sz="4800" dirty="0">
                <a:latin typeface="Impact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857752" y="214290"/>
              <a:ext cx="2972993" cy="10156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altLang="zh-CN" sz="2800" dirty="0" smtClean="0">
                  <a:latin typeface="Impact" pitchFamily="34" charset="0"/>
                </a:rPr>
                <a:t>YANGKUN Team </a:t>
              </a:r>
              <a:r>
                <a:rPr lang="en-US" altLang="zh-CN" sz="6000" dirty="0" smtClean="0">
                  <a:solidFill>
                    <a:srgbClr val="C80000"/>
                  </a:solidFill>
                  <a:latin typeface="Impact" pitchFamily="34" charset="0"/>
                </a:rPr>
                <a:t> B</a:t>
              </a:r>
              <a:endParaRPr lang="en-US" altLang="zh-CN" sz="6000" dirty="0">
                <a:solidFill>
                  <a:srgbClr val="C80000"/>
                </a:solidFill>
                <a:latin typeface="Impact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00034" y="4643446"/>
              <a:ext cx="3265638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被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名以上评委认可的歌手为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6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名</a:t>
              </a:r>
              <a:endParaRPr lang="en-US" altLang="zh-CN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buFont typeface="Arial" pitchFamily="34" charset="0"/>
                <a:buChar char="•"/>
              </a:pP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喜欢有特色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专业型歌手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.</a:t>
              </a:r>
            </a:p>
            <a:p>
              <a:pPr>
                <a:buFont typeface="Arial" pitchFamily="34" charset="0"/>
                <a:buChar char="•"/>
              </a:pP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第五场比赛为止转台共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32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次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经常是第</a:t>
              </a:r>
              <a:endParaRPr lang="en-US" altLang="zh-CN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  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一个转台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属于情感型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容易被激动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感</a:t>
              </a:r>
              <a:endParaRPr lang="en-US" altLang="zh-CN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  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情丰富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时常被感动地掉眼泪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.</a:t>
              </a:r>
            </a:p>
            <a:p>
              <a:pPr>
                <a:buFont typeface="Arial" pitchFamily="34" charset="0"/>
                <a:buChar char="•"/>
              </a:pP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值得关注歌手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: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丁丁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金志文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关喆</a:t>
              </a:r>
            </a:p>
          </p:txBody>
        </p:sp>
        <p:pic>
          <p:nvPicPr>
            <p:cNvPr id="35" name="Picture 31" descr="杨坤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1000100" y="1455672"/>
              <a:ext cx="1785950" cy="1258948"/>
            </a:xfrm>
            <a:prstGeom prst="rect">
              <a:avLst/>
            </a:prstGeom>
            <a:noFill/>
          </p:spPr>
        </p:pic>
        <p:sp>
          <p:nvSpPr>
            <p:cNvPr id="42" name="矩形 41"/>
            <p:cNvSpPr/>
            <p:nvPr/>
          </p:nvSpPr>
          <p:spPr>
            <a:xfrm>
              <a:off x="6072198" y="2857496"/>
              <a:ext cx="1071570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Text Box 23"/>
            <p:cNvSpPr txBox="1">
              <a:spLocks noChangeArrowheads="1"/>
            </p:cNvSpPr>
            <p:nvPr/>
          </p:nvSpPr>
          <p:spPr bwMode="auto">
            <a:xfrm>
              <a:off x="5544224" y="3059667"/>
              <a:ext cx="1800493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从事音乐相关的</a:t>
              </a:r>
            </a:p>
          </p:txBody>
        </p:sp>
        <p:sp>
          <p:nvSpPr>
            <p:cNvPr id="43" name="Rectangle 27"/>
            <p:cNvSpPr>
              <a:spLocks noChangeArrowheads="1"/>
            </p:cNvSpPr>
            <p:nvPr/>
          </p:nvSpPr>
          <p:spPr bwMode="auto">
            <a:xfrm>
              <a:off x="787373" y="2924731"/>
              <a:ext cx="2698175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导师：杨坤</a:t>
              </a:r>
            </a:p>
            <a:p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明星歌手中国内地乐坛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”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一哥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”</a:t>
              </a:r>
            </a:p>
            <a:p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树立属于自己的创作风格 </a:t>
              </a:r>
            </a:p>
          </p:txBody>
        </p:sp>
        <p:sp>
          <p:nvSpPr>
            <p:cNvPr id="44" name="Rectangle 28"/>
            <p:cNvSpPr>
              <a:spLocks noChangeArrowheads="1"/>
            </p:cNvSpPr>
            <p:nvPr/>
          </p:nvSpPr>
          <p:spPr bwMode="auto">
            <a:xfrm>
              <a:off x="714348" y="3643314"/>
              <a:ext cx="1800493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无所谓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真的很在乎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牧马人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</a:p>
            <a:p>
              <a:r>
                <a:rPr lang="en-US" altLang="zh-CN" sz="1400" dirty="0">
                  <a:solidFill>
                    <a:schemeClr val="bg1"/>
                  </a:solidFill>
                  <a:ea typeface="微软雅黑" pitchFamily="34" charset="-122"/>
                </a:rPr>
                <a:t>《</a:t>
              </a:r>
              <a:r>
                <a:rPr lang="zh-CN" altLang="en-US" sz="1400" dirty="0">
                  <a:solidFill>
                    <a:schemeClr val="bg1"/>
                  </a:solidFill>
                  <a:ea typeface="微软雅黑" pitchFamily="34" charset="-122"/>
                </a:rPr>
                <a:t>路灯下的小姑娘</a:t>
              </a:r>
              <a:r>
                <a:rPr lang="en-US" altLang="zh-CN" sz="1400" dirty="0">
                  <a:solidFill>
                    <a:schemeClr val="bg1"/>
                  </a:solidFill>
                  <a:ea typeface="微软雅黑" pitchFamily="34" charset="-122"/>
                </a:rPr>
                <a:t>》</a:t>
              </a:r>
            </a:p>
          </p:txBody>
        </p:sp>
        <p:sp>
          <p:nvSpPr>
            <p:cNvPr id="33" name="矩形 2"/>
            <p:cNvSpPr>
              <a:spLocks noChangeArrowheads="1"/>
            </p:cNvSpPr>
            <p:nvPr/>
          </p:nvSpPr>
          <p:spPr bwMode="auto">
            <a:xfrm>
              <a:off x="428596" y="6488692"/>
              <a:ext cx="328614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蒙纳简超刚黑" pitchFamily="2" charset="-120"/>
                  <a:cs typeface="Arial" pitchFamily="34" charset="0"/>
                </a:rPr>
                <a:t>Blog.sina.com.cn/</a:t>
              </a:r>
              <a:r>
                <a:rPr lang="en-US" altLang="zh-CN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蒙纳简超刚黑" pitchFamily="2" charset="-120"/>
                  <a:cs typeface="Arial" pitchFamily="34" charset="0"/>
                </a:rPr>
                <a:t>linhuzhe</a:t>
              </a:r>
              <a:endPara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蒙纳简超刚黑" pitchFamily="2" charset="-12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-24"/>
            <a:ext cx="9144000" cy="6858000"/>
          </a:xfrm>
          <a:prstGeom prst="rect">
            <a:avLst/>
          </a:prstGeom>
          <a:solidFill>
            <a:srgbClr val="C8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标注 3"/>
          <p:cNvSpPr/>
          <p:nvPr/>
        </p:nvSpPr>
        <p:spPr>
          <a:xfrm>
            <a:off x="3286116" y="2428868"/>
            <a:ext cx="4143404" cy="1928826"/>
          </a:xfrm>
          <a:prstGeom prst="wedgeRoundRectCallout">
            <a:avLst>
              <a:gd name="adj1" fmla="val 43726"/>
              <a:gd name="adj2" fmla="val 74603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3416119" y="2633298"/>
            <a:ext cx="25539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zh-CN" altLang="en-US" sz="2000" b="1" dirty="0" smtClean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杨坤的</a:t>
            </a:r>
            <a:r>
              <a:rPr lang="en-US" altLang="zh-CN" sz="2000" b="1" dirty="0" smtClean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32</a:t>
            </a:r>
            <a:r>
              <a:rPr lang="zh-CN" altLang="en-US" sz="2000" b="1" dirty="0" smtClean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场提及次数</a:t>
            </a:r>
            <a:endParaRPr lang="zh-CN" altLang="en-US" sz="2000" b="1" dirty="0">
              <a:solidFill>
                <a:srgbClr val="C8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 rot="16200000">
            <a:off x="7169895" y="4028167"/>
            <a:ext cx="461665" cy="222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 wrap="none">
            <a:spAutoFit/>
          </a:bodyPr>
          <a:lstStyle/>
          <a:p>
            <a:r>
              <a:rPr lang="en-US" altLang="zh-CN" b="1" dirty="0">
                <a:latin typeface="Arial Black" pitchFamily="34" charset="0"/>
              </a:rPr>
              <a:t> The Voice China</a:t>
            </a:r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2357422" y="6286520"/>
            <a:ext cx="596107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更多精彩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】@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乌拉拉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80 , Blog.sina.com.cn/</a:t>
            </a:r>
            <a:r>
              <a:rPr lang="en-US" altLang="zh-CN" b="1" dirty="0" err="1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linhuzhe</a:t>
            </a:r>
            <a:r>
              <a:rPr lang="en-US" altLang="zh-CN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en-US" altLang="zh-CN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1571604" y="833424"/>
            <a:ext cx="2971783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zh-CN" altLang="en-US" sz="2800" dirty="0" smtClean="0">
                <a:latin typeface="微软雅黑" pitchFamily="34" charset="-122"/>
                <a:ea typeface="微软雅黑" pitchFamily="34" charset="-122"/>
              </a:rPr>
              <a:t>另外有趣的数据</a:t>
            </a:r>
            <a:endParaRPr lang="en-US" altLang="zh-CN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143636" y="2571744"/>
            <a:ext cx="107157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zh-C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  <a:ea typeface="微软雅黑" pitchFamily="34" charset="-122"/>
              </a:rPr>
              <a:t>11</a:t>
            </a:r>
            <a:r>
              <a:rPr lang="zh-CN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  <a:ea typeface="微软雅黑" pitchFamily="34" charset="-122"/>
              </a:rPr>
              <a:t>次</a:t>
            </a:r>
            <a:endParaRPr lang="en-US" altLang="zh-CN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2" name="Rectangle 20"/>
          <p:cNvSpPr>
            <a:spLocks noChangeArrowheads="1"/>
          </p:cNvSpPr>
          <p:nvPr/>
        </p:nvSpPr>
        <p:spPr bwMode="auto">
          <a:xfrm>
            <a:off x="3416119" y="3102587"/>
            <a:ext cx="24929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zh-CN" altLang="en-US" sz="2000" b="1" dirty="0" smtClean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参赛歌手唱中文歌曲</a:t>
            </a:r>
            <a:endParaRPr lang="zh-CN" altLang="en-US" sz="2000" b="1" dirty="0">
              <a:solidFill>
                <a:srgbClr val="C8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143636" y="3071810"/>
            <a:ext cx="107157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zh-C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  <a:ea typeface="微软雅黑" pitchFamily="34" charset="-122"/>
              </a:rPr>
              <a:t>84%</a:t>
            </a:r>
            <a:endParaRPr lang="en-US" altLang="zh-CN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3416119" y="3571876"/>
            <a:ext cx="249299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zh-CN" altLang="en-US" sz="2000" b="1" dirty="0" smtClean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itchFamily="34" charset="-122"/>
                <a:ea typeface="微软雅黑" pitchFamily="34" charset="-122"/>
              </a:rPr>
              <a:t>评委感动掉眼泪次数</a:t>
            </a:r>
            <a:endParaRPr lang="zh-CN" altLang="en-US" sz="2000" b="1" dirty="0">
              <a:solidFill>
                <a:srgbClr val="C8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143636" y="3544580"/>
            <a:ext cx="107157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r>
              <a:rPr lang="en-US" altLang="zh-CN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  <a:ea typeface="微软雅黑" pitchFamily="34" charset="-122"/>
              </a:rPr>
              <a:t>9</a:t>
            </a:r>
            <a:r>
              <a:rPr lang="zh-CN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  <a:ea typeface="微软雅黑" pitchFamily="34" charset="-122"/>
              </a:rPr>
              <a:t>次</a:t>
            </a:r>
            <a:endParaRPr lang="en-US" altLang="zh-CN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3415344" y="3970010"/>
            <a:ext cx="407196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其中杨坤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次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庾澄庆</a:t>
            </a:r>
            <a:r>
              <a:rPr lang="en-US" altLang="zh-CN" sz="1600" b="1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 b="1" dirty="0" smtClean="0">
                <a:latin typeface="微软雅黑" pitchFamily="34" charset="-122"/>
                <a:ea typeface="微软雅黑" pitchFamily="34" charset="-122"/>
              </a:rPr>
              <a:t>次！男人哭不是罪！</a:t>
            </a:r>
            <a:endParaRPr lang="zh-CN" altLang="en-US" sz="16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6565" name="Picture 5" descr="http://img9.3lian.com/c1/vector2/18/36/59.jpg"/>
          <p:cNvPicPr>
            <a:picLocks noChangeAspect="1" noChangeArrowheads="1"/>
          </p:cNvPicPr>
          <p:nvPr/>
        </p:nvPicPr>
        <p:blipFill>
          <a:blip r:embed="rId2" cstate="print"/>
          <a:srcRect l="5769"/>
          <a:stretch>
            <a:fillRect/>
          </a:stretch>
        </p:blipFill>
        <p:spPr bwMode="auto">
          <a:xfrm>
            <a:off x="7358082" y="4714884"/>
            <a:ext cx="1285884" cy="1924453"/>
          </a:xfrm>
          <a:prstGeom prst="rect">
            <a:avLst/>
          </a:prstGeom>
          <a:noFill/>
        </p:spPr>
      </p:pic>
      <p:sp>
        <p:nvSpPr>
          <p:cNvPr id="9" name="云形标注 8"/>
          <p:cNvSpPr/>
          <p:nvPr/>
        </p:nvSpPr>
        <p:spPr>
          <a:xfrm>
            <a:off x="928662" y="642918"/>
            <a:ext cx="7715304" cy="4929222"/>
          </a:xfrm>
          <a:prstGeom prst="cloud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Group 8"/>
          <p:cNvGrpSpPr>
            <a:grpSpLocks/>
          </p:cNvGrpSpPr>
          <p:nvPr/>
        </p:nvGrpSpPr>
        <p:grpSpPr bwMode="auto">
          <a:xfrm>
            <a:off x="1839909" y="1798637"/>
            <a:ext cx="2160587" cy="1558925"/>
            <a:chOff x="793" y="1298"/>
            <a:chExt cx="1361" cy="982"/>
          </a:xfrm>
        </p:grpSpPr>
        <p:pic>
          <p:nvPicPr>
            <p:cNvPr id="11" name="Picture 14" descr="4065_400300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39" y="1298"/>
              <a:ext cx="1315" cy="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 rot="-1367866">
              <a:off x="793" y="1887"/>
              <a:ext cx="545" cy="13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643306" y="2280090"/>
            <a:ext cx="24032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0" dirty="0">
                <a:ea typeface="蒙纳简超刚黑" pitchFamily="2" charset="-120"/>
              </a:rPr>
              <a:t>中  國  好  聲  音</a:t>
            </a: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3643306" y="2691466"/>
            <a:ext cx="46085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0" dirty="0">
                <a:latin typeface="蒙纳简超刚黑" pitchFamily="2" charset="-120"/>
                <a:ea typeface="蒙纳简超刚黑" pitchFamily="2" charset="-120"/>
              </a:rPr>
              <a:t>Voice  China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2428860" y="3357562"/>
            <a:ext cx="466345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</a:rPr>
              <a:t>中国好声音为何如深入人心</a:t>
            </a:r>
            <a:r>
              <a:rPr lang="en-US" altLang="zh-CN" sz="2800" b="1" dirty="0">
                <a:solidFill>
                  <a:srgbClr val="C80000"/>
                </a:solidFill>
                <a:latin typeface="微软雅黑" pitchFamily="34" charset="-122"/>
                <a:ea typeface="微软雅黑" pitchFamily="34" charset="-122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42844" y="242808"/>
            <a:ext cx="9001156" cy="6555920"/>
            <a:chOff x="142844" y="242808"/>
            <a:chExt cx="9001156" cy="6555920"/>
          </a:xfrm>
        </p:grpSpPr>
        <p:sp>
          <p:nvSpPr>
            <p:cNvPr id="26" name="椭圆 25"/>
            <p:cNvSpPr/>
            <p:nvPr/>
          </p:nvSpPr>
          <p:spPr>
            <a:xfrm>
              <a:off x="142844" y="857232"/>
              <a:ext cx="1330789" cy="121506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714348" y="1500796"/>
              <a:ext cx="1214446" cy="1143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714348" y="1429358"/>
              <a:ext cx="5857916" cy="4714908"/>
            </a:xfrm>
            <a:prstGeom prst="roundRect">
              <a:avLst>
                <a:gd name="adj" fmla="val 3931"/>
              </a:avLst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428596" y="1453872"/>
              <a:ext cx="1071570" cy="4755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98102" y="1382434"/>
              <a:ext cx="1071570" cy="4755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642910" y="1572234"/>
              <a:ext cx="1071570" cy="4755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5" name="Picture 6" descr="http://pic2.nipic.com/20090330/550365_105434097_2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FF0000">
                  <a:tint val="45000"/>
                  <a:satMod val="400000"/>
                </a:srgbClr>
              </a:duotone>
            </a:blip>
            <a:srcRect t="5597"/>
            <a:stretch>
              <a:fillRect/>
            </a:stretch>
          </p:blipFill>
          <p:spPr bwMode="auto">
            <a:xfrm>
              <a:off x="5810250" y="1571612"/>
              <a:ext cx="3333750" cy="4329117"/>
            </a:xfrm>
            <a:prstGeom prst="rect">
              <a:avLst/>
            </a:prstGeom>
            <a:noFill/>
          </p:spPr>
        </p:pic>
        <p:grpSp>
          <p:nvGrpSpPr>
            <p:cNvPr id="44" name="组合 33"/>
            <p:cNvGrpSpPr/>
            <p:nvPr/>
          </p:nvGrpSpPr>
          <p:grpSpPr>
            <a:xfrm>
              <a:off x="214282" y="941357"/>
              <a:ext cx="1285884" cy="1058883"/>
              <a:chOff x="2573323" y="0"/>
              <a:chExt cx="2087562" cy="1558925"/>
            </a:xfrm>
          </p:grpSpPr>
          <p:pic>
            <p:nvPicPr>
              <p:cNvPr id="53" name="Picture 14" descr="4065_400300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73323" y="0"/>
                <a:ext cx="2087562" cy="15589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4" name="Rectangle 7"/>
              <p:cNvSpPr>
                <a:spLocks noChangeArrowheads="1"/>
              </p:cNvSpPr>
              <p:nvPr/>
            </p:nvSpPr>
            <p:spPr bwMode="auto">
              <a:xfrm rot="20232134">
                <a:off x="2875503" y="841290"/>
                <a:ext cx="449938" cy="21261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928662" y="1916660"/>
              <a:ext cx="24929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latin typeface="蒙纳简超刚黑" pitchFamily="2" charset="-120"/>
                  <a:ea typeface="蒙纳简超刚黑" pitchFamily="2" charset="-120"/>
                </a:rPr>
                <a:t>原因一：節目形式新穎</a:t>
              </a:r>
              <a:endParaRPr lang="zh-CN" altLang="en-US" dirty="0">
                <a:latin typeface="蒙纳简超刚黑" pitchFamily="2" charset="-120"/>
                <a:ea typeface="蒙纳简超刚黑" pitchFamily="2" charset="-120"/>
              </a:endParaRPr>
            </a:p>
          </p:txBody>
        </p:sp>
        <p:sp>
          <p:nvSpPr>
            <p:cNvPr id="46" name="矩形 3"/>
            <p:cNvSpPr>
              <a:spLocks noChangeArrowheads="1"/>
            </p:cNvSpPr>
            <p:nvPr/>
          </p:nvSpPr>
          <p:spPr bwMode="auto">
            <a:xfrm>
              <a:off x="928662" y="2214554"/>
              <a:ext cx="5621334" cy="1384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sz="1400" b="0" dirty="0">
                  <a:latin typeface="蒙纳简超刚黑" pitchFamily="2" charset="-120"/>
                  <a:ea typeface="蒙纳简超刚黑" pitchFamily="2" charset="-120"/>
                </a:rPr>
                <a:t>《</a:t>
              </a:r>
              <a:r>
                <a:rPr lang="zh-CN" altLang="en-US" sz="1400" b="0" dirty="0">
                  <a:latin typeface="蒙纳简超刚黑" pitchFamily="2" charset="-120"/>
                  <a:ea typeface="蒙纳简超刚黑" pitchFamily="2" charset="-120"/>
                </a:rPr>
                <a:t>中國好聲音</a:t>
              </a:r>
              <a:r>
                <a:rPr lang="en-US" altLang="zh-CN" sz="1400" b="0" dirty="0">
                  <a:latin typeface="蒙纳简超刚黑" pitchFamily="2" charset="-120"/>
                  <a:ea typeface="蒙纳简超刚黑" pitchFamily="2" charset="-120"/>
                </a:rPr>
                <a:t>》</a:t>
              </a:r>
              <a:r>
                <a:rPr lang="zh-CN" altLang="en-US" sz="1400" b="0" dirty="0">
                  <a:latin typeface="蒙纳简超刚黑" pitchFamily="2" charset="-120"/>
                  <a:ea typeface="蒙纳简超刚黑" pitchFamily="2" charset="-120"/>
                </a:rPr>
                <a:t>的原版是風靡海外的節目</a:t>
              </a:r>
              <a:r>
                <a:rPr lang="en-US" altLang="zh-CN" sz="1400" b="0" dirty="0">
                  <a:latin typeface="蒙纳简超刚黑" pitchFamily="2" charset="-120"/>
                  <a:ea typeface="蒙纳简超刚黑" pitchFamily="2" charset="-120"/>
                </a:rPr>
                <a:t>《The Voice》</a:t>
              </a:r>
              <a:r>
                <a:rPr lang="zh-CN" altLang="en-US" sz="1400" b="0" dirty="0">
                  <a:latin typeface="蒙纳简超刚黑" pitchFamily="2" charset="-120"/>
                  <a:ea typeface="蒙纳简超刚黑" pitchFamily="2" charset="-120"/>
                </a:rPr>
                <a:t>，此次浙</a:t>
              </a:r>
              <a:endParaRPr lang="zh-CN" altLang="ko-KR" sz="1400" b="0" dirty="0">
                <a:latin typeface="蒙纳简超刚黑" pitchFamily="2" charset="-120"/>
                <a:ea typeface="蒙纳简超刚黑" pitchFamily="2" charset="-120"/>
              </a:endParaRPr>
            </a:p>
            <a:p>
              <a:r>
                <a:rPr lang="zh-CN" altLang="en-US" sz="1400" b="0" dirty="0">
                  <a:latin typeface="蒙纳简超刚黑" pitchFamily="2" charset="-120"/>
                  <a:ea typeface="蒙纳简超刚黑" pitchFamily="2" charset="-120"/>
                </a:rPr>
                <a:t>江衛視引進原版節目形式，並加以本土化改造就引發了不俗的效果。</a:t>
              </a:r>
              <a:endParaRPr lang="zh-CN" altLang="ko-KR" sz="1400" b="0" dirty="0">
                <a:latin typeface="蒙纳简超刚黑" pitchFamily="2" charset="-120"/>
                <a:ea typeface="蒙纳简超刚黑" pitchFamily="2" charset="-120"/>
              </a:endParaRPr>
            </a:p>
            <a:p>
              <a:r>
                <a:rPr lang="zh-CN" altLang="en-US" sz="1400" b="0" dirty="0">
                  <a:latin typeface="蒙纳简超刚黑" pitchFamily="2" charset="-120"/>
                  <a:ea typeface="蒙纳简超刚黑" pitchFamily="2" charset="-120"/>
                </a:rPr>
                <a:t>節目的一大特點是“盲聽”，不過，今年很多節目都引入了盲聽的</a:t>
              </a:r>
              <a:endParaRPr lang="zh-CN" altLang="ko-KR" sz="1400" b="0" dirty="0">
                <a:latin typeface="蒙纳简超刚黑" pitchFamily="2" charset="-120"/>
                <a:ea typeface="蒙纳简超刚黑" pitchFamily="2" charset="-120"/>
              </a:endParaRPr>
            </a:p>
            <a:p>
              <a:r>
                <a:rPr lang="zh-CN" altLang="en-US" sz="1400" b="0" dirty="0">
                  <a:latin typeface="蒙纳简超刚黑" pitchFamily="2" charset="-120"/>
                  <a:ea typeface="蒙纳简超刚黑" pitchFamily="2" charset="-120"/>
                </a:rPr>
                <a:t>概念，即評委背對著選手，只挺聲音來決定選手是否晉級，這對不</a:t>
              </a:r>
              <a:endParaRPr lang="zh-CN" altLang="ko-KR" sz="1400" b="0" dirty="0">
                <a:latin typeface="蒙纳简超刚黑" pitchFamily="2" charset="-120"/>
                <a:ea typeface="蒙纳简超刚黑" pitchFamily="2" charset="-120"/>
              </a:endParaRPr>
            </a:p>
            <a:p>
              <a:r>
                <a:rPr lang="zh-CN" altLang="en-US" sz="1400" b="0" dirty="0">
                  <a:latin typeface="蒙纳简超刚黑" pitchFamily="2" charset="-120"/>
                  <a:ea typeface="蒙纳简超刚黑" pitchFamily="2" charset="-120"/>
                </a:rPr>
                <a:t>少國內</a:t>
              </a:r>
              <a:r>
                <a:rPr lang="zh-CN" altLang="en-US" sz="1400" b="0" dirty="0" smtClean="0">
                  <a:latin typeface="蒙纳简超刚黑" pitchFamily="2" charset="-120"/>
                  <a:ea typeface="蒙纳简超刚黑" pitchFamily="2" charset="-120"/>
                </a:rPr>
                <a:t>觀</a:t>
              </a:r>
              <a:r>
                <a:rPr lang="zh-CN" altLang="en-US" sz="1400" b="1" dirty="0" smtClean="0">
                  <a:latin typeface="微软雅黑" pitchFamily="34" charset="-122"/>
                  <a:ea typeface="微软雅黑" pitchFamily="34" charset="-122"/>
                </a:rPr>
                <a:t>众</a:t>
              </a:r>
              <a:r>
                <a:rPr lang="zh-CN" altLang="en-US" sz="1400" b="0" dirty="0" smtClean="0">
                  <a:latin typeface="蒙纳简超刚黑" pitchFamily="2" charset="-120"/>
                  <a:ea typeface="蒙纳简超刚黑" pitchFamily="2" charset="-120"/>
                </a:rPr>
                <a:t>來</a:t>
              </a:r>
              <a:r>
                <a:rPr lang="zh-CN" altLang="en-US" sz="1400" b="0" dirty="0">
                  <a:latin typeface="蒙纳简超刚黑" pitchFamily="2" charset="-120"/>
                  <a:ea typeface="蒙纳简超刚黑" pitchFamily="2" charset="-120"/>
                </a:rPr>
                <a:t>說，並不新鮮。而令人眼前一亮的是，節目中幾位一</a:t>
              </a:r>
              <a:endParaRPr lang="zh-CN" altLang="ko-KR" sz="1400" b="0" dirty="0">
                <a:latin typeface="蒙纳简超刚黑" pitchFamily="2" charset="-120"/>
                <a:ea typeface="蒙纳简超刚黑" pitchFamily="2" charset="-120"/>
              </a:endParaRPr>
            </a:p>
            <a:p>
              <a:r>
                <a:rPr lang="zh-CN" altLang="en-US" sz="1400" b="0" dirty="0">
                  <a:latin typeface="蒙纳简超刚黑" pitchFamily="2" charset="-120"/>
                  <a:ea typeface="蒙纳简超刚黑" pitchFamily="2" charset="-120"/>
                </a:rPr>
                <a:t>線歌手被選手選擇的形式</a:t>
              </a:r>
              <a:r>
                <a:rPr lang="en-US" altLang="zh-CN" sz="1400" b="0" dirty="0">
                  <a:latin typeface="蒙纳简超刚黑" pitchFamily="2" charset="-120"/>
                  <a:ea typeface="蒙纳简超刚黑" pitchFamily="2" charset="-120"/>
                </a:rPr>
                <a:t>.</a:t>
              </a:r>
              <a:endParaRPr lang="zh-CN" altLang="en-US" sz="1400" b="0" dirty="0">
                <a:latin typeface="蒙纳简超刚黑" pitchFamily="2" charset="-120"/>
                <a:ea typeface="蒙纳简超刚黑" pitchFamily="2" charset="-12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30342" y="242808"/>
              <a:ext cx="43845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altLang="zh-CN" sz="2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2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为何中国好声音如此深入人心</a:t>
              </a:r>
              <a:endPara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矩形 2"/>
            <p:cNvSpPr>
              <a:spLocks noChangeArrowheads="1"/>
            </p:cNvSpPr>
            <p:nvPr/>
          </p:nvSpPr>
          <p:spPr bwMode="auto">
            <a:xfrm>
              <a:off x="928662" y="3559734"/>
              <a:ext cx="249299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b="0" dirty="0">
                  <a:latin typeface="蒙纳简超刚黑" pitchFamily="2" charset="-120"/>
                  <a:ea typeface="蒙纳简超刚黑" pitchFamily="2" charset="-120"/>
                </a:rPr>
                <a:t>原因二：選手水准不俗</a:t>
              </a:r>
            </a:p>
          </p:txBody>
        </p:sp>
        <p:sp>
          <p:nvSpPr>
            <p:cNvPr id="49" name="矩形 3"/>
            <p:cNvSpPr>
              <a:spLocks noChangeArrowheads="1"/>
            </p:cNvSpPr>
            <p:nvPr/>
          </p:nvSpPr>
          <p:spPr bwMode="auto">
            <a:xfrm>
              <a:off x="928662" y="3904406"/>
              <a:ext cx="5113338" cy="810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zh-CN" altLang="en-US" sz="1400" b="0" dirty="0">
                  <a:latin typeface="蒙纳简超刚黑" pitchFamily="2" charset="-120"/>
                  <a:ea typeface="蒙纳简超刚黑" pitchFamily="2" charset="-120"/>
                </a:rPr>
                <a:t>參加節目的選手都是節目組“地毯式”搜尋在全國範圍內</a:t>
              </a:r>
              <a:r>
                <a:rPr lang="zh-CN" altLang="en-US" sz="1400" b="0" dirty="0" smtClean="0">
                  <a:latin typeface="蒙纳简超刚黑" pitchFamily="2" charset="-120"/>
                  <a:ea typeface="蒙纳简超刚黑" pitchFamily="2" charset="-120"/>
                </a:rPr>
                <a:t>找到的</a:t>
              </a:r>
              <a:r>
                <a:rPr lang="zh-CN" altLang="en-US" sz="1400" b="0" dirty="0">
                  <a:latin typeface="蒙纳简超刚黑" pitchFamily="2" charset="-120"/>
                  <a:ea typeface="蒙纳简超刚黑" pitchFamily="2" charset="-120"/>
                </a:rPr>
                <a:t>。節目組帶著專業的錄音設備到全國的高校、酒吧等各個角落去尋找有潛力的人，把他們的聲音采集下來，然後帶回上海，找到專業的人士傾聽、判斷，最終再選擇。</a:t>
              </a:r>
            </a:p>
          </p:txBody>
        </p:sp>
        <p:sp>
          <p:nvSpPr>
            <p:cNvPr id="50" name="矩形 2"/>
            <p:cNvSpPr>
              <a:spLocks noChangeArrowheads="1"/>
            </p:cNvSpPr>
            <p:nvPr/>
          </p:nvSpPr>
          <p:spPr bwMode="auto">
            <a:xfrm>
              <a:off x="928662" y="4845618"/>
              <a:ext cx="249299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b="0" dirty="0">
                  <a:latin typeface="蒙纳简超刚黑" pitchFamily="2" charset="-120"/>
                  <a:ea typeface="蒙纳简超刚黑" pitchFamily="2" charset="-120"/>
                </a:rPr>
                <a:t>原因三：明星傳播效應</a:t>
              </a:r>
            </a:p>
          </p:txBody>
        </p:sp>
        <p:sp>
          <p:nvSpPr>
            <p:cNvPr id="51" name="矩形 8"/>
            <p:cNvSpPr>
              <a:spLocks noChangeArrowheads="1"/>
            </p:cNvSpPr>
            <p:nvPr/>
          </p:nvSpPr>
          <p:spPr bwMode="auto">
            <a:xfrm>
              <a:off x="928662" y="5190290"/>
              <a:ext cx="5111750" cy="810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zh-CN" altLang="en-US" sz="1400" dirty="0" smtClean="0">
                  <a:latin typeface="蒙纳简超刚黑" pitchFamily="2" charset="-120"/>
                  <a:ea typeface="蒙纳简超刚黑" pitchFamily="2" charset="-120"/>
                </a:rPr>
                <a:t>徐</a:t>
              </a:r>
              <a:r>
                <a:rPr lang="zh-CN" altLang="en-US" sz="1400" dirty="0">
                  <a:latin typeface="蒙纳简超刚黑" pitchFamily="2" charset="-120"/>
                  <a:ea typeface="蒙纳简超刚黑" pitchFamily="2" charset="-120"/>
                </a:rPr>
                <a:t>海星在節目中演唱了一首李玟的</a:t>
              </a:r>
              <a:r>
                <a:rPr lang="en-US" altLang="zh-CN" sz="1400" dirty="0">
                  <a:latin typeface="蒙纳简超刚黑" pitchFamily="2" charset="-120"/>
                  <a:ea typeface="蒙纳简超刚黑" pitchFamily="2" charset="-120"/>
                </a:rPr>
                <a:t>《</a:t>
              </a:r>
              <a:r>
                <a:rPr lang="zh-CN" altLang="en-US" sz="1400" dirty="0">
                  <a:latin typeface="蒙纳简超刚黑" pitchFamily="2" charset="-120"/>
                  <a:ea typeface="蒙纳简超刚黑" pitchFamily="2" charset="-120"/>
                </a:rPr>
                <a:t>自己</a:t>
              </a:r>
              <a:r>
                <a:rPr lang="en-US" altLang="zh-CN" sz="1400" dirty="0">
                  <a:latin typeface="蒙纳简超刚黑" pitchFamily="2" charset="-120"/>
                  <a:ea typeface="蒙纳简超刚黑" pitchFamily="2" charset="-120"/>
                </a:rPr>
                <a:t>》</a:t>
              </a:r>
              <a:r>
                <a:rPr lang="zh-CN" altLang="en-US" sz="1400" dirty="0">
                  <a:latin typeface="蒙纳简超刚黑" pitchFamily="2" charset="-120"/>
                  <a:ea typeface="蒙纳简超刚黑" pitchFamily="2" charset="-120"/>
                </a:rPr>
                <a:t>，節目播出後，李玟還點評稱，這是自己最難唱的一首歌，徐海星</a:t>
              </a:r>
              <a:r>
                <a:rPr lang="zh-CN" altLang="en-US" sz="1200" b="1" dirty="0">
                  <a:latin typeface="微软雅黑" pitchFamily="34" charset="-122"/>
                  <a:ea typeface="微软雅黑" pitchFamily="34" charset="-122"/>
                </a:rPr>
                <a:t>诠</a:t>
              </a:r>
              <a:r>
                <a:rPr lang="zh-CN" altLang="en-US" sz="1400" dirty="0">
                  <a:latin typeface="蒙纳简超刚黑" pitchFamily="2" charset="-120"/>
                  <a:ea typeface="蒙纳简超刚黑" pitchFamily="2" charset="-120"/>
                </a:rPr>
                <a:t>釋得很好。而馮小剛、張靓穎等名人也都對節目紛紛進行點評。被名人如此點評，自然會引起不少網友的注意，節目就算不火也</a:t>
              </a:r>
              <a:r>
                <a:rPr lang="zh-CN" altLang="en-US" sz="1400" dirty="0" smtClean="0">
                  <a:latin typeface="蒙纳简超刚黑" pitchFamily="2" charset="-120"/>
                  <a:ea typeface="蒙纳简超刚黑" pitchFamily="2" charset="-120"/>
                </a:rPr>
                <a:t>難。</a:t>
              </a:r>
              <a:endParaRPr lang="zh-CN" altLang="en-US" sz="1400" dirty="0">
                <a:latin typeface="蒙纳简超刚黑" pitchFamily="2" charset="-120"/>
                <a:ea typeface="蒙纳简超刚黑" pitchFamily="2" charset="-120"/>
              </a:endParaRPr>
            </a:p>
          </p:txBody>
        </p:sp>
        <p:sp>
          <p:nvSpPr>
            <p:cNvPr id="52" name="矩形 2"/>
            <p:cNvSpPr>
              <a:spLocks noChangeArrowheads="1"/>
            </p:cNvSpPr>
            <p:nvPr/>
          </p:nvSpPr>
          <p:spPr bwMode="auto">
            <a:xfrm>
              <a:off x="571472" y="6429396"/>
              <a:ext cx="328614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蒙纳简超刚黑" pitchFamily="2" charset="-120"/>
                  <a:cs typeface="Arial" pitchFamily="34" charset="0"/>
                </a:rPr>
                <a:t>Blog.sina.com.cn/</a:t>
              </a:r>
              <a:r>
                <a:rPr lang="en-US" altLang="zh-CN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蒙纳简超刚黑" pitchFamily="2" charset="-120"/>
                  <a:cs typeface="Arial" pitchFamily="34" charset="0"/>
                </a:rPr>
                <a:t>linhuzhe</a:t>
              </a:r>
              <a:endPara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蒙纳简超刚黑" pitchFamily="2" charset="-12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22881" y="1643050"/>
            <a:ext cx="4177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中国好声音</a:t>
            </a:r>
            <a:r>
              <a:rPr lang="zh-CN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谁比谁能演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?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2"/>
          <p:cNvSpPr>
            <a:spLocks noChangeArrowheads="1"/>
          </p:cNvSpPr>
          <p:nvPr/>
        </p:nvSpPr>
        <p:spPr bwMode="auto">
          <a:xfrm>
            <a:off x="571472" y="6429396"/>
            <a:ext cx="32861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蒙纳简超刚黑" pitchFamily="2" charset="-120"/>
                <a:cs typeface="Arial" pitchFamily="34" charset="0"/>
              </a:rPr>
              <a:t>Blog.sina.com.cn/</a:t>
            </a:r>
            <a:r>
              <a:rPr lang="en-US" altLang="zh-CN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蒙纳简超刚黑" pitchFamily="2" charset="-120"/>
                <a:cs typeface="Arial" pitchFamily="34" charset="0"/>
              </a:rPr>
              <a:t>linhuzhe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蒙纳简超刚黑" pitchFamily="2" charset="-120"/>
              <a:cs typeface="Arial" pitchFamily="34" charset="0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5572132" y="857232"/>
            <a:ext cx="3357586" cy="5484500"/>
          </a:xfrm>
          <a:prstGeom prst="roundRect">
            <a:avLst>
              <a:gd name="adj" fmla="val 3931"/>
            </a:avLst>
          </a:prstGeom>
          <a:solidFill>
            <a:schemeClr val="tx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5646768" y="3698527"/>
            <a:ext cx="3214710" cy="2571768"/>
          </a:xfrm>
          <a:prstGeom prst="roundRect">
            <a:avLst>
              <a:gd name="adj" fmla="val 3931"/>
            </a:avLst>
          </a:prstGeom>
          <a:solidFill>
            <a:srgbClr val="C8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5646768" y="1511245"/>
            <a:ext cx="3214710" cy="2143140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Picture 8" descr="d5462bfaf426c7c49f51461d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FF0000">
                <a:tint val="45000"/>
                <a:satMod val="400000"/>
              </a:srgbClr>
            </a:duotone>
          </a:blip>
          <a:stretch>
            <a:fillRect/>
          </a:stretch>
        </p:blipFill>
        <p:spPr bwMode="auto">
          <a:xfrm>
            <a:off x="5857884" y="1841139"/>
            <a:ext cx="2349623" cy="1571636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1036645" y="2428868"/>
            <a:ext cx="4035421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一期節目中唱</a:t>
            </a:r>
            <a:r>
              <a:rPr lang="en-US" altLang="zh-CN" sz="1400" dirty="0">
                <a:latin typeface="蒙纳简超刚黑" pitchFamily="2" charset="-120"/>
                <a:ea typeface="蒙纳简超刚黑" pitchFamily="2" charset="-120"/>
              </a:rPr>
              <a:t>《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春天裡</a:t>
            </a:r>
            <a:r>
              <a:rPr lang="en-US" altLang="zh-CN" sz="1400" dirty="0">
                <a:latin typeface="蒙纳简超刚黑" pitchFamily="2" charset="-120"/>
                <a:ea typeface="蒙纳简超刚黑" pitchFamily="2" charset="-120"/>
              </a:rPr>
              <a:t>》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的黃勇，是個齣道</a:t>
            </a:r>
          </a:p>
          <a:p>
            <a:pPr>
              <a:lnSpc>
                <a:spcPts val="1400"/>
              </a:lnSpc>
            </a:pP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很久而沒紅起來的專业歌手，並不是美甲店老闆</a:t>
            </a:r>
          </a:p>
        </p:txBody>
      </p:sp>
      <p:sp>
        <p:nvSpPr>
          <p:cNvPr id="28" name="Rectangle 6"/>
          <p:cNvSpPr>
            <a:spLocks noChangeArrowheads="1"/>
          </p:cNvSpPr>
          <p:nvPr/>
        </p:nvSpPr>
        <p:spPr bwMode="auto">
          <a:xfrm>
            <a:off x="5643570" y="977330"/>
            <a:ext cx="3143272" cy="45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走成熟路線參加過許多比賽的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徐海</a:t>
            </a:r>
            <a:r>
              <a:rPr lang="zh-CN" altLang="en-US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星，被重新包裝成可愛的小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女生出面</a:t>
            </a:r>
            <a:r>
              <a:rPr lang="en-US" altLang="zh-CN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.</a:t>
            </a:r>
            <a:endParaRPr lang="zh-CN" altLang="en-US" sz="1400" dirty="0">
              <a:solidFill>
                <a:schemeClr val="bg1"/>
              </a:solidFill>
              <a:latin typeface="蒙纳简超刚黑" pitchFamily="2" charset="-120"/>
              <a:ea typeface="蒙纳简超刚黑" pitchFamily="2" charset="-120"/>
            </a:endParaRPr>
          </a:p>
        </p:txBody>
      </p:sp>
      <p:sp>
        <p:nvSpPr>
          <p:cNvPr id="29" name="Rectangle 16"/>
          <p:cNvSpPr>
            <a:spLocks noChangeArrowheads="1"/>
          </p:cNvSpPr>
          <p:nvPr/>
        </p:nvSpPr>
        <p:spPr bwMode="auto">
          <a:xfrm>
            <a:off x="1153797" y="3143248"/>
            <a:ext cx="3775393" cy="810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400"/>
              </a:lnSpc>
            </a:pP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第四期中以鴨舌帽</a:t>
            </a:r>
            <a:r>
              <a:rPr lang="en-US" altLang="zh-CN" sz="1400" dirty="0">
                <a:latin typeface="蒙纳简超刚黑" pitchFamily="2" charset="-120"/>
                <a:ea typeface="蒙纳简超刚黑" pitchFamily="2" charset="-120"/>
              </a:rPr>
              <a:t>T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卹仔褲亮相，帶著敦厚的</a:t>
            </a:r>
          </a:p>
          <a:p>
            <a:pPr>
              <a:lnSpc>
                <a:spcPts val="1400"/>
              </a:lnSpc>
            </a:pP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笑亮相“好聲音”的關，被曝不僅給那英、孫</a:t>
            </a:r>
          </a:p>
          <a:p>
            <a:pPr>
              <a:lnSpc>
                <a:spcPts val="1400"/>
              </a:lnSpc>
            </a:pP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悅、毛寧等諸多歌手做過專輯，還髮行過兩張</a:t>
            </a:r>
          </a:p>
          <a:p>
            <a:pPr>
              <a:lnSpc>
                <a:spcPts val="1400"/>
              </a:lnSpc>
            </a:pP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個人專輯，是張國立影視劇的御用製作人</a:t>
            </a:r>
            <a:r>
              <a:rPr lang="en-US" altLang="zh-CN" sz="1400" dirty="0">
                <a:latin typeface="蒙纳简超刚黑" pitchFamily="2" charset="-120"/>
                <a:ea typeface="蒙纳简超刚黑" pitchFamily="2" charset="-120"/>
              </a:rPr>
              <a:t>.</a:t>
            </a: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071538" y="4143380"/>
            <a:ext cx="4214842" cy="188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第四期中那個穿著簡陋貌不驚人</a:t>
            </a: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、但驚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豔全場的</a:t>
            </a:r>
          </a:p>
          <a:p>
            <a:pPr>
              <a:lnSpc>
                <a:spcPts val="1400"/>
              </a:lnSpc>
            </a:pP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“高三學生”鄭虹。這個被稱為“中國的</a:t>
            </a:r>
            <a:r>
              <a:rPr lang="en-US" altLang="zh-CN" sz="1400" dirty="0">
                <a:latin typeface="蒙纳简超刚黑" pitchFamily="2" charset="-120"/>
                <a:ea typeface="蒙纳简超刚黑" pitchFamily="2" charset="-120"/>
              </a:rPr>
              <a:t>Adele</a:t>
            </a:r>
            <a:r>
              <a:rPr lang="en-US" altLang="zh-CN" sz="1400" dirty="0" smtClean="0">
                <a:latin typeface="蒙纳简超刚黑" pitchFamily="2" charset="-120"/>
                <a:ea typeface="蒙纳简超刚黑" pitchFamily="2" charset="-120"/>
              </a:rPr>
              <a:t>”</a:t>
            </a:r>
          </a:p>
          <a:p>
            <a:pPr>
              <a:lnSpc>
                <a:spcPts val="1400"/>
              </a:lnSpc>
            </a:pP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的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女生，被網友扒齣生活裡</a:t>
            </a: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打扮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時尚，還組建</a:t>
            </a: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過</a:t>
            </a:r>
            <a:endParaRPr lang="en-US" altLang="zh-CN" sz="1400" dirty="0" smtClean="0">
              <a:latin typeface="蒙纳简超刚黑" pitchFamily="2" charset="-120"/>
              <a:ea typeface="蒙纳简超刚黑" pitchFamily="2" charset="-120"/>
            </a:endParaRPr>
          </a:p>
          <a:p>
            <a:pPr>
              <a:lnSpc>
                <a:spcPts val="1400"/>
              </a:lnSpc>
            </a:pP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樂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隊，參加過達人秀，其女屌絲揹後的真實身</a:t>
            </a: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份</a:t>
            </a:r>
            <a:endParaRPr lang="en-US" altLang="zh-CN" sz="1400" dirty="0" smtClean="0">
              <a:latin typeface="蒙纳简超刚黑" pitchFamily="2" charset="-120"/>
              <a:ea typeface="蒙纳简超刚黑" pitchFamily="2" charset="-120"/>
            </a:endParaRPr>
          </a:p>
          <a:p>
            <a:pPr>
              <a:lnSpc>
                <a:spcPts val="1400"/>
              </a:lnSpc>
            </a:pP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是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“爵士歌</a:t>
            </a: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手、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撰稿人、插畫師、現場</a:t>
            </a:r>
            <a:r>
              <a:rPr lang="en-US" altLang="zh-CN" sz="1400" dirty="0">
                <a:latin typeface="蒙纳简超刚黑" pitchFamily="2" charset="-120"/>
                <a:ea typeface="蒙纳简超刚黑" pitchFamily="2" charset="-120"/>
              </a:rPr>
              <a:t>VJ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、福</a:t>
            </a: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建</a:t>
            </a:r>
            <a:endParaRPr lang="en-US" altLang="zh-CN" sz="1400" dirty="0" smtClean="0">
              <a:latin typeface="蒙纳简超刚黑" pitchFamily="2" charset="-120"/>
              <a:ea typeface="蒙纳简超刚黑" pitchFamily="2" charset="-120"/>
            </a:endParaRPr>
          </a:p>
          <a:p>
            <a:pPr>
              <a:lnSpc>
                <a:spcPts val="1400"/>
              </a:lnSpc>
            </a:pP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電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視檯</a:t>
            </a:r>
            <a:r>
              <a:rPr lang="en-US" altLang="zh-CN" sz="1400" dirty="0">
                <a:latin typeface="蒙纳简超刚黑" pitchFamily="2" charset="-120"/>
                <a:ea typeface="蒙纳简超刚黑" pitchFamily="2" charset="-120"/>
              </a:rPr>
              <a:t>365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夜綜郃頻道副導演”</a:t>
            </a:r>
            <a:r>
              <a:rPr lang="en-US" altLang="zh-CN" sz="1400" dirty="0">
                <a:latin typeface="蒙纳简超刚黑" pitchFamily="2" charset="-120"/>
                <a:ea typeface="蒙纳简超刚黑" pitchFamily="2" charset="-120"/>
              </a:rPr>
              <a:t>.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網友們為</a:t>
            </a: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此驚呼</a:t>
            </a:r>
            <a:endParaRPr lang="en-US" altLang="zh-CN" sz="1400" dirty="0" smtClean="0">
              <a:latin typeface="蒙纳简超刚黑" pitchFamily="2" charset="-120"/>
              <a:ea typeface="蒙纳简超刚黑" pitchFamily="2" charset="-120"/>
            </a:endParaRPr>
          </a:p>
          <a:p>
            <a:pPr>
              <a:lnSpc>
                <a:spcPts val="1400"/>
              </a:lnSpc>
            </a:pP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，“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這個濃妝豔抹的樂隊女子，真的和昨晚</a:t>
            </a:r>
            <a:r>
              <a:rPr lang="en-US" altLang="zh-CN" sz="1400" dirty="0">
                <a:latin typeface="蒙纳简超刚黑" pitchFamily="2" charset="-120"/>
                <a:ea typeface="蒙纳简超刚黑" pitchFamily="2" charset="-120"/>
              </a:rPr>
              <a:t>《</a:t>
            </a: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中</a:t>
            </a:r>
            <a:endParaRPr lang="en-US" altLang="zh-CN" sz="1400" dirty="0" smtClean="0">
              <a:latin typeface="蒙纳简超刚黑" pitchFamily="2" charset="-120"/>
              <a:ea typeface="蒙纳简超刚黑" pitchFamily="2" charset="-120"/>
            </a:endParaRPr>
          </a:p>
          <a:p>
            <a:pPr>
              <a:lnSpc>
                <a:spcPts val="1400"/>
              </a:lnSpc>
            </a:pP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國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好聲音</a:t>
            </a:r>
            <a:r>
              <a:rPr lang="en-US" altLang="zh-CN" sz="1400" dirty="0">
                <a:latin typeface="蒙纳简超刚黑" pitchFamily="2" charset="-120"/>
                <a:ea typeface="蒙纳简超刚黑" pitchFamily="2" charset="-120"/>
              </a:rPr>
              <a:t>》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那個沉靜有點</a:t>
            </a: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自閉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的高三胖鄭虹是</a:t>
            </a: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同</a:t>
            </a:r>
            <a:endParaRPr lang="en-US" altLang="zh-CN" sz="1400" dirty="0" smtClean="0">
              <a:latin typeface="蒙纳简超刚黑" pitchFamily="2" charset="-120"/>
              <a:ea typeface="蒙纳简超刚黑" pitchFamily="2" charset="-120"/>
            </a:endParaRPr>
          </a:p>
          <a:p>
            <a:pPr>
              <a:lnSpc>
                <a:spcPts val="1400"/>
              </a:lnSpc>
            </a:pP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一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個人嗎？如果是，應該可以拿奧斯卡最佳女</a:t>
            </a: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主</a:t>
            </a:r>
            <a:endParaRPr lang="en-US" altLang="zh-CN" sz="1400" dirty="0" smtClean="0">
              <a:latin typeface="蒙纳简超刚黑" pitchFamily="2" charset="-120"/>
              <a:ea typeface="蒙纳简超刚黑" pitchFamily="2" charset="-120"/>
            </a:endParaRPr>
          </a:p>
          <a:p>
            <a:pPr>
              <a:lnSpc>
                <a:spcPts val="1400"/>
              </a:lnSpc>
            </a:pP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角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了吧？！”</a:t>
            </a:r>
          </a:p>
        </p:txBody>
      </p:sp>
      <p:sp>
        <p:nvSpPr>
          <p:cNvPr id="31" name="Rectangle 13"/>
          <p:cNvSpPr>
            <a:spLocks noChangeArrowheads="1"/>
          </p:cNvSpPr>
          <p:nvPr/>
        </p:nvSpPr>
        <p:spPr bwMode="auto">
          <a:xfrm>
            <a:off x="5572132" y="3714752"/>
            <a:ext cx="3352764" cy="2371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一直以來，電視界認定觀眾需要這類煽情類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娛樂</a:t>
            </a:r>
            <a:r>
              <a:rPr lang="zh-CN" altLang="en-US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節目，實際上是沒有能力提供更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有創</a:t>
            </a:r>
            <a:r>
              <a:rPr lang="zh-CN" altLang="en-US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意和誠意的節目</a:t>
            </a:r>
            <a:r>
              <a:rPr lang="en-US" altLang="zh-CN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而中國電視節目在拷貝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西方</a:t>
            </a:r>
            <a:r>
              <a:rPr lang="zh-CN" altLang="en-US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電視節目時，通常也是學習技術性的操作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而非</a:t>
            </a:r>
            <a:r>
              <a:rPr lang="zh-CN" altLang="en-US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精神內</a:t>
            </a:r>
            <a:r>
              <a:rPr lang="en-US" altLang="zh-CN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.</a:t>
            </a:r>
            <a:r>
              <a:rPr lang="zh-CN" altLang="en-US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就</a:t>
            </a:r>
            <a:r>
              <a:rPr lang="en-US" altLang="zh-CN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《</a:t>
            </a:r>
            <a:r>
              <a:rPr lang="zh-CN" altLang="en-US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中國好聲音</a:t>
            </a:r>
            <a:r>
              <a:rPr lang="en-US" altLang="zh-CN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》</a:t>
            </a:r>
            <a:r>
              <a:rPr lang="zh-CN" altLang="en-US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來說，其故事性確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實是</a:t>
            </a:r>
            <a:r>
              <a:rPr lang="zh-CN" altLang="en-US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該節目不可分割的環節，它使節目更立體更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富有</a:t>
            </a:r>
            <a:r>
              <a:rPr lang="zh-CN" altLang="en-US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情感，但問題是這個效果是建立在真實基礎上的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，假</a:t>
            </a:r>
            <a:r>
              <a:rPr lang="zh-CN" altLang="en-US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故事隻能遭人厭棄</a:t>
            </a:r>
            <a:r>
              <a:rPr lang="en-US" altLang="zh-CN" sz="14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2"/>
          <p:cNvSpPr>
            <a:spLocks noChangeArrowheads="1"/>
          </p:cNvSpPr>
          <p:nvPr/>
        </p:nvSpPr>
        <p:spPr bwMode="auto">
          <a:xfrm>
            <a:off x="571472" y="6417254"/>
            <a:ext cx="32861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蒙纳简超刚黑" pitchFamily="2" charset="-120"/>
                <a:cs typeface="Arial" pitchFamily="34" charset="0"/>
              </a:rPr>
              <a:t>Blog.sina.com.cn/</a:t>
            </a:r>
            <a:r>
              <a:rPr lang="en-US" altLang="zh-CN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蒙纳简超刚黑" pitchFamily="2" charset="-120"/>
                <a:cs typeface="Arial" pitchFamily="34" charset="0"/>
              </a:rPr>
              <a:t>linhuzhe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蒙纳简超刚黑" pitchFamily="2" charset="-120"/>
              <a:cs typeface="Arial" pitchFamily="34" charset="0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5572132" y="857232"/>
            <a:ext cx="3357586" cy="5484500"/>
          </a:xfrm>
          <a:prstGeom prst="roundRect">
            <a:avLst>
              <a:gd name="adj" fmla="val 3931"/>
            </a:avLst>
          </a:prstGeom>
          <a:solidFill>
            <a:schemeClr val="tx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圆角矩形 22"/>
          <p:cNvSpPr/>
          <p:nvPr/>
        </p:nvSpPr>
        <p:spPr>
          <a:xfrm>
            <a:off x="5646768" y="3698527"/>
            <a:ext cx="3214710" cy="2571768"/>
          </a:xfrm>
          <a:prstGeom prst="roundRect">
            <a:avLst>
              <a:gd name="adj" fmla="val 3931"/>
            </a:avLst>
          </a:prstGeom>
          <a:solidFill>
            <a:srgbClr val="C8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5646768" y="1500174"/>
            <a:ext cx="3214710" cy="2143140"/>
          </a:xfrm>
          <a:prstGeom prst="roundRect">
            <a:avLst>
              <a:gd name="adj" fmla="val 393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14348" y="1691334"/>
            <a:ext cx="4216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 New </a:t>
            </a:r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商业模式下的</a:t>
            </a:r>
            <a:r>
              <a:rPr lang="zh-CN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盈利</a:t>
            </a:r>
            <a:endParaRPr lang="en-US" altLang="zh-CN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9638" name="Picture 6" descr="http://img.easybuy.com.cn/easybuy/pro/MXB01175/298514/1/1.jpg"/>
          <p:cNvPicPr>
            <a:picLocks noChangeAspect="1" noChangeArrowheads="1"/>
          </p:cNvPicPr>
          <p:nvPr/>
        </p:nvPicPr>
        <p:blipFill>
          <a:blip r:embed="rId2" cstate="print"/>
          <a:srcRect t="6667" b="6667"/>
          <a:stretch>
            <a:fillRect/>
          </a:stretch>
        </p:blipFill>
        <p:spPr bwMode="auto">
          <a:xfrm>
            <a:off x="6143636" y="1571612"/>
            <a:ext cx="2143140" cy="1857388"/>
          </a:xfrm>
          <a:prstGeom prst="rect">
            <a:avLst/>
          </a:prstGeom>
          <a:noFill/>
        </p:spPr>
      </p:pic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5899185" y="1071546"/>
            <a:ext cx="2673343" cy="271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en-US" altLang="zh-CN" sz="16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《</a:t>
            </a:r>
            <a:r>
              <a:rPr lang="zh-CN" altLang="en-US" sz="16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中國好聲音</a:t>
            </a:r>
            <a:r>
              <a:rPr lang="en-US" altLang="zh-CN" sz="16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》</a:t>
            </a:r>
            <a:r>
              <a:rPr lang="zh-CN" altLang="zh-CN" sz="1600" dirty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廣告收入</a:t>
            </a:r>
            <a:endParaRPr lang="en-US" altLang="zh-CN" sz="1600" dirty="0">
              <a:solidFill>
                <a:schemeClr val="bg1"/>
              </a:solidFill>
              <a:latin typeface="蒙纳简超刚黑" pitchFamily="2" charset="-120"/>
              <a:ea typeface="蒙纳简超刚黑" pitchFamily="2" charset="-120"/>
            </a:endParaRP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738219" y="2975712"/>
            <a:ext cx="4833913" cy="810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而廣告收入及</a:t>
            </a:r>
            <a:r>
              <a:rPr lang="en-US" altLang="zh-CN" sz="1400" dirty="0">
                <a:latin typeface="蒙纳简超刚黑" pitchFamily="2" charset="-120"/>
                <a:ea typeface="蒙纳简超刚黑" pitchFamily="2" charset="-120"/>
              </a:rPr>
              <a:t>8000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萬到</a:t>
            </a:r>
            <a:r>
              <a:rPr lang="en-US" altLang="zh-CN" sz="1400" dirty="0">
                <a:latin typeface="蒙纳简超刚黑" pitchFamily="2" charset="-120"/>
                <a:ea typeface="蒙纳简超刚黑" pitchFamily="2" charset="-120"/>
              </a:rPr>
              <a:t>9000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萬的冠名費還隻是顯性收入</a:t>
            </a: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，</a:t>
            </a:r>
            <a:endParaRPr lang="en-US" altLang="zh-CN" sz="1400" dirty="0" smtClean="0">
              <a:latin typeface="蒙纳简超刚黑" pitchFamily="2" charset="-120"/>
              <a:ea typeface="蒙纳简超刚黑" pitchFamily="2" charset="-120"/>
            </a:endParaRPr>
          </a:p>
          <a:p>
            <a:pPr>
              <a:lnSpc>
                <a:spcPts val="1400"/>
              </a:lnSpc>
            </a:pP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在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製作方、播齣方、導師、選手看來，還有更多隱性的金</a:t>
            </a: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礦</a:t>
            </a:r>
            <a:endParaRPr lang="en-US" altLang="zh-CN" sz="1400" dirty="0" smtClean="0">
              <a:latin typeface="蒙纳简超刚黑" pitchFamily="2" charset="-120"/>
              <a:ea typeface="蒙纳简超刚黑" pitchFamily="2" charset="-120"/>
            </a:endParaRPr>
          </a:p>
          <a:p>
            <a:pPr>
              <a:lnSpc>
                <a:spcPts val="1400"/>
              </a:lnSpc>
            </a:pP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有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待髮掘。</a:t>
            </a:r>
          </a:p>
          <a:p>
            <a:pPr>
              <a:lnSpc>
                <a:spcPts val="1400"/>
              </a:lnSpc>
            </a:pP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而後耑產业鏈的開髮也是金礦的重要部分</a:t>
            </a:r>
            <a:r>
              <a:rPr lang="zh-CN" altLang="en-US" sz="1400" dirty="0" smtClean="0">
                <a:latin typeface="蒙纳简超刚黑" pitchFamily="2" charset="-120"/>
                <a:ea typeface="蒙纳简超刚黑" pitchFamily="2" charset="-120"/>
              </a:rPr>
              <a:t>。</a:t>
            </a:r>
            <a:endParaRPr lang="zh-CN" altLang="en-US" sz="1400" dirty="0">
              <a:latin typeface="蒙纳简超刚黑" pitchFamily="2" charset="-120"/>
              <a:ea typeface="蒙纳简超刚黑" pitchFamily="2" charset="-120"/>
            </a:endParaRPr>
          </a:p>
        </p:txBody>
      </p:sp>
      <p:sp>
        <p:nvSpPr>
          <p:cNvPr id="21" name="Rectangle 4"/>
          <p:cNvSpPr>
            <a:spLocks noChangeArrowheads="1"/>
          </p:cNvSpPr>
          <p:nvPr/>
        </p:nvSpPr>
        <p:spPr bwMode="auto">
          <a:xfrm>
            <a:off x="714348" y="2571744"/>
            <a:ext cx="446563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b="0" dirty="0" smtClean="0">
                <a:ea typeface="蒙纳简超刚黑" pitchFamily="2" charset="-120"/>
              </a:rPr>
              <a:t>產</a:t>
            </a:r>
            <a:r>
              <a:rPr lang="zh-CN" altLang="zh-CN" b="0" dirty="0">
                <a:ea typeface="蒙纳简超刚黑" pitchFamily="2" charset="-120"/>
              </a:rPr>
              <a:t>业鏈的開髮</a:t>
            </a:r>
            <a:endParaRPr lang="en-US" altLang="zh-CN" b="0" dirty="0">
              <a:ea typeface="蒙纳简超刚黑" pitchFamily="2" charset="-120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714348" y="4508805"/>
            <a:ext cx="4679950" cy="134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哈林是來做主持人的，</a:t>
            </a:r>
            <a:r>
              <a:rPr lang="zh-CN" altLang="en-US" sz="1400" b="1" dirty="0">
                <a:latin typeface="微软雅黑" pitchFamily="34" charset="-122"/>
                <a:ea typeface="微软雅黑" pitchFamily="34" charset="-122"/>
              </a:rPr>
              <a:t>杨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坤是來做宣傳的，那英是來嘮嗑的，劉歡是來開傢長會的。據了解，導師們是不拿底薪的，但參與節目收入的分紅。</a:t>
            </a:r>
          </a:p>
          <a:p>
            <a:pPr>
              <a:lnSpc>
                <a:spcPts val="1400"/>
              </a:lnSpc>
            </a:pP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   近期，</a:t>
            </a:r>
            <a:r>
              <a:rPr lang="en-US" altLang="zh-CN" sz="1400" dirty="0">
                <a:latin typeface="蒙纳简超刚黑" pitchFamily="2" charset="-120"/>
                <a:ea typeface="蒙纳简超刚黑" pitchFamily="2" charset="-120"/>
              </a:rPr>
              <a:t>《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中國好聲音</a:t>
            </a:r>
            <a:r>
              <a:rPr lang="en-US" altLang="zh-CN" sz="1400" dirty="0">
                <a:latin typeface="蒙纳简超刚黑" pitchFamily="2" charset="-120"/>
                <a:ea typeface="蒙纳简超刚黑" pitchFamily="2" charset="-120"/>
              </a:rPr>
              <a:t>》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和中國移動郃作的綵鈴业務的消息被傳得沸沸揚揚，外界預估單個歌手能達到</a:t>
            </a:r>
            <a:r>
              <a:rPr lang="en-US" altLang="zh-CN" sz="1400" dirty="0">
                <a:latin typeface="蒙纳简超刚黑" pitchFamily="2" charset="-120"/>
                <a:ea typeface="蒙纳简超刚黑" pitchFamily="2" charset="-120"/>
              </a:rPr>
              <a:t>1000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萬元的下載額</a:t>
            </a:r>
            <a:r>
              <a:rPr lang="en-US" altLang="zh-CN" sz="1400" dirty="0">
                <a:latin typeface="蒙纳简超刚黑" pitchFamily="2" charset="-120"/>
                <a:ea typeface="蒙纳简超刚黑" pitchFamily="2" charset="-120"/>
              </a:rPr>
              <a:t>.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按炤每位導師</a:t>
            </a:r>
            <a:r>
              <a:rPr lang="en-US" altLang="zh-CN" sz="1400" dirty="0">
                <a:latin typeface="蒙纳简超刚黑" pitchFamily="2" charset="-120"/>
                <a:ea typeface="蒙纳简超刚黑" pitchFamily="2" charset="-120"/>
              </a:rPr>
              <a:t>8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個學員計算，</a:t>
            </a:r>
            <a:r>
              <a:rPr lang="en-US" altLang="zh-CN" sz="1400" dirty="0">
                <a:latin typeface="蒙纳简超刚黑" pitchFamily="2" charset="-120"/>
                <a:ea typeface="蒙纳简超刚黑" pitchFamily="2" charset="-120"/>
              </a:rPr>
              <a:t>4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位導師將催生齣</a:t>
            </a:r>
            <a:r>
              <a:rPr lang="en-US" altLang="zh-CN" sz="1400" dirty="0">
                <a:latin typeface="蒙纳简超刚黑" pitchFamily="2" charset="-120"/>
                <a:ea typeface="蒙纳简超刚黑" pitchFamily="2" charset="-120"/>
              </a:rPr>
              <a:t>3.2</a:t>
            </a:r>
            <a:r>
              <a:rPr lang="zh-CN" altLang="en-US" sz="1400" dirty="0">
                <a:latin typeface="蒙纳简超刚黑" pitchFamily="2" charset="-120"/>
                <a:ea typeface="蒙纳简超刚黑" pitchFamily="2" charset="-120"/>
              </a:rPr>
              <a:t>億元的綵鈴市場。而綵鈴下載收入將由中國</a:t>
            </a:r>
          </a:p>
        </p:txBody>
      </p:sp>
      <p:sp>
        <p:nvSpPr>
          <p:cNvPr id="32" name="Rectangle 9"/>
          <p:cNvSpPr>
            <a:spLocks noChangeArrowheads="1"/>
          </p:cNvSpPr>
          <p:nvPr/>
        </p:nvSpPr>
        <p:spPr bwMode="auto">
          <a:xfrm>
            <a:off x="785786" y="4131238"/>
            <a:ext cx="489585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b="0" dirty="0" smtClean="0">
                <a:latin typeface="蒙纳简超刚黑" pitchFamily="2" charset="-120"/>
                <a:ea typeface="蒙纳简超刚黑" pitchFamily="2" charset="-120"/>
              </a:rPr>
              <a:t>4</a:t>
            </a:r>
            <a:r>
              <a:rPr lang="zh-CN" altLang="zh-CN" b="0" dirty="0">
                <a:latin typeface="蒙纳简超刚黑" pitchFamily="2" charset="-120"/>
                <a:ea typeface="蒙纳简超刚黑" pitchFamily="2" charset="-120"/>
              </a:rPr>
              <a:t>位導師</a:t>
            </a:r>
            <a:r>
              <a:rPr lang="zh-CN" altLang="en-US" b="0" dirty="0">
                <a:ea typeface="蒙纳简超刚黑" pitchFamily="2" charset="-120"/>
              </a:rPr>
              <a:t>身价倍增</a:t>
            </a:r>
            <a:endParaRPr lang="en-US" altLang="zh-CN" b="0" dirty="0">
              <a:ea typeface="蒙纳简超刚黑" pitchFamily="2" charset="-12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572132" y="3696251"/>
            <a:ext cx="3357586" cy="2518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《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中国好声音</a:t>
            </a:r>
            <a:r>
              <a:rPr lang="en-US" altLang="zh-CN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》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的超級暴紅，帶來广告</a:t>
            </a:r>
            <a:endParaRPr lang="en-US" altLang="zh-CN" sz="1400" dirty="0" smtClean="0">
              <a:solidFill>
                <a:schemeClr val="bg1"/>
              </a:solidFill>
              <a:latin typeface="蒙纳简超刚黑" pitchFamily="2" charset="-120"/>
              <a:ea typeface="蒙纳简超刚黑" pitchFamily="2" charset="-120"/>
            </a:endParaRPr>
          </a:p>
          <a:p>
            <a:pPr>
              <a:lnSpc>
                <a:spcPts val="24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的超速井噴：</a:t>
            </a:r>
            <a:r>
              <a:rPr lang="en-US" altLang="zh-CN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15,20,30,35,36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在播齣</a:t>
            </a:r>
            <a:endParaRPr lang="en-US" altLang="zh-CN" sz="1400" dirty="0" smtClean="0">
              <a:solidFill>
                <a:schemeClr val="bg1"/>
              </a:solidFill>
              <a:latin typeface="蒙纳简超刚黑" pitchFamily="2" charset="-120"/>
              <a:ea typeface="蒙纳简超刚黑" pitchFamily="2" charset="-120"/>
            </a:endParaRPr>
          </a:p>
          <a:p>
            <a:pPr>
              <a:lnSpc>
                <a:spcPts val="24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后的短短</a:t>
            </a:r>
            <a:r>
              <a:rPr lang="en-US" altLang="zh-CN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20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天裡，</a:t>
            </a:r>
            <a:r>
              <a:rPr lang="en-US" altLang="zh-CN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《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中国好声音</a:t>
            </a:r>
            <a:r>
              <a:rPr lang="en-US" altLang="zh-CN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》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的广</a:t>
            </a:r>
            <a:endParaRPr lang="en-US" altLang="zh-CN" sz="1400" dirty="0" smtClean="0">
              <a:solidFill>
                <a:schemeClr val="bg1"/>
              </a:solidFill>
              <a:latin typeface="蒙纳简超刚黑" pitchFamily="2" charset="-120"/>
              <a:ea typeface="蒙纳简超刚黑" pitchFamily="2" charset="-120"/>
            </a:endParaRPr>
          </a:p>
          <a:p>
            <a:pPr>
              <a:lnSpc>
                <a:spcPts val="24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告費经歷了一个火箭旅程，从每</a:t>
            </a:r>
            <a:r>
              <a:rPr lang="en-US" altLang="zh-CN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15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秒</a:t>
            </a:r>
            <a:r>
              <a:rPr lang="en-US" altLang="zh-CN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15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迅猛昇至每</a:t>
            </a:r>
            <a:r>
              <a:rPr lang="en-US" altLang="zh-CN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15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秒</a:t>
            </a:r>
            <a:r>
              <a:rPr lang="en-US" altLang="zh-CN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36,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刷新了中国电视广告的紀錄，也超越了央视平常日的广告。按炤該節目</a:t>
            </a:r>
            <a:r>
              <a:rPr lang="en-US" altLang="zh-CN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22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分鐘的广告時長計算，僅第四期節目的硬广告收入就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达</a:t>
            </a:r>
            <a:r>
              <a:rPr lang="en-US" altLang="zh-CN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3618</a:t>
            </a:r>
            <a:r>
              <a:rPr lang="zh-CN" altLang="en-US" sz="1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万</a:t>
            </a:r>
            <a:r>
              <a:rPr lang="zh-CN" altLang="en-US" sz="1400" dirty="0" smtClean="0">
                <a:solidFill>
                  <a:schemeClr val="bg1"/>
                </a:solidFill>
                <a:latin typeface="蒙纳简超刚黑" pitchFamily="2" charset="-120"/>
                <a:ea typeface="蒙纳简超刚黑" pitchFamily="2" charset="-120"/>
              </a:rPr>
              <a:t>。</a:t>
            </a:r>
            <a:endParaRPr lang="zh-CN" altLang="en-US" sz="1400" dirty="0">
              <a:solidFill>
                <a:schemeClr val="bg1"/>
              </a:solidFill>
              <a:latin typeface="蒙纳简超刚黑" pitchFamily="2" charset="-120"/>
              <a:ea typeface="蒙纳简超刚黑" pitchFamily="2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6462" y="142852"/>
            <a:ext cx="606717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Evaluation of comprehensive strength</a:t>
            </a:r>
            <a:endParaRPr lang="en-US" altLang="zh-CN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Picture 7" descr="刘欢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14678" y="2071678"/>
            <a:ext cx="1838624" cy="1296079"/>
          </a:xfrm>
          <a:prstGeom prst="ellipse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60422" name="Picture 6" descr="http://imgsrc.baidu.com/forum/pic/item/8b2326979a4a9d3554fb9678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12576" b="6075"/>
          <a:stretch>
            <a:fillRect/>
          </a:stretch>
        </p:blipFill>
        <p:spPr bwMode="auto">
          <a:xfrm>
            <a:off x="5237164" y="1870256"/>
            <a:ext cx="1978042" cy="1415868"/>
          </a:xfrm>
          <a:prstGeom prst="ellipse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60424" name="Picture 8" descr="http://ent.cnool.net/upphoto_0803/20091211956506.jp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86116" y="3774048"/>
            <a:ext cx="1913978" cy="1281010"/>
          </a:xfrm>
          <a:prstGeom prst="ellipse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60426" name="Picture 10" descr="http://imgsrc.baidu.com/baike/pic/item/37d12f2eb9389b500906ebc78535e5dde6116ead.jp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b="41774"/>
          <a:stretch>
            <a:fillRect/>
          </a:stretch>
        </p:blipFill>
        <p:spPr bwMode="auto">
          <a:xfrm>
            <a:off x="5286380" y="3391138"/>
            <a:ext cx="2039387" cy="1525918"/>
          </a:xfrm>
          <a:prstGeom prst="ellipse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8" name="矩形 17"/>
          <p:cNvSpPr/>
          <p:nvPr/>
        </p:nvSpPr>
        <p:spPr>
          <a:xfrm>
            <a:off x="3143240" y="1702346"/>
            <a:ext cx="2333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altLang="zh-CN" b="1" dirty="0" smtClean="0">
                <a:solidFill>
                  <a:srgbClr val="FF0000"/>
                </a:solidFill>
                <a:latin typeface="Calibri" pitchFamily="34" charset="0"/>
              </a:rPr>
              <a:t>LIUHUAN TEAM   </a:t>
            </a:r>
            <a:r>
              <a:rPr lang="en-US" altLang="zh-CN" b="1" dirty="0" smtClean="0">
                <a:solidFill>
                  <a:srgbClr val="FFFF00"/>
                </a:solidFill>
                <a:latin typeface="Calibri" pitchFamily="34" charset="0"/>
              </a:rPr>
              <a:t>A</a:t>
            </a:r>
            <a:r>
              <a:rPr lang="en-US" altLang="zh-CN" b="1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endParaRPr lang="en-US" altLang="zh-CN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572132" y="1416594"/>
            <a:ext cx="23531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altLang="zh-CN" b="1" dirty="0" smtClean="0">
                <a:solidFill>
                  <a:srgbClr val="FF0000"/>
                </a:solidFill>
                <a:latin typeface="Calibri" pitchFamily="34" charset="0"/>
              </a:rPr>
              <a:t>NAYINGTEAM      </a:t>
            </a:r>
            <a:r>
              <a:rPr lang="en-US" altLang="zh-CN" b="1" dirty="0" smtClean="0">
                <a:solidFill>
                  <a:srgbClr val="FFFF00"/>
                </a:solidFill>
                <a:latin typeface="Calibri" pitchFamily="34" charset="0"/>
              </a:rPr>
              <a:t>B+</a:t>
            </a:r>
            <a:endParaRPr lang="en-US" altLang="zh-CN" b="1" dirty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143240" y="5131370"/>
            <a:ext cx="22239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altLang="zh-CN" b="1" dirty="0" smtClean="0">
                <a:solidFill>
                  <a:srgbClr val="FF0000"/>
                </a:solidFill>
                <a:latin typeface="Calibri" pitchFamily="34" charset="0"/>
              </a:rPr>
              <a:t>YUCQ TEAM      </a:t>
            </a:r>
            <a:r>
              <a:rPr lang="en-US" altLang="zh-CN" b="1" dirty="0" smtClean="0">
                <a:solidFill>
                  <a:srgbClr val="FFFF00"/>
                </a:solidFill>
                <a:latin typeface="Calibri" pitchFamily="34" charset="0"/>
              </a:rPr>
              <a:t>C+</a:t>
            </a:r>
          </a:p>
        </p:txBody>
      </p:sp>
      <p:sp>
        <p:nvSpPr>
          <p:cNvPr id="21" name="矩形 20"/>
          <p:cNvSpPr/>
          <p:nvPr/>
        </p:nvSpPr>
        <p:spPr>
          <a:xfrm>
            <a:off x="5643570" y="4988494"/>
            <a:ext cx="2292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altLang="zh-CN" b="1" dirty="0" smtClean="0">
                <a:solidFill>
                  <a:srgbClr val="FF0000"/>
                </a:solidFill>
                <a:latin typeface="Calibri" pitchFamily="34" charset="0"/>
              </a:rPr>
              <a:t>YANGKUN TEAM  </a:t>
            </a:r>
            <a:r>
              <a:rPr lang="en-US" altLang="zh-CN" b="1" dirty="0" smtClean="0">
                <a:solidFill>
                  <a:srgbClr val="FFFF00"/>
                </a:solidFill>
                <a:latin typeface="Calibri" pitchFamily="34" charset="0"/>
              </a:rPr>
              <a:t>B</a:t>
            </a:r>
            <a:endParaRPr lang="en-US" altLang="zh-CN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610257" y="2046299"/>
            <a:ext cx="3319461" cy="2811461"/>
            <a:chOff x="2527300" y="573088"/>
            <a:chExt cx="3605213" cy="3168651"/>
          </a:xfrm>
          <a:solidFill>
            <a:srgbClr val="FF0000"/>
          </a:solidFill>
        </p:grpSpPr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2527300" y="573088"/>
              <a:ext cx="3605213" cy="2963863"/>
            </a:xfrm>
            <a:custGeom>
              <a:avLst/>
              <a:gdLst>
                <a:gd name="T0" fmla="*/ 1432 w 1866"/>
                <a:gd name="T1" fmla="*/ 336 h 1535"/>
                <a:gd name="T2" fmla="*/ 1339 w 1866"/>
                <a:gd name="T3" fmla="*/ 290 h 1535"/>
                <a:gd name="T4" fmla="*/ 1415 w 1866"/>
                <a:gd name="T5" fmla="*/ 171 h 1535"/>
                <a:gd name="T6" fmla="*/ 1421 w 1866"/>
                <a:gd name="T7" fmla="*/ 57 h 1535"/>
                <a:gd name="T8" fmla="*/ 1541 w 1866"/>
                <a:gd name="T9" fmla="*/ 4 h 1535"/>
                <a:gd name="T10" fmla="*/ 1671 w 1866"/>
                <a:gd name="T11" fmla="*/ 142 h 1535"/>
                <a:gd name="T12" fmla="*/ 1762 w 1866"/>
                <a:gd name="T13" fmla="*/ 209 h 1535"/>
                <a:gd name="T14" fmla="*/ 1859 w 1866"/>
                <a:gd name="T15" fmla="*/ 165 h 1535"/>
                <a:gd name="T16" fmla="*/ 1823 w 1866"/>
                <a:gd name="T17" fmla="*/ 302 h 1535"/>
                <a:gd name="T18" fmla="*/ 1822 w 1866"/>
                <a:gd name="T19" fmla="*/ 403 h 1535"/>
                <a:gd name="T20" fmla="*/ 1743 w 1866"/>
                <a:gd name="T21" fmla="*/ 487 h 1535"/>
                <a:gd name="T22" fmla="*/ 1644 w 1866"/>
                <a:gd name="T23" fmla="*/ 590 h 1535"/>
                <a:gd name="T24" fmla="*/ 1570 w 1866"/>
                <a:gd name="T25" fmla="*/ 597 h 1535"/>
                <a:gd name="T26" fmla="*/ 1447 w 1866"/>
                <a:gd name="T27" fmla="*/ 663 h 1535"/>
                <a:gd name="T28" fmla="*/ 1540 w 1866"/>
                <a:gd name="T29" fmla="*/ 716 h 1535"/>
                <a:gd name="T30" fmla="*/ 1547 w 1866"/>
                <a:gd name="T31" fmla="*/ 766 h 1535"/>
                <a:gd name="T32" fmla="*/ 1537 w 1866"/>
                <a:gd name="T33" fmla="*/ 864 h 1535"/>
                <a:gd name="T34" fmla="*/ 1595 w 1866"/>
                <a:gd name="T35" fmla="*/ 977 h 1535"/>
                <a:gd name="T36" fmla="*/ 1602 w 1866"/>
                <a:gd name="T37" fmla="*/ 1049 h 1535"/>
                <a:gd name="T38" fmla="*/ 1652 w 1866"/>
                <a:gd name="T39" fmla="*/ 1072 h 1535"/>
                <a:gd name="T40" fmla="*/ 1601 w 1866"/>
                <a:gd name="T41" fmla="*/ 1173 h 1535"/>
                <a:gd name="T42" fmla="*/ 1591 w 1866"/>
                <a:gd name="T43" fmla="*/ 1258 h 1535"/>
                <a:gd name="T44" fmla="*/ 1530 w 1866"/>
                <a:gd name="T45" fmla="*/ 1335 h 1535"/>
                <a:gd name="T46" fmla="*/ 1459 w 1866"/>
                <a:gd name="T47" fmla="*/ 1396 h 1535"/>
                <a:gd name="T48" fmla="*/ 1393 w 1866"/>
                <a:gd name="T49" fmla="*/ 1429 h 1535"/>
                <a:gd name="T50" fmla="*/ 1343 w 1866"/>
                <a:gd name="T51" fmla="*/ 1453 h 1535"/>
                <a:gd name="T52" fmla="*/ 1247 w 1866"/>
                <a:gd name="T53" fmla="*/ 1501 h 1535"/>
                <a:gd name="T54" fmla="*/ 1234 w 1866"/>
                <a:gd name="T55" fmla="*/ 1484 h 1535"/>
                <a:gd name="T56" fmla="*/ 1184 w 1866"/>
                <a:gd name="T57" fmla="*/ 1471 h 1535"/>
                <a:gd name="T58" fmla="*/ 1111 w 1866"/>
                <a:gd name="T59" fmla="*/ 1467 h 1535"/>
                <a:gd name="T60" fmla="*/ 1071 w 1866"/>
                <a:gd name="T61" fmla="*/ 1427 h 1535"/>
                <a:gd name="T62" fmla="*/ 988 w 1866"/>
                <a:gd name="T63" fmla="*/ 1432 h 1535"/>
                <a:gd name="T64" fmla="*/ 918 w 1866"/>
                <a:gd name="T65" fmla="*/ 1449 h 1535"/>
                <a:gd name="T66" fmla="*/ 879 w 1866"/>
                <a:gd name="T67" fmla="*/ 1476 h 1535"/>
                <a:gd name="T68" fmla="*/ 809 w 1866"/>
                <a:gd name="T69" fmla="*/ 1450 h 1535"/>
                <a:gd name="T70" fmla="*/ 790 w 1866"/>
                <a:gd name="T71" fmla="*/ 1381 h 1535"/>
                <a:gd name="T72" fmla="*/ 748 w 1866"/>
                <a:gd name="T73" fmla="*/ 1350 h 1535"/>
                <a:gd name="T74" fmla="*/ 772 w 1866"/>
                <a:gd name="T75" fmla="*/ 1182 h 1535"/>
                <a:gd name="T76" fmla="*/ 700 w 1866"/>
                <a:gd name="T77" fmla="*/ 1147 h 1535"/>
                <a:gd name="T78" fmla="*/ 623 w 1866"/>
                <a:gd name="T79" fmla="*/ 1150 h 1535"/>
                <a:gd name="T80" fmla="*/ 531 w 1866"/>
                <a:gd name="T81" fmla="*/ 1190 h 1535"/>
                <a:gd name="T82" fmla="*/ 429 w 1866"/>
                <a:gd name="T83" fmla="*/ 1189 h 1535"/>
                <a:gd name="T84" fmla="*/ 372 w 1866"/>
                <a:gd name="T85" fmla="*/ 1163 h 1535"/>
                <a:gd name="T86" fmla="*/ 292 w 1866"/>
                <a:gd name="T87" fmla="*/ 1124 h 1535"/>
                <a:gd name="T88" fmla="*/ 241 w 1866"/>
                <a:gd name="T89" fmla="*/ 1071 h 1535"/>
                <a:gd name="T90" fmla="*/ 140 w 1866"/>
                <a:gd name="T91" fmla="*/ 998 h 1535"/>
                <a:gd name="T92" fmla="*/ 91 w 1866"/>
                <a:gd name="T93" fmla="*/ 924 h 1535"/>
                <a:gd name="T94" fmla="*/ 114 w 1866"/>
                <a:gd name="T95" fmla="*/ 863 h 1535"/>
                <a:gd name="T96" fmla="*/ 58 w 1866"/>
                <a:gd name="T97" fmla="*/ 733 h 1535"/>
                <a:gd name="T98" fmla="*/ 7 w 1866"/>
                <a:gd name="T99" fmla="*/ 655 h 1535"/>
                <a:gd name="T100" fmla="*/ 4 w 1866"/>
                <a:gd name="T101" fmla="*/ 598 h 1535"/>
                <a:gd name="T102" fmla="*/ 76 w 1866"/>
                <a:gd name="T103" fmla="*/ 524 h 1535"/>
                <a:gd name="T104" fmla="*/ 230 w 1866"/>
                <a:gd name="T105" fmla="*/ 499 h 1535"/>
                <a:gd name="T106" fmla="*/ 256 w 1866"/>
                <a:gd name="T107" fmla="*/ 372 h 1535"/>
                <a:gd name="T108" fmla="*/ 334 w 1866"/>
                <a:gd name="T109" fmla="*/ 357 h 1535"/>
                <a:gd name="T110" fmla="*/ 423 w 1866"/>
                <a:gd name="T111" fmla="*/ 318 h 1535"/>
                <a:gd name="T112" fmla="*/ 520 w 1866"/>
                <a:gd name="T113" fmla="*/ 229 h 1535"/>
                <a:gd name="T114" fmla="*/ 556 w 1866"/>
                <a:gd name="T115" fmla="*/ 284 h 1535"/>
                <a:gd name="T116" fmla="*/ 586 w 1866"/>
                <a:gd name="T117" fmla="*/ 371 h 1535"/>
                <a:gd name="T118" fmla="*/ 693 w 1866"/>
                <a:gd name="T119" fmla="*/ 465 h 1535"/>
                <a:gd name="T120" fmla="*/ 850 w 1866"/>
                <a:gd name="T121" fmla="*/ 556 h 1535"/>
                <a:gd name="T122" fmla="*/ 1004 w 1866"/>
                <a:gd name="T123" fmla="*/ 592 h 1535"/>
                <a:gd name="T124" fmla="*/ 1193 w 1866"/>
                <a:gd name="T125" fmla="*/ 533 h 15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6" h="1535">
                  <a:moveTo>
                    <a:pt x="1213" y="466"/>
                  </a:moveTo>
                  <a:cubicBezTo>
                    <a:pt x="1213" y="450"/>
                    <a:pt x="1213" y="450"/>
                    <a:pt x="1213" y="450"/>
                  </a:cubicBezTo>
                  <a:cubicBezTo>
                    <a:pt x="1232" y="428"/>
                    <a:pt x="1232" y="428"/>
                    <a:pt x="1232" y="428"/>
                  </a:cubicBezTo>
                  <a:cubicBezTo>
                    <a:pt x="1250" y="438"/>
                    <a:pt x="1250" y="438"/>
                    <a:pt x="1250" y="438"/>
                  </a:cubicBezTo>
                  <a:cubicBezTo>
                    <a:pt x="1279" y="437"/>
                    <a:pt x="1279" y="437"/>
                    <a:pt x="1279" y="437"/>
                  </a:cubicBezTo>
                  <a:cubicBezTo>
                    <a:pt x="1308" y="408"/>
                    <a:pt x="1308" y="408"/>
                    <a:pt x="1308" y="408"/>
                  </a:cubicBezTo>
                  <a:cubicBezTo>
                    <a:pt x="1325" y="408"/>
                    <a:pt x="1325" y="408"/>
                    <a:pt x="1325" y="408"/>
                  </a:cubicBezTo>
                  <a:cubicBezTo>
                    <a:pt x="1351" y="390"/>
                    <a:pt x="1351" y="390"/>
                    <a:pt x="1351" y="390"/>
                  </a:cubicBezTo>
                  <a:cubicBezTo>
                    <a:pt x="1354" y="370"/>
                    <a:pt x="1354" y="370"/>
                    <a:pt x="1354" y="370"/>
                  </a:cubicBezTo>
                  <a:cubicBezTo>
                    <a:pt x="1404" y="332"/>
                    <a:pt x="1404" y="332"/>
                    <a:pt x="1404" y="332"/>
                  </a:cubicBezTo>
                  <a:cubicBezTo>
                    <a:pt x="1425" y="334"/>
                    <a:pt x="1425" y="334"/>
                    <a:pt x="1425" y="334"/>
                  </a:cubicBezTo>
                  <a:cubicBezTo>
                    <a:pt x="1432" y="336"/>
                    <a:pt x="1432" y="336"/>
                    <a:pt x="1432" y="336"/>
                  </a:cubicBezTo>
                  <a:cubicBezTo>
                    <a:pt x="1443" y="334"/>
                    <a:pt x="1443" y="334"/>
                    <a:pt x="1443" y="334"/>
                  </a:cubicBezTo>
                  <a:cubicBezTo>
                    <a:pt x="1450" y="327"/>
                    <a:pt x="1450" y="327"/>
                    <a:pt x="1450" y="327"/>
                  </a:cubicBezTo>
                  <a:cubicBezTo>
                    <a:pt x="1452" y="310"/>
                    <a:pt x="1452" y="310"/>
                    <a:pt x="1452" y="310"/>
                  </a:cubicBezTo>
                  <a:cubicBezTo>
                    <a:pt x="1402" y="273"/>
                    <a:pt x="1402" y="273"/>
                    <a:pt x="1402" y="273"/>
                  </a:cubicBezTo>
                  <a:cubicBezTo>
                    <a:pt x="1387" y="273"/>
                    <a:pt x="1387" y="273"/>
                    <a:pt x="1387" y="273"/>
                  </a:cubicBezTo>
                  <a:cubicBezTo>
                    <a:pt x="1377" y="279"/>
                    <a:pt x="1377" y="279"/>
                    <a:pt x="1377" y="279"/>
                  </a:cubicBezTo>
                  <a:cubicBezTo>
                    <a:pt x="1374" y="292"/>
                    <a:pt x="1374" y="292"/>
                    <a:pt x="1374" y="292"/>
                  </a:cubicBezTo>
                  <a:cubicBezTo>
                    <a:pt x="1369" y="293"/>
                    <a:pt x="1369" y="293"/>
                    <a:pt x="1369" y="293"/>
                  </a:cubicBezTo>
                  <a:cubicBezTo>
                    <a:pt x="1363" y="285"/>
                    <a:pt x="1363" y="285"/>
                    <a:pt x="1363" y="285"/>
                  </a:cubicBezTo>
                  <a:cubicBezTo>
                    <a:pt x="1354" y="285"/>
                    <a:pt x="1354" y="285"/>
                    <a:pt x="1354" y="285"/>
                  </a:cubicBezTo>
                  <a:cubicBezTo>
                    <a:pt x="1349" y="289"/>
                    <a:pt x="1349" y="289"/>
                    <a:pt x="1349" y="289"/>
                  </a:cubicBezTo>
                  <a:cubicBezTo>
                    <a:pt x="1339" y="290"/>
                    <a:pt x="1339" y="290"/>
                    <a:pt x="1339" y="290"/>
                  </a:cubicBezTo>
                  <a:cubicBezTo>
                    <a:pt x="1332" y="297"/>
                    <a:pt x="1332" y="297"/>
                    <a:pt x="1332" y="297"/>
                  </a:cubicBezTo>
                  <a:cubicBezTo>
                    <a:pt x="1326" y="297"/>
                    <a:pt x="1326" y="297"/>
                    <a:pt x="1326" y="297"/>
                  </a:cubicBezTo>
                  <a:cubicBezTo>
                    <a:pt x="1316" y="282"/>
                    <a:pt x="1316" y="282"/>
                    <a:pt x="1316" y="282"/>
                  </a:cubicBezTo>
                  <a:cubicBezTo>
                    <a:pt x="1340" y="205"/>
                    <a:pt x="1340" y="205"/>
                    <a:pt x="1340" y="205"/>
                  </a:cubicBezTo>
                  <a:cubicBezTo>
                    <a:pt x="1351" y="205"/>
                    <a:pt x="1351" y="205"/>
                    <a:pt x="1351" y="205"/>
                  </a:cubicBezTo>
                  <a:cubicBezTo>
                    <a:pt x="1354" y="210"/>
                    <a:pt x="1354" y="210"/>
                    <a:pt x="1354" y="210"/>
                  </a:cubicBezTo>
                  <a:cubicBezTo>
                    <a:pt x="1378" y="211"/>
                    <a:pt x="1378" y="211"/>
                    <a:pt x="1378" y="211"/>
                  </a:cubicBezTo>
                  <a:cubicBezTo>
                    <a:pt x="1400" y="185"/>
                    <a:pt x="1400" y="185"/>
                    <a:pt x="1400" y="185"/>
                  </a:cubicBezTo>
                  <a:cubicBezTo>
                    <a:pt x="1403" y="181"/>
                    <a:pt x="1403" y="181"/>
                    <a:pt x="1403" y="181"/>
                  </a:cubicBezTo>
                  <a:cubicBezTo>
                    <a:pt x="1410" y="181"/>
                    <a:pt x="1410" y="181"/>
                    <a:pt x="1410" y="181"/>
                  </a:cubicBezTo>
                  <a:cubicBezTo>
                    <a:pt x="1413" y="173"/>
                    <a:pt x="1413" y="173"/>
                    <a:pt x="1413" y="173"/>
                  </a:cubicBezTo>
                  <a:cubicBezTo>
                    <a:pt x="1415" y="171"/>
                    <a:pt x="1415" y="171"/>
                    <a:pt x="1415" y="171"/>
                  </a:cubicBezTo>
                  <a:cubicBezTo>
                    <a:pt x="1414" y="166"/>
                    <a:pt x="1414" y="166"/>
                    <a:pt x="1414" y="166"/>
                  </a:cubicBezTo>
                  <a:cubicBezTo>
                    <a:pt x="1404" y="157"/>
                    <a:pt x="1404" y="157"/>
                    <a:pt x="1404" y="157"/>
                  </a:cubicBezTo>
                  <a:cubicBezTo>
                    <a:pt x="1412" y="147"/>
                    <a:pt x="1412" y="147"/>
                    <a:pt x="1412" y="147"/>
                  </a:cubicBezTo>
                  <a:cubicBezTo>
                    <a:pt x="1414" y="131"/>
                    <a:pt x="1414" y="131"/>
                    <a:pt x="1414" y="131"/>
                  </a:cubicBezTo>
                  <a:cubicBezTo>
                    <a:pt x="1420" y="125"/>
                    <a:pt x="1420" y="125"/>
                    <a:pt x="1420" y="125"/>
                  </a:cubicBezTo>
                  <a:cubicBezTo>
                    <a:pt x="1422" y="105"/>
                    <a:pt x="1422" y="105"/>
                    <a:pt x="1422" y="105"/>
                  </a:cubicBezTo>
                  <a:cubicBezTo>
                    <a:pt x="1423" y="102"/>
                    <a:pt x="1423" y="102"/>
                    <a:pt x="1423" y="102"/>
                  </a:cubicBezTo>
                  <a:cubicBezTo>
                    <a:pt x="1436" y="87"/>
                    <a:pt x="1436" y="87"/>
                    <a:pt x="1436" y="87"/>
                  </a:cubicBezTo>
                  <a:cubicBezTo>
                    <a:pt x="1437" y="72"/>
                    <a:pt x="1437" y="72"/>
                    <a:pt x="1437" y="72"/>
                  </a:cubicBezTo>
                  <a:cubicBezTo>
                    <a:pt x="1430" y="55"/>
                    <a:pt x="1430" y="55"/>
                    <a:pt x="1430" y="55"/>
                  </a:cubicBezTo>
                  <a:cubicBezTo>
                    <a:pt x="1426" y="55"/>
                    <a:pt x="1426" y="55"/>
                    <a:pt x="1426" y="55"/>
                  </a:cubicBezTo>
                  <a:cubicBezTo>
                    <a:pt x="1421" y="57"/>
                    <a:pt x="1421" y="57"/>
                    <a:pt x="1421" y="57"/>
                  </a:cubicBezTo>
                  <a:cubicBezTo>
                    <a:pt x="1415" y="53"/>
                    <a:pt x="1415" y="53"/>
                    <a:pt x="1415" y="53"/>
                  </a:cubicBezTo>
                  <a:cubicBezTo>
                    <a:pt x="1412" y="51"/>
                    <a:pt x="1412" y="51"/>
                    <a:pt x="1412" y="51"/>
                  </a:cubicBezTo>
                  <a:cubicBezTo>
                    <a:pt x="1432" y="24"/>
                    <a:pt x="1432" y="24"/>
                    <a:pt x="1432" y="24"/>
                  </a:cubicBezTo>
                  <a:cubicBezTo>
                    <a:pt x="1432" y="24"/>
                    <a:pt x="1441" y="22"/>
                    <a:pt x="1441" y="22"/>
                  </a:cubicBezTo>
                  <a:cubicBezTo>
                    <a:pt x="1442" y="22"/>
                    <a:pt x="1449" y="20"/>
                    <a:pt x="1449" y="20"/>
                  </a:cubicBezTo>
                  <a:cubicBezTo>
                    <a:pt x="1455" y="10"/>
                    <a:pt x="1455" y="10"/>
                    <a:pt x="1455" y="10"/>
                  </a:cubicBezTo>
                  <a:cubicBezTo>
                    <a:pt x="1478" y="7"/>
                    <a:pt x="1478" y="7"/>
                    <a:pt x="1478" y="7"/>
                  </a:cubicBezTo>
                  <a:cubicBezTo>
                    <a:pt x="1485" y="0"/>
                    <a:pt x="1485" y="0"/>
                    <a:pt x="1485" y="0"/>
                  </a:cubicBezTo>
                  <a:cubicBezTo>
                    <a:pt x="1518" y="0"/>
                    <a:pt x="1518" y="0"/>
                    <a:pt x="1518" y="0"/>
                  </a:cubicBezTo>
                  <a:cubicBezTo>
                    <a:pt x="1527" y="10"/>
                    <a:pt x="1527" y="10"/>
                    <a:pt x="1527" y="10"/>
                  </a:cubicBezTo>
                  <a:cubicBezTo>
                    <a:pt x="1535" y="8"/>
                    <a:pt x="1535" y="8"/>
                    <a:pt x="1535" y="8"/>
                  </a:cubicBezTo>
                  <a:cubicBezTo>
                    <a:pt x="1541" y="4"/>
                    <a:pt x="1541" y="4"/>
                    <a:pt x="1541" y="4"/>
                  </a:cubicBezTo>
                  <a:cubicBezTo>
                    <a:pt x="1557" y="6"/>
                    <a:pt x="1557" y="6"/>
                    <a:pt x="1557" y="6"/>
                  </a:cubicBezTo>
                  <a:cubicBezTo>
                    <a:pt x="1589" y="38"/>
                    <a:pt x="1589" y="38"/>
                    <a:pt x="1589" y="38"/>
                  </a:cubicBezTo>
                  <a:cubicBezTo>
                    <a:pt x="1591" y="52"/>
                    <a:pt x="1591" y="52"/>
                    <a:pt x="1591" y="52"/>
                  </a:cubicBezTo>
                  <a:cubicBezTo>
                    <a:pt x="1609" y="75"/>
                    <a:pt x="1609" y="75"/>
                    <a:pt x="1609" y="75"/>
                  </a:cubicBezTo>
                  <a:cubicBezTo>
                    <a:pt x="1612" y="89"/>
                    <a:pt x="1612" y="89"/>
                    <a:pt x="1612" y="89"/>
                  </a:cubicBezTo>
                  <a:cubicBezTo>
                    <a:pt x="1628" y="100"/>
                    <a:pt x="1628" y="100"/>
                    <a:pt x="1628" y="100"/>
                  </a:cubicBezTo>
                  <a:cubicBezTo>
                    <a:pt x="1629" y="115"/>
                    <a:pt x="1629" y="115"/>
                    <a:pt x="1629" y="115"/>
                  </a:cubicBezTo>
                  <a:cubicBezTo>
                    <a:pt x="1639" y="124"/>
                    <a:pt x="1639" y="124"/>
                    <a:pt x="1639" y="124"/>
                  </a:cubicBezTo>
                  <a:cubicBezTo>
                    <a:pt x="1638" y="136"/>
                    <a:pt x="1638" y="136"/>
                    <a:pt x="1638" y="136"/>
                  </a:cubicBezTo>
                  <a:cubicBezTo>
                    <a:pt x="1649" y="147"/>
                    <a:pt x="1649" y="147"/>
                    <a:pt x="1649" y="147"/>
                  </a:cubicBezTo>
                  <a:cubicBezTo>
                    <a:pt x="1666" y="149"/>
                    <a:pt x="1666" y="149"/>
                    <a:pt x="1666" y="149"/>
                  </a:cubicBezTo>
                  <a:cubicBezTo>
                    <a:pt x="1671" y="142"/>
                    <a:pt x="1671" y="142"/>
                    <a:pt x="1671" y="142"/>
                  </a:cubicBezTo>
                  <a:cubicBezTo>
                    <a:pt x="1682" y="143"/>
                    <a:pt x="1682" y="143"/>
                    <a:pt x="1682" y="143"/>
                  </a:cubicBezTo>
                  <a:cubicBezTo>
                    <a:pt x="1688" y="149"/>
                    <a:pt x="1688" y="149"/>
                    <a:pt x="1688" y="149"/>
                  </a:cubicBezTo>
                  <a:cubicBezTo>
                    <a:pt x="1699" y="150"/>
                    <a:pt x="1699" y="150"/>
                    <a:pt x="1699" y="150"/>
                  </a:cubicBezTo>
                  <a:cubicBezTo>
                    <a:pt x="1703" y="146"/>
                    <a:pt x="1703" y="146"/>
                    <a:pt x="1703" y="146"/>
                  </a:cubicBezTo>
                  <a:cubicBezTo>
                    <a:pt x="1719" y="158"/>
                    <a:pt x="1719" y="158"/>
                    <a:pt x="1719" y="158"/>
                  </a:cubicBezTo>
                  <a:cubicBezTo>
                    <a:pt x="1736" y="160"/>
                    <a:pt x="1736" y="160"/>
                    <a:pt x="1736" y="160"/>
                  </a:cubicBezTo>
                  <a:cubicBezTo>
                    <a:pt x="1740" y="167"/>
                    <a:pt x="1740" y="167"/>
                    <a:pt x="1740" y="167"/>
                  </a:cubicBezTo>
                  <a:cubicBezTo>
                    <a:pt x="1747" y="176"/>
                    <a:pt x="1747" y="176"/>
                    <a:pt x="1747" y="176"/>
                  </a:cubicBezTo>
                  <a:cubicBezTo>
                    <a:pt x="1749" y="177"/>
                    <a:pt x="1749" y="177"/>
                    <a:pt x="1749" y="177"/>
                  </a:cubicBezTo>
                  <a:cubicBezTo>
                    <a:pt x="1749" y="195"/>
                    <a:pt x="1749" y="195"/>
                    <a:pt x="1749" y="195"/>
                  </a:cubicBezTo>
                  <a:cubicBezTo>
                    <a:pt x="1760" y="203"/>
                    <a:pt x="1760" y="203"/>
                    <a:pt x="1760" y="203"/>
                  </a:cubicBezTo>
                  <a:cubicBezTo>
                    <a:pt x="1762" y="209"/>
                    <a:pt x="1762" y="209"/>
                    <a:pt x="1762" y="209"/>
                  </a:cubicBezTo>
                  <a:cubicBezTo>
                    <a:pt x="1766" y="209"/>
                    <a:pt x="1766" y="209"/>
                    <a:pt x="1766" y="209"/>
                  </a:cubicBezTo>
                  <a:cubicBezTo>
                    <a:pt x="1773" y="205"/>
                    <a:pt x="1773" y="205"/>
                    <a:pt x="1773" y="205"/>
                  </a:cubicBezTo>
                  <a:cubicBezTo>
                    <a:pt x="1782" y="204"/>
                    <a:pt x="1782" y="204"/>
                    <a:pt x="1782" y="204"/>
                  </a:cubicBezTo>
                  <a:cubicBezTo>
                    <a:pt x="1788" y="204"/>
                    <a:pt x="1788" y="204"/>
                    <a:pt x="1788" y="204"/>
                  </a:cubicBezTo>
                  <a:cubicBezTo>
                    <a:pt x="1796" y="196"/>
                    <a:pt x="1796" y="196"/>
                    <a:pt x="1796" y="196"/>
                  </a:cubicBezTo>
                  <a:cubicBezTo>
                    <a:pt x="1807" y="195"/>
                    <a:pt x="1807" y="195"/>
                    <a:pt x="1807" y="195"/>
                  </a:cubicBezTo>
                  <a:cubicBezTo>
                    <a:pt x="1811" y="186"/>
                    <a:pt x="1811" y="186"/>
                    <a:pt x="1811" y="186"/>
                  </a:cubicBezTo>
                  <a:cubicBezTo>
                    <a:pt x="1812" y="179"/>
                    <a:pt x="1812" y="179"/>
                    <a:pt x="1812" y="179"/>
                  </a:cubicBezTo>
                  <a:cubicBezTo>
                    <a:pt x="1848" y="147"/>
                    <a:pt x="1848" y="147"/>
                    <a:pt x="1848" y="147"/>
                  </a:cubicBezTo>
                  <a:cubicBezTo>
                    <a:pt x="1853" y="149"/>
                    <a:pt x="1853" y="149"/>
                    <a:pt x="1853" y="149"/>
                  </a:cubicBezTo>
                  <a:cubicBezTo>
                    <a:pt x="1858" y="151"/>
                    <a:pt x="1858" y="151"/>
                    <a:pt x="1858" y="151"/>
                  </a:cubicBezTo>
                  <a:cubicBezTo>
                    <a:pt x="1859" y="165"/>
                    <a:pt x="1859" y="165"/>
                    <a:pt x="1859" y="165"/>
                  </a:cubicBezTo>
                  <a:cubicBezTo>
                    <a:pt x="1866" y="170"/>
                    <a:pt x="1866" y="170"/>
                    <a:pt x="1866" y="170"/>
                  </a:cubicBezTo>
                  <a:cubicBezTo>
                    <a:pt x="1865" y="180"/>
                    <a:pt x="1865" y="180"/>
                    <a:pt x="1865" y="180"/>
                  </a:cubicBezTo>
                  <a:cubicBezTo>
                    <a:pt x="1859" y="189"/>
                    <a:pt x="1859" y="189"/>
                    <a:pt x="1859" y="189"/>
                  </a:cubicBezTo>
                  <a:cubicBezTo>
                    <a:pt x="1858" y="202"/>
                    <a:pt x="1858" y="202"/>
                    <a:pt x="1858" y="202"/>
                  </a:cubicBezTo>
                  <a:cubicBezTo>
                    <a:pt x="1859" y="209"/>
                    <a:pt x="1859" y="209"/>
                    <a:pt x="1859" y="209"/>
                  </a:cubicBezTo>
                  <a:cubicBezTo>
                    <a:pt x="1861" y="260"/>
                    <a:pt x="1861" y="260"/>
                    <a:pt x="1861" y="260"/>
                  </a:cubicBezTo>
                  <a:cubicBezTo>
                    <a:pt x="1857" y="262"/>
                    <a:pt x="1857" y="262"/>
                    <a:pt x="1857" y="262"/>
                  </a:cubicBezTo>
                  <a:cubicBezTo>
                    <a:pt x="1855" y="284"/>
                    <a:pt x="1855" y="284"/>
                    <a:pt x="1855" y="284"/>
                  </a:cubicBezTo>
                  <a:cubicBezTo>
                    <a:pt x="1853" y="286"/>
                    <a:pt x="1853" y="286"/>
                    <a:pt x="1853" y="286"/>
                  </a:cubicBezTo>
                  <a:cubicBezTo>
                    <a:pt x="1853" y="300"/>
                    <a:pt x="1853" y="300"/>
                    <a:pt x="1853" y="300"/>
                  </a:cubicBezTo>
                  <a:cubicBezTo>
                    <a:pt x="1848" y="303"/>
                    <a:pt x="1848" y="303"/>
                    <a:pt x="1848" y="303"/>
                  </a:cubicBezTo>
                  <a:cubicBezTo>
                    <a:pt x="1823" y="302"/>
                    <a:pt x="1823" y="302"/>
                    <a:pt x="1823" y="302"/>
                  </a:cubicBezTo>
                  <a:cubicBezTo>
                    <a:pt x="1818" y="300"/>
                    <a:pt x="1818" y="300"/>
                    <a:pt x="1818" y="300"/>
                  </a:cubicBezTo>
                  <a:cubicBezTo>
                    <a:pt x="1814" y="300"/>
                    <a:pt x="1814" y="300"/>
                    <a:pt x="1814" y="300"/>
                  </a:cubicBezTo>
                  <a:cubicBezTo>
                    <a:pt x="1808" y="316"/>
                    <a:pt x="1808" y="316"/>
                    <a:pt x="1808" y="316"/>
                  </a:cubicBezTo>
                  <a:cubicBezTo>
                    <a:pt x="1797" y="325"/>
                    <a:pt x="1797" y="325"/>
                    <a:pt x="1797" y="325"/>
                  </a:cubicBezTo>
                  <a:cubicBezTo>
                    <a:pt x="1799" y="335"/>
                    <a:pt x="1799" y="335"/>
                    <a:pt x="1799" y="335"/>
                  </a:cubicBezTo>
                  <a:cubicBezTo>
                    <a:pt x="1812" y="351"/>
                    <a:pt x="1812" y="351"/>
                    <a:pt x="1812" y="351"/>
                  </a:cubicBezTo>
                  <a:cubicBezTo>
                    <a:pt x="1811" y="365"/>
                    <a:pt x="1811" y="365"/>
                    <a:pt x="1811" y="365"/>
                  </a:cubicBezTo>
                  <a:cubicBezTo>
                    <a:pt x="1813" y="366"/>
                    <a:pt x="1813" y="366"/>
                    <a:pt x="1813" y="366"/>
                  </a:cubicBezTo>
                  <a:cubicBezTo>
                    <a:pt x="1813" y="375"/>
                    <a:pt x="1813" y="375"/>
                    <a:pt x="1813" y="375"/>
                  </a:cubicBezTo>
                  <a:cubicBezTo>
                    <a:pt x="1820" y="385"/>
                    <a:pt x="1820" y="385"/>
                    <a:pt x="1820" y="385"/>
                  </a:cubicBezTo>
                  <a:cubicBezTo>
                    <a:pt x="1824" y="394"/>
                    <a:pt x="1824" y="394"/>
                    <a:pt x="1824" y="394"/>
                  </a:cubicBezTo>
                  <a:cubicBezTo>
                    <a:pt x="1822" y="403"/>
                    <a:pt x="1822" y="403"/>
                    <a:pt x="1822" y="403"/>
                  </a:cubicBezTo>
                  <a:cubicBezTo>
                    <a:pt x="1806" y="427"/>
                    <a:pt x="1806" y="427"/>
                    <a:pt x="1806" y="427"/>
                  </a:cubicBezTo>
                  <a:cubicBezTo>
                    <a:pt x="1800" y="422"/>
                    <a:pt x="1800" y="422"/>
                    <a:pt x="1800" y="422"/>
                  </a:cubicBezTo>
                  <a:cubicBezTo>
                    <a:pt x="1798" y="416"/>
                    <a:pt x="1798" y="416"/>
                    <a:pt x="1798" y="416"/>
                  </a:cubicBezTo>
                  <a:cubicBezTo>
                    <a:pt x="1791" y="417"/>
                    <a:pt x="1791" y="417"/>
                    <a:pt x="1791" y="417"/>
                  </a:cubicBezTo>
                  <a:cubicBezTo>
                    <a:pt x="1785" y="418"/>
                    <a:pt x="1785" y="418"/>
                    <a:pt x="1785" y="418"/>
                  </a:cubicBezTo>
                  <a:cubicBezTo>
                    <a:pt x="1785" y="423"/>
                    <a:pt x="1785" y="423"/>
                    <a:pt x="1785" y="423"/>
                  </a:cubicBezTo>
                  <a:cubicBezTo>
                    <a:pt x="1782" y="444"/>
                    <a:pt x="1782" y="444"/>
                    <a:pt x="1782" y="444"/>
                  </a:cubicBezTo>
                  <a:cubicBezTo>
                    <a:pt x="1771" y="452"/>
                    <a:pt x="1771" y="452"/>
                    <a:pt x="1771" y="452"/>
                  </a:cubicBezTo>
                  <a:cubicBezTo>
                    <a:pt x="1771" y="461"/>
                    <a:pt x="1771" y="461"/>
                    <a:pt x="1771" y="461"/>
                  </a:cubicBezTo>
                  <a:cubicBezTo>
                    <a:pt x="1755" y="470"/>
                    <a:pt x="1755" y="470"/>
                    <a:pt x="1755" y="470"/>
                  </a:cubicBezTo>
                  <a:cubicBezTo>
                    <a:pt x="1744" y="473"/>
                    <a:pt x="1744" y="473"/>
                    <a:pt x="1744" y="473"/>
                  </a:cubicBezTo>
                  <a:cubicBezTo>
                    <a:pt x="1743" y="487"/>
                    <a:pt x="1743" y="487"/>
                    <a:pt x="1743" y="487"/>
                  </a:cubicBezTo>
                  <a:cubicBezTo>
                    <a:pt x="1752" y="491"/>
                    <a:pt x="1752" y="491"/>
                    <a:pt x="1752" y="491"/>
                  </a:cubicBezTo>
                  <a:cubicBezTo>
                    <a:pt x="1750" y="504"/>
                    <a:pt x="1750" y="504"/>
                    <a:pt x="1750" y="504"/>
                  </a:cubicBezTo>
                  <a:cubicBezTo>
                    <a:pt x="1734" y="508"/>
                    <a:pt x="1734" y="508"/>
                    <a:pt x="1734" y="508"/>
                  </a:cubicBezTo>
                  <a:cubicBezTo>
                    <a:pt x="1719" y="504"/>
                    <a:pt x="1719" y="504"/>
                    <a:pt x="1719" y="504"/>
                  </a:cubicBezTo>
                  <a:cubicBezTo>
                    <a:pt x="1712" y="492"/>
                    <a:pt x="1712" y="492"/>
                    <a:pt x="1712" y="492"/>
                  </a:cubicBezTo>
                  <a:cubicBezTo>
                    <a:pt x="1704" y="497"/>
                    <a:pt x="1704" y="497"/>
                    <a:pt x="1704" y="497"/>
                  </a:cubicBezTo>
                  <a:cubicBezTo>
                    <a:pt x="1699" y="508"/>
                    <a:pt x="1699" y="508"/>
                    <a:pt x="1699" y="508"/>
                  </a:cubicBezTo>
                  <a:cubicBezTo>
                    <a:pt x="1699" y="508"/>
                    <a:pt x="1693" y="522"/>
                    <a:pt x="1693" y="523"/>
                  </a:cubicBezTo>
                  <a:cubicBezTo>
                    <a:pt x="1694" y="524"/>
                    <a:pt x="1689" y="529"/>
                    <a:pt x="1689" y="529"/>
                  </a:cubicBezTo>
                  <a:cubicBezTo>
                    <a:pt x="1689" y="543"/>
                    <a:pt x="1689" y="543"/>
                    <a:pt x="1689" y="543"/>
                  </a:cubicBezTo>
                  <a:cubicBezTo>
                    <a:pt x="1655" y="571"/>
                    <a:pt x="1655" y="571"/>
                    <a:pt x="1655" y="571"/>
                  </a:cubicBezTo>
                  <a:cubicBezTo>
                    <a:pt x="1644" y="590"/>
                    <a:pt x="1644" y="590"/>
                    <a:pt x="1644" y="590"/>
                  </a:cubicBezTo>
                  <a:cubicBezTo>
                    <a:pt x="1643" y="598"/>
                    <a:pt x="1643" y="598"/>
                    <a:pt x="1643" y="598"/>
                  </a:cubicBezTo>
                  <a:cubicBezTo>
                    <a:pt x="1623" y="602"/>
                    <a:pt x="1623" y="602"/>
                    <a:pt x="1623" y="602"/>
                  </a:cubicBezTo>
                  <a:cubicBezTo>
                    <a:pt x="1592" y="628"/>
                    <a:pt x="1592" y="628"/>
                    <a:pt x="1592" y="628"/>
                  </a:cubicBezTo>
                  <a:cubicBezTo>
                    <a:pt x="1580" y="639"/>
                    <a:pt x="1580" y="639"/>
                    <a:pt x="1580" y="639"/>
                  </a:cubicBezTo>
                  <a:cubicBezTo>
                    <a:pt x="1578" y="650"/>
                    <a:pt x="1578" y="650"/>
                    <a:pt x="1578" y="650"/>
                  </a:cubicBezTo>
                  <a:cubicBezTo>
                    <a:pt x="1558" y="666"/>
                    <a:pt x="1558" y="666"/>
                    <a:pt x="1558" y="666"/>
                  </a:cubicBezTo>
                  <a:cubicBezTo>
                    <a:pt x="1552" y="661"/>
                    <a:pt x="1552" y="661"/>
                    <a:pt x="1552" y="661"/>
                  </a:cubicBezTo>
                  <a:cubicBezTo>
                    <a:pt x="1564" y="652"/>
                    <a:pt x="1564" y="652"/>
                    <a:pt x="1564" y="652"/>
                  </a:cubicBezTo>
                  <a:cubicBezTo>
                    <a:pt x="1565" y="639"/>
                    <a:pt x="1565" y="639"/>
                    <a:pt x="1565" y="639"/>
                  </a:cubicBezTo>
                  <a:cubicBezTo>
                    <a:pt x="1550" y="634"/>
                    <a:pt x="1550" y="634"/>
                    <a:pt x="1550" y="634"/>
                  </a:cubicBezTo>
                  <a:cubicBezTo>
                    <a:pt x="1562" y="615"/>
                    <a:pt x="1562" y="615"/>
                    <a:pt x="1562" y="615"/>
                  </a:cubicBezTo>
                  <a:cubicBezTo>
                    <a:pt x="1570" y="597"/>
                    <a:pt x="1570" y="597"/>
                    <a:pt x="1570" y="597"/>
                  </a:cubicBezTo>
                  <a:cubicBezTo>
                    <a:pt x="1572" y="583"/>
                    <a:pt x="1572" y="583"/>
                    <a:pt x="1572" y="583"/>
                  </a:cubicBezTo>
                  <a:cubicBezTo>
                    <a:pt x="1553" y="570"/>
                    <a:pt x="1553" y="570"/>
                    <a:pt x="1553" y="570"/>
                  </a:cubicBezTo>
                  <a:cubicBezTo>
                    <a:pt x="1545" y="570"/>
                    <a:pt x="1545" y="570"/>
                    <a:pt x="1545" y="570"/>
                  </a:cubicBezTo>
                  <a:cubicBezTo>
                    <a:pt x="1519" y="592"/>
                    <a:pt x="1519" y="592"/>
                    <a:pt x="1519" y="592"/>
                  </a:cubicBezTo>
                  <a:cubicBezTo>
                    <a:pt x="1520" y="601"/>
                    <a:pt x="1520" y="601"/>
                    <a:pt x="1520" y="601"/>
                  </a:cubicBezTo>
                  <a:cubicBezTo>
                    <a:pt x="1519" y="601"/>
                    <a:pt x="1519" y="601"/>
                    <a:pt x="1519" y="601"/>
                  </a:cubicBezTo>
                  <a:cubicBezTo>
                    <a:pt x="1517" y="609"/>
                    <a:pt x="1517" y="609"/>
                    <a:pt x="1517" y="609"/>
                  </a:cubicBezTo>
                  <a:cubicBezTo>
                    <a:pt x="1475" y="647"/>
                    <a:pt x="1475" y="647"/>
                    <a:pt x="1475" y="647"/>
                  </a:cubicBezTo>
                  <a:cubicBezTo>
                    <a:pt x="1473" y="666"/>
                    <a:pt x="1473" y="666"/>
                    <a:pt x="1473" y="666"/>
                  </a:cubicBezTo>
                  <a:cubicBezTo>
                    <a:pt x="1464" y="664"/>
                    <a:pt x="1464" y="664"/>
                    <a:pt x="1464" y="664"/>
                  </a:cubicBezTo>
                  <a:cubicBezTo>
                    <a:pt x="1455" y="671"/>
                    <a:pt x="1455" y="671"/>
                    <a:pt x="1455" y="671"/>
                  </a:cubicBezTo>
                  <a:cubicBezTo>
                    <a:pt x="1447" y="663"/>
                    <a:pt x="1447" y="663"/>
                    <a:pt x="1447" y="663"/>
                  </a:cubicBezTo>
                  <a:cubicBezTo>
                    <a:pt x="1433" y="674"/>
                    <a:pt x="1433" y="674"/>
                    <a:pt x="1433" y="674"/>
                  </a:cubicBezTo>
                  <a:cubicBezTo>
                    <a:pt x="1434" y="698"/>
                    <a:pt x="1434" y="698"/>
                    <a:pt x="1434" y="698"/>
                  </a:cubicBezTo>
                  <a:cubicBezTo>
                    <a:pt x="1451" y="721"/>
                    <a:pt x="1451" y="721"/>
                    <a:pt x="1451" y="721"/>
                  </a:cubicBezTo>
                  <a:cubicBezTo>
                    <a:pt x="1460" y="720"/>
                    <a:pt x="1460" y="720"/>
                    <a:pt x="1460" y="720"/>
                  </a:cubicBezTo>
                  <a:cubicBezTo>
                    <a:pt x="1466" y="713"/>
                    <a:pt x="1466" y="713"/>
                    <a:pt x="1466" y="713"/>
                  </a:cubicBezTo>
                  <a:cubicBezTo>
                    <a:pt x="1478" y="719"/>
                    <a:pt x="1478" y="719"/>
                    <a:pt x="1478" y="719"/>
                  </a:cubicBezTo>
                  <a:cubicBezTo>
                    <a:pt x="1485" y="731"/>
                    <a:pt x="1485" y="731"/>
                    <a:pt x="1485" y="731"/>
                  </a:cubicBezTo>
                  <a:cubicBezTo>
                    <a:pt x="1487" y="743"/>
                    <a:pt x="1487" y="743"/>
                    <a:pt x="1487" y="743"/>
                  </a:cubicBezTo>
                  <a:cubicBezTo>
                    <a:pt x="1493" y="751"/>
                    <a:pt x="1493" y="751"/>
                    <a:pt x="1493" y="751"/>
                  </a:cubicBezTo>
                  <a:cubicBezTo>
                    <a:pt x="1514" y="750"/>
                    <a:pt x="1514" y="750"/>
                    <a:pt x="1514" y="750"/>
                  </a:cubicBezTo>
                  <a:cubicBezTo>
                    <a:pt x="1526" y="733"/>
                    <a:pt x="1526" y="733"/>
                    <a:pt x="1526" y="733"/>
                  </a:cubicBezTo>
                  <a:cubicBezTo>
                    <a:pt x="1540" y="716"/>
                    <a:pt x="1540" y="716"/>
                    <a:pt x="1540" y="716"/>
                  </a:cubicBezTo>
                  <a:cubicBezTo>
                    <a:pt x="1551" y="715"/>
                    <a:pt x="1551" y="715"/>
                    <a:pt x="1551" y="715"/>
                  </a:cubicBezTo>
                  <a:cubicBezTo>
                    <a:pt x="1560" y="723"/>
                    <a:pt x="1560" y="723"/>
                    <a:pt x="1560" y="723"/>
                  </a:cubicBezTo>
                  <a:cubicBezTo>
                    <a:pt x="1568" y="723"/>
                    <a:pt x="1568" y="723"/>
                    <a:pt x="1568" y="723"/>
                  </a:cubicBezTo>
                  <a:cubicBezTo>
                    <a:pt x="1571" y="726"/>
                    <a:pt x="1571" y="726"/>
                    <a:pt x="1571" y="726"/>
                  </a:cubicBezTo>
                  <a:cubicBezTo>
                    <a:pt x="1585" y="722"/>
                    <a:pt x="1585" y="722"/>
                    <a:pt x="1585" y="722"/>
                  </a:cubicBezTo>
                  <a:cubicBezTo>
                    <a:pt x="1593" y="717"/>
                    <a:pt x="1593" y="717"/>
                    <a:pt x="1593" y="717"/>
                  </a:cubicBezTo>
                  <a:cubicBezTo>
                    <a:pt x="1604" y="720"/>
                    <a:pt x="1604" y="720"/>
                    <a:pt x="1604" y="720"/>
                  </a:cubicBezTo>
                  <a:cubicBezTo>
                    <a:pt x="1604" y="720"/>
                    <a:pt x="1605" y="729"/>
                    <a:pt x="1605" y="731"/>
                  </a:cubicBezTo>
                  <a:cubicBezTo>
                    <a:pt x="1605" y="733"/>
                    <a:pt x="1602" y="746"/>
                    <a:pt x="1602" y="746"/>
                  </a:cubicBezTo>
                  <a:cubicBezTo>
                    <a:pt x="1585" y="744"/>
                    <a:pt x="1585" y="744"/>
                    <a:pt x="1585" y="744"/>
                  </a:cubicBezTo>
                  <a:cubicBezTo>
                    <a:pt x="1552" y="766"/>
                    <a:pt x="1552" y="766"/>
                    <a:pt x="1552" y="766"/>
                  </a:cubicBezTo>
                  <a:cubicBezTo>
                    <a:pt x="1547" y="766"/>
                    <a:pt x="1547" y="766"/>
                    <a:pt x="1547" y="766"/>
                  </a:cubicBezTo>
                  <a:cubicBezTo>
                    <a:pt x="1552" y="777"/>
                    <a:pt x="1552" y="777"/>
                    <a:pt x="1552" y="777"/>
                  </a:cubicBezTo>
                  <a:cubicBezTo>
                    <a:pt x="1550" y="790"/>
                    <a:pt x="1550" y="790"/>
                    <a:pt x="1550" y="790"/>
                  </a:cubicBezTo>
                  <a:cubicBezTo>
                    <a:pt x="1543" y="790"/>
                    <a:pt x="1543" y="790"/>
                    <a:pt x="1543" y="790"/>
                  </a:cubicBezTo>
                  <a:cubicBezTo>
                    <a:pt x="1537" y="786"/>
                    <a:pt x="1537" y="786"/>
                    <a:pt x="1537" y="786"/>
                  </a:cubicBezTo>
                  <a:cubicBezTo>
                    <a:pt x="1537" y="786"/>
                    <a:pt x="1534" y="789"/>
                    <a:pt x="1534" y="791"/>
                  </a:cubicBezTo>
                  <a:cubicBezTo>
                    <a:pt x="1534" y="792"/>
                    <a:pt x="1533" y="804"/>
                    <a:pt x="1533" y="804"/>
                  </a:cubicBezTo>
                  <a:cubicBezTo>
                    <a:pt x="1520" y="819"/>
                    <a:pt x="1520" y="819"/>
                    <a:pt x="1520" y="819"/>
                  </a:cubicBezTo>
                  <a:cubicBezTo>
                    <a:pt x="1520" y="819"/>
                    <a:pt x="1519" y="831"/>
                    <a:pt x="1519" y="831"/>
                  </a:cubicBezTo>
                  <a:cubicBezTo>
                    <a:pt x="1519" y="832"/>
                    <a:pt x="1510" y="838"/>
                    <a:pt x="1510" y="838"/>
                  </a:cubicBezTo>
                  <a:cubicBezTo>
                    <a:pt x="1510" y="839"/>
                    <a:pt x="1510" y="844"/>
                    <a:pt x="1510" y="844"/>
                  </a:cubicBezTo>
                  <a:cubicBezTo>
                    <a:pt x="1510" y="845"/>
                    <a:pt x="1526" y="857"/>
                    <a:pt x="1526" y="857"/>
                  </a:cubicBezTo>
                  <a:cubicBezTo>
                    <a:pt x="1526" y="857"/>
                    <a:pt x="1533" y="863"/>
                    <a:pt x="1537" y="864"/>
                  </a:cubicBezTo>
                  <a:cubicBezTo>
                    <a:pt x="1541" y="865"/>
                    <a:pt x="1549" y="867"/>
                    <a:pt x="1549" y="867"/>
                  </a:cubicBezTo>
                  <a:cubicBezTo>
                    <a:pt x="1572" y="901"/>
                    <a:pt x="1572" y="901"/>
                    <a:pt x="1572" y="901"/>
                  </a:cubicBezTo>
                  <a:cubicBezTo>
                    <a:pt x="1572" y="901"/>
                    <a:pt x="1580" y="914"/>
                    <a:pt x="1580" y="921"/>
                  </a:cubicBezTo>
                  <a:cubicBezTo>
                    <a:pt x="1580" y="928"/>
                    <a:pt x="1583" y="930"/>
                    <a:pt x="1583" y="930"/>
                  </a:cubicBezTo>
                  <a:cubicBezTo>
                    <a:pt x="1605" y="944"/>
                    <a:pt x="1605" y="944"/>
                    <a:pt x="1605" y="944"/>
                  </a:cubicBezTo>
                  <a:cubicBezTo>
                    <a:pt x="1605" y="944"/>
                    <a:pt x="1606" y="948"/>
                    <a:pt x="1608" y="951"/>
                  </a:cubicBezTo>
                  <a:cubicBezTo>
                    <a:pt x="1610" y="954"/>
                    <a:pt x="1620" y="956"/>
                    <a:pt x="1620" y="956"/>
                  </a:cubicBezTo>
                  <a:cubicBezTo>
                    <a:pt x="1621" y="957"/>
                    <a:pt x="1628" y="970"/>
                    <a:pt x="1628" y="970"/>
                  </a:cubicBezTo>
                  <a:cubicBezTo>
                    <a:pt x="1616" y="967"/>
                    <a:pt x="1616" y="967"/>
                    <a:pt x="1616" y="967"/>
                  </a:cubicBezTo>
                  <a:cubicBezTo>
                    <a:pt x="1616" y="967"/>
                    <a:pt x="1608" y="965"/>
                    <a:pt x="1607" y="965"/>
                  </a:cubicBezTo>
                  <a:cubicBezTo>
                    <a:pt x="1606" y="965"/>
                    <a:pt x="1584" y="967"/>
                    <a:pt x="1584" y="967"/>
                  </a:cubicBezTo>
                  <a:cubicBezTo>
                    <a:pt x="1584" y="967"/>
                    <a:pt x="1594" y="977"/>
                    <a:pt x="1595" y="977"/>
                  </a:cubicBezTo>
                  <a:cubicBezTo>
                    <a:pt x="1596" y="977"/>
                    <a:pt x="1604" y="978"/>
                    <a:pt x="1605" y="978"/>
                  </a:cubicBezTo>
                  <a:cubicBezTo>
                    <a:pt x="1606" y="978"/>
                    <a:pt x="1634" y="996"/>
                    <a:pt x="1634" y="996"/>
                  </a:cubicBezTo>
                  <a:cubicBezTo>
                    <a:pt x="1631" y="1005"/>
                    <a:pt x="1631" y="1005"/>
                    <a:pt x="1631" y="1005"/>
                  </a:cubicBezTo>
                  <a:cubicBezTo>
                    <a:pt x="1631" y="1005"/>
                    <a:pt x="1625" y="1009"/>
                    <a:pt x="1622" y="1010"/>
                  </a:cubicBezTo>
                  <a:cubicBezTo>
                    <a:pt x="1620" y="1011"/>
                    <a:pt x="1611" y="1015"/>
                    <a:pt x="1611" y="1016"/>
                  </a:cubicBezTo>
                  <a:cubicBezTo>
                    <a:pt x="1611" y="1017"/>
                    <a:pt x="1610" y="1021"/>
                    <a:pt x="1608" y="1025"/>
                  </a:cubicBezTo>
                  <a:cubicBezTo>
                    <a:pt x="1606" y="1029"/>
                    <a:pt x="1601" y="1030"/>
                    <a:pt x="1598" y="1032"/>
                  </a:cubicBezTo>
                  <a:cubicBezTo>
                    <a:pt x="1595" y="1033"/>
                    <a:pt x="1591" y="1033"/>
                    <a:pt x="1589" y="1034"/>
                  </a:cubicBezTo>
                  <a:cubicBezTo>
                    <a:pt x="1587" y="1035"/>
                    <a:pt x="1584" y="1034"/>
                    <a:pt x="1584" y="1036"/>
                  </a:cubicBezTo>
                  <a:cubicBezTo>
                    <a:pt x="1584" y="1037"/>
                    <a:pt x="1586" y="1040"/>
                    <a:pt x="1586" y="1041"/>
                  </a:cubicBezTo>
                  <a:cubicBezTo>
                    <a:pt x="1586" y="1042"/>
                    <a:pt x="1593" y="1044"/>
                    <a:pt x="1594" y="1045"/>
                  </a:cubicBezTo>
                  <a:cubicBezTo>
                    <a:pt x="1595" y="1045"/>
                    <a:pt x="1602" y="1049"/>
                    <a:pt x="1602" y="1049"/>
                  </a:cubicBezTo>
                  <a:cubicBezTo>
                    <a:pt x="1602" y="1049"/>
                    <a:pt x="1606" y="1047"/>
                    <a:pt x="1608" y="1046"/>
                  </a:cubicBezTo>
                  <a:cubicBezTo>
                    <a:pt x="1610" y="1045"/>
                    <a:pt x="1617" y="1037"/>
                    <a:pt x="1618" y="1036"/>
                  </a:cubicBezTo>
                  <a:cubicBezTo>
                    <a:pt x="1619" y="1036"/>
                    <a:pt x="1620" y="1034"/>
                    <a:pt x="1623" y="1036"/>
                  </a:cubicBezTo>
                  <a:cubicBezTo>
                    <a:pt x="1626" y="1038"/>
                    <a:pt x="1630" y="1041"/>
                    <a:pt x="1631" y="1042"/>
                  </a:cubicBezTo>
                  <a:cubicBezTo>
                    <a:pt x="1632" y="1044"/>
                    <a:pt x="1632" y="1046"/>
                    <a:pt x="1638" y="1047"/>
                  </a:cubicBezTo>
                  <a:cubicBezTo>
                    <a:pt x="1643" y="1048"/>
                    <a:pt x="1642" y="1045"/>
                    <a:pt x="1646" y="1047"/>
                  </a:cubicBezTo>
                  <a:cubicBezTo>
                    <a:pt x="1649" y="1050"/>
                    <a:pt x="1645" y="1055"/>
                    <a:pt x="1643" y="1056"/>
                  </a:cubicBezTo>
                  <a:cubicBezTo>
                    <a:pt x="1640" y="1057"/>
                    <a:pt x="1636" y="1056"/>
                    <a:pt x="1636" y="1061"/>
                  </a:cubicBezTo>
                  <a:cubicBezTo>
                    <a:pt x="1635" y="1066"/>
                    <a:pt x="1636" y="1069"/>
                    <a:pt x="1636" y="1069"/>
                  </a:cubicBezTo>
                  <a:cubicBezTo>
                    <a:pt x="1636" y="1070"/>
                    <a:pt x="1645" y="1067"/>
                    <a:pt x="1645" y="1067"/>
                  </a:cubicBezTo>
                  <a:cubicBezTo>
                    <a:pt x="1645" y="1067"/>
                    <a:pt x="1648" y="1065"/>
                    <a:pt x="1648" y="1066"/>
                  </a:cubicBezTo>
                  <a:cubicBezTo>
                    <a:pt x="1648" y="1067"/>
                    <a:pt x="1652" y="1072"/>
                    <a:pt x="1652" y="1072"/>
                  </a:cubicBezTo>
                  <a:cubicBezTo>
                    <a:pt x="1643" y="1080"/>
                    <a:pt x="1643" y="1080"/>
                    <a:pt x="1643" y="1080"/>
                  </a:cubicBezTo>
                  <a:cubicBezTo>
                    <a:pt x="1643" y="1080"/>
                    <a:pt x="1640" y="1091"/>
                    <a:pt x="1641" y="1093"/>
                  </a:cubicBezTo>
                  <a:cubicBezTo>
                    <a:pt x="1641" y="1095"/>
                    <a:pt x="1640" y="1109"/>
                    <a:pt x="1640" y="1109"/>
                  </a:cubicBezTo>
                  <a:cubicBezTo>
                    <a:pt x="1644" y="1112"/>
                    <a:pt x="1644" y="1112"/>
                    <a:pt x="1644" y="1112"/>
                  </a:cubicBezTo>
                  <a:cubicBezTo>
                    <a:pt x="1642" y="1117"/>
                    <a:pt x="1642" y="1117"/>
                    <a:pt x="1642" y="1117"/>
                  </a:cubicBezTo>
                  <a:cubicBezTo>
                    <a:pt x="1641" y="1126"/>
                    <a:pt x="1641" y="1126"/>
                    <a:pt x="1641" y="1126"/>
                  </a:cubicBezTo>
                  <a:cubicBezTo>
                    <a:pt x="1627" y="1115"/>
                    <a:pt x="1627" y="1115"/>
                    <a:pt x="1627" y="1115"/>
                  </a:cubicBezTo>
                  <a:cubicBezTo>
                    <a:pt x="1623" y="1123"/>
                    <a:pt x="1623" y="1123"/>
                    <a:pt x="1623" y="1123"/>
                  </a:cubicBezTo>
                  <a:cubicBezTo>
                    <a:pt x="1620" y="1144"/>
                    <a:pt x="1620" y="1144"/>
                    <a:pt x="1620" y="1144"/>
                  </a:cubicBezTo>
                  <a:cubicBezTo>
                    <a:pt x="1616" y="1167"/>
                    <a:pt x="1616" y="1167"/>
                    <a:pt x="1616" y="1167"/>
                  </a:cubicBezTo>
                  <a:cubicBezTo>
                    <a:pt x="1607" y="1173"/>
                    <a:pt x="1607" y="1173"/>
                    <a:pt x="1607" y="1173"/>
                  </a:cubicBezTo>
                  <a:cubicBezTo>
                    <a:pt x="1601" y="1173"/>
                    <a:pt x="1601" y="1173"/>
                    <a:pt x="1601" y="1173"/>
                  </a:cubicBezTo>
                  <a:cubicBezTo>
                    <a:pt x="1605" y="1181"/>
                    <a:pt x="1605" y="1181"/>
                    <a:pt x="1605" y="1181"/>
                  </a:cubicBezTo>
                  <a:cubicBezTo>
                    <a:pt x="1606" y="1184"/>
                    <a:pt x="1606" y="1184"/>
                    <a:pt x="1606" y="1184"/>
                  </a:cubicBezTo>
                  <a:cubicBezTo>
                    <a:pt x="1596" y="1194"/>
                    <a:pt x="1596" y="1194"/>
                    <a:pt x="1596" y="1194"/>
                  </a:cubicBezTo>
                  <a:cubicBezTo>
                    <a:pt x="1596" y="1194"/>
                    <a:pt x="1589" y="1199"/>
                    <a:pt x="1589" y="1199"/>
                  </a:cubicBezTo>
                  <a:cubicBezTo>
                    <a:pt x="1588" y="1199"/>
                    <a:pt x="1584" y="1199"/>
                    <a:pt x="1584" y="1199"/>
                  </a:cubicBezTo>
                  <a:cubicBezTo>
                    <a:pt x="1583" y="1200"/>
                    <a:pt x="1583" y="1200"/>
                    <a:pt x="1583" y="1200"/>
                  </a:cubicBezTo>
                  <a:cubicBezTo>
                    <a:pt x="1582" y="1209"/>
                    <a:pt x="1582" y="1209"/>
                    <a:pt x="1582" y="1209"/>
                  </a:cubicBezTo>
                  <a:cubicBezTo>
                    <a:pt x="1582" y="1209"/>
                    <a:pt x="1587" y="1215"/>
                    <a:pt x="1588" y="1215"/>
                  </a:cubicBezTo>
                  <a:cubicBezTo>
                    <a:pt x="1588" y="1216"/>
                    <a:pt x="1589" y="1221"/>
                    <a:pt x="1589" y="1221"/>
                  </a:cubicBezTo>
                  <a:cubicBezTo>
                    <a:pt x="1591" y="1242"/>
                    <a:pt x="1591" y="1242"/>
                    <a:pt x="1591" y="1242"/>
                  </a:cubicBezTo>
                  <a:cubicBezTo>
                    <a:pt x="1591" y="1242"/>
                    <a:pt x="1591" y="1247"/>
                    <a:pt x="1592" y="1249"/>
                  </a:cubicBezTo>
                  <a:cubicBezTo>
                    <a:pt x="1593" y="1251"/>
                    <a:pt x="1591" y="1257"/>
                    <a:pt x="1591" y="1258"/>
                  </a:cubicBezTo>
                  <a:cubicBezTo>
                    <a:pt x="1591" y="1258"/>
                    <a:pt x="1585" y="1263"/>
                    <a:pt x="1585" y="1263"/>
                  </a:cubicBezTo>
                  <a:cubicBezTo>
                    <a:pt x="1581" y="1262"/>
                    <a:pt x="1581" y="1262"/>
                    <a:pt x="1581" y="1262"/>
                  </a:cubicBezTo>
                  <a:cubicBezTo>
                    <a:pt x="1581" y="1262"/>
                    <a:pt x="1576" y="1268"/>
                    <a:pt x="1577" y="1271"/>
                  </a:cubicBezTo>
                  <a:cubicBezTo>
                    <a:pt x="1577" y="1273"/>
                    <a:pt x="1567" y="1274"/>
                    <a:pt x="1567" y="1274"/>
                  </a:cubicBezTo>
                  <a:cubicBezTo>
                    <a:pt x="1567" y="1274"/>
                    <a:pt x="1564" y="1277"/>
                    <a:pt x="1564" y="1282"/>
                  </a:cubicBezTo>
                  <a:cubicBezTo>
                    <a:pt x="1564" y="1286"/>
                    <a:pt x="1562" y="1292"/>
                    <a:pt x="1562" y="1296"/>
                  </a:cubicBezTo>
                  <a:cubicBezTo>
                    <a:pt x="1561" y="1300"/>
                    <a:pt x="1560" y="1305"/>
                    <a:pt x="1560" y="1305"/>
                  </a:cubicBezTo>
                  <a:cubicBezTo>
                    <a:pt x="1560" y="1306"/>
                    <a:pt x="1545" y="1306"/>
                    <a:pt x="1543" y="1307"/>
                  </a:cubicBezTo>
                  <a:cubicBezTo>
                    <a:pt x="1541" y="1308"/>
                    <a:pt x="1530" y="1311"/>
                    <a:pt x="1535" y="1315"/>
                  </a:cubicBezTo>
                  <a:cubicBezTo>
                    <a:pt x="1539" y="1318"/>
                    <a:pt x="1540" y="1321"/>
                    <a:pt x="1540" y="1321"/>
                  </a:cubicBezTo>
                  <a:cubicBezTo>
                    <a:pt x="1540" y="1321"/>
                    <a:pt x="1541" y="1325"/>
                    <a:pt x="1541" y="1326"/>
                  </a:cubicBezTo>
                  <a:cubicBezTo>
                    <a:pt x="1541" y="1327"/>
                    <a:pt x="1531" y="1334"/>
                    <a:pt x="1530" y="1335"/>
                  </a:cubicBezTo>
                  <a:cubicBezTo>
                    <a:pt x="1530" y="1336"/>
                    <a:pt x="1525" y="1348"/>
                    <a:pt x="1523" y="1349"/>
                  </a:cubicBezTo>
                  <a:cubicBezTo>
                    <a:pt x="1521" y="1351"/>
                    <a:pt x="1512" y="1351"/>
                    <a:pt x="1511" y="1351"/>
                  </a:cubicBezTo>
                  <a:cubicBezTo>
                    <a:pt x="1510" y="1351"/>
                    <a:pt x="1505" y="1347"/>
                    <a:pt x="1504" y="1350"/>
                  </a:cubicBezTo>
                  <a:cubicBezTo>
                    <a:pt x="1504" y="1353"/>
                    <a:pt x="1504" y="1361"/>
                    <a:pt x="1505" y="1361"/>
                  </a:cubicBezTo>
                  <a:cubicBezTo>
                    <a:pt x="1507" y="1361"/>
                    <a:pt x="1509" y="1365"/>
                    <a:pt x="1509" y="1366"/>
                  </a:cubicBezTo>
                  <a:cubicBezTo>
                    <a:pt x="1509" y="1367"/>
                    <a:pt x="1498" y="1375"/>
                    <a:pt x="1498" y="1375"/>
                  </a:cubicBezTo>
                  <a:cubicBezTo>
                    <a:pt x="1498" y="1375"/>
                    <a:pt x="1493" y="1379"/>
                    <a:pt x="1493" y="1380"/>
                  </a:cubicBezTo>
                  <a:cubicBezTo>
                    <a:pt x="1493" y="1381"/>
                    <a:pt x="1489" y="1386"/>
                    <a:pt x="1489" y="1386"/>
                  </a:cubicBezTo>
                  <a:cubicBezTo>
                    <a:pt x="1489" y="1387"/>
                    <a:pt x="1479" y="1386"/>
                    <a:pt x="1479" y="1386"/>
                  </a:cubicBezTo>
                  <a:cubicBezTo>
                    <a:pt x="1479" y="1386"/>
                    <a:pt x="1477" y="1390"/>
                    <a:pt x="1476" y="1392"/>
                  </a:cubicBezTo>
                  <a:cubicBezTo>
                    <a:pt x="1474" y="1394"/>
                    <a:pt x="1465" y="1396"/>
                    <a:pt x="1465" y="1396"/>
                  </a:cubicBezTo>
                  <a:cubicBezTo>
                    <a:pt x="1459" y="1396"/>
                    <a:pt x="1459" y="1396"/>
                    <a:pt x="1459" y="1396"/>
                  </a:cubicBezTo>
                  <a:cubicBezTo>
                    <a:pt x="1455" y="1396"/>
                    <a:pt x="1455" y="1396"/>
                    <a:pt x="1455" y="1396"/>
                  </a:cubicBezTo>
                  <a:cubicBezTo>
                    <a:pt x="1451" y="1407"/>
                    <a:pt x="1451" y="1407"/>
                    <a:pt x="1451" y="1407"/>
                  </a:cubicBezTo>
                  <a:cubicBezTo>
                    <a:pt x="1443" y="1403"/>
                    <a:pt x="1443" y="1403"/>
                    <a:pt x="1443" y="1403"/>
                  </a:cubicBezTo>
                  <a:cubicBezTo>
                    <a:pt x="1443" y="1403"/>
                    <a:pt x="1441" y="1399"/>
                    <a:pt x="1440" y="1399"/>
                  </a:cubicBezTo>
                  <a:cubicBezTo>
                    <a:pt x="1439" y="1399"/>
                    <a:pt x="1433" y="1398"/>
                    <a:pt x="1433" y="1399"/>
                  </a:cubicBezTo>
                  <a:cubicBezTo>
                    <a:pt x="1432" y="1400"/>
                    <a:pt x="1432" y="1403"/>
                    <a:pt x="1431" y="1406"/>
                  </a:cubicBezTo>
                  <a:cubicBezTo>
                    <a:pt x="1431" y="1410"/>
                    <a:pt x="1428" y="1412"/>
                    <a:pt x="1427" y="1412"/>
                  </a:cubicBezTo>
                  <a:cubicBezTo>
                    <a:pt x="1426" y="1412"/>
                    <a:pt x="1418" y="1404"/>
                    <a:pt x="1417" y="1404"/>
                  </a:cubicBezTo>
                  <a:cubicBezTo>
                    <a:pt x="1417" y="1404"/>
                    <a:pt x="1407" y="1410"/>
                    <a:pt x="1407" y="1410"/>
                  </a:cubicBezTo>
                  <a:cubicBezTo>
                    <a:pt x="1407" y="1410"/>
                    <a:pt x="1405" y="1415"/>
                    <a:pt x="1405" y="1416"/>
                  </a:cubicBezTo>
                  <a:cubicBezTo>
                    <a:pt x="1405" y="1418"/>
                    <a:pt x="1403" y="1423"/>
                    <a:pt x="1402" y="1425"/>
                  </a:cubicBezTo>
                  <a:cubicBezTo>
                    <a:pt x="1402" y="1428"/>
                    <a:pt x="1393" y="1429"/>
                    <a:pt x="1393" y="1429"/>
                  </a:cubicBezTo>
                  <a:cubicBezTo>
                    <a:pt x="1393" y="1429"/>
                    <a:pt x="1390" y="1429"/>
                    <a:pt x="1390" y="1422"/>
                  </a:cubicBezTo>
                  <a:cubicBezTo>
                    <a:pt x="1390" y="1415"/>
                    <a:pt x="1384" y="1414"/>
                    <a:pt x="1384" y="1414"/>
                  </a:cubicBezTo>
                  <a:cubicBezTo>
                    <a:pt x="1378" y="1410"/>
                    <a:pt x="1378" y="1410"/>
                    <a:pt x="1378" y="1410"/>
                  </a:cubicBezTo>
                  <a:cubicBezTo>
                    <a:pt x="1367" y="1410"/>
                    <a:pt x="1367" y="1410"/>
                    <a:pt x="1367" y="1410"/>
                  </a:cubicBezTo>
                  <a:cubicBezTo>
                    <a:pt x="1370" y="1418"/>
                    <a:pt x="1370" y="1418"/>
                    <a:pt x="1370" y="1418"/>
                  </a:cubicBezTo>
                  <a:cubicBezTo>
                    <a:pt x="1370" y="1418"/>
                    <a:pt x="1373" y="1423"/>
                    <a:pt x="1374" y="1424"/>
                  </a:cubicBezTo>
                  <a:cubicBezTo>
                    <a:pt x="1374" y="1425"/>
                    <a:pt x="1373" y="1431"/>
                    <a:pt x="1373" y="1432"/>
                  </a:cubicBezTo>
                  <a:cubicBezTo>
                    <a:pt x="1373" y="1433"/>
                    <a:pt x="1367" y="1436"/>
                    <a:pt x="1367" y="1436"/>
                  </a:cubicBezTo>
                  <a:cubicBezTo>
                    <a:pt x="1366" y="1444"/>
                    <a:pt x="1366" y="1444"/>
                    <a:pt x="1366" y="1444"/>
                  </a:cubicBezTo>
                  <a:cubicBezTo>
                    <a:pt x="1366" y="1444"/>
                    <a:pt x="1357" y="1443"/>
                    <a:pt x="1357" y="1443"/>
                  </a:cubicBezTo>
                  <a:cubicBezTo>
                    <a:pt x="1356" y="1443"/>
                    <a:pt x="1352" y="1450"/>
                    <a:pt x="1352" y="1451"/>
                  </a:cubicBezTo>
                  <a:cubicBezTo>
                    <a:pt x="1352" y="1451"/>
                    <a:pt x="1344" y="1452"/>
                    <a:pt x="1343" y="1453"/>
                  </a:cubicBezTo>
                  <a:cubicBezTo>
                    <a:pt x="1343" y="1454"/>
                    <a:pt x="1341" y="1461"/>
                    <a:pt x="1340" y="1462"/>
                  </a:cubicBezTo>
                  <a:cubicBezTo>
                    <a:pt x="1339" y="1464"/>
                    <a:pt x="1324" y="1460"/>
                    <a:pt x="1324" y="1460"/>
                  </a:cubicBezTo>
                  <a:cubicBezTo>
                    <a:pt x="1318" y="1461"/>
                    <a:pt x="1318" y="1461"/>
                    <a:pt x="1318" y="1461"/>
                  </a:cubicBezTo>
                  <a:cubicBezTo>
                    <a:pt x="1313" y="1467"/>
                    <a:pt x="1313" y="1467"/>
                    <a:pt x="1313" y="1467"/>
                  </a:cubicBezTo>
                  <a:cubicBezTo>
                    <a:pt x="1313" y="1467"/>
                    <a:pt x="1303" y="1466"/>
                    <a:pt x="1303" y="1466"/>
                  </a:cubicBezTo>
                  <a:cubicBezTo>
                    <a:pt x="1302" y="1466"/>
                    <a:pt x="1300" y="1473"/>
                    <a:pt x="1300" y="1474"/>
                  </a:cubicBezTo>
                  <a:cubicBezTo>
                    <a:pt x="1300" y="1475"/>
                    <a:pt x="1285" y="1473"/>
                    <a:pt x="1285" y="1474"/>
                  </a:cubicBezTo>
                  <a:cubicBezTo>
                    <a:pt x="1285" y="1475"/>
                    <a:pt x="1276" y="1479"/>
                    <a:pt x="1275" y="1480"/>
                  </a:cubicBezTo>
                  <a:cubicBezTo>
                    <a:pt x="1274" y="1480"/>
                    <a:pt x="1264" y="1482"/>
                    <a:pt x="1263" y="1485"/>
                  </a:cubicBezTo>
                  <a:cubicBezTo>
                    <a:pt x="1262" y="1488"/>
                    <a:pt x="1259" y="1494"/>
                    <a:pt x="1259" y="1494"/>
                  </a:cubicBezTo>
                  <a:cubicBezTo>
                    <a:pt x="1259" y="1495"/>
                    <a:pt x="1253" y="1495"/>
                    <a:pt x="1252" y="1496"/>
                  </a:cubicBezTo>
                  <a:cubicBezTo>
                    <a:pt x="1251" y="1496"/>
                    <a:pt x="1247" y="1500"/>
                    <a:pt x="1247" y="1501"/>
                  </a:cubicBezTo>
                  <a:cubicBezTo>
                    <a:pt x="1247" y="1502"/>
                    <a:pt x="1247" y="1507"/>
                    <a:pt x="1247" y="1507"/>
                  </a:cubicBezTo>
                  <a:cubicBezTo>
                    <a:pt x="1247" y="1507"/>
                    <a:pt x="1251" y="1512"/>
                    <a:pt x="1251" y="1513"/>
                  </a:cubicBezTo>
                  <a:cubicBezTo>
                    <a:pt x="1251" y="1514"/>
                    <a:pt x="1258" y="1520"/>
                    <a:pt x="1258" y="1521"/>
                  </a:cubicBezTo>
                  <a:cubicBezTo>
                    <a:pt x="1259" y="1522"/>
                    <a:pt x="1261" y="1528"/>
                    <a:pt x="1261" y="1529"/>
                  </a:cubicBezTo>
                  <a:cubicBezTo>
                    <a:pt x="1261" y="1531"/>
                    <a:pt x="1257" y="1535"/>
                    <a:pt x="1257" y="1535"/>
                  </a:cubicBezTo>
                  <a:cubicBezTo>
                    <a:pt x="1247" y="1534"/>
                    <a:pt x="1247" y="1534"/>
                    <a:pt x="1247" y="1534"/>
                  </a:cubicBezTo>
                  <a:cubicBezTo>
                    <a:pt x="1235" y="1529"/>
                    <a:pt x="1235" y="1529"/>
                    <a:pt x="1235" y="1529"/>
                  </a:cubicBezTo>
                  <a:cubicBezTo>
                    <a:pt x="1237" y="1522"/>
                    <a:pt x="1237" y="1522"/>
                    <a:pt x="1237" y="1522"/>
                  </a:cubicBezTo>
                  <a:cubicBezTo>
                    <a:pt x="1229" y="1517"/>
                    <a:pt x="1229" y="1517"/>
                    <a:pt x="1229" y="1517"/>
                  </a:cubicBezTo>
                  <a:cubicBezTo>
                    <a:pt x="1230" y="1510"/>
                    <a:pt x="1230" y="1510"/>
                    <a:pt x="1230" y="1510"/>
                  </a:cubicBezTo>
                  <a:cubicBezTo>
                    <a:pt x="1231" y="1492"/>
                    <a:pt x="1231" y="1492"/>
                    <a:pt x="1231" y="1492"/>
                  </a:cubicBezTo>
                  <a:cubicBezTo>
                    <a:pt x="1234" y="1484"/>
                    <a:pt x="1234" y="1484"/>
                    <a:pt x="1234" y="1484"/>
                  </a:cubicBezTo>
                  <a:cubicBezTo>
                    <a:pt x="1224" y="1478"/>
                    <a:pt x="1224" y="1478"/>
                    <a:pt x="1224" y="1478"/>
                  </a:cubicBezTo>
                  <a:cubicBezTo>
                    <a:pt x="1219" y="1475"/>
                    <a:pt x="1219" y="1475"/>
                    <a:pt x="1219" y="1475"/>
                  </a:cubicBezTo>
                  <a:cubicBezTo>
                    <a:pt x="1215" y="1479"/>
                    <a:pt x="1215" y="1479"/>
                    <a:pt x="1215" y="1479"/>
                  </a:cubicBezTo>
                  <a:cubicBezTo>
                    <a:pt x="1215" y="1486"/>
                    <a:pt x="1215" y="1486"/>
                    <a:pt x="1215" y="1486"/>
                  </a:cubicBezTo>
                  <a:cubicBezTo>
                    <a:pt x="1206" y="1487"/>
                    <a:pt x="1206" y="1487"/>
                    <a:pt x="1206" y="1487"/>
                  </a:cubicBezTo>
                  <a:cubicBezTo>
                    <a:pt x="1206" y="1487"/>
                    <a:pt x="1199" y="1486"/>
                    <a:pt x="1199" y="1485"/>
                  </a:cubicBezTo>
                  <a:cubicBezTo>
                    <a:pt x="1199" y="1484"/>
                    <a:pt x="1200" y="1476"/>
                    <a:pt x="1200" y="1476"/>
                  </a:cubicBezTo>
                  <a:cubicBezTo>
                    <a:pt x="1200" y="1476"/>
                    <a:pt x="1200" y="1476"/>
                    <a:pt x="1199" y="1476"/>
                  </a:cubicBezTo>
                  <a:cubicBezTo>
                    <a:pt x="1198" y="1476"/>
                    <a:pt x="1194" y="1477"/>
                    <a:pt x="1194" y="1477"/>
                  </a:cubicBezTo>
                  <a:cubicBezTo>
                    <a:pt x="1192" y="1480"/>
                    <a:pt x="1192" y="1480"/>
                    <a:pt x="1192" y="1480"/>
                  </a:cubicBezTo>
                  <a:cubicBezTo>
                    <a:pt x="1184" y="1477"/>
                    <a:pt x="1184" y="1477"/>
                    <a:pt x="1184" y="1477"/>
                  </a:cubicBezTo>
                  <a:cubicBezTo>
                    <a:pt x="1184" y="1471"/>
                    <a:pt x="1184" y="1471"/>
                    <a:pt x="1184" y="1471"/>
                  </a:cubicBezTo>
                  <a:cubicBezTo>
                    <a:pt x="1184" y="1471"/>
                    <a:pt x="1179" y="1470"/>
                    <a:pt x="1179" y="1471"/>
                  </a:cubicBezTo>
                  <a:cubicBezTo>
                    <a:pt x="1179" y="1473"/>
                    <a:pt x="1172" y="1481"/>
                    <a:pt x="1172" y="1481"/>
                  </a:cubicBezTo>
                  <a:cubicBezTo>
                    <a:pt x="1172" y="1481"/>
                    <a:pt x="1163" y="1484"/>
                    <a:pt x="1163" y="1485"/>
                  </a:cubicBezTo>
                  <a:cubicBezTo>
                    <a:pt x="1163" y="1486"/>
                    <a:pt x="1158" y="1490"/>
                    <a:pt x="1158" y="1490"/>
                  </a:cubicBezTo>
                  <a:cubicBezTo>
                    <a:pt x="1155" y="1483"/>
                    <a:pt x="1155" y="1483"/>
                    <a:pt x="1155" y="1483"/>
                  </a:cubicBezTo>
                  <a:cubicBezTo>
                    <a:pt x="1150" y="1478"/>
                    <a:pt x="1150" y="1478"/>
                    <a:pt x="1150" y="1478"/>
                  </a:cubicBezTo>
                  <a:cubicBezTo>
                    <a:pt x="1150" y="1478"/>
                    <a:pt x="1144" y="1478"/>
                    <a:pt x="1144" y="1478"/>
                  </a:cubicBezTo>
                  <a:cubicBezTo>
                    <a:pt x="1143" y="1479"/>
                    <a:pt x="1138" y="1483"/>
                    <a:pt x="1138" y="1483"/>
                  </a:cubicBezTo>
                  <a:cubicBezTo>
                    <a:pt x="1133" y="1480"/>
                    <a:pt x="1133" y="1480"/>
                    <a:pt x="1133" y="1480"/>
                  </a:cubicBezTo>
                  <a:cubicBezTo>
                    <a:pt x="1126" y="1471"/>
                    <a:pt x="1126" y="1471"/>
                    <a:pt x="1126" y="1471"/>
                  </a:cubicBezTo>
                  <a:cubicBezTo>
                    <a:pt x="1126" y="1471"/>
                    <a:pt x="1120" y="1469"/>
                    <a:pt x="1119" y="1469"/>
                  </a:cubicBezTo>
                  <a:cubicBezTo>
                    <a:pt x="1118" y="1469"/>
                    <a:pt x="1112" y="1467"/>
                    <a:pt x="1111" y="1467"/>
                  </a:cubicBezTo>
                  <a:cubicBezTo>
                    <a:pt x="1110" y="1467"/>
                    <a:pt x="1103" y="1465"/>
                    <a:pt x="1103" y="1465"/>
                  </a:cubicBezTo>
                  <a:cubicBezTo>
                    <a:pt x="1103" y="1455"/>
                    <a:pt x="1103" y="1455"/>
                    <a:pt x="1103" y="1455"/>
                  </a:cubicBezTo>
                  <a:cubicBezTo>
                    <a:pt x="1105" y="1438"/>
                    <a:pt x="1105" y="1438"/>
                    <a:pt x="1105" y="1438"/>
                  </a:cubicBezTo>
                  <a:cubicBezTo>
                    <a:pt x="1112" y="1436"/>
                    <a:pt x="1112" y="1436"/>
                    <a:pt x="1112" y="1436"/>
                  </a:cubicBezTo>
                  <a:cubicBezTo>
                    <a:pt x="1110" y="1429"/>
                    <a:pt x="1110" y="1429"/>
                    <a:pt x="1110" y="1429"/>
                  </a:cubicBezTo>
                  <a:cubicBezTo>
                    <a:pt x="1105" y="1427"/>
                    <a:pt x="1105" y="1427"/>
                    <a:pt x="1105" y="1427"/>
                  </a:cubicBezTo>
                  <a:cubicBezTo>
                    <a:pt x="1105" y="1427"/>
                    <a:pt x="1094" y="1424"/>
                    <a:pt x="1094" y="1425"/>
                  </a:cubicBezTo>
                  <a:cubicBezTo>
                    <a:pt x="1095" y="1426"/>
                    <a:pt x="1093" y="1430"/>
                    <a:pt x="1093" y="1430"/>
                  </a:cubicBezTo>
                  <a:cubicBezTo>
                    <a:pt x="1085" y="1428"/>
                    <a:pt x="1085" y="1428"/>
                    <a:pt x="1085" y="1428"/>
                  </a:cubicBezTo>
                  <a:cubicBezTo>
                    <a:pt x="1081" y="1422"/>
                    <a:pt x="1081" y="1422"/>
                    <a:pt x="1081" y="1422"/>
                  </a:cubicBezTo>
                  <a:cubicBezTo>
                    <a:pt x="1074" y="1422"/>
                    <a:pt x="1074" y="1422"/>
                    <a:pt x="1074" y="1422"/>
                  </a:cubicBezTo>
                  <a:cubicBezTo>
                    <a:pt x="1071" y="1427"/>
                    <a:pt x="1071" y="1427"/>
                    <a:pt x="1071" y="1427"/>
                  </a:cubicBezTo>
                  <a:cubicBezTo>
                    <a:pt x="1065" y="1418"/>
                    <a:pt x="1065" y="1418"/>
                    <a:pt x="1065" y="1418"/>
                  </a:cubicBezTo>
                  <a:cubicBezTo>
                    <a:pt x="1050" y="1404"/>
                    <a:pt x="1050" y="1404"/>
                    <a:pt x="1050" y="1404"/>
                  </a:cubicBezTo>
                  <a:cubicBezTo>
                    <a:pt x="1050" y="1404"/>
                    <a:pt x="1044" y="1403"/>
                    <a:pt x="1043" y="1404"/>
                  </a:cubicBezTo>
                  <a:cubicBezTo>
                    <a:pt x="1043" y="1405"/>
                    <a:pt x="1037" y="1412"/>
                    <a:pt x="1037" y="1412"/>
                  </a:cubicBezTo>
                  <a:cubicBezTo>
                    <a:pt x="1036" y="1413"/>
                    <a:pt x="1030" y="1426"/>
                    <a:pt x="1030" y="1426"/>
                  </a:cubicBezTo>
                  <a:cubicBezTo>
                    <a:pt x="1030" y="1426"/>
                    <a:pt x="1022" y="1432"/>
                    <a:pt x="1021" y="1432"/>
                  </a:cubicBezTo>
                  <a:cubicBezTo>
                    <a:pt x="1021" y="1433"/>
                    <a:pt x="1014" y="1438"/>
                    <a:pt x="1014" y="1438"/>
                  </a:cubicBezTo>
                  <a:cubicBezTo>
                    <a:pt x="1006" y="1436"/>
                    <a:pt x="1006" y="1436"/>
                    <a:pt x="1006" y="1436"/>
                  </a:cubicBezTo>
                  <a:cubicBezTo>
                    <a:pt x="1006" y="1436"/>
                    <a:pt x="1002" y="1437"/>
                    <a:pt x="1002" y="1439"/>
                  </a:cubicBezTo>
                  <a:cubicBezTo>
                    <a:pt x="1001" y="1441"/>
                    <a:pt x="997" y="1442"/>
                    <a:pt x="996" y="1443"/>
                  </a:cubicBezTo>
                  <a:cubicBezTo>
                    <a:pt x="995" y="1444"/>
                    <a:pt x="988" y="1441"/>
                    <a:pt x="988" y="1441"/>
                  </a:cubicBezTo>
                  <a:cubicBezTo>
                    <a:pt x="988" y="1432"/>
                    <a:pt x="988" y="1432"/>
                    <a:pt x="988" y="1432"/>
                  </a:cubicBezTo>
                  <a:cubicBezTo>
                    <a:pt x="976" y="1433"/>
                    <a:pt x="976" y="1433"/>
                    <a:pt x="976" y="1433"/>
                  </a:cubicBezTo>
                  <a:cubicBezTo>
                    <a:pt x="976" y="1438"/>
                    <a:pt x="976" y="1438"/>
                    <a:pt x="976" y="1438"/>
                  </a:cubicBezTo>
                  <a:cubicBezTo>
                    <a:pt x="971" y="1438"/>
                    <a:pt x="971" y="1438"/>
                    <a:pt x="971" y="1438"/>
                  </a:cubicBezTo>
                  <a:cubicBezTo>
                    <a:pt x="969" y="1442"/>
                    <a:pt x="969" y="1442"/>
                    <a:pt x="969" y="1442"/>
                  </a:cubicBezTo>
                  <a:cubicBezTo>
                    <a:pt x="962" y="1451"/>
                    <a:pt x="962" y="1451"/>
                    <a:pt x="962" y="1451"/>
                  </a:cubicBezTo>
                  <a:cubicBezTo>
                    <a:pt x="954" y="1448"/>
                    <a:pt x="954" y="1448"/>
                    <a:pt x="954" y="1448"/>
                  </a:cubicBezTo>
                  <a:cubicBezTo>
                    <a:pt x="949" y="1439"/>
                    <a:pt x="949" y="1439"/>
                    <a:pt x="949" y="1439"/>
                  </a:cubicBezTo>
                  <a:cubicBezTo>
                    <a:pt x="941" y="1435"/>
                    <a:pt x="941" y="1435"/>
                    <a:pt x="941" y="1435"/>
                  </a:cubicBezTo>
                  <a:cubicBezTo>
                    <a:pt x="941" y="1435"/>
                    <a:pt x="936" y="1436"/>
                    <a:pt x="936" y="1437"/>
                  </a:cubicBezTo>
                  <a:cubicBezTo>
                    <a:pt x="936" y="1438"/>
                    <a:pt x="932" y="1441"/>
                    <a:pt x="932" y="1443"/>
                  </a:cubicBezTo>
                  <a:cubicBezTo>
                    <a:pt x="931" y="1445"/>
                    <a:pt x="928" y="1448"/>
                    <a:pt x="927" y="1449"/>
                  </a:cubicBezTo>
                  <a:cubicBezTo>
                    <a:pt x="927" y="1450"/>
                    <a:pt x="919" y="1449"/>
                    <a:pt x="918" y="1449"/>
                  </a:cubicBezTo>
                  <a:cubicBezTo>
                    <a:pt x="916" y="1449"/>
                    <a:pt x="907" y="1447"/>
                    <a:pt x="907" y="1447"/>
                  </a:cubicBezTo>
                  <a:cubicBezTo>
                    <a:pt x="907" y="1447"/>
                    <a:pt x="903" y="1448"/>
                    <a:pt x="902" y="1449"/>
                  </a:cubicBezTo>
                  <a:cubicBezTo>
                    <a:pt x="902" y="1451"/>
                    <a:pt x="899" y="1455"/>
                    <a:pt x="899" y="1457"/>
                  </a:cubicBezTo>
                  <a:cubicBezTo>
                    <a:pt x="899" y="1459"/>
                    <a:pt x="910" y="1475"/>
                    <a:pt x="910" y="1476"/>
                  </a:cubicBezTo>
                  <a:cubicBezTo>
                    <a:pt x="910" y="1477"/>
                    <a:pt x="912" y="1486"/>
                    <a:pt x="911" y="1488"/>
                  </a:cubicBezTo>
                  <a:cubicBezTo>
                    <a:pt x="911" y="1491"/>
                    <a:pt x="911" y="1497"/>
                    <a:pt x="910" y="1499"/>
                  </a:cubicBezTo>
                  <a:cubicBezTo>
                    <a:pt x="910" y="1501"/>
                    <a:pt x="906" y="1505"/>
                    <a:pt x="906" y="1505"/>
                  </a:cubicBezTo>
                  <a:cubicBezTo>
                    <a:pt x="906" y="1505"/>
                    <a:pt x="898" y="1502"/>
                    <a:pt x="897" y="1502"/>
                  </a:cubicBezTo>
                  <a:cubicBezTo>
                    <a:pt x="897" y="1502"/>
                    <a:pt x="889" y="1499"/>
                    <a:pt x="889" y="1499"/>
                  </a:cubicBezTo>
                  <a:cubicBezTo>
                    <a:pt x="886" y="1492"/>
                    <a:pt x="886" y="1492"/>
                    <a:pt x="886" y="1492"/>
                  </a:cubicBezTo>
                  <a:cubicBezTo>
                    <a:pt x="888" y="1481"/>
                    <a:pt x="888" y="1481"/>
                    <a:pt x="888" y="1481"/>
                  </a:cubicBezTo>
                  <a:cubicBezTo>
                    <a:pt x="879" y="1476"/>
                    <a:pt x="879" y="1476"/>
                    <a:pt x="879" y="1476"/>
                  </a:cubicBezTo>
                  <a:cubicBezTo>
                    <a:pt x="871" y="1483"/>
                    <a:pt x="871" y="1483"/>
                    <a:pt x="871" y="1483"/>
                  </a:cubicBezTo>
                  <a:cubicBezTo>
                    <a:pt x="867" y="1492"/>
                    <a:pt x="867" y="1492"/>
                    <a:pt x="867" y="1492"/>
                  </a:cubicBezTo>
                  <a:cubicBezTo>
                    <a:pt x="867" y="1492"/>
                    <a:pt x="854" y="1493"/>
                    <a:pt x="854" y="1493"/>
                  </a:cubicBezTo>
                  <a:cubicBezTo>
                    <a:pt x="853" y="1493"/>
                    <a:pt x="844" y="1492"/>
                    <a:pt x="844" y="1492"/>
                  </a:cubicBezTo>
                  <a:cubicBezTo>
                    <a:pt x="839" y="1485"/>
                    <a:pt x="839" y="1485"/>
                    <a:pt x="839" y="1485"/>
                  </a:cubicBezTo>
                  <a:cubicBezTo>
                    <a:pt x="837" y="1478"/>
                    <a:pt x="837" y="1478"/>
                    <a:pt x="837" y="1478"/>
                  </a:cubicBezTo>
                  <a:cubicBezTo>
                    <a:pt x="837" y="1467"/>
                    <a:pt x="837" y="1467"/>
                    <a:pt x="837" y="1467"/>
                  </a:cubicBezTo>
                  <a:cubicBezTo>
                    <a:pt x="827" y="1465"/>
                    <a:pt x="827" y="1465"/>
                    <a:pt x="827" y="1465"/>
                  </a:cubicBezTo>
                  <a:cubicBezTo>
                    <a:pt x="820" y="1461"/>
                    <a:pt x="820" y="1461"/>
                    <a:pt x="820" y="1461"/>
                  </a:cubicBezTo>
                  <a:cubicBezTo>
                    <a:pt x="810" y="1461"/>
                    <a:pt x="810" y="1461"/>
                    <a:pt x="810" y="1461"/>
                  </a:cubicBezTo>
                  <a:cubicBezTo>
                    <a:pt x="810" y="1461"/>
                    <a:pt x="804" y="1460"/>
                    <a:pt x="805" y="1460"/>
                  </a:cubicBezTo>
                  <a:cubicBezTo>
                    <a:pt x="806" y="1459"/>
                    <a:pt x="808" y="1450"/>
                    <a:pt x="809" y="1450"/>
                  </a:cubicBezTo>
                  <a:cubicBezTo>
                    <a:pt x="809" y="1450"/>
                    <a:pt x="818" y="1443"/>
                    <a:pt x="818" y="1443"/>
                  </a:cubicBezTo>
                  <a:cubicBezTo>
                    <a:pt x="819" y="1439"/>
                    <a:pt x="819" y="1439"/>
                    <a:pt x="819" y="1439"/>
                  </a:cubicBezTo>
                  <a:cubicBezTo>
                    <a:pt x="816" y="1437"/>
                    <a:pt x="816" y="1437"/>
                    <a:pt x="816" y="1437"/>
                  </a:cubicBezTo>
                  <a:cubicBezTo>
                    <a:pt x="817" y="1431"/>
                    <a:pt x="817" y="1431"/>
                    <a:pt x="817" y="1431"/>
                  </a:cubicBezTo>
                  <a:cubicBezTo>
                    <a:pt x="817" y="1431"/>
                    <a:pt x="820" y="1428"/>
                    <a:pt x="821" y="1428"/>
                  </a:cubicBezTo>
                  <a:cubicBezTo>
                    <a:pt x="822" y="1427"/>
                    <a:pt x="823" y="1422"/>
                    <a:pt x="823" y="1422"/>
                  </a:cubicBezTo>
                  <a:cubicBezTo>
                    <a:pt x="817" y="1417"/>
                    <a:pt x="817" y="1417"/>
                    <a:pt x="817" y="1417"/>
                  </a:cubicBezTo>
                  <a:cubicBezTo>
                    <a:pt x="804" y="1416"/>
                    <a:pt x="804" y="1416"/>
                    <a:pt x="804" y="1416"/>
                  </a:cubicBezTo>
                  <a:cubicBezTo>
                    <a:pt x="798" y="1404"/>
                    <a:pt x="798" y="1404"/>
                    <a:pt x="798" y="1404"/>
                  </a:cubicBezTo>
                  <a:cubicBezTo>
                    <a:pt x="798" y="1392"/>
                    <a:pt x="798" y="1392"/>
                    <a:pt x="798" y="1392"/>
                  </a:cubicBezTo>
                  <a:cubicBezTo>
                    <a:pt x="792" y="1387"/>
                    <a:pt x="792" y="1387"/>
                    <a:pt x="792" y="1387"/>
                  </a:cubicBezTo>
                  <a:cubicBezTo>
                    <a:pt x="790" y="1381"/>
                    <a:pt x="790" y="1381"/>
                    <a:pt x="790" y="1381"/>
                  </a:cubicBezTo>
                  <a:cubicBezTo>
                    <a:pt x="792" y="1374"/>
                    <a:pt x="792" y="1374"/>
                    <a:pt x="792" y="1374"/>
                  </a:cubicBezTo>
                  <a:cubicBezTo>
                    <a:pt x="792" y="1374"/>
                    <a:pt x="797" y="1370"/>
                    <a:pt x="793" y="1370"/>
                  </a:cubicBezTo>
                  <a:cubicBezTo>
                    <a:pt x="790" y="1370"/>
                    <a:pt x="782" y="1371"/>
                    <a:pt x="782" y="1371"/>
                  </a:cubicBezTo>
                  <a:cubicBezTo>
                    <a:pt x="782" y="1371"/>
                    <a:pt x="773" y="1370"/>
                    <a:pt x="772" y="1370"/>
                  </a:cubicBezTo>
                  <a:cubicBezTo>
                    <a:pt x="771" y="1370"/>
                    <a:pt x="763" y="1370"/>
                    <a:pt x="763" y="1370"/>
                  </a:cubicBezTo>
                  <a:cubicBezTo>
                    <a:pt x="763" y="1370"/>
                    <a:pt x="758" y="1379"/>
                    <a:pt x="757" y="1379"/>
                  </a:cubicBezTo>
                  <a:cubicBezTo>
                    <a:pt x="756" y="1380"/>
                    <a:pt x="754" y="1382"/>
                    <a:pt x="752" y="1382"/>
                  </a:cubicBezTo>
                  <a:cubicBezTo>
                    <a:pt x="751" y="1382"/>
                    <a:pt x="746" y="1378"/>
                    <a:pt x="746" y="1378"/>
                  </a:cubicBezTo>
                  <a:cubicBezTo>
                    <a:pt x="749" y="1369"/>
                    <a:pt x="749" y="1369"/>
                    <a:pt x="749" y="1369"/>
                  </a:cubicBezTo>
                  <a:cubicBezTo>
                    <a:pt x="755" y="1368"/>
                    <a:pt x="755" y="1368"/>
                    <a:pt x="755" y="1368"/>
                  </a:cubicBezTo>
                  <a:cubicBezTo>
                    <a:pt x="754" y="1357"/>
                    <a:pt x="754" y="1357"/>
                    <a:pt x="754" y="1357"/>
                  </a:cubicBezTo>
                  <a:cubicBezTo>
                    <a:pt x="748" y="1350"/>
                    <a:pt x="748" y="1350"/>
                    <a:pt x="748" y="1350"/>
                  </a:cubicBezTo>
                  <a:cubicBezTo>
                    <a:pt x="751" y="1340"/>
                    <a:pt x="751" y="1340"/>
                    <a:pt x="751" y="1340"/>
                  </a:cubicBezTo>
                  <a:cubicBezTo>
                    <a:pt x="751" y="1340"/>
                    <a:pt x="759" y="1335"/>
                    <a:pt x="759" y="1334"/>
                  </a:cubicBezTo>
                  <a:cubicBezTo>
                    <a:pt x="759" y="1333"/>
                    <a:pt x="759" y="1328"/>
                    <a:pt x="759" y="1328"/>
                  </a:cubicBezTo>
                  <a:cubicBezTo>
                    <a:pt x="759" y="1327"/>
                    <a:pt x="758" y="1322"/>
                    <a:pt x="763" y="1320"/>
                  </a:cubicBezTo>
                  <a:cubicBezTo>
                    <a:pt x="768" y="1318"/>
                    <a:pt x="787" y="1298"/>
                    <a:pt x="787" y="1298"/>
                  </a:cubicBezTo>
                  <a:cubicBezTo>
                    <a:pt x="798" y="1222"/>
                    <a:pt x="798" y="1222"/>
                    <a:pt x="798" y="1222"/>
                  </a:cubicBezTo>
                  <a:cubicBezTo>
                    <a:pt x="798" y="1222"/>
                    <a:pt x="796" y="1210"/>
                    <a:pt x="795" y="1210"/>
                  </a:cubicBezTo>
                  <a:cubicBezTo>
                    <a:pt x="793" y="1210"/>
                    <a:pt x="789" y="1211"/>
                    <a:pt x="787" y="1212"/>
                  </a:cubicBezTo>
                  <a:cubicBezTo>
                    <a:pt x="785" y="1214"/>
                    <a:pt x="775" y="1212"/>
                    <a:pt x="775" y="1212"/>
                  </a:cubicBezTo>
                  <a:cubicBezTo>
                    <a:pt x="777" y="1205"/>
                    <a:pt x="777" y="1205"/>
                    <a:pt x="777" y="1205"/>
                  </a:cubicBezTo>
                  <a:cubicBezTo>
                    <a:pt x="772" y="1200"/>
                    <a:pt x="772" y="1200"/>
                    <a:pt x="772" y="1200"/>
                  </a:cubicBezTo>
                  <a:cubicBezTo>
                    <a:pt x="772" y="1182"/>
                    <a:pt x="772" y="1182"/>
                    <a:pt x="772" y="1182"/>
                  </a:cubicBezTo>
                  <a:cubicBezTo>
                    <a:pt x="759" y="1176"/>
                    <a:pt x="759" y="1176"/>
                    <a:pt x="759" y="1176"/>
                  </a:cubicBezTo>
                  <a:cubicBezTo>
                    <a:pt x="748" y="1174"/>
                    <a:pt x="748" y="1174"/>
                    <a:pt x="748" y="1174"/>
                  </a:cubicBezTo>
                  <a:cubicBezTo>
                    <a:pt x="747" y="1185"/>
                    <a:pt x="747" y="1185"/>
                    <a:pt x="747" y="1185"/>
                  </a:cubicBezTo>
                  <a:cubicBezTo>
                    <a:pt x="747" y="1185"/>
                    <a:pt x="740" y="1183"/>
                    <a:pt x="740" y="1183"/>
                  </a:cubicBezTo>
                  <a:cubicBezTo>
                    <a:pt x="739" y="1183"/>
                    <a:pt x="726" y="1178"/>
                    <a:pt x="726" y="1178"/>
                  </a:cubicBezTo>
                  <a:cubicBezTo>
                    <a:pt x="711" y="1175"/>
                    <a:pt x="711" y="1175"/>
                    <a:pt x="711" y="1175"/>
                  </a:cubicBezTo>
                  <a:cubicBezTo>
                    <a:pt x="708" y="1168"/>
                    <a:pt x="708" y="1168"/>
                    <a:pt x="708" y="1168"/>
                  </a:cubicBezTo>
                  <a:cubicBezTo>
                    <a:pt x="719" y="1163"/>
                    <a:pt x="719" y="1163"/>
                    <a:pt x="719" y="1163"/>
                  </a:cubicBezTo>
                  <a:cubicBezTo>
                    <a:pt x="719" y="1153"/>
                    <a:pt x="719" y="1153"/>
                    <a:pt x="719" y="1153"/>
                  </a:cubicBezTo>
                  <a:cubicBezTo>
                    <a:pt x="716" y="1151"/>
                    <a:pt x="716" y="1151"/>
                    <a:pt x="716" y="1151"/>
                  </a:cubicBezTo>
                  <a:cubicBezTo>
                    <a:pt x="708" y="1151"/>
                    <a:pt x="708" y="1151"/>
                    <a:pt x="708" y="1151"/>
                  </a:cubicBezTo>
                  <a:cubicBezTo>
                    <a:pt x="700" y="1147"/>
                    <a:pt x="700" y="1147"/>
                    <a:pt x="700" y="1147"/>
                  </a:cubicBezTo>
                  <a:cubicBezTo>
                    <a:pt x="704" y="1141"/>
                    <a:pt x="704" y="1141"/>
                    <a:pt x="704" y="1141"/>
                  </a:cubicBezTo>
                  <a:cubicBezTo>
                    <a:pt x="708" y="1137"/>
                    <a:pt x="708" y="1137"/>
                    <a:pt x="708" y="1137"/>
                  </a:cubicBezTo>
                  <a:cubicBezTo>
                    <a:pt x="707" y="1132"/>
                    <a:pt x="707" y="1132"/>
                    <a:pt x="707" y="1132"/>
                  </a:cubicBezTo>
                  <a:cubicBezTo>
                    <a:pt x="700" y="1128"/>
                    <a:pt x="700" y="1128"/>
                    <a:pt x="700" y="1128"/>
                  </a:cubicBezTo>
                  <a:cubicBezTo>
                    <a:pt x="695" y="1129"/>
                    <a:pt x="695" y="1129"/>
                    <a:pt x="695" y="1129"/>
                  </a:cubicBezTo>
                  <a:cubicBezTo>
                    <a:pt x="671" y="1147"/>
                    <a:pt x="671" y="1147"/>
                    <a:pt x="671" y="1147"/>
                  </a:cubicBezTo>
                  <a:cubicBezTo>
                    <a:pt x="660" y="1140"/>
                    <a:pt x="660" y="1140"/>
                    <a:pt x="660" y="1140"/>
                  </a:cubicBezTo>
                  <a:cubicBezTo>
                    <a:pt x="652" y="1130"/>
                    <a:pt x="652" y="1130"/>
                    <a:pt x="652" y="1130"/>
                  </a:cubicBezTo>
                  <a:cubicBezTo>
                    <a:pt x="647" y="1130"/>
                    <a:pt x="647" y="1130"/>
                    <a:pt x="647" y="1130"/>
                  </a:cubicBezTo>
                  <a:cubicBezTo>
                    <a:pt x="632" y="1137"/>
                    <a:pt x="632" y="1137"/>
                    <a:pt x="632" y="1137"/>
                  </a:cubicBezTo>
                  <a:cubicBezTo>
                    <a:pt x="632" y="1137"/>
                    <a:pt x="629" y="1141"/>
                    <a:pt x="627" y="1143"/>
                  </a:cubicBezTo>
                  <a:cubicBezTo>
                    <a:pt x="626" y="1144"/>
                    <a:pt x="623" y="1148"/>
                    <a:pt x="623" y="1150"/>
                  </a:cubicBezTo>
                  <a:cubicBezTo>
                    <a:pt x="622" y="1153"/>
                    <a:pt x="623" y="1154"/>
                    <a:pt x="617" y="1154"/>
                  </a:cubicBezTo>
                  <a:cubicBezTo>
                    <a:pt x="610" y="1154"/>
                    <a:pt x="594" y="1153"/>
                    <a:pt x="594" y="1153"/>
                  </a:cubicBezTo>
                  <a:cubicBezTo>
                    <a:pt x="590" y="1160"/>
                    <a:pt x="590" y="1160"/>
                    <a:pt x="590" y="1160"/>
                  </a:cubicBezTo>
                  <a:cubicBezTo>
                    <a:pt x="590" y="1160"/>
                    <a:pt x="586" y="1164"/>
                    <a:pt x="587" y="1168"/>
                  </a:cubicBezTo>
                  <a:cubicBezTo>
                    <a:pt x="588" y="1171"/>
                    <a:pt x="586" y="1172"/>
                    <a:pt x="585" y="1173"/>
                  </a:cubicBezTo>
                  <a:cubicBezTo>
                    <a:pt x="585" y="1173"/>
                    <a:pt x="578" y="1174"/>
                    <a:pt x="577" y="1175"/>
                  </a:cubicBezTo>
                  <a:cubicBezTo>
                    <a:pt x="575" y="1176"/>
                    <a:pt x="570" y="1178"/>
                    <a:pt x="570" y="1179"/>
                  </a:cubicBezTo>
                  <a:cubicBezTo>
                    <a:pt x="569" y="1180"/>
                    <a:pt x="567" y="1187"/>
                    <a:pt x="567" y="1187"/>
                  </a:cubicBezTo>
                  <a:cubicBezTo>
                    <a:pt x="560" y="1188"/>
                    <a:pt x="560" y="1188"/>
                    <a:pt x="560" y="1188"/>
                  </a:cubicBezTo>
                  <a:cubicBezTo>
                    <a:pt x="560" y="1188"/>
                    <a:pt x="552" y="1185"/>
                    <a:pt x="551" y="1186"/>
                  </a:cubicBezTo>
                  <a:cubicBezTo>
                    <a:pt x="551" y="1187"/>
                    <a:pt x="546" y="1189"/>
                    <a:pt x="546" y="1189"/>
                  </a:cubicBezTo>
                  <a:cubicBezTo>
                    <a:pt x="531" y="1190"/>
                    <a:pt x="531" y="1190"/>
                    <a:pt x="531" y="1190"/>
                  </a:cubicBezTo>
                  <a:cubicBezTo>
                    <a:pt x="531" y="1190"/>
                    <a:pt x="522" y="1175"/>
                    <a:pt x="521" y="1174"/>
                  </a:cubicBezTo>
                  <a:cubicBezTo>
                    <a:pt x="520" y="1173"/>
                    <a:pt x="513" y="1167"/>
                    <a:pt x="513" y="1167"/>
                  </a:cubicBezTo>
                  <a:cubicBezTo>
                    <a:pt x="505" y="1168"/>
                    <a:pt x="505" y="1168"/>
                    <a:pt x="505" y="1168"/>
                  </a:cubicBezTo>
                  <a:cubicBezTo>
                    <a:pt x="505" y="1168"/>
                    <a:pt x="503" y="1171"/>
                    <a:pt x="501" y="1170"/>
                  </a:cubicBezTo>
                  <a:cubicBezTo>
                    <a:pt x="499" y="1170"/>
                    <a:pt x="490" y="1166"/>
                    <a:pt x="490" y="1166"/>
                  </a:cubicBezTo>
                  <a:cubicBezTo>
                    <a:pt x="490" y="1166"/>
                    <a:pt x="484" y="1159"/>
                    <a:pt x="483" y="1158"/>
                  </a:cubicBezTo>
                  <a:cubicBezTo>
                    <a:pt x="482" y="1158"/>
                    <a:pt x="471" y="1154"/>
                    <a:pt x="471" y="1154"/>
                  </a:cubicBezTo>
                  <a:cubicBezTo>
                    <a:pt x="464" y="1159"/>
                    <a:pt x="464" y="1159"/>
                    <a:pt x="464" y="1159"/>
                  </a:cubicBezTo>
                  <a:cubicBezTo>
                    <a:pt x="464" y="1159"/>
                    <a:pt x="459" y="1163"/>
                    <a:pt x="459" y="1164"/>
                  </a:cubicBezTo>
                  <a:cubicBezTo>
                    <a:pt x="458" y="1165"/>
                    <a:pt x="451" y="1164"/>
                    <a:pt x="450" y="1165"/>
                  </a:cubicBezTo>
                  <a:cubicBezTo>
                    <a:pt x="450" y="1166"/>
                    <a:pt x="444" y="1175"/>
                    <a:pt x="443" y="1176"/>
                  </a:cubicBezTo>
                  <a:cubicBezTo>
                    <a:pt x="442" y="1178"/>
                    <a:pt x="429" y="1188"/>
                    <a:pt x="429" y="1189"/>
                  </a:cubicBezTo>
                  <a:cubicBezTo>
                    <a:pt x="428" y="1191"/>
                    <a:pt x="424" y="1194"/>
                    <a:pt x="423" y="1193"/>
                  </a:cubicBezTo>
                  <a:cubicBezTo>
                    <a:pt x="423" y="1193"/>
                    <a:pt x="418" y="1189"/>
                    <a:pt x="418" y="1188"/>
                  </a:cubicBezTo>
                  <a:cubicBezTo>
                    <a:pt x="418" y="1187"/>
                    <a:pt x="418" y="1181"/>
                    <a:pt x="419" y="1180"/>
                  </a:cubicBezTo>
                  <a:cubicBezTo>
                    <a:pt x="421" y="1179"/>
                    <a:pt x="429" y="1175"/>
                    <a:pt x="429" y="1174"/>
                  </a:cubicBezTo>
                  <a:cubicBezTo>
                    <a:pt x="429" y="1174"/>
                    <a:pt x="428" y="1164"/>
                    <a:pt x="428" y="1164"/>
                  </a:cubicBezTo>
                  <a:cubicBezTo>
                    <a:pt x="425" y="1160"/>
                    <a:pt x="425" y="1160"/>
                    <a:pt x="425" y="1160"/>
                  </a:cubicBezTo>
                  <a:cubicBezTo>
                    <a:pt x="417" y="1158"/>
                    <a:pt x="417" y="1158"/>
                    <a:pt x="417" y="1158"/>
                  </a:cubicBezTo>
                  <a:cubicBezTo>
                    <a:pt x="417" y="1158"/>
                    <a:pt x="410" y="1158"/>
                    <a:pt x="409" y="1158"/>
                  </a:cubicBezTo>
                  <a:cubicBezTo>
                    <a:pt x="408" y="1158"/>
                    <a:pt x="403" y="1158"/>
                    <a:pt x="402" y="1158"/>
                  </a:cubicBezTo>
                  <a:cubicBezTo>
                    <a:pt x="401" y="1158"/>
                    <a:pt x="396" y="1163"/>
                    <a:pt x="395" y="1163"/>
                  </a:cubicBezTo>
                  <a:cubicBezTo>
                    <a:pt x="394" y="1164"/>
                    <a:pt x="385" y="1165"/>
                    <a:pt x="383" y="1165"/>
                  </a:cubicBezTo>
                  <a:cubicBezTo>
                    <a:pt x="381" y="1165"/>
                    <a:pt x="375" y="1162"/>
                    <a:pt x="372" y="1163"/>
                  </a:cubicBezTo>
                  <a:cubicBezTo>
                    <a:pt x="370" y="1163"/>
                    <a:pt x="368" y="1163"/>
                    <a:pt x="365" y="1163"/>
                  </a:cubicBezTo>
                  <a:cubicBezTo>
                    <a:pt x="363" y="1162"/>
                    <a:pt x="359" y="1163"/>
                    <a:pt x="359" y="1163"/>
                  </a:cubicBezTo>
                  <a:cubicBezTo>
                    <a:pt x="359" y="1163"/>
                    <a:pt x="342" y="1144"/>
                    <a:pt x="342" y="1145"/>
                  </a:cubicBezTo>
                  <a:cubicBezTo>
                    <a:pt x="342" y="1146"/>
                    <a:pt x="339" y="1155"/>
                    <a:pt x="339" y="1156"/>
                  </a:cubicBezTo>
                  <a:cubicBezTo>
                    <a:pt x="338" y="1157"/>
                    <a:pt x="330" y="1156"/>
                    <a:pt x="330" y="1156"/>
                  </a:cubicBezTo>
                  <a:cubicBezTo>
                    <a:pt x="322" y="1152"/>
                    <a:pt x="322" y="1152"/>
                    <a:pt x="322" y="1152"/>
                  </a:cubicBezTo>
                  <a:cubicBezTo>
                    <a:pt x="322" y="1152"/>
                    <a:pt x="317" y="1151"/>
                    <a:pt x="317" y="1150"/>
                  </a:cubicBezTo>
                  <a:cubicBezTo>
                    <a:pt x="317" y="1149"/>
                    <a:pt x="317" y="1141"/>
                    <a:pt x="317" y="1141"/>
                  </a:cubicBezTo>
                  <a:cubicBezTo>
                    <a:pt x="312" y="1136"/>
                    <a:pt x="312" y="1136"/>
                    <a:pt x="312" y="1136"/>
                  </a:cubicBezTo>
                  <a:cubicBezTo>
                    <a:pt x="312" y="1136"/>
                    <a:pt x="308" y="1134"/>
                    <a:pt x="308" y="1134"/>
                  </a:cubicBezTo>
                  <a:cubicBezTo>
                    <a:pt x="307" y="1134"/>
                    <a:pt x="296" y="1131"/>
                    <a:pt x="296" y="1131"/>
                  </a:cubicBezTo>
                  <a:cubicBezTo>
                    <a:pt x="296" y="1131"/>
                    <a:pt x="292" y="1125"/>
                    <a:pt x="292" y="1124"/>
                  </a:cubicBezTo>
                  <a:cubicBezTo>
                    <a:pt x="292" y="1123"/>
                    <a:pt x="291" y="1119"/>
                    <a:pt x="291" y="1118"/>
                  </a:cubicBezTo>
                  <a:cubicBezTo>
                    <a:pt x="291" y="1117"/>
                    <a:pt x="287" y="1113"/>
                    <a:pt x="286" y="1113"/>
                  </a:cubicBezTo>
                  <a:cubicBezTo>
                    <a:pt x="285" y="1113"/>
                    <a:pt x="276" y="1111"/>
                    <a:pt x="276" y="1111"/>
                  </a:cubicBezTo>
                  <a:cubicBezTo>
                    <a:pt x="276" y="1111"/>
                    <a:pt x="266" y="1101"/>
                    <a:pt x="266" y="1100"/>
                  </a:cubicBezTo>
                  <a:cubicBezTo>
                    <a:pt x="265" y="1099"/>
                    <a:pt x="262" y="1097"/>
                    <a:pt x="262" y="1097"/>
                  </a:cubicBezTo>
                  <a:cubicBezTo>
                    <a:pt x="260" y="1088"/>
                    <a:pt x="260" y="1088"/>
                    <a:pt x="260" y="1088"/>
                  </a:cubicBezTo>
                  <a:cubicBezTo>
                    <a:pt x="255" y="1079"/>
                    <a:pt x="255" y="1079"/>
                    <a:pt x="255" y="1079"/>
                  </a:cubicBezTo>
                  <a:cubicBezTo>
                    <a:pt x="251" y="1076"/>
                    <a:pt x="251" y="1076"/>
                    <a:pt x="251" y="1076"/>
                  </a:cubicBezTo>
                  <a:cubicBezTo>
                    <a:pt x="251" y="1076"/>
                    <a:pt x="247" y="1082"/>
                    <a:pt x="247" y="1083"/>
                  </a:cubicBezTo>
                  <a:cubicBezTo>
                    <a:pt x="247" y="1083"/>
                    <a:pt x="245" y="1087"/>
                    <a:pt x="245" y="1087"/>
                  </a:cubicBezTo>
                  <a:cubicBezTo>
                    <a:pt x="239" y="1084"/>
                    <a:pt x="239" y="1084"/>
                    <a:pt x="239" y="1084"/>
                  </a:cubicBezTo>
                  <a:cubicBezTo>
                    <a:pt x="239" y="1084"/>
                    <a:pt x="242" y="1071"/>
                    <a:pt x="241" y="1071"/>
                  </a:cubicBezTo>
                  <a:cubicBezTo>
                    <a:pt x="241" y="1071"/>
                    <a:pt x="231" y="1057"/>
                    <a:pt x="231" y="1057"/>
                  </a:cubicBezTo>
                  <a:cubicBezTo>
                    <a:pt x="231" y="1057"/>
                    <a:pt x="220" y="1048"/>
                    <a:pt x="219" y="1047"/>
                  </a:cubicBezTo>
                  <a:cubicBezTo>
                    <a:pt x="218" y="1046"/>
                    <a:pt x="204" y="1032"/>
                    <a:pt x="203" y="1032"/>
                  </a:cubicBezTo>
                  <a:cubicBezTo>
                    <a:pt x="202" y="1031"/>
                    <a:pt x="189" y="1019"/>
                    <a:pt x="188" y="1019"/>
                  </a:cubicBezTo>
                  <a:cubicBezTo>
                    <a:pt x="187" y="1019"/>
                    <a:pt x="185" y="1014"/>
                    <a:pt x="181" y="1014"/>
                  </a:cubicBezTo>
                  <a:cubicBezTo>
                    <a:pt x="178" y="1014"/>
                    <a:pt x="173" y="1013"/>
                    <a:pt x="173" y="1015"/>
                  </a:cubicBezTo>
                  <a:cubicBezTo>
                    <a:pt x="172" y="1016"/>
                    <a:pt x="168" y="1020"/>
                    <a:pt x="168" y="1022"/>
                  </a:cubicBezTo>
                  <a:cubicBezTo>
                    <a:pt x="168" y="1025"/>
                    <a:pt x="163" y="1026"/>
                    <a:pt x="163" y="1026"/>
                  </a:cubicBezTo>
                  <a:cubicBezTo>
                    <a:pt x="159" y="1024"/>
                    <a:pt x="159" y="1024"/>
                    <a:pt x="159" y="1024"/>
                  </a:cubicBezTo>
                  <a:cubicBezTo>
                    <a:pt x="156" y="1011"/>
                    <a:pt x="156" y="1011"/>
                    <a:pt x="156" y="1011"/>
                  </a:cubicBezTo>
                  <a:cubicBezTo>
                    <a:pt x="151" y="1003"/>
                    <a:pt x="151" y="1003"/>
                    <a:pt x="151" y="1003"/>
                  </a:cubicBezTo>
                  <a:cubicBezTo>
                    <a:pt x="151" y="1003"/>
                    <a:pt x="141" y="999"/>
                    <a:pt x="140" y="998"/>
                  </a:cubicBezTo>
                  <a:cubicBezTo>
                    <a:pt x="139" y="997"/>
                    <a:pt x="128" y="991"/>
                    <a:pt x="128" y="991"/>
                  </a:cubicBezTo>
                  <a:cubicBezTo>
                    <a:pt x="131" y="981"/>
                    <a:pt x="131" y="981"/>
                    <a:pt x="131" y="981"/>
                  </a:cubicBezTo>
                  <a:cubicBezTo>
                    <a:pt x="127" y="977"/>
                    <a:pt x="127" y="977"/>
                    <a:pt x="127" y="977"/>
                  </a:cubicBezTo>
                  <a:cubicBezTo>
                    <a:pt x="117" y="970"/>
                    <a:pt x="117" y="970"/>
                    <a:pt x="117" y="970"/>
                  </a:cubicBezTo>
                  <a:cubicBezTo>
                    <a:pt x="117" y="970"/>
                    <a:pt x="113" y="967"/>
                    <a:pt x="112" y="967"/>
                  </a:cubicBezTo>
                  <a:cubicBezTo>
                    <a:pt x="111" y="967"/>
                    <a:pt x="106" y="960"/>
                    <a:pt x="106" y="959"/>
                  </a:cubicBezTo>
                  <a:cubicBezTo>
                    <a:pt x="106" y="958"/>
                    <a:pt x="104" y="949"/>
                    <a:pt x="104" y="949"/>
                  </a:cubicBezTo>
                  <a:cubicBezTo>
                    <a:pt x="99" y="948"/>
                    <a:pt x="99" y="948"/>
                    <a:pt x="99" y="948"/>
                  </a:cubicBezTo>
                  <a:cubicBezTo>
                    <a:pt x="94" y="950"/>
                    <a:pt x="94" y="950"/>
                    <a:pt x="94" y="950"/>
                  </a:cubicBezTo>
                  <a:cubicBezTo>
                    <a:pt x="90" y="947"/>
                    <a:pt x="90" y="947"/>
                    <a:pt x="90" y="947"/>
                  </a:cubicBezTo>
                  <a:cubicBezTo>
                    <a:pt x="90" y="937"/>
                    <a:pt x="90" y="937"/>
                    <a:pt x="90" y="937"/>
                  </a:cubicBezTo>
                  <a:cubicBezTo>
                    <a:pt x="90" y="937"/>
                    <a:pt x="91" y="925"/>
                    <a:pt x="91" y="924"/>
                  </a:cubicBezTo>
                  <a:cubicBezTo>
                    <a:pt x="91" y="923"/>
                    <a:pt x="93" y="916"/>
                    <a:pt x="92" y="915"/>
                  </a:cubicBezTo>
                  <a:cubicBezTo>
                    <a:pt x="92" y="914"/>
                    <a:pt x="88" y="908"/>
                    <a:pt x="88" y="907"/>
                  </a:cubicBezTo>
                  <a:cubicBezTo>
                    <a:pt x="88" y="906"/>
                    <a:pt x="90" y="895"/>
                    <a:pt x="90" y="895"/>
                  </a:cubicBezTo>
                  <a:cubicBezTo>
                    <a:pt x="90" y="895"/>
                    <a:pt x="91" y="889"/>
                    <a:pt x="96" y="894"/>
                  </a:cubicBezTo>
                  <a:cubicBezTo>
                    <a:pt x="102" y="898"/>
                    <a:pt x="108" y="904"/>
                    <a:pt x="111" y="905"/>
                  </a:cubicBezTo>
                  <a:cubicBezTo>
                    <a:pt x="113" y="907"/>
                    <a:pt x="124" y="904"/>
                    <a:pt x="124" y="904"/>
                  </a:cubicBezTo>
                  <a:cubicBezTo>
                    <a:pt x="126" y="899"/>
                    <a:pt x="126" y="899"/>
                    <a:pt x="126" y="899"/>
                  </a:cubicBezTo>
                  <a:cubicBezTo>
                    <a:pt x="127" y="888"/>
                    <a:pt x="127" y="888"/>
                    <a:pt x="127" y="888"/>
                  </a:cubicBezTo>
                  <a:cubicBezTo>
                    <a:pt x="126" y="879"/>
                    <a:pt x="126" y="879"/>
                    <a:pt x="126" y="879"/>
                  </a:cubicBezTo>
                  <a:cubicBezTo>
                    <a:pt x="124" y="872"/>
                    <a:pt x="124" y="872"/>
                    <a:pt x="124" y="872"/>
                  </a:cubicBezTo>
                  <a:cubicBezTo>
                    <a:pt x="119" y="869"/>
                    <a:pt x="119" y="869"/>
                    <a:pt x="119" y="869"/>
                  </a:cubicBezTo>
                  <a:cubicBezTo>
                    <a:pt x="114" y="863"/>
                    <a:pt x="114" y="863"/>
                    <a:pt x="114" y="863"/>
                  </a:cubicBezTo>
                  <a:cubicBezTo>
                    <a:pt x="113" y="833"/>
                    <a:pt x="113" y="833"/>
                    <a:pt x="113" y="833"/>
                  </a:cubicBezTo>
                  <a:cubicBezTo>
                    <a:pt x="126" y="820"/>
                    <a:pt x="126" y="820"/>
                    <a:pt x="126" y="820"/>
                  </a:cubicBezTo>
                  <a:cubicBezTo>
                    <a:pt x="119" y="813"/>
                    <a:pt x="119" y="813"/>
                    <a:pt x="119" y="813"/>
                  </a:cubicBezTo>
                  <a:cubicBezTo>
                    <a:pt x="119" y="813"/>
                    <a:pt x="115" y="809"/>
                    <a:pt x="112" y="808"/>
                  </a:cubicBezTo>
                  <a:cubicBezTo>
                    <a:pt x="110" y="807"/>
                    <a:pt x="103" y="805"/>
                    <a:pt x="103" y="805"/>
                  </a:cubicBezTo>
                  <a:cubicBezTo>
                    <a:pt x="99" y="798"/>
                    <a:pt x="99" y="798"/>
                    <a:pt x="99" y="798"/>
                  </a:cubicBezTo>
                  <a:cubicBezTo>
                    <a:pt x="102" y="795"/>
                    <a:pt x="102" y="795"/>
                    <a:pt x="102" y="795"/>
                  </a:cubicBezTo>
                  <a:cubicBezTo>
                    <a:pt x="106" y="790"/>
                    <a:pt x="106" y="790"/>
                    <a:pt x="106" y="790"/>
                  </a:cubicBezTo>
                  <a:cubicBezTo>
                    <a:pt x="106" y="762"/>
                    <a:pt x="106" y="762"/>
                    <a:pt x="106" y="762"/>
                  </a:cubicBezTo>
                  <a:cubicBezTo>
                    <a:pt x="101" y="761"/>
                    <a:pt x="101" y="761"/>
                    <a:pt x="101" y="761"/>
                  </a:cubicBezTo>
                  <a:cubicBezTo>
                    <a:pt x="89" y="758"/>
                    <a:pt x="89" y="758"/>
                    <a:pt x="89" y="758"/>
                  </a:cubicBezTo>
                  <a:cubicBezTo>
                    <a:pt x="89" y="758"/>
                    <a:pt x="59" y="733"/>
                    <a:pt x="58" y="733"/>
                  </a:cubicBezTo>
                  <a:cubicBezTo>
                    <a:pt x="58" y="733"/>
                    <a:pt x="52" y="732"/>
                    <a:pt x="52" y="732"/>
                  </a:cubicBezTo>
                  <a:cubicBezTo>
                    <a:pt x="46" y="727"/>
                    <a:pt x="46" y="727"/>
                    <a:pt x="46" y="727"/>
                  </a:cubicBezTo>
                  <a:cubicBezTo>
                    <a:pt x="41" y="720"/>
                    <a:pt x="41" y="720"/>
                    <a:pt x="41" y="720"/>
                  </a:cubicBezTo>
                  <a:cubicBezTo>
                    <a:pt x="42" y="712"/>
                    <a:pt x="42" y="712"/>
                    <a:pt x="42" y="712"/>
                  </a:cubicBezTo>
                  <a:cubicBezTo>
                    <a:pt x="48" y="710"/>
                    <a:pt x="48" y="710"/>
                    <a:pt x="48" y="710"/>
                  </a:cubicBezTo>
                  <a:cubicBezTo>
                    <a:pt x="45" y="700"/>
                    <a:pt x="45" y="700"/>
                    <a:pt x="45" y="700"/>
                  </a:cubicBezTo>
                  <a:cubicBezTo>
                    <a:pt x="43" y="693"/>
                    <a:pt x="43" y="693"/>
                    <a:pt x="43" y="693"/>
                  </a:cubicBezTo>
                  <a:cubicBezTo>
                    <a:pt x="24" y="675"/>
                    <a:pt x="24" y="675"/>
                    <a:pt x="24" y="675"/>
                  </a:cubicBezTo>
                  <a:cubicBezTo>
                    <a:pt x="15" y="673"/>
                    <a:pt x="15" y="673"/>
                    <a:pt x="15" y="673"/>
                  </a:cubicBezTo>
                  <a:cubicBezTo>
                    <a:pt x="6" y="665"/>
                    <a:pt x="6" y="665"/>
                    <a:pt x="6" y="665"/>
                  </a:cubicBezTo>
                  <a:cubicBezTo>
                    <a:pt x="5" y="659"/>
                    <a:pt x="5" y="659"/>
                    <a:pt x="5" y="659"/>
                  </a:cubicBezTo>
                  <a:cubicBezTo>
                    <a:pt x="7" y="655"/>
                    <a:pt x="7" y="655"/>
                    <a:pt x="7" y="655"/>
                  </a:cubicBezTo>
                  <a:cubicBezTo>
                    <a:pt x="13" y="657"/>
                    <a:pt x="13" y="657"/>
                    <a:pt x="13" y="657"/>
                  </a:cubicBezTo>
                  <a:cubicBezTo>
                    <a:pt x="13" y="657"/>
                    <a:pt x="17" y="660"/>
                    <a:pt x="17" y="660"/>
                  </a:cubicBezTo>
                  <a:cubicBezTo>
                    <a:pt x="18" y="661"/>
                    <a:pt x="23" y="662"/>
                    <a:pt x="23" y="662"/>
                  </a:cubicBezTo>
                  <a:cubicBezTo>
                    <a:pt x="31" y="647"/>
                    <a:pt x="31" y="647"/>
                    <a:pt x="31" y="647"/>
                  </a:cubicBezTo>
                  <a:cubicBezTo>
                    <a:pt x="30" y="637"/>
                    <a:pt x="30" y="637"/>
                    <a:pt x="30" y="637"/>
                  </a:cubicBezTo>
                  <a:cubicBezTo>
                    <a:pt x="27" y="624"/>
                    <a:pt x="27" y="624"/>
                    <a:pt x="27" y="624"/>
                  </a:cubicBezTo>
                  <a:cubicBezTo>
                    <a:pt x="25" y="617"/>
                    <a:pt x="25" y="617"/>
                    <a:pt x="25" y="617"/>
                  </a:cubicBezTo>
                  <a:cubicBezTo>
                    <a:pt x="37" y="614"/>
                    <a:pt x="37" y="614"/>
                    <a:pt x="37" y="614"/>
                  </a:cubicBezTo>
                  <a:cubicBezTo>
                    <a:pt x="36" y="609"/>
                    <a:pt x="36" y="609"/>
                    <a:pt x="36" y="609"/>
                  </a:cubicBezTo>
                  <a:cubicBezTo>
                    <a:pt x="13" y="591"/>
                    <a:pt x="13" y="591"/>
                    <a:pt x="13" y="591"/>
                  </a:cubicBezTo>
                  <a:cubicBezTo>
                    <a:pt x="13" y="591"/>
                    <a:pt x="8" y="593"/>
                    <a:pt x="8" y="594"/>
                  </a:cubicBezTo>
                  <a:cubicBezTo>
                    <a:pt x="8" y="595"/>
                    <a:pt x="4" y="598"/>
                    <a:pt x="4" y="598"/>
                  </a:cubicBezTo>
                  <a:cubicBezTo>
                    <a:pt x="3" y="598"/>
                    <a:pt x="0" y="578"/>
                    <a:pt x="0" y="578"/>
                  </a:cubicBezTo>
                  <a:cubicBezTo>
                    <a:pt x="8" y="576"/>
                    <a:pt x="8" y="576"/>
                    <a:pt x="8" y="576"/>
                  </a:cubicBezTo>
                  <a:cubicBezTo>
                    <a:pt x="8" y="570"/>
                    <a:pt x="8" y="570"/>
                    <a:pt x="8" y="570"/>
                  </a:cubicBezTo>
                  <a:cubicBezTo>
                    <a:pt x="5" y="567"/>
                    <a:pt x="5" y="567"/>
                    <a:pt x="5" y="567"/>
                  </a:cubicBezTo>
                  <a:cubicBezTo>
                    <a:pt x="3" y="557"/>
                    <a:pt x="3" y="557"/>
                    <a:pt x="3" y="557"/>
                  </a:cubicBezTo>
                  <a:cubicBezTo>
                    <a:pt x="13" y="558"/>
                    <a:pt x="13" y="558"/>
                    <a:pt x="13" y="558"/>
                  </a:cubicBezTo>
                  <a:cubicBezTo>
                    <a:pt x="19" y="537"/>
                    <a:pt x="19" y="537"/>
                    <a:pt x="19" y="537"/>
                  </a:cubicBezTo>
                  <a:cubicBezTo>
                    <a:pt x="19" y="537"/>
                    <a:pt x="36" y="539"/>
                    <a:pt x="39" y="538"/>
                  </a:cubicBezTo>
                  <a:cubicBezTo>
                    <a:pt x="41" y="538"/>
                    <a:pt x="54" y="524"/>
                    <a:pt x="55" y="524"/>
                  </a:cubicBezTo>
                  <a:cubicBezTo>
                    <a:pt x="57" y="524"/>
                    <a:pt x="67" y="524"/>
                    <a:pt x="67" y="524"/>
                  </a:cubicBezTo>
                  <a:cubicBezTo>
                    <a:pt x="70" y="530"/>
                    <a:pt x="70" y="530"/>
                    <a:pt x="70" y="530"/>
                  </a:cubicBezTo>
                  <a:cubicBezTo>
                    <a:pt x="76" y="524"/>
                    <a:pt x="76" y="524"/>
                    <a:pt x="76" y="524"/>
                  </a:cubicBezTo>
                  <a:cubicBezTo>
                    <a:pt x="76" y="524"/>
                    <a:pt x="79" y="528"/>
                    <a:pt x="80" y="528"/>
                  </a:cubicBezTo>
                  <a:cubicBezTo>
                    <a:pt x="81" y="529"/>
                    <a:pt x="83" y="534"/>
                    <a:pt x="83" y="535"/>
                  </a:cubicBezTo>
                  <a:cubicBezTo>
                    <a:pt x="83" y="535"/>
                    <a:pt x="95" y="542"/>
                    <a:pt x="96" y="542"/>
                  </a:cubicBezTo>
                  <a:cubicBezTo>
                    <a:pt x="97" y="542"/>
                    <a:pt x="109" y="539"/>
                    <a:pt x="109" y="539"/>
                  </a:cubicBezTo>
                  <a:cubicBezTo>
                    <a:pt x="125" y="523"/>
                    <a:pt x="125" y="523"/>
                    <a:pt x="125" y="523"/>
                  </a:cubicBezTo>
                  <a:cubicBezTo>
                    <a:pt x="136" y="522"/>
                    <a:pt x="136" y="522"/>
                    <a:pt x="136" y="522"/>
                  </a:cubicBezTo>
                  <a:cubicBezTo>
                    <a:pt x="152" y="526"/>
                    <a:pt x="152" y="526"/>
                    <a:pt x="152" y="526"/>
                  </a:cubicBezTo>
                  <a:cubicBezTo>
                    <a:pt x="166" y="527"/>
                    <a:pt x="166" y="527"/>
                    <a:pt x="166" y="527"/>
                  </a:cubicBezTo>
                  <a:cubicBezTo>
                    <a:pt x="177" y="514"/>
                    <a:pt x="177" y="514"/>
                    <a:pt x="177" y="514"/>
                  </a:cubicBezTo>
                  <a:cubicBezTo>
                    <a:pt x="193" y="508"/>
                    <a:pt x="193" y="508"/>
                    <a:pt x="193" y="508"/>
                  </a:cubicBezTo>
                  <a:cubicBezTo>
                    <a:pt x="193" y="508"/>
                    <a:pt x="220" y="508"/>
                    <a:pt x="221" y="508"/>
                  </a:cubicBezTo>
                  <a:cubicBezTo>
                    <a:pt x="222" y="507"/>
                    <a:pt x="230" y="499"/>
                    <a:pt x="230" y="499"/>
                  </a:cubicBezTo>
                  <a:cubicBezTo>
                    <a:pt x="239" y="498"/>
                    <a:pt x="239" y="498"/>
                    <a:pt x="239" y="498"/>
                  </a:cubicBezTo>
                  <a:cubicBezTo>
                    <a:pt x="245" y="490"/>
                    <a:pt x="245" y="490"/>
                    <a:pt x="245" y="490"/>
                  </a:cubicBezTo>
                  <a:cubicBezTo>
                    <a:pt x="244" y="471"/>
                    <a:pt x="244" y="471"/>
                    <a:pt x="244" y="471"/>
                  </a:cubicBezTo>
                  <a:cubicBezTo>
                    <a:pt x="259" y="458"/>
                    <a:pt x="259" y="458"/>
                    <a:pt x="259" y="458"/>
                  </a:cubicBezTo>
                  <a:cubicBezTo>
                    <a:pt x="259" y="458"/>
                    <a:pt x="270" y="456"/>
                    <a:pt x="270" y="455"/>
                  </a:cubicBezTo>
                  <a:cubicBezTo>
                    <a:pt x="271" y="455"/>
                    <a:pt x="271" y="421"/>
                    <a:pt x="271" y="421"/>
                  </a:cubicBezTo>
                  <a:cubicBezTo>
                    <a:pt x="265" y="413"/>
                    <a:pt x="265" y="413"/>
                    <a:pt x="265" y="413"/>
                  </a:cubicBezTo>
                  <a:cubicBezTo>
                    <a:pt x="265" y="395"/>
                    <a:pt x="265" y="395"/>
                    <a:pt x="265" y="395"/>
                  </a:cubicBezTo>
                  <a:cubicBezTo>
                    <a:pt x="265" y="395"/>
                    <a:pt x="271" y="388"/>
                    <a:pt x="271" y="387"/>
                  </a:cubicBezTo>
                  <a:cubicBezTo>
                    <a:pt x="270" y="385"/>
                    <a:pt x="268" y="381"/>
                    <a:pt x="268" y="380"/>
                  </a:cubicBezTo>
                  <a:cubicBezTo>
                    <a:pt x="268" y="379"/>
                    <a:pt x="259" y="375"/>
                    <a:pt x="259" y="375"/>
                  </a:cubicBezTo>
                  <a:cubicBezTo>
                    <a:pt x="259" y="375"/>
                    <a:pt x="256" y="373"/>
                    <a:pt x="256" y="372"/>
                  </a:cubicBezTo>
                  <a:cubicBezTo>
                    <a:pt x="256" y="371"/>
                    <a:pt x="270" y="368"/>
                    <a:pt x="272" y="367"/>
                  </a:cubicBezTo>
                  <a:cubicBezTo>
                    <a:pt x="273" y="366"/>
                    <a:pt x="301" y="368"/>
                    <a:pt x="302" y="368"/>
                  </a:cubicBezTo>
                  <a:cubicBezTo>
                    <a:pt x="303" y="368"/>
                    <a:pt x="317" y="373"/>
                    <a:pt x="317" y="373"/>
                  </a:cubicBezTo>
                  <a:cubicBezTo>
                    <a:pt x="332" y="374"/>
                    <a:pt x="332" y="374"/>
                    <a:pt x="332" y="374"/>
                  </a:cubicBezTo>
                  <a:cubicBezTo>
                    <a:pt x="334" y="378"/>
                    <a:pt x="334" y="378"/>
                    <a:pt x="334" y="378"/>
                  </a:cubicBezTo>
                  <a:cubicBezTo>
                    <a:pt x="339" y="379"/>
                    <a:pt x="339" y="379"/>
                    <a:pt x="339" y="379"/>
                  </a:cubicBezTo>
                  <a:cubicBezTo>
                    <a:pt x="340" y="376"/>
                    <a:pt x="340" y="376"/>
                    <a:pt x="340" y="376"/>
                  </a:cubicBezTo>
                  <a:cubicBezTo>
                    <a:pt x="344" y="373"/>
                    <a:pt x="344" y="373"/>
                    <a:pt x="344" y="373"/>
                  </a:cubicBezTo>
                  <a:cubicBezTo>
                    <a:pt x="343" y="369"/>
                    <a:pt x="343" y="369"/>
                    <a:pt x="343" y="369"/>
                  </a:cubicBezTo>
                  <a:cubicBezTo>
                    <a:pt x="342" y="367"/>
                    <a:pt x="342" y="367"/>
                    <a:pt x="342" y="367"/>
                  </a:cubicBezTo>
                  <a:cubicBezTo>
                    <a:pt x="339" y="362"/>
                    <a:pt x="339" y="362"/>
                    <a:pt x="339" y="362"/>
                  </a:cubicBezTo>
                  <a:cubicBezTo>
                    <a:pt x="334" y="357"/>
                    <a:pt x="334" y="357"/>
                    <a:pt x="334" y="357"/>
                  </a:cubicBezTo>
                  <a:cubicBezTo>
                    <a:pt x="331" y="355"/>
                    <a:pt x="331" y="355"/>
                    <a:pt x="331" y="355"/>
                  </a:cubicBezTo>
                  <a:cubicBezTo>
                    <a:pt x="351" y="329"/>
                    <a:pt x="351" y="329"/>
                    <a:pt x="351" y="329"/>
                  </a:cubicBezTo>
                  <a:cubicBezTo>
                    <a:pt x="364" y="292"/>
                    <a:pt x="364" y="292"/>
                    <a:pt x="364" y="292"/>
                  </a:cubicBezTo>
                  <a:cubicBezTo>
                    <a:pt x="364" y="292"/>
                    <a:pt x="370" y="293"/>
                    <a:pt x="371" y="293"/>
                  </a:cubicBezTo>
                  <a:cubicBezTo>
                    <a:pt x="372" y="293"/>
                    <a:pt x="380" y="295"/>
                    <a:pt x="380" y="295"/>
                  </a:cubicBezTo>
                  <a:cubicBezTo>
                    <a:pt x="384" y="303"/>
                    <a:pt x="384" y="303"/>
                    <a:pt x="384" y="303"/>
                  </a:cubicBezTo>
                  <a:cubicBezTo>
                    <a:pt x="384" y="303"/>
                    <a:pt x="394" y="307"/>
                    <a:pt x="395" y="307"/>
                  </a:cubicBezTo>
                  <a:cubicBezTo>
                    <a:pt x="396" y="307"/>
                    <a:pt x="403" y="308"/>
                    <a:pt x="404" y="308"/>
                  </a:cubicBezTo>
                  <a:cubicBezTo>
                    <a:pt x="404" y="308"/>
                    <a:pt x="410" y="308"/>
                    <a:pt x="410" y="308"/>
                  </a:cubicBezTo>
                  <a:cubicBezTo>
                    <a:pt x="411" y="315"/>
                    <a:pt x="411" y="315"/>
                    <a:pt x="411" y="315"/>
                  </a:cubicBezTo>
                  <a:cubicBezTo>
                    <a:pt x="416" y="320"/>
                    <a:pt x="416" y="320"/>
                    <a:pt x="416" y="320"/>
                  </a:cubicBezTo>
                  <a:cubicBezTo>
                    <a:pt x="423" y="318"/>
                    <a:pt x="423" y="318"/>
                    <a:pt x="423" y="318"/>
                  </a:cubicBezTo>
                  <a:cubicBezTo>
                    <a:pt x="435" y="310"/>
                    <a:pt x="435" y="310"/>
                    <a:pt x="435" y="310"/>
                  </a:cubicBezTo>
                  <a:cubicBezTo>
                    <a:pt x="443" y="309"/>
                    <a:pt x="443" y="309"/>
                    <a:pt x="443" y="309"/>
                  </a:cubicBezTo>
                  <a:cubicBezTo>
                    <a:pt x="451" y="302"/>
                    <a:pt x="451" y="302"/>
                    <a:pt x="451" y="302"/>
                  </a:cubicBezTo>
                  <a:cubicBezTo>
                    <a:pt x="450" y="267"/>
                    <a:pt x="450" y="267"/>
                    <a:pt x="450" y="267"/>
                  </a:cubicBezTo>
                  <a:cubicBezTo>
                    <a:pt x="459" y="254"/>
                    <a:pt x="459" y="254"/>
                    <a:pt x="459" y="254"/>
                  </a:cubicBezTo>
                  <a:cubicBezTo>
                    <a:pt x="459" y="254"/>
                    <a:pt x="467" y="252"/>
                    <a:pt x="468" y="252"/>
                  </a:cubicBezTo>
                  <a:cubicBezTo>
                    <a:pt x="469" y="252"/>
                    <a:pt x="477" y="251"/>
                    <a:pt x="478" y="250"/>
                  </a:cubicBezTo>
                  <a:cubicBezTo>
                    <a:pt x="479" y="250"/>
                    <a:pt x="488" y="245"/>
                    <a:pt x="488" y="245"/>
                  </a:cubicBezTo>
                  <a:cubicBezTo>
                    <a:pt x="489" y="224"/>
                    <a:pt x="489" y="224"/>
                    <a:pt x="489" y="224"/>
                  </a:cubicBezTo>
                  <a:cubicBezTo>
                    <a:pt x="497" y="225"/>
                    <a:pt x="497" y="225"/>
                    <a:pt x="497" y="225"/>
                  </a:cubicBezTo>
                  <a:cubicBezTo>
                    <a:pt x="497" y="225"/>
                    <a:pt x="509" y="231"/>
                    <a:pt x="509" y="231"/>
                  </a:cubicBezTo>
                  <a:cubicBezTo>
                    <a:pt x="510" y="231"/>
                    <a:pt x="520" y="229"/>
                    <a:pt x="520" y="229"/>
                  </a:cubicBezTo>
                  <a:cubicBezTo>
                    <a:pt x="520" y="229"/>
                    <a:pt x="519" y="236"/>
                    <a:pt x="519" y="236"/>
                  </a:cubicBezTo>
                  <a:cubicBezTo>
                    <a:pt x="518" y="236"/>
                    <a:pt x="516" y="244"/>
                    <a:pt x="516" y="244"/>
                  </a:cubicBezTo>
                  <a:cubicBezTo>
                    <a:pt x="520" y="250"/>
                    <a:pt x="520" y="250"/>
                    <a:pt x="520" y="250"/>
                  </a:cubicBezTo>
                  <a:cubicBezTo>
                    <a:pt x="520" y="250"/>
                    <a:pt x="521" y="255"/>
                    <a:pt x="521" y="255"/>
                  </a:cubicBezTo>
                  <a:cubicBezTo>
                    <a:pt x="520" y="256"/>
                    <a:pt x="519" y="260"/>
                    <a:pt x="519" y="260"/>
                  </a:cubicBezTo>
                  <a:cubicBezTo>
                    <a:pt x="530" y="264"/>
                    <a:pt x="530" y="264"/>
                    <a:pt x="530" y="264"/>
                  </a:cubicBezTo>
                  <a:cubicBezTo>
                    <a:pt x="534" y="271"/>
                    <a:pt x="534" y="271"/>
                    <a:pt x="534" y="271"/>
                  </a:cubicBezTo>
                  <a:cubicBezTo>
                    <a:pt x="534" y="271"/>
                    <a:pt x="537" y="277"/>
                    <a:pt x="537" y="279"/>
                  </a:cubicBezTo>
                  <a:cubicBezTo>
                    <a:pt x="537" y="281"/>
                    <a:pt x="538" y="288"/>
                    <a:pt x="538" y="288"/>
                  </a:cubicBezTo>
                  <a:cubicBezTo>
                    <a:pt x="544" y="290"/>
                    <a:pt x="544" y="290"/>
                    <a:pt x="544" y="290"/>
                  </a:cubicBezTo>
                  <a:cubicBezTo>
                    <a:pt x="556" y="290"/>
                    <a:pt x="556" y="290"/>
                    <a:pt x="556" y="290"/>
                  </a:cubicBezTo>
                  <a:cubicBezTo>
                    <a:pt x="556" y="284"/>
                    <a:pt x="556" y="284"/>
                    <a:pt x="556" y="284"/>
                  </a:cubicBezTo>
                  <a:cubicBezTo>
                    <a:pt x="562" y="285"/>
                    <a:pt x="562" y="285"/>
                    <a:pt x="562" y="285"/>
                  </a:cubicBezTo>
                  <a:cubicBezTo>
                    <a:pt x="562" y="285"/>
                    <a:pt x="563" y="289"/>
                    <a:pt x="564" y="290"/>
                  </a:cubicBezTo>
                  <a:cubicBezTo>
                    <a:pt x="564" y="290"/>
                    <a:pt x="568" y="295"/>
                    <a:pt x="569" y="296"/>
                  </a:cubicBezTo>
                  <a:cubicBezTo>
                    <a:pt x="570" y="296"/>
                    <a:pt x="576" y="303"/>
                    <a:pt x="577" y="304"/>
                  </a:cubicBezTo>
                  <a:cubicBezTo>
                    <a:pt x="578" y="305"/>
                    <a:pt x="580" y="307"/>
                    <a:pt x="581" y="310"/>
                  </a:cubicBezTo>
                  <a:cubicBezTo>
                    <a:pt x="583" y="313"/>
                    <a:pt x="585" y="318"/>
                    <a:pt x="585" y="319"/>
                  </a:cubicBezTo>
                  <a:cubicBezTo>
                    <a:pt x="585" y="320"/>
                    <a:pt x="591" y="339"/>
                    <a:pt x="591" y="339"/>
                  </a:cubicBezTo>
                  <a:cubicBezTo>
                    <a:pt x="591" y="339"/>
                    <a:pt x="595" y="345"/>
                    <a:pt x="596" y="346"/>
                  </a:cubicBezTo>
                  <a:cubicBezTo>
                    <a:pt x="597" y="346"/>
                    <a:pt x="595" y="351"/>
                    <a:pt x="595" y="352"/>
                  </a:cubicBezTo>
                  <a:cubicBezTo>
                    <a:pt x="594" y="353"/>
                    <a:pt x="592" y="359"/>
                    <a:pt x="592" y="359"/>
                  </a:cubicBezTo>
                  <a:cubicBezTo>
                    <a:pt x="592" y="360"/>
                    <a:pt x="588" y="365"/>
                    <a:pt x="588" y="366"/>
                  </a:cubicBezTo>
                  <a:cubicBezTo>
                    <a:pt x="587" y="367"/>
                    <a:pt x="585" y="369"/>
                    <a:pt x="586" y="371"/>
                  </a:cubicBezTo>
                  <a:cubicBezTo>
                    <a:pt x="586" y="373"/>
                    <a:pt x="589" y="376"/>
                    <a:pt x="589" y="379"/>
                  </a:cubicBezTo>
                  <a:cubicBezTo>
                    <a:pt x="589" y="381"/>
                    <a:pt x="588" y="382"/>
                    <a:pt x="588" y="384"/>
                  </a:cubicBezTo>
                  <a:cubicBezTo>
                    <a:pt x="588" y="385"/>
                    <a:pt x="594" y="387"/>
                    <a:pt x="587" y="390"/>
                  </a:cubicBezTo>
                  <a:cubicBezTo>
                    <a:pt x="579" y="393"/>
                    <a:pt x="579" y="395"/>
                    <a:pt x="579" y="395"/>
                  </a:cubicBezTo>
                  <a:cubicBezTo>
                    <a:pt x="583" y="412"/>
                    <a:pt x="583" y="412"/>
                    <a:pt x="583" y="412"/>
                  </a:cubicBezTo>
                  <a:cubicBezTo>
                    <a:pt x="597" y="422"/>
                    <a:pt x="597" y="422"/>
                    <a:pt x="597" y="422"/>
                  </a:cubicBezTo>
                  <a:cubicBezTo>
                    <a:pt x="597" y="422"/>
                    <a:pt x="606" y="427"/>
                    <a:pt x="606" y="428"/>
                  </a:cubicBezTo>
                  <a:cubicBezTo>
                    <a:pt x="607" y="428"/>
                    <a:pt x="621" y="430"/>
                    <a:pt x="621" y="430"/>
                  </a:cubicBezTo>
                  <a:cubicBezTo>
                    <a:pt x="661" y="434"/>
                    <a:pt x="661" y="434"/>
                    <a:pt x="661" y="434"/>
                  </a:cubicBezTo>
                  <a:cubicBezTo>
                    <a:pt x="669" y="441"/>
                    <a:pt x="669" y="441"/>
                    <a:pt x="669" y="441"/>
                  </a:cubicBezTo>
                  <a:cubicBezTo>
                    <a:pt x="669" y="441"/>
                    <a:pt x="680" y="452"/>
                    <a:pt x="683" y="455"/>
                  </a:cubicBezTo>
                  <a:cubicBezTo>
                    <a:pt x="686" y="459"/>
                    <a:pt x="691" y="463"/>
                    <a:pt x="693" y="465"/>
                  </a:cubicBezTo>
                  <a:cubicBezTo>
                    <a:pt x="696" y="467"/>
                    <a:pt x="704" y="472"/>
                    <a:pt x="704" y="472"/>
                  </a:cubicBezTo>
                  <a:cubicBezTo>
                    <a:pt x="711" y="470"/>
                    <a:pt x="711" y="470"/>
                    <a:pt x="711" y="470"/>
                  </a:cubicBezTo>
                  <a:cubicBezTo>
                    <a:pt x="711" y="470"/>
                    <a:pt x="717" y="477"/>
                    <a:pt x="718" y="479"/>
                  </a:cubicBezTo>
                  <a:cubicBezTo>
                    <a:pt x="719" y="481"/>
                    <a:pt x="724" y="489"/>
                    <a:pt x="724" y="491"/>
                  </a:cubicBezTo>
                  <a:cubicBezTo>
                    <a:pt x="725" y="493"/>
                    <a:pt x="734" y="520"/>
                    <a:pt x="735" y="521"/>
                  </a:cubicBezTo>
                  <a:cubicBezTo>
                    <a:pt x="735" y="523"/>
                    <a:pt x="745" y="537"/>
                    <a:pt x="746" y="538"/>
                  </a:cubicBezTo>
                  <a:cubicBezTo>
                    <a:pt x="747" y="540"/>
                    <a:pt x="760" y="546"/>
                    <a:pt x="760" y="546"/>
                  </a:cubicBezTo>
                  <a:cubicBezTo>
                    <a:pt x="761" y="546"/>
                    <a:pt x="779" y="547"/>
                    <a:pt x="779" y="547"/>
                  </a:cubicBezTo>
                  <a:cubicBezTo>
                    <a:pt x="802" y="550"/>
                    <a:pt x="802" y="550"/>
                    <a:pt x="802" y="550"/>
                  </a:cubicBezTo>
                  <a:cubicBezTo>
                    <a:pt x="815" y="557"/>
                    <a:pt x="815" y="557"/>
                    <a:pt x="815" y="557"/>
                  </a:cubicBezTo>
                  <a:cubicBezTo>
                    <a:pt x="815" y="557"/>
                    <a:pt x="830" y="555"/>
                    <a:pt x="831" y="555"/>
                  </a:cubicBezTo>
                  <a:cubicBezTo>
                    <a:pt x="832" y="555"/>
                    <a:pt x="850" y="556"/>
                    <a:pt x="850" y="556"/>
                  </a:cubicBezTo>
                  <a:cubicBezTo>
                    <a:pt x="863" y="554"/>
                    <a:pt x="863" y="554"/>
                    <a:pt x="863" y="554"/>
                  </a:cubicBezTo>
                  <a:cubicBezTo>
                    <a:pt x="863" y="554"/>
                    <a:pt x="863" y="552"/>
                    <a:pt x="866" y="554"/>
                  </a:cubicBezTo>
                  <a:cubicBezTo>
                    <a:pt x="868" y="555"/>
                    <a:pt x="882" y="562"/>
                    <a:pt x="882" y="562"/>
                  </a:cubicBezTo>
                  <a:cubicBezTo>
                    <a:pt x="900" y="562"/>
                    <a:pt x="900" y="562"/>
                    <a:pt x="900" y="562"/>
                  </a:cubicBezTo>
                  <a:cubicBezTo>
                    <a:pt x="900" y="562"/>
                    <a:pt x="912" y="557"/>
                    <a:pt x="913" y="558"/>
                  </a:cubicBezTo>
                  <a:cubicBezTo>
                    <a:pt x="914" y="559"/>
                    <a:pt x="929" y="571"/>
                    <a:pt x="929" y="572"/>
                  </a:cubicBezTo>
                  <a:cubicBezTo>
                    <a:pt x="930" y="573"/>
                    <a:pt x="951" y="585"/>
                    <a:pt x="951" y="585"/>
                  </a:cubicBezTo>
                  <a:cubicBezTo>
                    <a:pt x="951" y="585"/>
                    <a:pt x="958" y="586"/>
                    <a:pt x="960" y="586"/>
                  </a:cubicBezTo>
                  <a:cubicBezTo>
                    <a:pt x="961" y="587"/>
                    <a:pt x="972" y="590"/>
                    <a:pt x="973" y="591"/>
                  </a:cubicBezTo>
                  <a:cubicBezTo>
                    <a:pt x="974" y="591"/>
                    <a:pt x="978" y="595"/>
                    <a:pt x="982" y="595"/>
                  </a:cubicBezTo>
                  <a:cubicBezTo>
                    <a:pt x="985" y="595"/>
                    <a:pt x="993" y="593"/>
                    <a:pt x="994" y="593"/>
                  </a:cubicBezTo>
                  <a:cubicBezTo>
                    <a:pt x="995" y="593"/>
                    <a:pt x="1003" y="592"/>
                    <a:pt x="1004" y="592"/>
                  </a:cubicBezTo>
                  <a:cubicBezTo>
                    <a:pt x="1005" y="592"/>
                    <a:pt x="1007" y="596"/>
                    <a:pt x="1008" y="597"/>
                  </a:cubicBezTo>
                  <a:cubicBezTo>
                    <a:pt x="1008" y="598"/>
                    <a:pt x="1010" y="604"/>
                    <a:pt x="1011" y="604"/>
                  </a:cubicBezTo>
                  <a:cubicBezTo>
                    <a:pt x="1012" y="604"/>
                    <a:pt x="1019" y="605"/>
                    <a:pt x="1019" y="605"/>
                  </a:cubicBezTo>
                  <a:cubicBezTo>
                    <a:pt x="1053" y="580"/>
                    <a:pt x="1053" y="580"/>
                    <a:pt x="1053" y="580"/>
                  </a:cubicBezTo>
                  <a:cubicBezTo>
                    <a:pt x="1077" y="572"/>
                    <a:pt x="1077" y="572"/>
                    <a:pt x="1077" y="572"/>
                  </a:cubicBezTo>
                  <a:cubicBezTo>
                    <a:pt x="1091" y="565"/>
                    <a:pt x="1091" y="565"/>
                    <a:pt x="1091" y="565"/>
                  </a:cubicBezTo>
                  <a:cubicBezTo>
                    <a:pt x="1091" y="565"/>
                    <a:pt x="1098" y="564"/>
                    <a:pt x="1099" y="564"/>
                  </a:cubicBezTo>
                  <a:cubicBezTo>
                    <a:pt x="1100" y="564"/>
                    <a:pt x="1104" y="564"/>
                    <a:pt x="1104" y="564"/>
                  </a:cubicBezTo>
                  <a:cubicBezTo>
                    <a:pt x="1118" y="559"/>
                    <a:pt x="1118" y="559"/>
                    <a:pt x="1118" y="559"/>
                  </a:cubicBezTo>
                  <a:cubicBezTo>
                    <a:pt x="1134" y="558"/>
                    <a:pt x="1134" y="558"/>
                    <a:pt x="1134" y="558"/>
                  </a:cubicBezTo>
                  <a:cubicBezTo>
                    <a:pt x="1178" y="543"/>
                    <a:pt x="1178" y="543"/>
                    <a:pt x="1178" y="543"/>
                  </a:cubicBezTo>
                  <a:cubicBezTo>
                    <a:pt x="1178" y="543"/>
                    <a:pt x="1192" y="533"/>
                    <a:pt x="1193" y="533"/>
                  </a:cubicBezTo>
                  <a:cubicBezTo>
                    <a:pt x="1194" y="532"/>
                    <a:pt x="1198" y="520"/>
                    <a:pt x="1198" y="519"/>
                  </a:cubicBezTo>
                  <a:cubicBezTo>
                    <a:pt x="1198" y="518"/>
                    <a:pt x="1204" y="511"/>
                    <a:pt x="1206" y="511"/>
                  </a:cubicBezTo>
                  <a:cubicBezTo>
                    <a:pt x="1208" y="510"/>
                    <a:pt x="1223" y="505"/>
                    <a:pt x="1225" y="505"/>
                  </a:cubicBezTo>
                  <a:cubicBezTo>
                    <a:pt x="1228" y="504"/>
                    <a:pt x="1236" y="498"/>
                    <a:pt x="1236" y="496"/>
                  </a:cubicBezTo>
                  <a:cubicBezTo>
                    <a:pt x="1236" y="494"/>
                    <a:pt x="1229" y="483"/>
                    <a:pt x="1229" y="483"/>
                  </a:cubicBezTo>
                  <a:cubicBezTo>
                    <a:pt x="1229" y="483"/>
                    <a:pt x="1223" y="476"/>
                    <a:pt x="1223" y="476"/>
                  </a:cubicBezTo>
                  <a:cubicBezTo>
                    <a:pt x="1222" y="476"/>
                    <a:pt x="1213" y="466"/>
                    <a:pt x="1213" y="466"/>
                  </a:cubicBezTo>
                  <a:close/>
                </a:path>
              </a:pathLst>
            </a:custGeom>
            <a:grp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rgbClr val="FF0000"/>
                  </a:solidFill>
                </a:ln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4816475" y="3562351"/>
              <a:ext cx="176213" cy="179388"/>
            </a:xfrm>
            <a:custGeom>
              <a:avLst/>
              <a:gdLst>
                <a:gd name="T0" fmla="*/ 19 w 91"/>
                <a:gd name="T1" fmla="*/ 17 h 93"/>
                <a:gd name="T2" fmla="*/ 11 w 91"/>
                <a:gd name="T3" fmla="*/ 36 h 93"/>
                <a:gd name="T4" fmla="*/ 0 w 91"/>
                <a:gd name="T5" fmla="*/ 36 h 93"/>
                <a:gd name="T6" fmla="*/ 0 w 91"/>
                <a:gd name="T7" fmla="*/ 52 h 93"/>
                <a:gd name="T8" fmla="*/ 0 w 91"/>
                <a:gd name="T9" fmla="*/ 65 h 93"/>
                <a:gd name="T10" fmla="*/ 3 w 91"/>
                <a:gd name="T11" fmla="*/ 76 h 93"/>
                <a:gd name="T12" fmla="*/ 19 w 91"/>
                <a:gd name="T13" fmla="*/ 85 h 93"/>
                <a:gd name="T14" fmla="*/ 35 w 91"/>
                <a:gd name="T15" fmla="*/ 85 h 93"/>
                <a:gd name="T16" fmla="*/ 39 w 91"/>
                <a:gd name="T17" fmla="*/ 93 h 93"/>
                <a:gd name="T18" fmla="*/ 47 w 91"/>
                <a:gd name="T19" fmla="*/ 91 h 93"/>
                <a:gd name="T20" fmla="*/ 50 w 91"/>
                <a:gd name="T21" fmla="*/ 78 h 93"/>
                <a:gd name="T22" fmla="*/ 58 w 91"/>
                <a:gd name="T23" fmla="*/ 77 h 93"/>
                <a:gd name="T24" fmla="*/ 58 w 91"/>
                <a:gd name="T25" fmla="*/ 71 h 93"/>
                <a:gd name="T26" fmla="*/ 67 w 91"/>
                <a:gd name="T27" fmla="*/ 70 h 93"/>
                <a:gd name="T28" fmla="*/ 74 w 91"/>
                <a:gd name="T29" fmla="*/ 69 h 93"/>
                <a:gd name="T30" fmla="*/ 78 w 91"/>
                <a:gd name="T31" fmla="*/ 57 h 93"/>
                <a:gd name="T32" fmla="*/ 78 w 91"/>
                <a:gd name="T33" fmla="*/ 44 h 93"/>
                <a:gd name="T34" fmla="*/ 81 w 91"/>
                <a:gd name="T35" fmla="*/ 36 h 93"/>
                <a:gd name="T36" fmla="*/ 91 w 91"/>
                <a:gd name="T37" fmla="*/ 22 h 93"/>
                <a:gd name="T38" fmla="*/ 91 w 91"/>
                <a:gd name="T39" fmla="*/ 12 h 93"/>
                <a:gd name="T40" fmla="*/ 81 w 91"/>
                <a:gd name="T41" fmla="*/ 2 h 93"/>
                <a:gd name="T42" fmla="*/ 77 w 91"/>
                <a:gd name="T43" fmla="*/ 2 h 93"/>
                <a:gd name="T44" fmla="*/ 67 w 91"/>
                <a:gd name="T45" fmla="*/ 5 h 93"/>
                <a:gd name="T46" fmla="*/ 45 w 91"/>
                <a:gd name="T47" fmla="*/ 8 h 93"/>
                <a:gd name="T48" fmla="*/ 42 w 91"/>
                <a:gd name="T49" fmla="*/ 14 h 93"/>
                <a:gd name="T50" fmla="*/ 26 w 91"/>
                <a:gd name="T51" fmla="*/ 12 h 93"/>
                <a:gd name="T52" fmla="*/ 22 w 91"/>
                <a:gd name="T53" fmla="*/ 14 h 93"/>
                <a:gd name="T54" fmla="*/ 19 w 91"/>
                <a:gd name="T55" fmla="*/ 1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93">
                  <a:moveTo>
                    <a:pt x="19" y="17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5"/>
                    <a:pt x="3" y="74"/>
                    <a:pt x="3" y="76"/>
                  </a:cubicBezTo>
                  <a:cubicBezTo>
                    <a:pt x="4" y="79"/>
                    <a:pt x="16" y="83"/>
                    <a:pt x="19" y="85"/>
                  </a:cubicBezTo>
                  <a:cubicBezTo>
                    <a:pt x="23" y="86"/>
                    <a:pt x="35" y="85"/>
                    <a:pt x="35" y="85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47" y="91"/>
                    <a:pt x="47" y="91"/>
                    <a:pt x="47" y="91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67" y="70"/>
                    <a:pt x="73" y="69"/>
                    <a:pt x="74" y="69"/>
                  </a:cubicBezTo>
                  <a:cubicBezTo>
                    <a:pt x="76" y="69"/>
                    <a:pt x="78" y="57"/>
                    <a:pt x="78" y="57"/>
                  </a:cubicBezTo>
                  <a:cubicBezTo>
                    <a:pt x="78" y="44"/>
                    <a:pt x="78" y="44"/>
                    <a:pt x="78" y="44"/>
                  </a:cubicBezTo>
                  <a:cubicBezTo>
                    <a:pt x="81" y="36"/>
                    <a:pt x="81" y="36"/>
                    <a:pt x="81" y="36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1" y="2"/>
                    <a:pt x="81" y="2"/>
                    <a:pt x="81" y="2"/>
                  </a:cubicBezTo>
                  <a:cubicBezTo>
                    <a:pt x="81" y="2"/>
                    <a:pt x="79" y="0"/>
                    <a:pt x="77" y="2"/>
                  </a:cubicBezTo>
                  <a:cubicBezTo>
                    <a:pt x="75" y="4"/>
                    <a:pt x="72" y="4"/>
                    <a:pt x="67" y="5"/>
                  </a:cubicBezTo>
                  <a:cubicBezTo>
                    <a:pt x="61" y="7"/>
                    <a:pt x="45" y="8"/>
                    <a:pt x="45" y="8"/>
                  </a:cubicBezTo>
                  <a:cubicBezTo>
                    <a:pt x="46" y="8"/>
                    <a:pt x="50" y="14"/>
                    <a:pt x="42" y="14"/>
                  </a:cubicBezTo>
                  <a:cubicBezTo>
                    <a:pt x="34" y="15"/>
                    <a:pt x="28" y="12"/>
                    <a:pt x="26" y="12"/>
                  </a:cubicBezTo>
                  <a:cubicBezTo>
                    <a:pt x="25" y="12"/>
                    <a:pt x="22" y="14"/>
                    <a:pt x="22" y="14"/>
                  </a:cubicBezTo>
                  <a:lnTo>
                    <a:pt x="19" y="17"/>
                  </a:lnTo>
                  <a:close/>
                </a:path>
              </a:pathLst>
            </a:custGeom>
            <a:grp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rgbClr val="FF0000"/>
                  </a:solidFill>
                </a:ln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5681663" y="3011488"/>
              <a:ext cx="120650" cy="288925"/>
            </a:xfrm>
            <a:custGeom>
              <a:avLst/>
              <a:gdLst>
                <a:gd name="T0" fmla="*/ 29 w 62"/>
                <a:gd name="T1" fmla="*/ 18 h 149"/>
                <a:gd name="T2" fmla="*/ 26 w 62"/>
                <a:gd name="T3" fmla="*/ 26 h 149"/>
                <a:gd name="T4" fmla="*/ 22 w 62"/>
                <a:gd name="T5" fmla="*/ 32 h 149"/>
                <a:gd name="T6" fmla="*/ 18 w 62"/>
                <a:gd name="T7" fmla="*/ 39 h 149"/>
                <a:gd name="T8" fmla="*/ 15 w 62"/>
                <a:gd name="T9" fmla="*/ 49 h 149"/>
                <a:gd name="T10" fmla="*/ 15 w 62"/>
                <a:gd name="T11" fmla="*/ 54 h 149"/>
                <a:gd name="T12" fmla="*/ 6 w 62"/>
                <a:gd name="T13" fmla="*/ 61 h 149"/>
                <a:gd name="T14" fmla="*/ 2 w 62"/>
                <a:gd name="T15" fmla="*/ 65 h 149"/>
                <a:gd name="T16" fmla="*/ 2 w 62"/>
                <a:gd name="T17" fmla="*/ 80 h 149"/>
                <a:gd name="T18" fmla="*/ 7 w 62"/>
                <a:gd name="T19" fmla="*/ 94 h 149"/>
                <a:gd name="T20" fmla="*/ 11 w 62"/>
                <a:gd name="T21" fmla="*/ 105 h 149"/>
                <a:gd name="T22" fmla="*/ 15 w 62"/>
                <a:gd name="T23" fmla="*/ 118 h 149"/>
                <a:gd name="T24" fmla="*/ 20 w 62"/>
                <a:gd name="T25" fmla="*/ 130 h 149"/>
                <a:gd name="T26" fmla="*/ 24 w 62"/>
                <a:gd name="T27" fmla="*/ 132 h 149"/>
                <a:gd name="T28" fmla="*/ 33 w 62"/>
                <a:gd name="T29" fmla="*/ 136 h 149"/>
                <a:gd name="T30" fmla="*/ 36 w 62"/>
                <a:gd name="T31" fmla="*/ 143 h 149"/>
                <a:gd name="T32" fmla="*/ 40 w 62"/>
                <a:gd name="T33" fmla="*/ 149 h 149"/>
                <a:gd name="T34" fmla="*/ 47 w 62"/>
                <a:gd name="T35" fmla="*/ 143 h 149"/>
                <a:gd name="T36" fmla="*/ 45 w 62"/>
                <a:gd name="T37" fmla="*/ 127 h 149"/>
                <a:gd name="T38" fmla="*/ 53 w 62"/>
                <a:gd name="T39" fmla="*/ 112 h 149"/>
                <a:gd name="T40" fmla="*/ 56 w 62"/>
                <a:gd name="T41" fmla="*/ 97 h 149"/>
                <a:gd name="T42" fmla="*/ 56 w 62"/>
                <a:gd name="T43" fmla="*/ 83 h 149"/>
                <a:gd name="T44" fmla="*/ 56 w 62"/>
                <a:gd name="T45" fmla="*/ 61 h 149"/>
                <a:gd name="T46" fmla="*/ 56 w 62"/>
                <a:gd name="T47" fmla="*/ 42 h 149"/>
                <a:gd name="T48" fmla="*/ 62 w 62"/>
                <a:gd name="T49" fmla="*/ 30 h 149"/>
                <a:gd name="T50" fmla="*/ 62 w 62"/>
                <a:gd name="T51" fmla="*/ 24 h 149"/>
                <a:gd name="T52" fmla="*/ 62 w 62"/>
                <a:gd name="T53" fmla="*/ 18 h 149"/>
                <a:gd name="T54" fmla="*/ 62 w 62"/>
                <a:gd name="T55" fmla="*/ 9 h 149"/>
                <a:gd name="T56" fmla="*/ 54 w 62"/>
                <a:gd name="T57" fmla="*/ 3 h 149"/>
                <a:gd name="T58" fmla="*/ 45 w 62"/>
                <a:gd name="T59" fmla="*/ 0 h 149"/>
                <a:gd name="T60" fmla="*/ 29 w 62"/>
                <a:gd name="T61" fmla="*/ 1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" h="149">
                  <a:moveTo>
                    <a:pt x="29" y="18"/>
                  </a:moveTo>
                  <a:cubicBezTo>
                    <a:pt x="29" y="18"/>
                    <a:pt x="26" y="24"/>
                    <a:pt x="26" y="26"/>
                  </a:cubicBezTo>
                  <a:cubicBezTo>
                    <a:pt x="26" y="27"/>
                    <a:pt x="22" y="32"/>
                    <a:pt x="22" y="32"/>
                  </a:cubicBezTo>
                  <a:cubicBezTo>
                    <a:pt x="22" y="32"/>
                    <a:pt x="19" y="37"/>
                    <a:pt x="18" y="39"/>
                  </a:cubicBezTo>
                  <a:cubicBezTo>
                    <a:pt x="18" y="41"/>
                    <a:pt x="14" y="48"/>
                    <a:pt x="15" y="49"/>
                  </a:cubicBezTo>
                  <a:cubicBezTo>
                    <a:pt x="16" y="51"/>
                    <a:pt x="17" y="53"/>
                    <a:pt x="15" y="54"/>
                  </a:cubicBezTo>
                  <a:cubicBezTo>
                    <a:pt x="13" y="56"/>
                    <a:pt x="8" y="60"/>
                    <a:pt x="6" y="61"/>
                  </a:cubicBezTo>
                  <a:cubicBezTo>
                    <a:pt x="5" y="62"/>
                    <a:pt x="2" y="63"/>
                    <a:pt x="2" y="65"/>
                  </a:cubicBezTo>
                  <a:cubicBezTo>
                    <a:pt x="2" y="66"/>
                    <a:pt x="0" y="78"/>
                    <a:pt x="2" y="80"/>
                  </a:cubicBezTo>
                  <a:cubicBezTo>
                    <a:pt x="4" y="83"/>
                    <a:pt x="5" y="91"/>
                    <a:pt x="7" y="94"/>
                  </a:cubicBezTo>
                  <a:cubicBezTo>
                    <a:pt x="8" y="97"/>
                    <a:pt x="11" y="104"/>
                    <a:pt x="11" y="105"/>
                  </a:cubicBezTo>
                  <a:cubicBezTo>
                    <a:pt x="11" y="107"/>
                    <a:pt x="12" y="114"/>
                    <a:pt x="15" y="118"/>
                  </a:cubicBezTo>
                  <a:cubicBezTo>
                    <a:pt x="18" y="121"/>
                    <a:pt x="20" y="130"/>
                    <a:pt x="20" y="130"/>
                  </a:cubicBezTo>
                  <a:cubicBezTo>
                    <a:pt x="20" y="130"/>
                    <a:pt x="22" y="132"/>
                    <a:pt x="24" y="132"/>
                  </a:cubicBezTo>
                  <a:cubicBezTo>
                    <a:pt x="27" y="132"/>
                    <a:pt x="33" y="136"/>
                    <a:pt x="33" y="136"/>
                  </a:cubicBezTo>
                  <a:cubicBezTo>
                    <a:pt x="33" y="136"/>
                    <a:pt x="34" y="142"/>
                    <a:pt x="36" y="143"/>
                  </a:cubicBezTo>
                  <a:cubicBezTo>
                    <a:pt x="37" y="145"/>
                    <a:pt x="40" y="149"/>
                    <a:pt x="40" y="149"/>
                  </a:cubicBezTo>
                  <a:cubicBezTo>
                    <a:pt x="40" y="149"/>
                    <a:pt x="47" y="145"/>
                    <a:pt x="47" y="143"/>
                  </a:cubicBezTo>
                  <a:cubicBezTo>
                    <a:pt x="47" y="142"/>
                    <a:pt x="43" y="129"/>
                    <a:pt x="45" y="127"/>
                  </a:cubicBezTo>
                  <a:cubicBezTo>
                    <a:pt x="46" y="126"/>
                    <a:pt x="51" y="116"/>
                    <a:pt x="53" y="112"/>
                  </a:cubicBezTo>
                  <a:cubicBezTo>
                    <a:pt x="55" y="108"/>
                    <a:pt x="55" y="98"/>
                    <a:pt x="56" y="97"/>
                  </a:cubicBezTo>
                  <a:cubicBezTo>
                    <a:pt x="57" y="95"/>
                    <a:pt x="55" y="84"/>
                    <a:pt x="56" y="83"/>
                  </a:cubicBezTo>
                  <a:cubicBezTo>
                    <a:pt x="57" y="82"/>
                    <a:pt x="57" y="63"/>
                    <a:pt x="56" y="61"/>
                  </a:cubicBezTo>
                  <a:cubicBezTo>
                    <a:pt x="55" y="60"/>
                    <a:pt x="56" y="42"/>
                    <a:pt x="56" y="4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5" y="0"/>
                    <a:pt x="45" y="0"/>
                    <a:pt x="45" y="0"/>
                  </a:cubicBezTo>
                  <a:lnTo>
                    <a:pt x="29" y="18"/>
                  </a:lnTo>
                  <a:close/>
                </a:path>
              </a:pathLst>
            </a:custGeom>
            <a:grpFill/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rgbClr val="FF0000"/>
                  </a:solidFill>
                </a:ln>
              </a:endParaRPr>
            </a:p>
          </p:txBody>
        </p:sp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7296" y="2118010"/>
              <a:ext cx="217285" cy="22606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7411" y="1802324"/>
              <a:ext cx="217285" cy="22606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526" y="2390153"/>
              <a:ext cx="217285" cy="22606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6783" y="3489610"/>
              <a:ext cx="217285" cy="22606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8298" y="3075953"/>
              <a:ext cx="217285" cy="22606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3098" y="2749382"/>
              <a:ext cx="217285" cy="22606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1012" y="1551953"/>
              <a:ext cx="217285" cy="22606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4441" y="2150668"/>
              <a:ext cx="217285" cy="22606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27526" y="1266186"/>
              <a:ext cx="217285" cy="22606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211" y="1179100"/>
              <a:ext cx="217285" cy="22606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75125" y="2507157"/>
              <a:ext cx="217285" cy="22606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5" name="TextBox 34"/>
          <p:cNvSpPr txBox="1"/>
          <p:nvPr/>
        </p:nvSpPr>
        <p:spPr>
          <a:xfrm>
            <a:off x="330342" y="242808"/>
            <a:ext cx="43845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zh-CN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为何中国好声音如此深入人心</a:t>
            </a:r>
            <a:endParaRPr lang="zh-CN" altLang="en-US" sz="2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2"/>
          <p:cNvSpPr>
            <a:spLocks noChangeArrowheads="1"/>
          </p:cNvSpPr>
          <p:nvPr/>
        </p:nvSpPr>
        <p:spPr bwMode="auto">
          <a:xfrm>
            <a:off x="571472" y="6488692"/>
            <a:ext cx="32861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蒙纳简超刚黑" pitchFamily="2" charset="-120"/>
                <a:cs typeface="Arial" pitchFamily="34" charset="0"/>
              </a:rPr>
              <a:t>Blog.sina.com.cn/</a:t>
            </a:r>
            <a:r>
              <a:rPr lang="en-US" altLang="zh-CN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蒙纳简超刚黑" pitchFamily="2" charset="-120"/>
                <a:cs typeface="Arial" pitchFamily="34" charset="0"/>
              </a:rPr>
              <a:t>linhuzhe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蒙纳简超刚黑" pitchFamily="2" charset="-120"/>
              <a:cs typeface="Arial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142844" y="857232"/>
            <a:ext cx="5857916" cy="5488976"/>
            <a:chOff x="142844" y="857232"/>
            <a:chExt cx="5857916" cy="5488976"/>
          </a:xfrm>
        </p:grpSpPr>
        <p:sp>
          <p:nvSpPr>
            <p:cNvPr id="24" name="椭圆 23"/>
            <p:cNvSpPr/>
            <p:nvPr/>
          </p:nvSpPr>
          <p:spPr>
            <a:xfrm>
              <a:off x="142844" y="857232"/>
              <a:ext cx="1330789" cy="121506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714348" y="1500796"/>
              <a:ext cx="1214446" cy="1143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714348" y="1429357"/>
              <a:ext cx="5286412" cy="4916851"/>
            </a:xfrm>
            <a:prstGeom prst="roundRect">
              <a:avLst>
                <a:gd name="adj" fmla="val 3931"/>
              </a:avLst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428596" y="1453872"/>
              <a:ext cx="1071570" cy="4755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398102" y="1382434"/>
              <a:ext cx="1071570" cy="4755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642910" y="1572234"/>
              <a:ext cx="1071570" cy="4755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214282" y="941357"/>
              <a:ext cx="1285884" cy="1058883"/>
              <a:chOff x="2573323" y="0"/>
              <a:chExt cx="2087562" cy="1558925"/>
            </a:xfrm>
          </p:grpSpPr>
          <p:pic>
            <p:nvPicPr>
              <p:cNvPr id="31" name="Picture 14" descr="4065_400300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573323" y="0"/>
                <a:ext cx="2087562" cy="15589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2" name="Rectangle 7"/>
              <p:cNvSpPr>
                <a:spLocks noChangeArrowheads="1"/>
              </p:cNvSpPr>
              <p:nvPr/>
            </p:nvSpPr>
            <p:spPr bwMode="auto">
              <a:xfrm rot="20232134">
                <a:off x="2875503" y="841290"/>
                <a:ext cx="449938" cy="21261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42" name="矩形 41"/>
            <p:cNvSpPr/>
            <p:nvPr/>
          </p:nvSpPr>
          <p:spPr>
            <a:xfrm>
              <a:off x="1289214" y="1743006"/>
              <a:ext cx="328198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Arial" charset="0"/>
                <a:buChar char="•"/>
              </a:pPr>
              <a:r>
                <a:rPr lang="en-US" altLang="zh-CN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Men to Women  </a:t>
              </a:r>
              <a:r>
                <a:rPr lang="zh-CN" altLang="en-US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男女比例</a:t>
              </a:r>
              <a:endPara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1571604" y="2285992"/>
              <a:ext cx="126586" cy="321663"/>
              <a:chOff x="1763736" y="2285992"/>
              <a:chExt cx="126586" cy="321663"/>
            </a:xfrm>
          </p:grpSpPr>
          <p:sp>
            <p:nvSpPr>
              <p:cNvPr id="47" name="Freeform 115"/>
              <p:cNvSpPr>
                <a:spLocks/>
              </p:cNvSpPr>
              <p:nvPr/>
            </p:nvSpPr>
            <p:spPr bwMode="auto">
              <a:xfrm>
                <a:off x="1763736" y="2341029"/>
                <a:ext cx="126586" cy="266626"/>
              </a:xfrm>
              <a:custGeom>
                <a:avLst/>
                <a:gdLst>
                  <a:gd name="T0" fmla="*/ 274 w 360"/>
                  <a:gd name="T1" fmla="*/ 0 h 761"/>
                  <a:gd name="T2" fmla="*/ 92 w 360"/>
                  <a:gd name="T3" fmla="*/ 0 h 761"/>
                  <a:gd name="T4" fmla="*/ 0 w 360"/>
                  <a:gd name="T5" fmla="*/ 74 h 761"/>
                  <a:gd name="T6" fmla="*/ 0 w 360"/>
                  <a:gd name="T7" fmla="*/ 77 h 761"/>
                  <a:gd name="T8" fmla="*/ 0 w 360"/>
                  <a:gd name="T9" fmla="*/ 88 h 761"/>
                  <a:gd name="T10" fmla="*/ 0 w 360"/>
                  <a:gd name="T11" fmla="*/ 342 h 761"/>
                  <a:gd name="T12" fmla="*/ 30 w 360"/>
                  <a:gd name="T13" fmla="*/ 372 h 761"/>
                  <a:gd name="T14" fmla="*/ 60 w 360"/>
                  <a:gd name="T15" fmla="*/ 342 h 761"/>
                  <a:gd name="T16" fmla="*/ 60 w 360"/>
                  <a:gd name="T17" fmla="*/ 123 h 761"/>
                  <a:gd name="T18" fmla="*/ 85 w 360"/>
                  <a:gd name="T19" fmla="*/ 123 h 761"/>
                  <a:gd name="T20" fmla="*/ 85 w 360"/>
                  <a:gd name="T21" fmla="*/ 333 h 761"/>
                  <a:gd name="T22" fmla="*/ 86 w 360"/>
                  <a:gd name="T23" fmla="*/ 342 h 761"/>
                  <a:gd name="T24" fmla="*/ 86 w 360"/>
                  <a:gd name="T25" fmla="*/ 718 h 761"/>
                  <a:gd name="T26" fmla="*/ 128 w 360"/>
                  <a:gd name="T27" fmla="*/ 761 h 761"/>
                  <a:gd name="T28" fmla="*/ 169 w 360"/>
                  <a:gd name="T29" fmla="*/ 718 h 761"/>
                  <a:gd name="T30" fmla="*/ 169 w 360"/>
                  <a:gd name="T31" fmla="*/ 386 h 761"/>
                  <a:gd name="T32" fmla="*/ 190 w 360"/>
                  <a:gd name="T33" fmla="*/ 386 h 761"/>
                  <a:gd name="T34" fmla="*/ 190 w 360"/>
                  <a:gd name="T35" fmla="*/ 718 h 761"/>
                  <a:gd name="T36" fmla="*/ 232 w 360"/>
                  <a:gd name="T37" fmla="*/ 761 h 761"/>
                  <a:gd name="T38" fmla="*/ 274 w 360"/>
                  <a:gd name="T39" fmla="*/ 718 h 761"/>
                  <a:gd name="T40" fmla="*/ 274 w 360"/>
                  <a:gd name="T41" fmla="*/ 333 h 761"/>
                  <a:gd name="T42" fmla="*/ 274 w 360"/>
                  <a:gd name="T43" fmla="*/ 331 h 761"/>
                  <a:gd name="T44" fmla="*/ 274 w 360"/>
                  <a:gd name="T45" fmla="*/ 123 h 761"/>
                  <a:gd name="T46" fmla="*/ 296 w 360"/>
                  <a:gd name="T47" fmla="*/ 123 h 761"/>
                  <a:gd name="T48" fmla="*/ 296 w 360"/>
                  <a:gd name="T49" fmla="*/ 342 h 761"/>
                  <a:gd name="T50" fmla="*/ 328 w 360"/>
                  <a:gd name="T51" fmla="*/ 372 h 761"/>
                  <a:gd name="T52" fmla="*/ 360 w 360"/>
                  <a:gd name="T53" fmla="*/ 342 h 761"/>
                  <a:gd name="T54" fmla="*/ 360 w 360"/>
                  <a:gd name="T55" fmla="*/ 88 h 761"/>
                  <a:gd name="T56" fmla="*/ 360 w 360"/>
                  <a:gd name="T57" fmla="*/ 77 h 761"/>
                  <a:gd name="T58" fmla="*/ 360 w 360"/>
                  <a:gd name="T59" fmla="*/ 71 h 761"/>
                  <a:gd name="T60" fmla="*/ 274 w 360"/>
                  <a:gd name="T61" fmla="*/ 0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360" h="761">
                    <a:moveTo>
                      <a:pt x="274" y="0"/>
                    </a:moveTo>
                    <a:cubicBezTo>
                      <a:pt x="92" y="0"/>
                      <a:pt x="92" y="0"/>
                      <a:pt x="92" y="0"/>
                    </a:cubicBezTo>
                    <a:cubicBezTo>
                      <a:pt x="24" y="1"/>
                      <a:pt x="0" y="56"/>
                      <a:pt x="0" y="74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342"/>
                      <a:pt x="0" y="342"/>
                      <a:pt x="0" y="342"/>
                    </a:cubicBezTo>
                    <a:cubicBezTo>
                      <a:pt x="0" y="359"/>
                      <a:pt x="13" y="372"/>
                      <a:pt x="30" y="372"/>
                    </a:cubicBezTo>
                    <a:cubicBezTo>
                      <a:pt x="46" y="372"/>
                      <a:pt x="60" y="359"/>
                      <a:pt x="60" y="342"/>
                    </a:cubicBezTo>
                    <a:cubicBezTo>
                      <a:pt x="60" y="123"/>
                      <a:pt x="60" y="123"/>
                      <a:pt x="60" y="123"/>
                    </a:cubicBezTo>
                    <a:cubicBezTo>
                      <a:pt x="85" y="123"/>
                      <a:pt x="85" y="123"/>
                      <a:pt x="85" y="123"/>
                    </a:cubicBezTo>
                    <a:cubicBezTo>
                      <a:pt x="85" y="333"/>
                      <a:pt x="85" y="333"/>
                      <a:pt x="85" y="333"/>
                    </a:cubicBezTo>
                    <a:cubicBezTo>
                      <a:pt x="85" y="336"/>
                      <a:pt x="86" y="339"/>
                      <a:pt x="86" y="342"/>
                    </a:cubicBezTo>
                    <a:cubicBezTo>
                      <a:pt x="86" y="718"/>
                      <a:pt x="86" y="718"/>
                      <a:pt x="86" y="718"/>
                    </a:cubicBezTo>
                    <a:cubicBezTo>
                      <a:pt x="86" y="742"/>
                      <a:pt x="105" y="761"/>
                      <a:pt x="128" y="761"/>
                    </a:cubicBezTo>
                    <a:cubicBezTo>
                      <a:pt x="151" y="761"/>
                      <a:pt x="169" y="742"/>
                      <a:pt x="169" y="718"/>
                    </a:cubicBezTo>
                    <a:cubicBezTo>
                      <a:pt x="169" y="386"/>
                      <a:pt x="169" y="386"/>
                      <a:pt x="169" y="386"/>
                    </a:cubicBezTo>
                    <a:cubicBezTo>
                      <a:pt x="190" y="386"/>
                      <a:pt x="190" y="386"/>
                      <a:pt x="190" y="386"/>
                    </a:cubicBezTo>
                    <a:cubicBezTo>
                      <a:pt x="190" y="718"/>
                      <a:pt x="190" y="718"/>
                      <a:pt x="190" y="718"/>
                    </a:cubicBezTo>
                    <a:cubicBezTo>
                      <a:pt x="190" y="742"/>
                      <a:pt x="209" y="761"/>
                      <a:pt x="232" y="761"/>
                    </a:cubicBezTo>
                    <a:cubicBezTo>
                      <a:pt x="255" y="761"/>
                      <a:pt x="274" y="742"/>
                      <a:pt x="274" y="718"/>
                    </a:cubicBezTo>
                    <a:cubicBezTo>
                      <a:pt x="274" y="333"/>
                      <a:pt x="274" y="333"/>
                      <a:pt x="274" y="333"/>
                    </a:cubicBezTo>
                    <a:cubicBezTo>
                      <a:pt x="274" y="331"/>
                      <a:pt x="274" y="331"/>
                      <a:pt x="274" y="331"/>
                    </a:cubicBezTo>
                    <a:cubicBezTo>
                      <a:pt x="274" y="123"/>
                      <a:pt x="274" y="123"/>
                      <a:pt x="274" y="123"/>
                    </a:cubicBezTo>
                    <a:cubicBezTo>
                      <a:pt x="296" y="123"/>
                      <a:pt x="296" y="123"/>
                      <a:pt x="296" y="123"/>
                    </a:cubicBezTo>
                    <a:cubicBezTo>
                      <a:pt x="296" y="342"/>
                      <a:pt x="296" y="342"/>
                      <a:pt x="296" y="342"/>
                    </a:cubicBezTo>
                    <a:cubicBezTo>
                      <a:pt x="296" y="359"/>
                      <a:pt x="311" y="372"/>
                      <a:pt x="328" y="372"/>
                    </a:cubicBezTo>
                    <a:cubicBezTo>
                      <a:pt x="346" y="372"/>
                      <a:pt x="360" y="359"/>
                      <a:pt x="360" y="342"/>
                    </a:cubicBezTo>
                    <a:cubicBezTo>
                      <a:pt x="360" y="88"/>
                      <a:pt x="360" y="88"/>
                      <a:pt x="360" y="88"/>
                    </a:cubicBezTo>
                    <a:cubicBezTo>
                      <a:pt x="360" y="77"/>
                      <a:pt x="360" y="77"/>
                      <a:pt x="360" y="77"/>
                    </a:cubicBezTo>
                    <a:cubicBezTo>
                      <a:pt x="360" y="71"/>
                      <a:pt x="360" y="71"/>
                      <a:pt x="360" y="71"/>
                    </a:cubicBezTo>
                    <a:cubicBezTo>
                      <a:pt x="360" y="48"/>
                      <a:pt x="330" y="0"/>
                      <a:pt x="2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Oval 116"/>
              <p:cNvSpPr>
                <a:spLocks noChangeArrowheads="1"/>
              </p:cNvSpPr>
              <p:nvPr/>
            </p:nvSpPr>
            <p:spPr bwMode="auto">
              <a:xfrm>
                <a:off x="1801650" y="2285992"/>
                <a:ext cx="50757" cy="5075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9" name="组合 58"/>
            <p:cNvGrpSpPr/>
            <p:nvPr/>
          </p:nvGrpSpPr>
          <p:grpSpPr>
            <a:xfrm>
              <a:off x="1785918" y="2287215"/>
              <a:ext cx="154716" cy="321663"/>
              <a:chOff x="1500166" y="2287215"/>
              <a:chExt cx="154716" cy="321663"/>
            </a:xfrm>
          </p:grpSpPr>
          <p:sp>
            <p:nvSpPr>
              <p:cNvPr id="49" name="Oval 117"/>
              <p:cNvSpPr>
                <a:spLocks noChangeArrowheads="1"/>
              </p:cNvSpPr>
              <p:nvPr/>
            </p:nvSpPr>
            <p:spPr bwMode="auto">
              <a:xfrm>
                <a:off x="1552146" y="2287215"/>
                <a:ext cx="51368" cy="5075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18"/>
              <p:cNvSpPr>
                <a:spLocks/>
              </p:cNvSpPr>
              <p:nvPr/>
            </p:nvSpPr>
            <p:spPr bwMode="auto">
              <a:xfrm>
                <a:off x="1500166" y="2341641"/>
                <a:ext cx="154716" cy="267237"/>
              </a:xfrm>
              <a:custGeom>
                <a:avLst/>
                <a:gdLst>
                  <a:gd name="T0" fmla="*/ 219 w 442"/>
                  <a:gd name="T1" fmla="*/ 0 h 762"/>
                  <a:gd name="T2" fmla="*/ 128 w 442"/>
                  <a:gd name="T3" fmla="*/ 0 h 762"/>
                  <a:gd name="T4" fmla="*/ 90 w 442"/>
                  <a:gd name="T5" fmla="*/ 27 h 762"/>
                  <a:gd name="T6" fmla="*/ 7 w 442"/>
                  <a:gd name="T7" fmla="*/ 281 h 762"/>
                  <a:gd name="T8" fmla="*/ 25 w 442"/>
                  <a:gd name="T9" fmla="*/ 319 h 762"/>
                  <a:gd name="T10" fmla="*/ 67 w 442"/>
                  <a:gd name="T11" fmla="*/ 295 h 762"/>
                  <a:gd name="T12" fmla="*/ 128 w 442"/>
                  <a:gd name="T13" fmla="*/ 109 h 762"/>
                  <a:gd name="T14" fmla="*/ 141 w 442"/>
                  <a:gd name="T15" fmla="*/ 113 h 762"/>
                  <a:gd name="T16" fmla="*/ 44 w 442"/>
                  <a:gd name="T17" fmla="*/ 451 h 762"/>
                  <a:gd name="T18" fmla="*/ 137 w 442"/>
                  <a:gd name="T19" fmla="*/ 451 h 762"/>
                  <a:gd name="T20" fmla="*/ 140 w 442"/>
                  <a:gd name="T21" fmla="*/ 733 h 762"/>
                  <a:gd name="T22" fmla="*/ 173 w 442"/>
                  <a:gd name="T23" fmla="*/ 760 h 762"/>
                  <a:gd name="T24" fmla="*/ 209 w 442"/>
                  <a:gd name="T25" fmla="*/ 732 h 762"/>
                  <a:gd name="T26" fmla="*/ 209 w 442"/>
                  <a:gd name="T27" fmla="*/ 451 h 762"/>
                  <a:gd name="T28" fmla="*/ 231 w 442"/>
                  <a:gd name="T29" fmla="*/ 451 h 762"/>
                  <a:gd name="T30" fmla="*/ 233 w 442"/>
                  <a:gd name="T31" fmla="*/ 732 h 762"/>
                  <a:gd name="T32" fmla="*/ 269 w 442"/>
                  <a:gd name="T33" fmla="*/ 760 h 762"/>
                  <a:gd name="T34" fmla="*/ 302 w 442"/>
                  <a:gd name="T35" fmla="*/ 733 h 762"/>
                  <a:gd name="T36" fmla="*/ 304 w 442"/>
                  <a:gd name="T37" fmla="*/ 451 h 762"/>
                  <a:gd name="T38" fmla="*/ 398 w 442"/>
                  <a:gd name="T39" fmla="*/ 451 h 762"/>
                  <a:gd name="T40" fmla="*/ 301 w 442"/>
                  <a:gd name="T41" fmla="*/ 113 h 762"/>
                  <a:gd name="T42" fmla="*/ 314 w 442"/>
                  <a:gd name="T43" fmla="*/ 109 h 762"/>
                  <a:gd name="T44" fmla="*/ 375 w 442"/>
                  <a:gd name="T45" fmla="*/ 295 h 762"/>
                  <a:gd name="T46" fmla="*/ 417 w 442"/>
                  <a:gd name="T47" fmla="*/ 319 h 762"/>
                  <a:gd name="T48" fmla="*/ 435 w 442"/>
                  <a:gd name="T49" fmla="*/ 281 h 762"/>
                  <a:gd name="T50" fmla="*/ 352 w 442"/>
                  <a:gd name="T51" fmla="*/ 27 h 762"/>
                  <a:gd name="T52" fmla="*/ 314 w 442"/>
                  <a:gd name="T53" fmla="*/ 0 h 762"/>
                  <a:gd name="T54" fmla="*/ 223 w 442"/>
                  <a:gd name="T55" fmla="*/ 0 h 762"/>
                  <a:gd name="T56" fmla="*/ 219 w 442"/>
                  <a:gd name="T57" fmla="*/ 0 h 7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442" h="762">
                    <a:moveTo>
                      <a:pt x="219" y="0"/>
                    </a:moveTo>
                    <a:cubicBezTo>
                      <a:pt x="128" y="0"/>
                      <a:pt x="128" y="0"/>
                      <a:pt x="128" y="0"/>
                    </a:cubicBezTo>
                    <a:cubicBezTo>
                      <a:pt x="128" y="0"/>
                      <a:pt x="101" y="4"/>
                      <a:pt x="90" y="27"/>
                    </a:cubicBezTo>
                    <a:cubicBezTo>
                      <a:pt x="7" y="281"/>
                      <a:pt x="7" y="281"/>
                      <a:pt x="7" y="281"/>
                    </a:cubicBezTo>
                    <a:cubicBezTo>
                      <a:pt x="7" y="281"/>
                      <a:pt x="0" y="310"/>
                      <a:pt x="25" y="319"/>
                    </a:cubicBezTo>
                    <a:cubicBezTo>
                      <a:pt x="25" y="319"/>
                      <a:pt x="54" y="330"/>
                      <a:pt x="67" y="295"/>
                    </a:cubicBezTo>
                    <a:cubicBezTo>
                      <a:pt x="128" y="109"/>
                      <a:pt x="128" y="109"/>
                      <a:pt x="128" y="109"/>
                    </a:cubicBezTo>
                    <a:cubicBezTo>
                      <a:pt x="128" y="109"/>
                      <a:pt x="137" y="101"/>
                      <a:pt x="141" y="113"/>
                    </a:cubicBezTo>
                    <a:cubicBezTo>
                      <a:pt x="44" y="451"/>
                      <a:pt x="44" y="451"/>
                      <a:pt x="44" y="451"/>
                    </a:cubicBezTo>
                    <a:cubicBezTo>
                      <a:pt x="137" y="451"/>
                      <a:pt x="137" y="451"/>
                      <a:pt x="137" y="451"/>
                    </a:cubicBezTo>
                    <a:cubicBezTo>
                      <a:pt x="140" y="733"/>
                      <a:pt x="140" y="733"/>
                      <a:pt x="140" y="733"/>
                    </a:cubicBezTo>
                    <a:cubicBezTo>
                      <a:pt x="140" y="733"/>
                      <a:pt x="140" y="759"/>
                      <a:pt x="173" y="760"/>
                    </a:cubicBezTo>
                    <a:cubicBezTo>
                      <a:pt x="173" y="760"/>
                      <a:pt x="204" y="762"/>
                      <a:pt x="209" y="732"/>
                    </a:cubicBezTo>
                    <a:cubicBezTo>
                      <a:pt x="209" y="451"/>
                      <a:pt x="209" y="451"/>
                      <a:pt x="209" y="451"/>
                    </a:cubicBezTo>
                    <a:cubicBezTo>
                      <a:pt x="231" y="451"/>
                      <a:pt x="231" y="451"/>
                      <a:pt x="231" y="451"/>
                    </a:cubicBezTo>
                    <a:cubicBezTo>
                      <a:pt x="233" y="732"/>
                      <a:pt x="233" y="732"/>
                      <a:pt x="233" y="732"/>
                    </a:cubicBezTo>
                    <a:cubicBezTo>
                      <a:pt x="238" y="762"/>
                      <a:pt x="269" y="760"/>
                      <a:pt x="269" y="760"/>
                    </a:cubicBezTo>
                    <a:cubicBezTo>
                      <a:pt x="301" y="759"/>
                      <a:pt x="302" y="733"/>
                      <a:pt x="302" y="733"/>
                    </a:cubicBezTo>
                    <a:cubicBezTo>
                      <a:pt x="304" y="451"/>
                      <a:pt x="304" y="451"/>
                      <a:pt x="304" y="451"/>
                    </a:cubicBezTo>
                    <a:cubicBezTo>
                      <a:pt x="398" y="451"/>
                      <a:pt x="398" y="451"/>
                      <a:pt x="398" y="451"/>
                    </a:cubicBezTo>
                    <a:cubicBezTo>
                      <a:pt x="301" y="113"/>
                      <a:pt x="301" y="113"/>
                      <a:pt x="301" y="113"/>
                    </a:cubicBezTo>
                    <a:cubicBezTo>
                      <a:pt x="305" y="101"/>
                      <a:pt x="314" y="109"/>
                      <a:pt x="314" y="109"/>
                    </a:cubicBezTo>
                    <a:cubicBezTo>
                      <a:pt x="375" y="295"/>
                      <a:pt x="375" y="295"/>
                      <a:pt x="375" y="295"/>
                    </a:cubicBezTo>
                    <a:cubicBezTo>
                      <a:pt x="388" y="330"/>
                      <a:pt x="417" y="319"/>
                      <a:pt x="417" y="319"/>
                    </a:cubicBezTo>
                    <a:cubicBezTo>
                      <a:pt x="442" y="310"/>
                      <a:pt x="435" y="281"/>
                      <a:pt x="435" y="281"/>
                    </a:cubicBezTo>
                    <a:cubicBezTo>
                      <a:pt x="352" y="27"/>
                      <a:pt x="352" y="27"/>
                      <a:pt x="352" y="27"/>
                    </a:cubicBezTo>
                    <a:cubicBezTo>
                      <a:pt x="341" y="4"/>
                      <a:pt x="314" y="0"/>
                      <a:pt x="314" y="0"/>
                    </a:cubicBezTo>
                    <a:cubicBezTo>
                      <a:pt x="223" y="0"/>
                      <a:pt x="223" y="0"/>
                      <a:pt x="223" y="0"/>
                    </a:cubicBezTo>
                    <a:lnTo>
                      <a:pt x="219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56"/>
            <p:cNvSpPr/>
            <p:nvPr/>
          </p:nvSpPr>
          <p:spPr>
            <a:xfrm>
              <a:off x="1999072" y="2143116"/>
              <a:ext cx="1135247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3200" dirty="0" smtClean="0">
                  <a:latin typeface="Impact" pitchFamily="34" charset="0"/>
                </a:rPr>
                <a:t>30:26</a:t>
              </a:r>
              <a:endParaRPr lang="zh-CN" altLang="en-US" sz="3200" dirty="0" smtClean="0">
                <a:latin typeface="Impact" pitchFamily="34" charset="0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3048618" y="2191400"/>
              <a:ext cx="138050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 smtClean="0"/>
                <a:t>刘欢团队</a:t>
              </a:r>
              <a:r>
                <a:rPr lang="en-US" altLang="zh-CN" sz="1400" dirty="0" smtClean="0"/>
                <a:t>: 7vs7</a:t>
              </a:r>
            </a:p>
            <a:p>
              <a:r>
                <a:rPr lang="zh-CN" altLang="en-US" sz="1400" dirty="0" smtClean="0"/>
                <a:t>那英团队</a:t>
              </a:r>
              <a:r>
                <a:rPr lang="en-US" altLang="zh-CN" sz="1400" dirty="0" smtClean="0"/>
                <a:t>:8vs6</a:t>
              </a:r>
              <a:endParaRPr lang="zh-CN" altLang="en-US" sz="1400" dirty="0"/>
            </a:p>
          </p:txBody>
        </p:sp>
        <p:sp>
          <p:nvSpPr>
            <p:cNvPr id="62" name="矩形 61"/>
            <p:cNvSpPr/>
            <p:nvPr/>
          </p:nvSpPr>
          <p:spPr>
            <a:xfrm>
              <a:off x="4357686" y="2191400"/>
              <a:ext cx="156004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 smtClean="0"/>
                <a:t>庾澄庆团队</a:t>
              </a:r>
              <a:r>
                <a:rPr lang="en-US" altLang="zh-CN" sz="1400" dirty="0" smtClean="0"/>
                <a:t>: 6vs8</a:t>
              </a:r>
            </a:p>
            <a:p>
              <a:r>
                <a:rPr lang="zh-CN" altLang="en-US" sz="1400" dirty="0" smtClean="0"/>
                <a:t>杨坤团队</a:t>
              </a:r>
              <a:r>
                <a:rPr lang="en-US" altLang="zh-CN" sz="1400" dirty="0" smtClean="0"/>
                <a:t>:9vs5</a:t>
              </a:r>
              <a:endParaRPr lang="zh-CN" altLang="en-US" sz="1400" dirty="0"/>
            </a:p>
          </p:txBody>
        </p:sp>
        <p:sp>
          <p:nvSpPr>
            <p:cNvPr id="63" name="矩形 62"/>
            <p:cNvSpPr/>
            <p:nvPr/>
          </p:nvSpPr>
          <p:spPr>
            <a:xfrm>
              <a:off x="1289214" y="3171766"/>
              <a:ext cx="471154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 typeface="Arial" charset="0"/>
                <a:buChar char="•"/>
              </a:pPr>
              <a:r>
                <a:rPr lang="en-US" altLang="zh-CN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Singer type classification</a:t>
              </a:r>
              <a:r>
                <a:rPr lang="zh-CN" altLang="en-US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歌手类型</a:t>
              </a:r>
              <a:endPara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1500166" y="3559734"/>
              <a:ext cx="220925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/>
              <a:r>
                <a:rPr lang="zh-CN" altLang="en-US" sz="1600" b="1" dirty="0" smtClean="0">
                  <a:latin typeface="微软雅黑" pitchFamily="34" charset="-122"/>
                  <a:ea typeface="微软雅黑" pitchFamily="34" charset="-122"/>
                </a:rPr>
                <a:t>改编</a:t>
              </a:r>
              <a:r>
                <a:rPr lang="en-US" altLang="zh-CN" sz="1600" b="1" dirty="0" smtClean="0"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600" b="1" dirty="0" smtClean="0">
                  <a:latin typeface="微软雅黑" pitchFamily="34" charset="-122"/>
                  <a:ea typeface="微软雅黑" pitchFamily="34" charset="-122"/>
                </a:rPr>
                <a:t>特色</a:t>
              </a:r>
              <a:r>
                <a:rPr lang="en-US" altLang="zh-CN" sz="1600" b="1" dirty="0" smtClean="0"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600" b="1" dirty="0" smtClean="0">
                  <a:latin typeface="微软雅黑" pitchFamily="34" charset="-122"/>
                  <a:ea typeface="微软雅黑" pitchFamily="34" charset="-122"/>
                </a:rPr>
                <a:t>天赋</a:t>
              </a:r>
              <a:r>
                <a:rPr lang="en-US" altLang="zh-CN" sz="1600" b="1" dirty="0" smtClean="0"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600" b="1" dirty="0" smtClean="0">
                  <a:latin typeface="微软雅黑" pitchFamily="34" charset="-122"/>
                  <a:ea typeface="微软雅黑" pitchFamily="34" charset="-122"/>
                </a:rPr>
                <a:t>专业型</a:t>
              </a:r>
              <a:endParaRPr lang="en-US" altLang="zh-CN" sz="16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3857620" y="3405846"/>
              <a:ext cx="1535805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285750" indent="-285750"/>
              <a:r>
                <a:rPr lang="en-US" altLang="zh-CN" sz="3200" dirty="0" smtClean="0">
                  <a:latin typeface="Impact" pitchFamily="34" charset="0"/>
                </a:rPr>
                <a:t>7:18:7:24</a:t>
              </a:r>
            </a:p>
          </p:txBody>
        </p:sp>
        <p:sp>
          <p:nvSpPr>
            <p:cNvPr id="66" name="矩形 65"/>
            <p:cNvSpPr/>
            <p:nvPr/>
          </p:nvSpPr>
          <p:spPr>
            <a:xfrm>
              <a:off x="1500166" y="3929066"/>
              <a:ext cx="154882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 smtClean="0"/>
                <a:t>刘欢团队</a:t>
              </a:r>
              <a:r>
                <a:rPr lang="en-US" altLang="zh-CN" sz="1400" dirty="0" smtClean="0"/>
                <a:t> 1:3:2:8</a:t>
              </a:r>
            </a:p>
            <a:p>
              <a:r>
                <a:rPr lang="zh-CN" altLang="en-US" sz="1400" dirty="0" smtClean="0"/>
                <a:t>那英团队</a:t>
              </a:r>
              <a:r>
                <a:rPr lang="en-US" altLang="zh-CN" sz="1400" dirty="0" smtClean="0"/>
                <a:t>  2:4:4:4</a:t>
              </a:r>
              <a:endParaRPr lang="zh-CN" altLang="en-US" sz="1400" dirty="0"/>
            </a:p>
          </p:txBody>
        </p:sp>
        <p:sp>
          <p:nvSpPr>
            <p:cNvPr id="67" name="矩形 66"/>
            <p:cNvSpPr/>
            <p:nvPr/>
          </p:nvSpPr>
          <p:spPr>
            <a:xfrm>
              <a:off x="3714744" y="3929066"/>
              <a:ext cx="167866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 smtClean="0"/>
                <a:t>庾澄庆团队</a:t>
              </a:r>
              <a:r>
                <a:rPr lang="en-US" altLang="zh-CN" sz="1400" dirty="0" smtClean="0"/>
                <a:t> 2:6:0:6</a:t>
              </a:r>
            </a:p>
            <a:p>
              <a:r>
                <a:rPr lang="zh-CN" altLang="en-US" sz="1400" dirty="0" smtClean="0"/>
                <a:t>杨坤团队</a:t>
              </a:r>
              <a:r>
                <a:rPr lang="en-US" altLang="zh-CN" sz="1400" dirty="0" smtClean="0"/>
                <a:t> 2:5:1:6</a:t>
              </a:r>
              <a:endParaRPr lang="zh-CN" altLang="en-US" sz="1400" dirty="0"/>
            </a:p>
          </p:txBody>
        </p:sp>
        <p:sp>
          <p:nvSpPr>
            <p:cNvPr id="68" name="矩形 67"/>
            <p:cNvSpPr/>
            <p:nvPr/>
          </p:nvSpPr>
          <p:spPr>
            <a:xfrm>
              <a:off x="1500166" y="2764033"/>
              <a:ext cx="261802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 dirty="0" smtClean="0">
                  <a:latin typeface="微软雅黑" pitchFamily="34" charset="-122"/>
                  <a:ea typeface="微软雅黑" pitchFamily="34" charset="-122"/>
                </a:rPr>
                <a:t>除了杨坤团队</a:t>
              </a:r>
              <a:r>
                <a:rPr lang="en-US" altLang="zh-CN" sz="1400" b="1" dirty="0" smtClean="0"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latin typeface="微软雅黑" pitchFamily="34" charset="-122"/>
                  <a:ea typeface="微软雅黑" pitchFamily="34" charset="-122"/>
                </a:rPr>
                <a:t>那女比例较均衡</a:t>
              </a:r>
              <a:r>
                <a:rPr lang="en-US" altLang="zh-CN" sz="1400" b="1" dirty="0" smtClean="0">
                  <a:latin typeface="微软雅黑" pitchFamily="34" charset="-122"/>
                  <a:ea typeface="微软雅黑" pitchFamily="34" charset="-122"/>
                </a:rPr>
                <a:t>.</a:t>
              </a:r>
              <a:endParaRPr lang="zh-CN" altLang="en-US" sz="14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1500117" y="4500570"/>
              <a:ext cx="292900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 dirty="0" smtClean="0">
                  <a:latin typeface="微软雅黑" pitchFamily="34" charset="-122"/>
                  <a:ea typeface="微软雅黑" pitchFamily="34" charset="-122"/>
                </a:rPr>
                <a:t>特色型和专业型歌手的被认可率高</a:t>
              </a:r>
              <a:r>
                <a:rPr lang="en-US" altLang="zh-CN" sz="1400" b="1" dirty="0" smtClean="0">
                  <a:latin typeface="微软雅黑" pitchFamily="34" charset="-122"/>
                  <a:ea typeface="微软雅黑" pitchFamily="34" charset="-122"/>
                </a:rPr>
                <a:t>.</a:t>
              </a:r>
              <a:endParaRPr lang="zh-CN" altLang="en-US" sz="14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1289214" y="4671861"/>
              <a:ext cx="3632849" cy="6145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lnSpc>
                  <a:spcPct val="200000"/>
                </a:lnSpc>
                <a:buFont typeface="Arial" charset="0"/>
                <a:buChar char="•"/>
              </a:pPr>
              <a:r>
                <a:rPr lang="en-US" altLang="zh-CN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Average age </a:t>
              </a:r>
              <a:r>
                <a:rPr lang="zh-CN" altLang="en-US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歌手平均年龄</a:t>
              </a:r>
              <a:endPara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56322" name="Picture 2" descr="http://sc.websbook.com/sc/upimg/allimg/080202/875413_47541979.jpg"/>
            <p:cNvPicPr>
              <a:picLocks noChangeAspect="1" noChangeArrowheads="1"/>
            </p:cNvPicPr>
            <p:nvPr/>
          </p:nvPicPr>
          <p:blipFill>
            <a:blip r:embed="rId5" cstate="print"/>
            <a:srcRect t="6423"/>
            <a:stretch>
              <a:fillRect/>
            </a:stretch>
          </p:blipFill>
          <p:spPr bwMode="auto">
            <a:xfrm>
              <a:off x="1428728" y="5357826"/>
              <a:ext cx="1000132" cy="633609"/>
            </a:xfrm>
            <a:prstGeom prst="rect">
              <a:avLst/>
            </a:prstGeom>
            <a:noFill/>
          </p:spPr>
        </p:pic>
        <p:sp>
          <p:nvSpPr>
            <p:cNvPr id="72" name="矩形 71"/>
            <p:cNvSpPr/>
            <p:nvPr/>
          </p:nvSpPr>
          <p:spPr>
            <a:xfrm>
              <a:off x="2285984" y="5372505"/>
              <a:ext cx="896399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3200" dirty="0" smtClean="0">
                  <a:latin typeface="Impact" pitchFamily="34" charset="0"/>
                </a:rPr>
                <a:t>26.2</a:t>
              </a:r>
              <a:endParaRPr lang="zh-CN" altLang="en-US" sz="3200" dirty="0" smtClean="0">
                <a:latin typeface="Impact" pitchFamily="34" charset="0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3120056" y="5385776"/>
              <a:ext cx="138050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 smtClean="0"/>
                <a:t>刘欢团队</a:t>
              </a:r>
              <a:r>
                <a:rPr lang="en-US" altLang="zh-CN" sz="1400" dirty="0" smtClean="0"/>
                <a:t>: 25.5</a:t>
              </a:r>
            </a:p>
            <a:p>
              <a:r>
                <a:rPr lang="zh-CN" altLang="en-US" sz="1400" dirty="0" smtClean="0"/>
                <a:t>那英团队</a:t>
              </a:r>
              <a:r>
                <a:rPr lang="en-US" altLang="zh-CN" sz="1400" dirty="0" smtClean="0"/>
                <a:t>:24.8</a:t>
              </a:r>
              <a:endParaRPr lang="zh-CN" altLang="en-US" sz="1400" dirty="0"/>
            </a:p>
          </p:txBody>
        </p:sp>
        <p:sp>
          <p:nvSpPr>
            <p:cNvPr id="74" name="矩形 73"/>
            <p:cNvSpPr/>
            <p:nvPr/>
          </p:nvSpPr>
          <p:spPr>
            <a:xfrm>
              <a:off x="4429124" y="5385776"/>
              <a:ext cx="152958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 smtClean="0"/>
                <a:t>庾澄庆团队</a:t>
              </a:r>
              <a:r>
                <a:rPr lang="en-US" altLang="zh-CN" sz="1400" dirty="0" smtClean="0"/>
                <a:t>: 27.4</a:t>
              </a:r>
            </a:p>
            <a:p>
              <a:r>
                <a:rPr lang="zh-CN" altLang="en-US" sz="1400" dirty="0" smtClean="0"/>
                <a:t>杨坤团队</a:t>
              </a:r>
              <a:r>
                <a:rPr lang="en-US" altLang="zh-CN" sz="1400" dirty="0" smtClean="0"/>
                <a:t>:27.0</a:t>
              </a:r>
              <a:endParaRPr lang="zh-CN" altLang="en-US" sz="1400" dirty="0"/>
            </a:p>
          </p:txBody>
        </p:sp>
        <p:sp>
          <p:nvSpPr>
            <p:cNvPr id="75" name="矩形 74"/>
            <p:cNvSpPr/>
            <p:nvPr/>
          </p:nvSpPr>
          <p:spPr>
            <a:xfrm>
              <a:off x="1428728" y="5929330"/>
              <a:ext cx="423705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b="1" dirty="0" smtClean="0">
                  <a:latin typeface="微软雅黑" pitchFamily="34" charset="-122"/>
                  <a:ea typeface="微软雅黑" pitchFamily="34" charset="-122"/>
                </a:rPr>
                <a:t>专业型</a:t>
              </a:r>
              <a:r>
                <a:rPr lang="en-US" altLang="zh-CN" sz="1400" b="1" dirty="0" smtClean="0"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latin typeface="微软雅黑" pitchFamily="34" charset="-122"/>
                  <a:ea typeface="微软雅黑" pitchFamily="34" charset="-122"/>
                </a:rPr>
                <a:t>半专业型歌手的参与导致整体平均年龄偏高</a:t>
              </a:r>
              <a:r>
                <a:rPr lang="en-US" altLang="zh-CN" sz="1400" b="1" dirty="0" smtClean="0">
                  <a:latin typeface="微软雅黑" pitchFamily="34" charset="-122"/>
                  <a:ea typeface="微软雅黑" pitchFamily="34" charset="-122"/>
                </a:rPr>
                <a:t>.</a:t>
              </a:r>
              <a:endParaRPr lang="zh-CN" altLang="en-US" sz="14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-11113" y="0"/>
            <a:ext cx="9204326" cy="6918325"/>
            <a:chOff x="-11113" y="0"/>
            <a:chExt cx="9204326" cy="6918325"/>
          </a:xfrm>
        </p:grpSpPr>
        <p:sp>
          <p:nvSpPr>
            <p:cNvPr id="25634" name="Rectangle 34"/>
            <p:cNvSpPr>
              <a:spLocks noChangeArrowheads="1"/>
            </p:cNvSpPr>
            <p:nvPr/>
          </p:nvSpPr>
          <p:spPr bwMode="auto">
            <a:xfrm>
              <a:off x="-11113" y="0"/>
              <a:ext cx="9204326" cy="6918325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/>
            </a:p>
          </p:txBody>
        </p:sp>
        <p:sp>
          <p:nvSpPr>
            <p:cNvPr id="25630" name="Rectangle 30"/>
            <p:cNvSpPr>
              <a:spLocks noChangeArrowheads="1"/>
            </p:cNvSpPr>
            <p:nvPr/>
          </p:nvSpPr>
          <p:spPr bwMode="auto">
            <a:xfrm>
              <a:off x="455892" y="1711293"/>
              <a:ext cx="5761038" cy="2089150"/>
            </a:xfrm>
            <a:prstGeom prst="rect">
              <a:avLst/>
            </a:prstGeom>
            <a:solidFill>
              <a:srgbClr val="C8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" name="矩形 3"/>
            <p:cNvSpPr>
              <a:spLocks noChangeArrowheads="1"/>
            </p:cNvSpPr>
            <p:nvPr/>
          </p:nvSpPr>
          <p:spPr bwMode="auto">
            <a:xfrm>
              <a:off x="6132802" y="300252"/>
              <a:ext cx="2590800" cy="6414896"/>
            </a:xfrm>
            <a:prstGeom prst="rect">
              <a:avLst/>
            </a:prstGeom>
            <a:solidFill>
              <a:srgbClr val="C8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73387" y="285728"/>
              <a:ext cx="2891497" cy="10156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itchFamily="34" charset="0"/>
                </a:rPr>
                <a:t>LIU HUAN </a:t>
              </a:r>
              <a:r>
                <a:rPr lang="en-US" altLang="zh-CN" sz="2800" dirty="0" smtClean="0">
                  <a:solidFill>
                    <a:schemeClr val="bg1"/>
                  </a:solidFill>
                  <a:latin typeface="Impact" pitchFamily="34" charset="0"/>
                </a:rPr>
                <a:t>Team   </a:t>
              </a:r>
              <a:r>
                <a:rPr lang="en-US" altLang="zh-CN" sz="6000" dirty="0" smtClean="0">
                  <a:solidFill>
                    <a:srgbClr val="FF0000"/>
                  </a:solidFill>
                  <a:latin typeface="Impact" pitchFamily="34" charset="0"/>
                </a:rPr>
                <a:t>A</a:t>
              </a:r>
              <a:endParaRPr lang="en-US" altLang="zh-CN" sz="6000" dirty="0">
                <a:solidFill>
                  <a:srgbClr val="FF0000"/>
                </a:solidFill>
                <a:latin typeface="Impact" pitchFamily="34" charset="0"/>
              </a:endParaRPr>
            </a:p>
          </p:txBody>
        </p:sp>
        <p:sp>
          <p:nvSpPr>
            <p:cNvPr id="25613" name="TextBox 6"/>
            <p:cNvSpPr txBox="1">
              <a:spLocks noChangeArrowheads="1"/>
            </p:cNvSpPr>
            <p:nvPr/>
          </p:nvSpPr>
          <p:spPr bwMode="auto">
            <a:xfrm>
              <a:off x="6269065" y="4859352"/>
              <a:ext cx="2160587" cy="6413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285750" indent="-285750">
                <a:lnSpc>
                  <a:spcPct val="200000"/>
                </a:lnSpc>
                <a:buFont typeface="Arial" charset="0"/>
                <a:buNone/>
              </a:pPr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总共转台 </a:t>
              </a:r>
              <a:r>
                <a:rPr lang="en-US" altLang="zh-CN" dirty="0" smtClean="0">
                  <a:latin typeface="微软雅黑" pitchFamily="34" charset="-122"/>
                  <a:ea typeface="微软雅黑" pitchFamily="34" charset="-122"/>
                </a:rPr>
                <a:t>28</a:t>
              </a:r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次</a:t>
              </a:r>
              <a:endParaRPr lang="zh-CN" altLang="en-US" dirty="0"/>
            </a:p>
          </p:txBody>
        </p:sp>
        <p:sp>
          <p:nvSpPr>
            <p:cNvPr id="25622" name="Text Box 22"/>
            <p:cNvSpPr txBox="1">
              <a:spLocks noChangeArrowheads="1"/>
            </p:cNvSpPr>
            <p:nvPr/>
          </p:nvSpPr>
          <p:spPr bwMode="auto">
            <a:xfrm>
              <a:off x="6216930" y="357166"/>
              <a:ext cx="1935145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dirty="0"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名以上评委认可</a:t>
              </a:r>
            </a:p>
          </p:txBody>
        </p:sp>
        <p:sp>
          <p:nvSpPr>
            <p:cNvPr id="25623" name="Text Box 23"/>
            <p:cNvSpPr txBox="1">
              <a:spLocks noChangeArrowheads="1"/>
            </p:cNvSpPr>
            <p:nvPr/>
          </p:nvSpPr>
          <p:spPr bwMode="auto">
            <a:xfrm>
              <a:off x="6289955" y="2900930"/>
              <a:ext cx="1800493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从事音乐相关的</a:t>
              </a:r>
            </a:p>
          </p:txBody>
        </p:sp>
        <p:sp>
          <p:nvSpPr>
            <p:cNvPr id="25625" name="TextBox 5"/>
            <p:cNvSpPr txBox="1">
              <a:spLocks noChangeArrowheads="1"/>
            </p:cNvSpPr>
            <p:nvPr/>
          </p:nvSpPr>
          <p:spPr bwMode="auto">
            <a:xfrm>
              <a:off x="7369455" y="3692533"/>
              <a:ext cx="1286121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5400" dirty="0" smtClean="0">
                  <a:solidFill>
                    <a:schemeClr val="bg1"/>
                  </a:solidFill>
                  <a:latin typeface="Impact" pitchFamily="34" charset="0"/>
                </a:rPr>
                <a:t>57%</a:t>
              </a:r>
              <a:endParaRPr lang="zh-CN" altLang="en-US" sz="54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25626" name="Rectangle 26"/>
            <p:cNvSpPr>
              <a:spLocks noChangeArrowheads="1"/>
            </p:cNvSpPr>
            <p:nvPr/>
          </p:nvSpPr>
          <p:spPr bwMode="auto">
            <a:xfrm>
              <a:off x="6937655" y="4025911"/>
              <a:ext cx="360362" cy="688973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628" name="Rectangle 28"/>
            <p:cNvSpPr>
              <a:spLocks noChangeArrowheads="1"/>
            </p:cNvSpPr>
            <p:nvPr/>
          </p:nvSpPr>
          <p:spPr bwMode="auto">
            <a:xfrm>
              <a:off x="3253451" y="1928802"/>
              <a:ext cx="203292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zh-CN" altLang="en-US" sz="1400" b="1" dirty="0">
                  <a:latin typeface="微软雅黑" pitchFamily="34" charset="-122"/>
                  <a:ea typeface="微软雅黑" pitchFamily="34" charset="-122"/>
                </a:rPr>
                <a:t>导师</a:t>
              </a:r>
              <a:r>
                <a:rPr lang="zh-CN" altLang="en-US" sz="1400" b="1" dirty="0" smtClean="0">
                  <a:latin typeface="微软雅黑" pitchFamily="34" charset="-122"/>
                  <a:ea typeface="微软雅黑" pitchFamily="34" charset="-122"/>
                </a:rPr>
                <a:t>：刘欢</a:t>
              </a:r>
              <a:endParaRPr lang="zh-CN" altLang="en-US" sz="1400" b="1" dirty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流行歌手、著名歌唱家 </a:t>
              </a:r>
            </a:p>
          </p:txBody>
        </p:sp>
        <p:sp>
          <p:nvSpPr>
            <p:cNvPr id="25629" name="Rectangle 29"/>
            <p:cNvSpPr>
              <a:spLocks noChangeArrowheads="1"/>
            </p:cNvSpPr>
            <p:nvPr/>
          </p:nvSpPr>
          <p:spPr bwMode="auto">
            <a:xfrm>
              <a:off x="3126451" y="2508435"/>
              <a:ext cx="1441420" cy="11695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altLang="zh-CN" sz="1400" dirty="0"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千万次的问</a:t>
              </a:r>
              <a:r>
                <a:rPr lang="en-US" altLang="zh-CN" sz="1400" dirty="0">
                  <a:latin typeface="微软雅黑" pitchFamily="34" charset="-122"/>
                  <a:ea typeface="微软雅黑" pitchFamily="34" charset="-122"/>
                </a:rPr>
                <a:t>》</a:t>
              </a:r>
            </a:p>
            <a:p>
              <a:r>
                <a:rPr lang="en-US" altLang="zh-CN" sz="1400" dirty="0"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弯弯的月亮</a:t>
              </a:r>
              <a:r>
                <a:rPr lang="en-US" altLang="zh-CN" sz="1400" dirty="0">
                  <a:latin typeface="微软雅黑" pitchFamily="34" charset="-122"/>
                  <a:ea typeface="微软雅黑" pitchFamily="34" charset="-122"/>
                </a:rPr>
                <a:t>》</a:t>
              </a:r>
            </a:p>
            <a:p>
              <a:r>
                <a:rPr lang="en-US" altLang="zh-CN" sz="1400" dirty="0"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好汉歌</a:t>
              </a:r>
              <a:r>
                <a:rPr lang="en-US" altLang="zh-CN" sz="1400" dirty="0">
                  <a:latin typeface="微软雅黑" pitchFamily="34" charset="-122"/>
                  <a:ea typeface="微软雅黑" pitchFamily="34" charset="-122"/>
                </a:rPr>
                <a:t>》</a:t>
              </a:r>
            </a:p>
            <a:p>
              <a:r>
                <a:rPr lang="en-US" altLang="zh-CN" sz="1400" dirty="0"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从头再来</a:t>
              </a:r>
              <a:r>
                <a:rPr lang="en-US" altLang="zh-CN" sz="1400" dirty="0">
                  <a:latin typeface="微软雅黑" pitchFamily="34" charset="-122"/>
                  <a:ea typeface="微软雅黑" pitchFamily="34" charset="-122"/>
                </a:rPr>
                <a:t>》</a:t>
              </a:r>
            </a:p>
            <a:p>
              <a:r>
                <a:rPr lang="en-US" altLang="zh-CN" sz="1400" dirty="0"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我和你</a:t>
              </a:r>
              <a:r>
                <a:rPr lang="en-US" altLang="zh-CN" sz="1400" dirty="0">
                  <a:latin typeface="微软雅黑" pitchFamily="34" charset="-122"/>
                  <a:ea typeface="微软雅黑" pitchFamily="34" charset="-122"/>
                </a:rPr>
                <a:t>》</a:t>
              </a:r>
            </a:p>
          </p:txBody>
        </p:sp>
        <p:graphicFrame>
          <p:nvGraphicFramePr>
            <p:cNvPr id="25606" name="图表 1"/>
            <p:cNvGraphicFramePr>
              <a:graphicFrameLocks/>
            </p:cNvGraphicFramePr>
            <p:nvPr/>
          </p:nvGraphicFramePr>
          <p:xfrm>
            <a:off x="6357950" y="742360"/>
            <a:ext cx="2141538" cy="2019300"/>
          </p:xfrm>
          <a:graphic>
            <a:graphicData uri="http://schemas.openxmlformats.org/presentationml/2006/ole">
              <p:oleObj spid="_x0000_s25608" name="Chart" r:id="rId3" imgW="2572735" imgH="2450804" progId="">
                <p:embed/>
              </p:oleObj>
            </a:graphicData>
          </a:graphic>
        </p:graphicFrame>
        <p:sp>
          <p:nvSpPr>
            <p:cNvPr id="32" name="矩形 31"/>
            <p:cNvSpPr/>
            <p:nvPr/>
          </p:nvSpPr>
          <p:spPr>
            <a:xfrm>
              <a:off x="6500826" y="785794"/>
              <a:ext cx="1071570" cy="1967932"/>
            </a:xfrm>
            <a:prstGeom prst="rect">
              <a:avLst/>
            </a:prstGeom>
            <a:solidFill>
              <a:srgbClr val="C80000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5603" name="TextBox 5"/>
            <p:cNvSpPr txBox="1">
              <a:spLocks noChangeArrowheads="1"/>
            </p:cNvSpPr>
            <p:nvPr/>
          </p:nvSpPr>
          <p:spPr bwMode="auto">
            <a:xfrm>
              <a:off x="6319859" y="1318623"/>
              <a:ext cx="1395413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5400" dirty="0">
                  <a:solidFill>
                    <a:schemeClr val="bg1"/>
                  </a:solidFill>
                  <a:latin typeface="Impact" pitchFamily="34" charset="0"/>
                </a:rPr>
                <a:t>50%</a:t>
              </a:r>
              <a:endParaRPr lang="zh-CN" altLang="en-US" sz="54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33" name="Rectangle 26"/>
            <p:cNvSpPr>
              <a:spLocks noChangeArrowheads="1"/>
            </p:cNvSpPr>
            <p:nvPr/>
          </p:nvSpPr>
          <p:spPr bwMode="auto">
            <a:xfrm>
              <a:off x="6497654" y="3500438"/>
              <a:ext cx="360362" cy="121444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614" name="Text Box 14"/>
            <p:cNvSpPr txBox="1">
              <a:spLocks noChangeArrowheads="1"/>
            </p:cNvSpPr>
            <p:nvPr/>
          </p:nvSpPr>
          <p:spPr bwMode="auto">
            <a:xfrm>
              <a:off x="6311915" y="5572140"/>
              <a:ext cx="403225" cy="2746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Impact" pitchFamily="34" charset="0"/>
                </a:rPr>
                <a:t>No1</a:t>
              </a:r>
            </a:p>
          </p:txBody>
        </p:sp>
        <p:sp>
          <p:nvSpPr>
            <p:cNvPr id="25615" name="Text Box 15"/>
            <p:cNvSpPr txBox="1">
              <a:spLocks noChangeArrowheads="1"/>
            </p:cNvSpPr>
            <p:nvPr/>
          </p:nvSpPr>
          <p:spPr bwMode="auto">
            <a:xfrm>
              <a:off x="6957300" y="5572140"/>
              <a:ext cx="420688" cy="2746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200">
                  <a:solidFill>
                    <a:schemeClr val="bg1"/>
                  </a:solidFill>
                  <a:latin typeface="Impact" pitchFamily="34" charset="0"/>
                </a:rPr>
                <a:t>No2</a:t>
              </a:r>
            </a:p>
          </p:txBody>
        </p:sp>
        <p:sp>
          <p:nvSpPr>
            <p:cNvPr id="25616" name="Text Box 16"/>
            <p:cNvSpPr txBox="1">
              <a:spLocks noChangeArrowheads="1"/>
            </p:cNvSpPr>
            <p:nvPr/>
          </p:nvSpPr>
          <p:spPr bwMode="auto">
            <a:xfrm>
              <a:off x="7541178" y="5572140"/>
              <a:ext cx="425450" cy="2746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200">
                  <a:solidFill>
                    <a:schemeClr val="bg1"/>
                  </a:solidFill>
                  <a:latin typeface="Impact" pitchFamily="34" charset="0"/>
                </a:rPr>
                <a:t>No3</a:t>
              </a:r>
            </a:p>
          </p:txBody>
        </p:sp>
        <p:sp>
          <p:nvSpPr>
            <p:cNvPr id="25617" name="Text Box 17"/>
            <p:cNvSpPr txBox="1">
              <a:spLocks noChangeArrowheads="1"/>
            </p:cNvSpPr>
            <p:nvPr/>
          </p:nvSpPr>
          <p:spPr bwMode="auto">
            <a:xfrm>
              <a:off x="8080403" y="5572140"/>
              <a:ext cx="420687" cy="2746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Impact" pitchFamily="34" charset="0"/>
                </a:rPr>
                <a:t>No4</a:t>
              </a:r>
            </a:p>
          </p:txBody>
        </p:sp>
        <p:sp>
          <p:nvSpPr>
            <p:cNvPr id="25618" name="Text Box 18"/>
            <p:cNvSpPr txBox="1">
              <a:spLocks noChangeArrowheads="1"/>
            </p:cNvSpPr>
            <p:nvPr/>
          </p:nvSpPr>
          <p:spPr bwMode="auto">
            <a:xfrm>
              <a:off x="6286512" y="5776927"/>
              <a:ext cx="513282" cy="8309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Impact" pitchFamily="34" charset="0"/>
                </a:rPr>
                <a:t>8</a:t>
              </a:r>
              <a:endParaRPr lang="en-US" altLang="zh-CN" sz="48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25619" name="Text Box 19"/>
            <p:cNvSpPr txBox="1">
              <a:spLocks noChangeArrowheads="1"/>
            </p:cNvSpPr>
            <p:nvPr/>
          </p:nvSpPr>
          <p:spPr bwMode="auto">
            <a:xfrm>
              <a:off x="6823473" y="5776927"/>
              <a:ext cx="748923" cy="8309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Impact" pitchFamily="34" charset="0"/>
                </a:rPr>
                <a:t>10</a:t>
              </a:r>
              <a:endParaRPr lang="en-US" altLang="zh-CN" sz="48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25620" name="Text Box 20"/>
            <p:cNvSpPr txBox="1">
              <a:spLocks noChangeArrowheads="1"/>
            </p:cNvSpPr>
            <p:nvPr/>
          </p:nvSpPr>
          <p:spPr bwMode="auto">
            <a:xfrm>
              <a:off x="7554371" y="5776927"/>
              <a:ext cx="518091" cy="8309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Impact" pitchFamily="34" charset="0"/>
                </a:rPr>
                <a:t>6</a:t>
              </a:r>
              <a:endParaRPr lang="en-US" altLang="zh-CN" sz="48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25621" name="Text Box 21"/>
            <p:cNvSpPr txBox="1">
              <a:spLocks noChangeArrowheads="1"/>
            </p:cNvSpPr>
            <p:nvPr/>
          </p:nvSpPr>
          <p:spPr bwMode="auto">
            <a:xfrm>
              <a:off x="8080085" y="5788040"/>
              <a:ext cx="492443" cy="8309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Impact" pitchFamily="34" charset="0"/>
                </a:rPr>
                <a:t>4</a:t>
              </a:r>
              <a:endParaRPr lang="en-US" altLang="zh-CN" sz="48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pic>
          <p:nvPicPr>
            <p:cNvPr id="34" name="Picture 7" descr="刘欢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804550" y="2071678"/>
              <a:ext cx="1838624" cy="1296079"/>
            </a:xfrm>
            <a:prstGeom prst="ellipse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35" name="TextBox 34"/>
            <p:cNvSpPr txBox="1"/>
            <p:nvPr/>
          </p:nvSpPr>
          <p:spPr>
            <a:xfrm>
              <a:off x="642910" y="4119096"/>
              <a:ext cx="5394425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altLang="zh-CN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被</a:t>
              </a:r>
              <a:r>
                <a:rPr lang="en-US" altLang="zh-CN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en-US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名以上评委认可的歌手最多的组</a:t>
              </a:r>
              <a:r>
                <a:rPr lang="en-US" altLang="zh-CN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(7</a:t>
              </a:r>
              <a:r>
                <a:rPr lang="zh-CN" altLang="en-US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名</a:t>
              </a:r>
              <a:r>
                <a:rPr lang="en-US" altLang="zh-CN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)</a:t>
              </a:r>
            </a:p>
            <a:p>
              <a:pPr>
                <a:buFont typeface="Arial" pitchFamily="34" charset="0"/>
                <a:buChar char="•"/>
              </a:pPr>
              <a:r>
                <a:rPr lang="en-US" altLang="zh-CN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专业或半专业型歌手的有实力歌手占据</a:t>
              </a:r>
              <a:r>
                <a:rPr lang="en-US" altLang="zh-CN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57%</a:t>
              </a:r>
              <a:r>
                <a:rPr lang="zh-CN" altLang="en-US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的比重</a:t>
              </a:r>
              <a:r>
                <a:rPr lang="en-US" altLang="zh-CN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.</a:t>
              </a:r>
            </a:p>
            <a:p>
              <a:pPr>
                <a:buFont typeface="Arial" pitchFamily="34" charset="0"/>
                <a:buChar char="•"/>
              </a:pPr>
              <a:r>
                <a:rPr lang="en-US" altLang="zh-CN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第五场比赛为止转台共</a:t>
              </a:r>
              <a:r>
                <a:rPr lang="en-US" altLang="zh-CN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28</a:t>
              </a:r>
              <a:r>
                <a:rPr lang="zh-CN" altLang="en-US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次</a:t>
              </a:r>
              <a:r>
                <a:rPr lang="en-US" altLang="zh-CN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第一次转台数很少</a:t>
              </a:r>
              <a:r>
                <a:rPr lang="en-US" altLang="zh-CN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冷静</a:t>
              </a:r>
              <a:r>
                <a:rPr lang="en-US" altLang="zh-CN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深思熟虑派</a:t>
              </a:r>
              <a:r>
                <a:rPr lang="en-US" altLang="zh-CN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.</a:t>
              </a:r>
            </a:p>
            <a:p>
              <a:pPr>
                <a:buFont typeface="Arial" pitchFamily="34" charset="0"/>
                <a:buChar char="•"/>
              </a:pPr>
              <a:r>
                <a:rPr lang="en-US" altLang="zh-CN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值得关注歌手</a:t>
              </a:r>
              <a:r>
                <a:rPr lang="en-US" altLang="zh-CN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: </a:t>
              </a:r>
              <a:r>
                <a:rPr lang="zh-CN" altLang="en-US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郑虹</a:t>
              </a:r>
              <a:r>
                <a:rPr lang="en-US" altLang="zh-CN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吉克隽逸</a:t>
              </a:r>
              <a:r>
                <a:rPr lang="en-US" altLang="zh-CN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袁娅维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11113" y="0"/>
            <a:ext cx="9204326" cy="6918325"/>
            <a:chOff x="-11113" y="0"/>
            <a:chExt cx="9204326" cy="6918325"/>
          </a:xfrm>
        </p:grpSpPr>
        <p:sp>
          <p:nvSpPr>
            <p:cNvPr id="26657" name="Rectangle 33"/>
            <p:cNvSpPr>
              <a:spLocks noChangeArrowheads="1"/>
            </p:cNvSpPr>
            <p:nvPr/>
          </p:nvSpPr>
          <p:spPr bwMode="auto">
            <a:xfrm>
              <a:off x="-11113" y="0"/>
              <a:ext cx="9204326" cy="6918325"/>
            </a:xfrm>
            <a:prstGeom prst="rect">
              <a:avLst/>
            </a:prstGeom>
            <a:solidFill>
              <a:srgbClr val="C8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26" name="Rectangle 2"/>
            <p:cNvSpPr>
              <a:spLocks noChangeArrowheads="1"/>
            </p:cNvSpPr>
            <p:nvPr/>
          </p:nvSpPr>
          <p:spPr bwMode="auto">
            <a:xfrm>
              <a:off x="3240119" y="1714488"/>
              <a:ext cx="5761037" cy="20891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52" name="Rectangle 28"/>
            <p:cNvSpPr>
              <a:spLocks noChangeArrowheads="1"/>
            </p:cNvSpPr>
            <p:nvPr/>
          </p:nvSpPr>
          <p:spPr bwMode="auto">
            <a:xfrm>
              <a:off x="6094931" y="1852927"/>
              <a:ext cx="221246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zh-CN" altLang="en-US" sz="1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导师：那英</a:t>
              </a:r>
            </a:p>
            <a:p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著名女歌手、实力派天后 </a:t>
              </a:r>
            </a:p>
          </p:txBody>
        </p:sp>
        <p:sp>
          <p:nvSpPr>
            <p:cNvPr id="26653" name="Rectangle 29"/>
            <p:cNvSpPr>
              <a:spLocks noChangeArrowheads="1"/>
            </p:cNvSpPr>
            <p:nvPr/>
          </p:nvSpPr>
          <p:spPr bwMode="auto">
            <a:xfrm>
              <a:off x="5967931" y="2658246"/>
              <a:ext cx="1441420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altLang="zh-CN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雾里看花</a:t>
              </a:r>
              <a:r>
                <a:rPr lang="en-US" altLang="zh-CN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</a:p>
            <a:p>
              <a:r>
                <a:rPr lang="en-US" altLang="zh-CN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心酸的浪漫</a:t>
              </a:r>
              <a:r>
                <a:rPr lang="en-US" altLang="zh-CN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</a:p>
            <a:p>
              <a:r>
                <a:rPr lang="en-US" altLang="zh-CN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《</a:t>
              </a:r>
              <a:r>
                <a:rPr lang="zh-CN" altLang="en-US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征服</a:t>
              </a:r>
              <a:r>
                <a:rPr lang="en-US" altLang="zh-CN" sz="14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》</a:t>
              </a:r>
            </a:p>
            <a:p>
              <a:r>
                <a:rPr lang="en-US" altLang="zh-CN" sz="1400">
                  <a:solidFill>
                    <a:schemeClr val="bg1"/>
                  </a:solidFill>
                  <a:ea typeface="微软雅黑" pitchFamily="34" charset="-122"/>
                </a:rPr>
                <a:t>《</a:t>
              </a:r>
              <a:r>
                <a:rPr lang="zh-CN" altLang="en-US" sz="1400">
                  <a:solidFill>
                    <a:schemeClr val="bg1"/>
                  </a:solidFill>
                  <a:ea typeface="微软雅黑" pitchFamily="34" charset="-122"/>
                </a:rPr>
                <a:t>那又能怎样</a:t>
              </a:r>
              <a:r>
                <a:rPr lang="en-US" altLang="zh-CN" sz="1400">
                  <a:solidFill>
                    <a:schemeClr val="bg1"/>
                  </a:solidFill>
                  <a:ea typeface="微软雅黑" pitchFamily="34" charset="-122"/>
                </a:rPr>
                <a:t>》</a:t>
              </a:r>
            </a:p>
          </p:txBody>
        </p:sp>
        <p:sp>
          <p:nvSpPr>
            <p:cNvPr id="35" name="矩形 34"/>
            <p:cNvSpPr>
              <a:spLocks noChangeArrowheads="1"/>
            </p:cNvSpPr>
            <p:nvPr/>
          </p:nvSpPr>
          <p:spPr bwMode="auto">
            <a:xfrm>
              <a:off x="695316" y="300252"/>
              <a:ext cx="2590800" cy="641489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graphicFrame>
          <p:nvGraphicFramePr>
            <p:cNvPr id="26631" name="图表 1"/>
            <p:cNvGraphicFramePr>
              <a:graphicFrameLocks/>
            </p:cNvGraphicFramePr>
            <p:nvPr/>
          </p:nvGraphicFramePr>
          <p:xfrm>
            <a:off x="1054109" y="854081"/>
            <a:ext cx="2141537" cy="2019300"/>
          </p:xfrm>
          <a:graphic>
            <a:graphicData uri="http://schemas.openxmlformats.org/presentationml/2006/ole">
              <p:oleObj spid="_x0000_s71684" r:id="rId3" imgW="2572735" imgH="2450804" progId="">
                <p:embed/>
              </p:oleObj>
            </a:graphicData>
          </a:graphic>
        </p:graphicFrame>
        <p:sp>
          <p:nvSpPr>
            <p:cNvPr id="26647" name="Text Box 23"/>
            <p:cNvSpPr txBox="1">
              <a:spLocks noChangeArrowheads="1"/>
            </p:cNvSpPr>
            <p:nvPr/>
          </p:nvSpPr>
          <p:spPr bwMode="auto">
            <a:xfrm>
              <a:off x="760435" y="428604"/>
              <a:ext cx="1935145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名以上评委认可</a:t>
              </a:r>
            </a:p>
          </p:txBody>
        </p:sp>
        <p:sp>
          <p:nvSpPr>
            <p:cNvPr id="26648" name="Text Box 24"/>
            <p:cNvSpPr txBox="1">
              <a:spLocks noChangeArrowheads="1"/>
            </p:cNvSpPr>
            <p:nvPr/>
          </p:nvSpPr>
          <p:spPr bwMode="auto">
            <a:xfrm>
              <a:off x="833460" y="2880329"/>
              <a:ext cx="1800493" cy="3693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从事音乐相关的</a:t>
              </a:r>
            </a:p>
          </p:txBody>
        </p:sp>
        <p:sp>
          <p:nvSpPr>
            <p:cNvPr id="26650" name="TextBox 5"/>
            <p:cNvSpPr txBox="1">
              <a:spLocks noChangeArrowheads="1"/>
            </p:cNvSpPr>
            <p:nvPr/>
          </p:nvSpPr>
          <p:spPr bwMode="auto">
            <a:xfrm>
              <a:off x="1898659" y="3720116"/>
              <a:ext cx="1386918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5400" dirty="0" smtClean="0">
                  <a:solidFill>
                    <a:schemeClr val="bg1"/>
                  </a:solidFill>
                  <a:latin typeface="Impact" pitchFamily="34" charset="0"/>
                </a:rPr>
                <a:t>29%</a:t>
              </a:r>
              <a:endParaRPr lang="zh-CN" altLang="en-US" sz="54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31" name="Rectangle 26"/>
            <p:cNvSpPr>
              <a:spLocks noChangeArrowheads="1"/>
            </p:cNvSpPr>
            <p:nvPr/>
          </p:nvSpPr>
          <p:spPr bwMode="auto">
            <a:xfrm>
              <a:off x="1489335" y="4259825"/>
              <a:ext cx="360362" cy="354070"/>
            </a:xfrm>
            <a:prstGeom prst="rect">
              <a:avLst/>
            </a:prstGeom>
            <a:solidFill>
              <a:srgbClr val="C8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2" name="Rectangle 26"/>
            <p:cNvSpPr>
              <a:spLocks noChangeArrowheads="1"/>
            </p:cNvSpPr>
            <p:nvPr/>
          </p:nvSpPr>
          <p:spPr bwMode="auto">
            <a:xfrm>
              <a:off x="1049334" y="3399449"/>
              <a:ext cx="360362" cy="121444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1195382" y="957242"/>
              <a:ext cx="1071570" cy="18573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6628" name="TextBox 5"/>
            <p:cNvSpPr txBox="1">
              <a:spLocks noChangeArrowheads="1"/>
            </p:cNvSpPr>
            <p:nvPr/>
          </p:nvSpPr>
          <p:spPr bwMode="auto">
            <a:xfrm>
              <a:off x="909630" y="1385870"/>
              <a:ext cx="1395412" cy="91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5400" dirty="0">
                  <a:solidFill>
                    <a:schemeClr val="bg1"/>
                  </a:solidFill>
                  <a:latin typeface="Impact" pitchFamily="34" charset="0"/>
                </a:rPr>
                <a:t>50%</a:t>
              </a:r>
              <a:endParaRPr lang="zh-CN" altLang="en-US" sz="54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36" name="TextBox 6"/>
            <p:cNvSpPr txBox="1">
              <a:spLocks noChangeArrowheads="1"/>
            </p:cNvSpPr>
            <p:nvPr/>
          </p:nvSpPr>
          <p:spPr bwMode="auto">
            <a:xfrm>
              <a:off x="820745" y="4786322"/>
              <a:ext cx="2160587" cy="6413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285750" indent="-285750">
                <a:lnSpc>
                  <a:spcPct val="200000"/>
                </a:lnSpc>
                <a:buFont typeface="Arial" charset="0"/>
                <a:buNone/>
              </a:pPr>
              <a:r>
                <a:rPr lang="zh-CN" altLang="en-US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总共转台 </a:t>
              </a:r>
              <a:r>
                <a:rPr lang="en-US" altLang="zh-CN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29</a:t>
              </a:r>
              <a:r>
                <a:rPr lang="zh-CN" altLang="en-US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次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37" name="Text Box 14"/>
            <p:cNvSpPr txBox="1">
              <a:spLocks noChangeArrowheads="1"/>
            </p:cNvSpPr>
            <p:nvPr/>
          </p:nvSpPr>
          <p:spPr bwMode="auto">
            <a:xfrm>
              <a:off x="863595" y="5499110"/>
              <a:ext cx="403225" cy="2746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Impact" pitchFamily="34" charset="0"/>
                </a:rPr>
                <a:t>No1</a:t>
              </a:r>
            </a:p>
          </p:txBody>
        </p:sp>
        <p:sp>
          <p:nvSpPr>
            <p:cNvPr id="38" name="Text Box 15"/>
            <p:cNvSpPr txBox="1">
              <a:spLocks noChangeArrowheads="1"/>
            </p:cNvSpPr>
            <p:nvPr/>
          </p:nvSpPr>
          <p:spPr bwMode="auto">
            <a:xfrm>
              <a:off x="1508980" y="5499110"/>
              <a:ext cx="420688" cy="2746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200">
                  <a:solidFill>
                    <a:schemeClr val="bg1"/>
                  </a:solidFill>
                  <a:latin typeface="Impact" pitchFamily="34" charset="0"/>
                </a:rPr>
                <a:t>No2</a:t>
              </a:r>
            </a:p>
          </p:txBody>
        </p:sp>
        <p:sp>
          <p:nvSpPr>
            <p:cNvPr id="39" name="Text Box 16"/>
            <p:cNvSpPr txBox="1">
              <a:spLocks noChangeArrowheads="1"/>
            </p:cNvSpPr>
            <p:nvPr/>
          </p:nvSpPr>
          <p:spPr bwMode="auto">
            <a:xfrm>
              <a:off x="2092858" y="5499110"/>
              <a:ext cx="425450" cy="2746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200">
                  <a:solidFill>
                    <a:schemeClr val="bg1"/>
                  </a:solidFill>
                  <a:latin typeface="Impact" pitchFamily="34" charset="0"/>
                </a:rPr>
                <a:t>No3</a:t>
              </a:r>
            </a:p>
          </p:txBody>
        </p:sp>
        <p:sp>
          <p:nvSpPr>
            <p:cNvPr id="40" name="Text Box 17"/>
            <p:cNvSpPr txBox="1">
              <a:spLocks noChangeArrowheads="1"/>
            </p:cNvSpPr>
            <p:nvPr/>
          </p:nvSpPr>
          <p:spPr bwMode="auto">
            <a:xfrm>
              <a:off x="2632083" y="5499110"/>
              <a:ext cx="420687" cy="27463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Impact" pitchFamily="34" charset="0"/>
                </a:rPr>
                <a:t>No4</a:t>
              </a:r>
            </a:p>
          </p:txBody>
        </p:sp>
        <p:sp>
          <p:nvSpPr>
            <p:cNvPr id="41" name="Text Box 18"/>
            <p:cNvSpPr txBox="1">
              <a:spLocks noChangeArrowheads="1"/>
            </p:cNvSpPr>
            <p:nvPr/>
          </p:nvSpPr>
          <p:spPr bwMode="auto">
            <a:xfrm>
              <a:off x="838192" y="5703897"/>
              <a:ext cx="745717" cy="8309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Impact" pitchFamily="34" charset="0"/>
                </a:rPr>
                <a:t>13</a:t>
              </a:r>
              <a:endParaRPr lang="en-US" altLang="zh-CN" sz="48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42" name="Text Box 19"/>
            <p:cNvSpPr txBox="1">
              <a:spLocks noChangeArrowheads="1"/>
            </p:cNvSpPr>
            <p:nvPr/>
          </p:nvSpPr>
          <p:spPr bwMode="auto">
            <a:xfrm>
              <a:off x="1534547" y="5703897"/>
              <a:ext cx="518091" cy="8309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Impact" pitchFamily="34" charset="0"/>
                </a:rPr>
                <a:t>6</a:t>
              </a:r>
              <a:endParaRPr lang="en-US" altLang="zh-CN" sz="48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43" name="Text Box 20"/>
            <p:cNvSpPr txBox="1">
              <a:spLocks noChangeArrowheads="1"/>
            </p:cNvSpPr>
            <p:nvPr/>
          </p:nvSpPr>
          <p:spPr bwMode="auto">
            <a:xfrm>
              <a:off x="2106051" y="5703897"/>
              <a:ext cx="518091" cy="8309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Impact" pitchFamily="34" charset="0"/>
                </a:rPr>
                <a:t>6</a:t>
              </a:r>
              <a:endParaRPr lang="en-US" altLang="zh-CN" sz="48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sp>
          <p:nvSpPr>
            <p:cNvPr id="44" name="Text Box 21"/>
            <p:cNvSpPr txBox="1">
              <a:spLocks noChangeArrowheads="1"/>
            </p:cNvSpPr>
            <p:nvPr/>
          </p:nvSpPr>
          <p:spPr bwMode="auto">
            <a:xfrm>
              <a:off x="2631765" y="5715010"/>
              <a:ext cx="492443" cy="8309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Impact" pitchFamily="34" charset="0"/>
                </a:rPr>
                <a:t>4</a:t>
              </a:r>
              <a:endParaRPr lang="en-US" altLang="zh-CN" sz="48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  <p:pic>
          <p:nvPicPr>
            <p:cNvPr id="45" name="Picture 6" descr="http://imgsrc.baidu.com/forum/pic/item/8b2326979a4a9d3554fb9678.jp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 l="12576" b="6075"/>
            <a:stretch>
              <a:fillRect/>
            </a:stretch>
          </p:blipFill>
          <p:spPr bwMode="auto">
            <a:xfrm>
              <a:off x="3735364" y="2000240"/>
              <a:ext cx="1978042" cy="1415868"/>
            </a:xfrm>
            <a:prstGeom prst="ellipse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sp>
          <p:nvSpPr>
            <p:cNvPr id="26" name="TextBox 25"/>
            <p:cNvSpPr txBox="1"/>
            <p:nvPr/>
          </p:nvSpPr>
          <p:spPr>
            <a:xfrm>
              <a:off x="3715943" y="4190534"/>
              <a:ext cx="493276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被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名以上评委认可的歌手同刘欢组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是最多的组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(7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名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)</a:t>
              </a:r>
            </a:p>
            <a:p>
              <a:pPr>
                <a:buFont typeface="Arial" pitchFamily="34" charset="0"/>
                <a:buChar char="•"/>
              </a:pP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歌手类型较平均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特色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天赋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专业型歌手均为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名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.</a:t>
              </a:r>
            </a:p>
            <a:p>
              <a:pPr>
                <a:buFont typeface="Arial" pitchFamily="34" charset="0"/>
                <a:buChar char="•"/>
              </a:pP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第五场比赛为止转台共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29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次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受周围影气氛响转台次数较多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.</a:t>
              </a:r>
            </a:p>
            <a:p>
              <a:pPr>
                <a:buFont typeface="Arial" pitchFamily="34" charset="0"/>
                <a:buChar char="•"/>
              </a:pP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值得关注歌手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: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黄勇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张玮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多亮</a:t>
              </a:r>
              <a:r>
                <a:rPr lang="en-US" altLang="zh-CN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,</a:t>
              </a:r>
              <a:r>
                <a:rPr lang="zh-CN" altLang="en-US" sz="14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歌浴森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715008" y="55883"/>
              <a:ext cx="2958117" cy="10156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altLang="zh-CN" sz="2800" dirty="0" smtClean="0">
                  <a:latin typeface="Impact" pitchFamily="34" charset="0"/>
                </a:rPr>
                <a:t>NAYING Team </a:t>
              </a:r>
              <a:r>
                <a:rPr lang="en-US" altLang="zh-CN" sz="6000" dirty="0" smtClean="0">
                  <a:solidFill>
                    <a:schemeClr val="bg1"/>
                  </a:solidFill>
                  <a:latin typeface="Impact" pitchFamily="34" charset="0"/>
                </a:rPr>
                <a:t>B+</a:t>
              </a:r>
              <a:endParaRPr lang="en-US" altLang="zh-CN" sz="6000" dirty="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1375</TotalTime>
  <Words>2425</Words>
  <Application>Microsoft Office PowerPoint</Application>
  <PresentationFormat>全屏显示(4:3)</PresentationFormat>
  <Paragraphs>203</Paragraphs>
  <Slides>12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Arial</vt:lpstr>
      <vt:lpstr>宋体</vt:lpstr>
      <vt:lpstr>Calibri</vt:lpstr>
      <vt:lpstr>微软雅黑</vt:lpstr>
      <vt:lpstr>蒙纳简超刚黑</vt:lpstr>
      <vt:lpstr>Impact</vt:lpstr>
      <vt:lpstr>Arial Black</vt:lpstr>
      <vt:lpstr>Office 主题​​</vt:lpstr>
      <vt:lpstr>Chart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bread</dc:creator>
  <cp:lastModifiedBy>Administrator</cp:lastModifiedBy>
  <cp:revision>186</cp:revision>
  <dcterms:created xsi:type="dcterms:W3CDTF">2012-06-28T09:25:18Z</dcterms:created>
  <dcterms:modified xsi:type="dcterms:W3CDTF">2015-03-02T01:39:48Z</dcterms:modified>
</cp:coreProperties>
</file>