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57" r:id="rId4"/>
    <p:sldId id="266" r:id="rId5"/>
    <p:sldId id="268" r:id="rId6"/>
    <p:sldId id="259" r:id="rId7"/>
    <p:sldId id="261" r:id="rId8"/>
    <p:sldId id="262" r:id="rId9"/>
    <p:sldId id="269" r:id="rId10"/>
    <p:sldId id="260" r:id="rId11"/>
    <p:sldId id="270" r:id="rId12"/>
    <p:sldId id="271" r:id="rId13"/>
  </p:sldIdLst>
  <p:sldSz cx="9144000" cy="5143500" type="screen16x9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1308" y="-64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830026-3DA2-6C43-9252-F89D446C81AD}" type="datetimeFigureOut">
              <a:rPr kumimoji="1" lang="zh-CN" altLang="en-US" smtClean="0"/>
              <a:pPr/>
              <a:t>2015/7/28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E92174-41B3-084E-A1DB-E8612D398C88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7836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92174-41B3-084E-A1DB-E8612D398C88}" type="slidenum">
              <a:rPr kumimoji="1" lang="zh-CN" altLang="en-US" smtClean="0"/>
              <a:pPr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50547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983F7-2D0C-1741-A6D6-A6024CA6D84D}" type="datetimeFigureOut">
              <a:rPr kumimoji="1" lang="zh-CN" altLang="en-US" smtClean="0"/>
              <a:pPr/>
              <a:t>2015/7/28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51E9-485B-6F4B-BC84-CE2ED454FA40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1857293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983F7-2D0C-1741-A6D6-A6024CA6D84D}" type="datetimeFigureOut">
              <a:rPr kumimoji="1" lang="zh-CN" altLang="en-US" smtClean="0"/>
              <a:pPr/>
              <a:t>2015/7/28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51E9-485B-6F4B-BC84-CE2ED454FA40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31402518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983F7-2D0C-1741-A6D6-A6024CA6D84D}" type="datetimeFigureOut">
              <a:rPr kumimoji="1" lang="zh-CN" altLang="en-US" smtClean="0"/>
              <a:pPr/>
              <a:t>2015/7/28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51E9-485B-6F4B-BC84-CE2ED454FA40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4731983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983F7-2D0C-1741-A6D6-A6024CA6D84D}" type="datetimeFigureOut">
              <a:rPr kumimoji="1" lang="zh-CN" altLang="en-US" smtClean="0"/>
              <a:pPr/>
              <a:t>2015/7/28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51E9-485B-6F4B-BC84-CE2ED454FA40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1233617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983F7-2D0C-1741-A6D6-A6024CA6D84D}" type="datetimeFigureOut">
              <a:rPr kumimoji="1" lang="zh-CN" altLang="en-US" smtClean="0"/>
              <a:pPr/>
              <a:t>2015/7/28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51E9-485B-6F4B-BC84-CE2ED454FA40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8379064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983F7-2D0C-1741-A6D6-A6024CA6D84D}" type="datetimeFigureOut">
              <a:rPr kumimoji="1" lang="zh-CN" altLang="en-US" smtClean="0"/>
              <a:pPr/>
              <a:t>2015/7/28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51E9-485B-6F4B-BC84-CE2ED454FA40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4035933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983F7-2D0C-1741-A6D6-A6024CA6D84D}" type="datetimeFigureOut">
              <a:rPr kumimoji="1" lang="zh-CN" altLang="en-US" smtClean="0"/>
              <a:pPr/>
              <a:t>2015/7/28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51E9-485B-6F4B-BC84-CE2ED454FA40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4220506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983F7-2D0C-1741-A6D6-A6024CA6D84D}" type="datetimeFigureOut">
              <a:rPr kumimoji="1" lang="zh-CN" altLang="en-US" smtClean="0"/>
              <a:pPr/>
              <a:t>2015/7/28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51E9-485B-6F4B-BC84-CE2ED454FA40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0402395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983F7-2D0C-1741-A6D6-A6024CA6D84D}" type="datetimeFigureOut">
              <a:rPr kumimoji="1" lang="zh-CN" altLang="en-US" smtClean="0"/>
              <a:pPr/>
              <a:t>2015/7/28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51E9-485B-6F4B-BC84-CE2ED454FA40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1377305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983F7-2D0C-1741-A6D6-A6024CA6D84D}" type="datetimeFigureOut">
              <a:rPr kumimoji="1" lang="zh-CN" altLang="en-US" smtClean="0"/>
              <a:pPr/>
              <a:t>2015/7/28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51E9-485B-6F4B-BC84-CE2ED454FA40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93772195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983F7-2D0C-1741-A6D6-A6024CA6D84D}" type="datetimeFigureOut">
              <a:rPr kumimoji="1" lang="zh-CN" altLang="en-US" smtClean="0"/>
              <a:pPr/>
              <a:t>2015/7/28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51E9-485B-6F4B-BC84-CE2ED454FA40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8139922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983F7-2D0C-1741-A6D6-A6024CA6D84D}" type="datetimeFigureOut">
              <a:rPr kumimoji="1" lang="zh-CN" altLang="en-US" smtClean="0"/>
              <a:pPr/>
              <a:t>2015/7/28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4551E9-485B-6F4B-BC84-CE2ED454FA40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62609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microsoft.com/office/2007/relationships/hdphoto" Target="../media/hdphoto3.wdp"/><Relationship Id="rId4" Type="http://schemas.openxmlformats.org/officeDocument/2006/relationships/image" Target="../media/image6.png"/><Relationship Id="rId9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1.wdp"/><Relationship Id="rId7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microsoft.com/office/2007/relationships/hdphoto" Target="../media/hdphoto3.wdp"/><Relationship Id="rId4" Type="http://schemas.openxmlformats.org/officeDocument/2006/relationships/image" Target="../media/image2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hdphoto" Target="../media/hdphoto3.wdp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3.wdp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microsoft.com/office/2007/relationships/hdphoto" Target="../media/hdphoto3.wdp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microsoft.com/office/2007/relationships/hdphoto" Target="../media/hdphoto3.wdp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microsoft.com/office/2007/relationships/hdphoto" Target="../media/hdphoto3.wdp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oncert_by_pawssou-d6a53qt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Blur radius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01" b="13294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12000"/>
                </a:schemeClr>
              </a:gs>
              <a:gs pos="100000">
                <a:schemeClr val="tx1">
                  <a:lumMod val="65000"/>
                  <a:lumOff val="35000"/>
                  <a:alpha val="84000"/>
                </a:schemeClr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6" name="图片 5" descr="logo.png"/>
          <p:cNvPicPr>
            <a:picLocks noChangeAspect="1"/>
          </p:cNvPicPr>
          <p:nvPr/>
        </p:nvPicPr>
        <p:blipFill>
          <a:blip r:embed="rId5">
            <a:alphaModFix amt="47000"/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350" y="92815"/>
            <a:ext cx="681850" cy="2373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40050" y="2669977"/>
            <a:ext cx="335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 dirty="0" smtClean="0">
                <a:solidFill>
                  <a:schemeClr val="bg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3"/>
              </a:rPr>
              <a:t>为你留下生活的印迹</a:t>
            </a:r>
            <a:endParaRPr kumimoji="1" lang="zh-CN" altLang="en-US" sz="2400" dirty="0">
              <a:solidFill>
                <a:schemeClr val="bg1">
                  <a:lumMod val="7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Hiragino Sans GB W3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51150" y="3131642"/>
            <a:ext cx="344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000" dirty="0" smtClean="0">
                <a:solidFill>
                  <a:schemeClr val="bg1">
                    <a:lumMod val="75000"/>
                  </a:schemeClr>
                </a:solidFill>
                <a:latin typeface="Segoe Script"/>
                <a:cs typeface="Segoe Script"/>
              </a:rPr>
              <a:t>Keep Memories Of Life</a:t>
            </a:r>
            <a:endParaRPr kumimoji="1" lang="zh-CN" altLang="en-US" sz="2000" dirty="0">
              <a:solidFill>
                <a:schemeClr val="bg1">
                  <a:lumMod val="75000"/>
                </a:schemeClr>
              </a:solidFill>
              <a:latin typeface="Segoe Script"/>
              <a:cs typeface="Segoe Script"/>
            </a:endParaRPr>
          </a:p>
        </p:txBody>
      </p:sp>
      <p:pic>
        <p:nvPicPr>
          <p:cNvPr id="7" name="图片 6" descr="6`BZ8WS~[Y0BW211FMP`$P7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58279" y="1616902"/>
            <a:ext cx="778140" cy="778140"/>
          </a:xfrm>
          <a:prstGeom prst="rect">
            <a:avLst/>
          </a:prstGeom>
          <a:effectLst>
            <a:outerShdw blurRad="206375" dist="139700" dir="3120000" algn="tl" rotWithShape="0">
              <a:srgbClr val="000000">
                <a:alpha val="34000"/>
              </a:srgbClr>
            </a:outerShdw>
          </a:effectLst>
        </p:spPr>
      </p:pic>
      <p:sp>
        <p:nvSpPr>
          <p:cNvPr id="8" name="椭圆 7"/>
          <p:cNvSpPr/>
          <p:nvPr/>
        </p:nvSpPr>
        <p:spPr>
          <a:xfrm>
            <a:off x="4034672" y="1506101"/>
            <a:ext cx="1034040" cy="1034040"/>
          </a:xfrm>
          <a:prstGeom prst="ellipse">
            <a:avLst/>
          </a:prstGeom>
          <a:grpFill/>
          <a:ln w="952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2B71B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30807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allhaven-4555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99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-1188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87000"/>
                </a:schemeClr>
              </a:gs>
              <a:gs pos="100000">
                <a:schemeClr val="tx1">
                  <a:lumMod val="65000"/>
                  <a:lumOff val="35000"/>
                  <a:alpha val="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3262717" y="2570562"/>
            <a:ext cx="2526936" cy="34069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ts val="1940"/>
              </a:lnSpc>
            </a:pPr>
            <a:r>
              <a:rPr kumimoji="1" lang="zh-CN" altLang="en-US" sz="1600" dirty="0" smtClean="0">
                <a:solidFill>
                  <a:schemeClr val="bg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3"/>
              </a:rPr>
              <a:t>配合制造话题与拍摄传播</a:t>
            </a:r>
            <a:endParaRPr kumimoji="1" lang="en-US" altLang="zh-CN" sz="1600" dirty="0" smtClean="0">
              <a:solidFill>
                <a:schemeClr val="bg1">
                  <a:lumMod val="7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Hiragino Sans GB W3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84298" y="2108897"/>
            <a:ext cx="15779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 dirty="0" smtClean="0">
                <a:solidFill>
                  <a:schemeClr val="bg1">
                    <a:lumMod val="8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6"/>
              </a:rPr>
              <a:t>合作方式</a:t>
            </a:r>
            <a:endParaRPr kumimoji="1" lang="zh-CN" altLang="en-US" sz="2400" dirty="0">
              <a:solidFill>
                <a:schemeClr val="bg1">
                  <a:lumMod val="8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Hiragino Sans GB W6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62717" y="2911254"/>
            <a:ext cx="2526936" cy="838264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ts val="1940"/>
              </a:lnSpc>
            </a:pPr>
            <a:r>
              <a:rPr kumimoji="1" lang="zh-CN" altLang="en-US" sz="1200" dirty="0" smtClean="0">
                <a:solidFill>
                  <a:srgbClr val="7F7F7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3"/>
              </a:rPr>
              <a:t>＃痛痒别走＃</a:t>
            </a:r>
            <a:endParaRPr kumimoji="1" lang="en-US" altLang="zh-CN" sz="1200" dirty="0" smtClean="0">
              <a:solidFill>
                <a:srgbClr val="7F7F7F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Hiragino Sans GB W3"/>
            </a:endParaRPr>
          </a:p>
          <a:p>
            <a:pPr algn="ctr">
              <a:lnSpc>
                <a:spcPts val="1940"/>
              </a:lnSpc>
            </a:pPr>
            <a:r>
              <a:rPr kumimoji="1" lang="zh-CN" altLang="zh-CN" sz="1200" dirty="0" smtClean="0">
                <a:solidFill>
                  <a:srgbClr val="7F7F7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3"/>
              </a:rPr>
              <a:t>＃</a:t>
            </a:r>
            <a:r>
              <a:rPr kumimoji="1" lang="zh-CN" altLang="en-US" sz="1200" dirty="0" smtClean="0">
                <a:solidFill>
                  <a:srgbClr val="7F7F7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3"/>
              </a:rPr>
              <a:t>现场最狂粉丝</a:t>
            </a:r>
            <a:r>
              <a:rPr kumimoji="1" lang="zh-CN" altLang="en-US" sz="1400" dirty="0" smtClean="0">
                <a:solidFill>
                  <a:srgbClr val="7F7F7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3"/>
              </a:rPr>
              <a:t>＃</a:t>
            </a:r>
            <a:endParaRPr kumimoji="1" lang="en-US" altLang="zh-CN" sz="1400" dirty="0" smtClean="0">
              <a:solidFill>
                <a:srgbClr val="7F7F7F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Hiragino Sans GB W3"/>
            </a:endParaRPr>
          </a:p>
          <a:p>
            <a:pPr algn="ctr">
              <a:lnSpc>
                <a:spcPts val="1940"/>
              </a:lnSpc>
            </a:pPr>
            <a:r>
              <a:rPr kumimoji="1" lang="zh-CN" altLang="en-US" sz="1400" dirty="0" smtClean="0">
                <a:solidFill>
                  <a:srgbClr val="7F7F7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3"/>
              </a:rPr>
              <a:t>＃＃</a:t>
            </a:r>
            <a:endParaRPr kumimoji="1" lang="en-US" altLang="zh-CN" sz="1400" dirty="0" smtClean="0">
              <a:solidFill>
                <a:srgbClr val="7F7F7F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Hiragino Sans GB W3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17960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logo-amc-group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6129" y="2553425"/>
            <a:ext cx="2476500" cy="927100"/>
          </a:xfrm>
          <a:prstGeom prst="rect">
            <a:avLst/>
          </a:prstGeom>
        </p:spPr>
      </p:pic>
      <p:pic>
        <p:nvPicPr>
          <p:cNvPr id="5" name="图片 4" descr="wallhaven-45554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154" b="33994"/>
          <a:stretch/>
        </p:blipFill>
        <p:spPr>
          <a:xfrm>
            <a:off x="1" y="596627"/>
            <a:ext cx="6156928" cy="195679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64274" y="1826973"/>
            <a:ext cx="2651026" cy="240212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2B71B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72729" y="1917700"/>
            <a:ext cx="698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 smtClean="0">
                <a:solidFill>
                  <a:schemeClr val="bg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6"/>
              </a:rPr>
              <a:t>期望</a:t>
            </a:r>
            <a:endParaRPr kumimoji="1" lang="zh-CN" altLang="en-US" dirty="0">
              <a:solidFill>
                <a:schemeClr val="bg1">
                  <a:lumMod val="7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Hiragino Sans GB W6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72729" y="2274750"/>
            <a:ext cx="212347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200" dirty="0" smtClean="0">
                <a:solidFill>
                  <a:schemeClr val="bg1">
                    <a:lumMod val="6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3"/>
              </a:rPr>
              <a:t>用开放的心态尝试探索</a:t>
            </a:r>
            <a:endParaRPr kumimoji="1" lang="en-US" altLang="zh-CN" sz="1200" dirty="0" smtClean="0">
              <a:solidFill>
                <a:schemeClr val="bg1">
                  <a:lumMod val="6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Hiragino Sans GB W3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200" dirty="0" smtClean="0">
                <a:solidFill>
                  <a:schemeClr val="bg1">
                    <a:lumMod val="6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3"/>
              </a:rPr>
              <a:t>更广泛，包容，共赢的合作</a:t>
            </a:r>
            <a:endParaRPr kumimoji="1" lang="zh-CN" altLang="en-US" sz="1200" dirty="0">
              <a:solidFill>
                <a:schemeClr val="bg1">
                  <a:lumMod val="6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Hiragino Sans GB W3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72729" y="2917294"/>
            <a:ext cx="212347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200" dirty="0" smtClean="0">
                <a:solidFill>
                  <a:schemeClr val="bg1">
                    <a:lumMod val="6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3"/>
              </a:rPr>
              <a:t>携手为用户创造</a:t>
            </a:r>
            <a:endParaRPr kumimoji="1" lang="en-US" altLang="zh-CN" sz="1200" dirty="0" smtClean="0">
              <a:solidFill>
                <a:schemeClr val="bg1">
                  <a:lumMod val="6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Hiragino Sans GB W3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200" dirty="0" smtClean="0">
                <a:solidFill>
                  <a:schemeClr val="bg1">
                    <a:lumMod val="6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3"/>
              </a:rPr>
              <a:t>更便捷，多样性的科技生活</a:t>
            </a:r>
            <a:endParaRPr kumimoji="1" lang="zh-CN" altLang="en-US" sz="1200" dirty="0">
              <a:solidFill>
                <a:schemeClr val="bg1">
                  <a:lumMod val="6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Hiragino Sans GB W3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60858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logo-amc-group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24200" y="1751874"/>
            <a:ext cx="1805758" cy="676002"/>
          </a:xfrm>
          <a:prstGeom prst="rect">
            <a:avLst/>
          </a:prstGeom>
        </p:spPr>
      </p:pic>
      <p:grpSp>
        <p:nvGrpSpPr>
          <p:cNvPr id="9" name="组 8"/>
          <p:cNvGrpSpPr/>
          <p:nvPr/>
        </p:nvGrpSpPr>
        <p:grpSpPr>
          <a:xfrm>
            <a:off x="5235193" y="1558504"/>
            <a:ext cx="944526" cy="964800"/>
            <a:chOff x="5730493" y="1558504"/>
            <a:chExt cx="944526" cy="964800"/>
          </a:xfrm>
        </p:grpSpPr>
        <p:pic>
          <p:nvPicPr>
            <p:cNvPr id="5" name="图片 4" descr="6`BZ8WS~[Y0BW211FMP`$P7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839021" y="1558504"/>
              <a:ext cx="640772" cy="640772"/>
            </a:xfrm>
            <a:prstGeom prst="rect">
              <a:avLst/>
            </a:prstGeom>
            <a:effectLst/>
          </p:spPr>
        </p:pic>
        <p:pic>
          <p:nvPicPr>
            <p:cNvPr id="7" name="图片 6" descr="B0PB]YS870YY74TMBO%(@]F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6698" t="29135" r="22993" b="37284"/>
            <a:stretch/>
          </p:blipFill>
          <p:spPr>
            <a:xfrm rot="10800000" flipH="1" flipV="1">
              <a:off x="5730493" y="2129268"/>
              <a:ext cx="944526" cy="394036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1621608" y="2692400"/>
            <a:ext cx="6362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 dirty="0" smtClean="0">
                <a:solidFill>
                  <a:schemeClr val="bg1">
                    <a:lumMod val="8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6"/>
              </a:rPr>
              <a:t>让</a:t>
            </a:r>
            <a:r>
              <a:rPr kumimoji="1" lang="en-US" altLang="zh-CN" sz="2800" dirty="0" smtClean="0">
                <a:solidFill>
                  <a:schemeClr val="bg1">
                    <a:lumMod val="85000"/>
                  </a:schemeClr>
                </a:solidFill>
                <a:latin typeface="Hiragino Sans GB W6"/>
                <a:ea typeface="Hiragino Sans GB W6"/>
                <a:cs typeface="Hiragino Sans GB W6"/>
              </a:rPr>
              <a:t> </a:t>
            </a:r>
            <a:r>
              <a:rPr kumimoji="1" lang="en-US" altLang="zh-CN" sz="2400" dirty="0" smtClean="0">
                <a:solidFill>
                  <a:schemeClr val="bg1">
                    <a:lumMod val="85000"/>
                  </a:schemeClr>
                </a:solidFill>
                <a:latin typeface="Segoe Script"/>
                <a:ea typeface="Hiragino Sans GB W6"/>
                <a:cs typeface="Segoe Script"/>
              </a:rPr>
              <a:t>Live House </a:t>
            </a:r>
            <a:r>
              <a:rPr kumimoji="1" lang="zh-CN" altLang="en-US" sz="2400" dirty="0" smtClean="0">
                <a:solidFill>
                  <a:schemeClr val="bg1">
                    <a:lumMod val="8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DFTsaiW3-B5"/>
              </a:rPr>
              <a:t>成为一种生活方式</a:t>
            </a:r>
            <a:endParaRPr kumimoji="1" lang="zh-CN" altLang="en-US" sz="2400" dirty="0">
              <a:solidFill>
                <a:schemeClr val="bg1">
                  <a:lumMod val="8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DFTsaiW3-B5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92323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4696"/>
          <a:stretch/>
        </p:blipFill>
        <p:spPr>
          <a:xfrm>
            <a:off x="0" y="0"/>
            <a:ext cx="7147249" cy="5143500"/>
          </a:xfrm>
          <a:prstGeom prst="rect">
            <a:avLst/>
          </a:prstGeom>
          <a:ln w="76200" cmpd="sng"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7102" y="0"/>
            <a:ext cx="4509897" cy="5143500"/>
          </a:xfrm>
          <a:prstGeom prst="rect">
            <a:avLst/>
          </a:prstGeom>
          <a:ln w="76200" cmpd="sng">
            <a:solidFill>
              <a:srgbClr val="404040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/>
          <a:srcRect r="2359"/>
          <a:stretch/>
        </p:blipFill>
        <p:spPr>
          <a:xfrm>
            <a:off x="4308887" y="0"/>
            <a:ext cx="4835113" cy="5143500"/>
          </a:xfrm>
          <a:prstGeom prst="rect">
            <a:avLst/>
          </a:prstGeom>
          <a:ln w="76200" cmpd="sng">
            <a:solidFill>
              <a:schemeClr val="tx1">
                <a:lumMod val="65000"/>
                <a:lumOff val="35000"/>
              </a:schemeClr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l="-1" r="49179"/>
          <a:stretch/>
        </p:blipFill>
        <p:spPr>
          <a:xfrm>
            <a:off x="6561048" y="0"/>
            <a:ext cx="2582952" cy="5143500"/>
          </a:xfrm>
          <a:prstGeom prst="rect">
            <a:avLst/>
          </a:prstGeom>
          <a:ln w="76200" cmpd="sng"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95000">
                <a:schemeClr val="tx1">
                  <a:lumMod val="95000"/>
                  <a:lumOff val="5000"/>
                  <a:alpha val="78000"/>
                </a:schemeClr>
              </a:gs>
              <a:gs pos="0">
                <a:schemeClr val="tx1">
                  <a:lumMod val="65000"/>
                  <a:lumOff val="35000"/>
                  <a:alpha val="84000"/>
                </a:schemeClr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11" name="图片 10" descr="Cg-4WlGHNFyIHVSFAAA7te0AwlQAAIRuAHzqOMAADvN07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205245">
            <a:off x="5748735" y="944301"/>
            <a:ext cx="522400" cy="522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4407" y="673030"/>
            <a:ext cx="491372" cy="49137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159832">
            <a:off x="1762042" y="581258"/>
            <a:ext cx="3307500" cy="2890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 rot="21000520">
            <a:off x="1612013" y="2775708"/>
            <a:ext cx="3488899" cy="19143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 rot="242121">
            <a:off x="334495" y="1811135"/>
            <a:ext cx="2572837" cy="23609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8"/>
          <a:srcRect l="12864" r="12950"/>
          <a:stretch/>
        </p:blipFill>
        <p:spPr>
          <a:xfrm>
            <a:off x="5136056" y="3809873"/>
            <a:ext cx="761542" cy="769903"/>
          </a:xfrm>
          <a:prstGeom prst="roundRect">
            <a:avLst>
              <a:gd name="adj" fmla="val 16667"/>
            </a:avLst>
          </a:prstGeom>
          <a:scene3d>
            <a:camera prst="orthographicFront">
              <a:rot lat="20399996" lon="900000" rev="600000"/>
            </a:camera>
            <a:lightRig rig="threePt" dir="t"/>
          </a:scene3d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 rot="20464947">
            <a:off x="2635766" y="860587"/>
            <a:ext cx="702900" cy="769793"/>
          </a:xfrm>
          <a:prstGeom prst="roundRect">
            <a:avLst>
              <a:gd name="adj" fmla="val 19201"/>
            </a:avLst>
          </a:prstGeom>
        </p:spPr>
      </p:pic>
      <p:sp>
        <p:nvSpPr>
          <p:cNvPr id="20" name="文本框 19"/>
          <p:cNvSpPr txBox="1"/>
          <p:nvPr/>
        </p:nvSpPr>
        <p:spPr>
          <a:xfrm>
            <a:off x="5439480" y="2453844"/>
            <a:ext cx="3562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 smtClean="0">
                <a:solidFill>
                  <a:schemeClr val="bg1">
                    <a:lumMod val="8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6"/>
              </a:rPr>
              <a:t>传统企业互联网化的趋势</a:t>
            </a:r>
            <a:endParaRPr kumimoji="1" lang="zh-CN" altLang="en-US" sz="2400" dirty="0">
              <a:solidFill>
                <a:schemeClr val="bg1">
                  <a:lumMod val="8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Hiragino Sans GB W6"/>
            </a:endParaRPr>
          </a:p>
        </p:txBody>
      </p:sp>
      <p:pic>
        <p:nvPicPr>
          <p:cNvPr id="21" name="图片 20" descr="logo.png"/>
          <p:cNvPicPr>
            <a:picLocks noChangeAspect="1"/>
          </p:cNvPicPr>
          <p:nvPr/>
        </p:nvPicPr>
        <p:blipFill>
          <a:blip r:embed="rId9">
            <a:alphaModFix amt="47000"/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350" y="164505"/>
            <a:ext cx="681850" cy="237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130087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oncert_by_pawssou-d6a53qt.jpg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 radius="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01" b="13294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95000">
                <a:schemeClr val="tx1">
                  <a:lumMod val="95000"/>
                  <a:lumOff val="5000"/>
                  <a:alpha val="78000"/>
                </a:schemeClr>
              </a:gs>
              <a:gs pos="0">
                <a:schemeClr val="tx1">
                  <a:lumMod val="65000"/>
                  <a:lumOff val="35000"/>
                  <a:alpha val="84000"/>
                </a:schemeClr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6" name="图片 5" descr="logo.png"/>
          <p:cNvPicPr>
            <a:picLocks noChangeAspect="1"/>
          </p:cNvPicPr>
          <p:nvPr/>
        </p:nvPicPr>
        <p:blipFill>
          <a:blip r:embed="rId4">
            <a:alphaModFix amt="47000"/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350" y="164505"/>
            <a:ext cx="681850" cy="23738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373854" y="2221734"/>
            <a:ext cx="795600" cy="795600"/>
          </a:xfrm>
          <a:prstGeom prst="ellipse">
            <a:avLst/>
          </a:prstGeom>
          <a:blipFill rotWithShape="1">
            <a:blip r:embed="rId6"/>
            <a:stretch>
              <a:fillRect/>
            </a:stretch>
          </a:blipFill>
          <a:ln w="952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2B71B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373854" y="594166"/>
            <a:ext cx="795600" cy="795600"/>
          </a:xfrm>
          <a:prstGeom prst="ellipse">
            <a:avLst/>
          </a:prstGeom>
          <a:blipFill rotWithShape="1">
            <a:blip r:embed="rId7"/>
            <a:stretch>
              <a:fillRect/>
            </a:stretch>
          </a:blipFill>
          <a:ln w="952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2B71B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373854" y="3941386"/>
            <a:ext cx="795600" cy="795600"/>
          </a:xfrm>
          <a:prstGeom prst="ellipse">
            <a:avLst/>
          </a:prstGeom>
          <a:blipFill rotWithShape="1">
            <a:blip r:embed="rId8"/>
            <a:stretch>
              <a:fillRect/>
            </a:stretch>
          </a:blipFill>
          <a:ln w="952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2B71B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右大括号 10"/>
          <p:cNvSpPr/>
          <p:nvPr/>
        </p:nvSpPr>
        <p:spPr>
          <a:xfrm>
            <a:off x="2351611" y="820487"/>
            <a:ext cx="438305" cy="3754011"/>
          </a:xfrm>
          <a:prstGeom prst="rightBrace">
            <a:avLst>
              <a:gd name="adj1" fmla="val 8333"/>
              <a:gd name="adj2" fmla="val 50599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20869" y="799581"/>
            <a:ext cx="752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 smtClean="0">
                <a:solidFill>
                  <a:schemeClr val="bg1">
                    <a:lumMod val="75000"/>
                  </a:schemeClr>
                </a:solidFill>
                <a:latin typeface="Hiragino Sans GB W3"/>
                <a:ea typeface="Hiragino Sans GB W3"/>
                <a:cs typeface="Hiragino Sans GB W3"/>
              </a:rPr>
              <a:t>声音</a:t>
            </a:r>
            <a:endParaRPr kumimoji="1" lang="zh-CN" altLang="en-US" dirty="0">
              <a:solidFill>
                <a:schemeClr val="bg1">
                  <a:lumMod val="75000"/>
                </a:schemeClr>
              </a:solidFill>
              <a:latin typeface="Hiragino Sans GB W3"/>
              <a:ea typeface="Hiragino Sans GB W3"/>
              <a:cs typeface="Hiragino Sans GB W3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0869" y="2475849"/>
            <a:ext cx="752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 smtClean="0">
                <a:solidFill>
                  <a:schemeClr val="bg1">
                    <a:lumMod val="75000"/>
                  </a:schemeClr>
                </a:solidFill>
                <a:latin typeface="Hiragino Sans GB W3"/>
                <a:ea typeface="Hiragino Sans GB W3"/>
                <a:cs typeface="Hiragino Sans GB W3"/>
              </a:rPr>
              <a:t>文字</a:t>
            </a:r>
            <a:endParaRPr kumimoji="1" lang="zh-CN" altLang="en-US" dirty="0">
              <a:solidFill>
                <a:schemeClr val="bg1">
                  <a:lumMod val="75000"/>
                </a:schemeClr>
              </a:solidFill>
              <a:latin typeface="Hiragino Sans GB W3"/>
              <a:ea typeface="Hiragino Sans GB W3"/>
              <a:cs typeface="Hiragino Sans GB W3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0869" y="4115249"/>
            <a:ext cx="752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 smtClean="0">
                <a:solidFill>
                  <a:schemeClr val="bg1">
                    <a:lumMod val="75000"/>
                  </a:schemeClr>
                </a:solidFill>
                <a:latin typeface="Hiragino Sans GB W3"/>
                <a:ea typeface="Hiragino Sans GB W3"/>
                <a:cs typeface="Hiragino Sans GB W3"/>
              </a:rPr>
              <a:t>图片</a:t>
            </a:r>
            <a:endParaRPr kumimoji="1" lang="zh-CN" altLang="en-US" dirty="0">
              <a:solidFill>
                <a:schemeClr val="bg1">
                  <a:lumMod val="75000"/>
                </a:schemeClr>
              </a:solidFill>
              <a:latin typeface="Hiragino Sans GB W3"/>
              <a:ea typeface="Hiragino Sans GB W3"/>
              <a:cs typeface="Hiragino Sans GB W3"/>
            </a:endParaRPr>
          </a:p>
        </p:txBody>
      </p:sp>
      <p:pic>
        <p:nvPicPr>
          <p:cNvPr id="18" name="图片 17" descr="iphone-5s_03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78226" y="820487"/>
            <a:ext cx="1898728" cy="3802116"/>
          </a:xfrm>
          <a:prstGeom prst="rect">
            <a:avLst/>
          </a:prstGeom>
          <a:effectLst>
            <a:outerShdw blurRad="234950" dist="38100" dir="2700000" algn="tl" rotWithShape="0">
              <a:srgbClr val="000000">
                <a:alpha val="52000"/>
              </a:srgbClr>
            </a:outerShdw>
            <a:reflection stA="50000" endPos="60000" dir="5400000" sy="-100000" algn="bl" rotWithShape="0"/>
          </a:effectLst>
        </p:spPr>
      </p:pic>
      <p:sp>
        <p:nvSpPr>
          <p:cNvPr id="17" name="文本框 16"/>
          <p:cNvSpPr txBox="1"/>
          <p:nvPr/>
        </p:nvSpPr>
        <p:spPr>
          <a:xfrm>
            <a:off x="4073394" y="3791606"/>
            <a:ext cx="16071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80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  <a:reflection stA="50000" endPos="76000" dir="5400000" sy="-100000" algn="bl" rotWithShape="0"/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6"/>
              </a:rPr>
              <a:t>视频</a:t>
            </a:r>
            <a:endParaRPr kumimoji="1" lang="zh-CN" altLang="en-US" sz="4800" dirty="0">
              <a:solidFill>
                <a:schemeClr val="bg1">
                  <a:lumMod val="95000"/>
                </a:schemeClr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  <a:reflection stA="50000" endPos="76000" dir="5400000" sy="-100000" algn="bl" rotWithShape="0"/>
              </a:effectLst>
              <a:latin typeface="方正兰亭黑简体" panose="02000000000000000000" pitchFamily="2" charset="-122"/>
              <a:ea typeface="方正兰亭黑简体" panose="02000000000000000000" pitchFamily="2" charset="-122"/>
              <a:cs typeface="Hiragino Sans GB W6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78218" y="2198850"/>
            <a:ext cx="27596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chemeClr val="bg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6"/>
              </a:rPr>
              <a:t>	</a:t>
            </a:r>
            <a:r>
              <a:rPr kumimoji="1" lang="zh-CN" altLang="en-US" dirty="0" smtClean="0">
                <a:solidFill>
                  <a:schemeClr val="bg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6"/>
              </a:rPr>
              <a:t>短视频成为</a:t>
            </a:r>
            <a:r>
              <a:rPr kumimoji="1" lang="en-US" altLang="zh-CN" dirty="0" smtClean="0">
                <a:solidFill>
                  <a:schemeClr val="bg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6"/>
              </a:rPr>
              <a:t>4G</a:t>
            </a:r>
            <a:r>
              <a:rPr kumimoji="1" lang="zh-CN" altLang="en-US" dirty="0" smtClean="0">
                <a:solidFill>
                  <a:schemeClr val="bg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6"/>
              </a:rPr>
              <a:t>网络下最有潜力的产品</a:t>
            </a:r>
            <a:endParaRPr kumimoji="1" lang="zh-CN" altLang="en-US" dirty="0">
              <a:solidFill>
                <a:schemeClr val="bg1">
                  <a:lumMod val="7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Hiragino Sans GB W6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96121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oncert_by_pawssou-d6a53qt.jpg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 radius="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01" b="13294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95000">
                <a:schemeClr val="tx1">
                  <a:lumMod val="95000"/>
                  <a:lumOff val="5000"/>
                  <a:alpha val="78000"/>
                </a:schemeClr>
              </a:gs>
              <a:gs pos="0">
                <a:schemeClr val="tx1">
                  <a:lumMod val="65000"/>
                  <a:lumOff val="35000"/>
                  <a:alpha val="84000"/>
                </a:schemeClr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6" name="图片 5" descr="logo.png"/>
          <p:cNvPicPr>
            <a:picLocks noChangeAspect="1"/>
          </p:cNvPicPr>
          <p:nvPr/>
        </p:nvPicPr>
        <p:blipFill>
          <a:blip r:embed="rId4">
            <a:alphaModFix amt="47000"/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350" y="164505"/>
            <a:ext cx="681850" cy="237385"/>
          </a:xfrm>
          <a:prstGeom prst="rect">
            <a:avLst/>
          </a:prstGeom>
        </p:spPr>
      </p:pic>
      <p:grpSp>
        <p:nvGrpSpPr>
          <p:cNvPr id="24" name="组 23"/>
          <p:cNvGrpSpPr/>
          <p:nvPr/>
        </p:nvGrpSpPr>
        <p:grpSpPr>
          <a:xfrm>
            <a:off x="2462578" y="1782546"/>
            <a:ext cx="4218844" cy="1128976"/>
            <a:chOff x="2578442" y="1382461"/>
            <a:chExt cx="4218844" cy="1128976"/>
          </a:xfrm>
        </p:grpSpPr>
        <p:pic>
          <p:nvPicPr>
            <p:cNvPr id="7" name="图片 6" descr="QQ图片20141029195916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8436" t="42009" r="73916" b="45317"/>
            <a:stretch/>
          </p:blipFill>
          <p:spPr>
            <a:xfrm>
              <a:off x="4337901" y="1382461"/>
              <a:ext cx="629363" cy="651894"/>
            </a:xfrm>
            <a:prstGeom prst="rect">
              <a:avLst/>
            </a:prstGeom>
            <a:effectLst>
              <a:outerShdw blurRad="206375" dist="38100" dir="2700000" sx="102000" sy="102000" algn="tl" rotWithShape="0">
                <a:srgbClr val="000000">
                  <a:alpha val="46000"/>
                </a:srgbClr>
              </a:outerShdw>
            </a:effectLst>
          </p:spPr>
        </p:pic>
        <p:pic>
          <p:nvPicPr>
            <p:cNvPr id="19" name="图片 18" descr="QQ图片20141029195916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8163" t="20157" r="74190" b="67606"/>
            <a:stretch/>
          </p:blipFill>
          <p:spPr>
            <a:xfrm>
              <a:off x="2696714" y="1404940"/>
              <a:ext cx="629362" cy="629416"/>
            </a:xfrm>
            <a:prstGeom prst="rect">
              <a:avLst/>
            </a:prstGeom>
            <a:effectLst>
              <a:outerShdw blurRad="206375" dist="38100" dir="2700000" sx="102000" sy="102000" algn="tl" rotWithShape="0">
                <a:srgbClr val="000000">
                  <a:alpha val="46000"/>
                </a:srgbClr>
              </a:outerShdw>
            </a:effectLst>
          </p:spPr>
        </p:pic>
        <p:pic>
          <p:nvPicPr>
            <p:cNvPr id="12" name="图片 11" descr="未标题-1_03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979089" y="1382461"/>
              <a:ext cx="608647" cy="616969"/>
            </a:xfrm>
            <a:prstGeom prst="rect">
              <a:avLst/>
            </a:prstGeom>
            <a:effectLst>
              <a:outerShdw blurRad="206375" dist="38100" dir="2700000" sx="102000" sy="102000" algn="tl" rotWithShape="0">
                <a:srgbClr val="000000">
                  <a:alpha val="46000"/>
                </a:srgbClr>
              </a:outerShdw>
            </a:effectLst>
          </p:spPr>
        </p:pic>
        <p:sp>
          <p:nvSpPr>
            <p:cNvPr id="13" name="文本框 12"/>
            <p:cNvSpPr txBox="1"/>
            <p:nvPr/>
          </p:nvSpPr>
          <p:spPr>
            <a:xfrm>
              <a:off x="2578442" y="2142105"/>
              <a:ext cx="8338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dirty="0" smtClean="0">
                  <a:solidFill>
                    <a:schemeClr val="bg1">
                      <a:lumMod val="65000"/>
                    </a:schemeClr>
                  </a:solidFill>
                  <a:latin typeface="Hiragino Sans GB W3"/>
                  <a:ea typeface="Hiragino Sans GB W3"/>
                  <a:cs typeface="Hiragino Sans GB W3"/>
                </a:rPr>
                <a:t>美拍</a:t>
              </a:r>
              <a:endParaRPr kumimoji="1" lang="zh-CN" altLang="en-US" dirty="0">
                <a:solidFill>
                  <a:schemeClr val="bg1">
                    <a:lumMod val="65000"/>
                  </a:schemeClr>
                </a:solidFill>
                <a:latin typeface="Hiragino Sans GB W3"/>
                <a:ea typeface="Hiragino Sans GB W3"/>
                <a:cs typeface="Hiragino Sans GB W3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220954" y="2142105"/>
              <a:ext cx="8338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dirty="0" smtClean="0">
                  <a:solidFill>
                    <a:schemeClr val="bg1">
                      <a:lumMod val="65000"/>
                    </a:schemeClr>
                  </a:solidFill>
                  <a:latin typeface="Hiragino Sans GB W3"/>
                  <a:ea typeface="Hiragino Sans GB W3"/>
                  <a:cs typeface="Hiragino Sans GB W3"/>
                </a:rPr>
                <a:t>微视</a:t>
              </a:r>
              <a:endParaRPr kumimoji="1" lang="zh-CN" altLang="en-US" dirty="0">
                <a:solidFill>
                  <a:schemeClr val="bg1">
                    <a:lumMod val="65000"/>
                  </a:schemeClr>
                </a:solidFill>
                <a:latin typeface="Hiragino Sans GB W3"/>
                <a:ea typeface="Hiragino Sans GB W3"/>
                <a:cs typeface="Hiragino Sans GB W3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823940" y="2142105"/>
              <a:ext cx="9733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dirty="0" smtClean="0">
                  <a:solidFill>
                    <a:schemeClr val="bg1">
                      <a:lumMod val="65000"/>
                    </a:schemeClr>
                  </a:solidFill>
                  <a:latin typeface="Hiragino Sans GB W3"/>
                  <a:ea typeface="Hiragino Sans GB W3"/>
                  <a:cs typeface="Hiragino Sans GB W3"/>
                </a:rPr>
                <a:t>小视频</a:t>
              </a:r>
              <a:endParaRPr kumimoji="1" lang="zh-CN" altLang="en-US" dirty="0">
                <a:solidFill>
                  <a:schemeClr val="bg1">
                    <a:lumMod val="65000"/>
                  </a:schemeClr>
                </a:solidFill>
                <a:latin typeface="Hiragino Sans GB W3"/>
                <a:ea typeface="Hiragino Sans GB W3"/>
                <a:cs typeface="Hiragino Sans GB W3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866319" y="3163943"/>
            <a:ext cx="5868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rgbClr val="D9D9D9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6"/>
              </a:rPr>
              <a:t>无汇总，单个独立的段视频，只停留在某个时间段</a:t>
            </a:r>
            <a:endParaRPr kumimoji="1" lang="zh-CN" altLang="en-US" sz="2000" dirty="0">
              <a:solidFill>
                <a:srgbClr val="D9D9D9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Hiragino Sans GB W6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57234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oncert_by_pawssou-d6a53qt.jpg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 radius="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01" b="13294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95000">
                <a:schemeClr val="tx1">
                  <a:lumMod val="95000"/>
                  <a:lumOff val="5000"/>
                  <a:alpha val="78000"/>
                </a:schemeClr>
              </a:gs>
              <a:gs pos="0">
                <a:schemeClr val="tx1">
                  <a:lumMod val="65000"/>
                  <a:lumOff val="35000"/>
                  <a:alpha val="84000"/>
                </a:schemeClr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6" name="图片 5" descr="logo.png"/>
          <p:cNvPicPr>
            <a:picLocks noChangeAspect="1"/>
          </p:cNvPicPr>
          <p:nvPr/>
        </p:nvPicPr>
        <p:blipFill>
          <a:blip r:embed="rId4">
            <a:alphaModFix amt="47000"/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350" y="164505"/>
            <a:ext cx="681850" cy="237385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1966754" y="1494860"/>
            <a:ext cx="1371226" cy="1371226"/>
            <a:chOff x="3821122" y="1494860"/>
            <a:chExt cx="1371226" cy="1371226"/>
          </a:xfrm>
          <a:effectLst>
            <a:outerShdw blurRad="304800" dist="38100" dir="2700000" sx="102000" sy="102000" algn="tl" rotWithShape="0">
              <a:srgbClr val="000000">
                <a:alpha val="43000"/>
              </a:srgbClr>
            </a:outerShdw>
          </a:effectLst>
        </p:grpSpPr>
        <p:sp>
          <p:nvSpPr>
            <p:cNvPr id="2" name="圆角矩形 1"/>
            <p:cNvSpPr/>
            <p:nvPr/>
          </p:nvSpPr>
          <p:spPr>
            <a:xfrm>
              <a:off x="3821122" y="1494860"/>
              <a:ext cx="1371226" cy="1371226"/>
            </a:xfrm>
            <a:prstGeom prst="roundRect">
              <a:avLst>
                <a:gd name="adj" fmla="val 24863"/>
              </a:avLst>
            </a:prstGeom>
            <a:solidFill>
              <a:schemeClr val="bg1"/>
            </a:solidFill>
            <a:ln w="952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solidFill>
                  <a:srgbClr val="2B71B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pic>
          <p:nvPicPr>
            <p:cNvPr id="14" name="图片 13" descr="6`BZ8WS~[Y0BW211FMP`$P7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34674" y="1708412"/>
              <a:ext cx="944122" cy="944122"/>
            </a:xfrm>
            <a:prstGeom prst="rect">
              <a:avLst/>
            </a:prstGeom>
            <a:effectLst/>
          </p:spPr>
        </p:pic>
      </p:grpSp>
      <p:sp>
        <p:nvSpPr>
          <p:cNvPr id="8" name="文本框 7"/>
          <p:cNvSpPr txBox="1"/>
          <p:nvPr/>
        </p:nvSpPr>
        <p:spPr>
          <a:xfrm>
            <a:off x="1753220" y="3012200"/>
            <a:ext cx="182065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spc="600" dirty="0" smtClean="0">
                <a:solidFill>
                  <a:schemeClr val="bg1">
                    <a:lumMod val="85000"/>
                  </a:schemeClr>
                </a:solidFill>
                <a:latin typeface="Hiragino Sans GB W6"/>
                <a:ea typeface="Hiragino Sans GB W6"/>
                <a:cs typeface="Hiragino Sans GB W6"/>
              </a:rPr>
              <a:t>八喵</a:t>
            </a:r>
            <a:endParaRPr kumimoji="1" lang="zh-CN" altLang="en-US" sz="3200" spc="600" dirty="0">
              <a:solidFill>
                <a:schemeClr val="bg1">
                  <a:lumMod val="85000"/>
                </a:schemeClr>
              </a:solidFill>
              <a:latin typeface="Hiragino Sans GB W6"/>
              <a:ea typeface="Hiragino Sans GB W6"/>
              <a:cs typeface="Hiragino Sans GB W6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26858" y="1809568"/>
            <a:ext cx="3326624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Arial"/>
              <a:buChar char="•"/>
            </a:pPr>
            <a:r>
              <a:rPr kumimoji="1" lang="zh-CN" altLang="en-US" dirty="0" smtClean="0">
                <a:solidFill>
                  <a:schemeClr val="bg1">
                    <a:lumMod val="6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3"/>
              </a:rPr>
              <a:t>视频制作概念</a:t>
            </a:r>
            <a:endParaRPr kumimoji="1" lang="en-US" altLang="zh-CN" dirty="0" smtClean="0">
              <a:solidFill>
                <a:schemeClr val="bg1">
                  <a:lumMod val="6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Hiragino Sans GB W3"/>
            </a:endParaRPr>
          </a:p>
          <a:p>
            <a:pPr marL="285750" indent="-285750">
              <a:lnSpc>
                <a:spcPct val="140000"/>
              </a:lnSpc>
              <a:buFont typeface="Arial"/>
              <a:buChar char="•"/>
            </a:pPr>
            <a:r>
              <a:rPr kumimoji="1" lang="zh-CN" altLang="en-US" dirty="0" smtClean="0">
                <a:solidFill>
                  <a:schemeClr val="bg1">
                    <a:lumMod val="6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3"/>
              </a:rPr>
              <a:t>新的分享方式</a:t>
            </a:r>
            <a:endParaRPr kumimoji="1" lang="en-US" altLang="zh-CN" dirty="0">
              <a:solidFill>
                <a:schemeClr val="bg1">
                  <a:lumMod val="6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Hiragino Sans GB W3"/>
            </a:endParaRPr>
          </a:p>
          <a:p>
            <a:pPr marL="285750" indent="-285750">
              <a:lnSpc>
                <a:spcPct val="140000"/>
              </a:lnSpc>
              <a:buFont typeface="Arial"/>
              <a:buChar char="•"/>
            </a:pPr>
            <a:r>
              <a:rPr kumimoji="1" lang="zh-CN" altLang="en-US" dirty="0" smtClean="0">
                <a:solidFill>
                  <a:schemeClr val="bg1">
                    <a:lumMod val="6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3"/>
              </a:rPr>
              <a:t>做更垂直的视频社交产品</a:t>
            </a:r>
            <a:endParaRPr kumimoji="1" lang="zh-CN" altLang="en-US" dirty="0">
              <a:solidFill>
                <a:schemeClr val="bg1">
                  <a:lumMod val="6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Hiragino Sans GB W3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64832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oncert_by_pawssou-d6a53qt.jpg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 radius="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01" b="13294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95000">
                <a:schemeClr val="tx1">
                  <a:lumMod val="95000"/>
                  <a:lumOff val="5000"/>
                  <a:alpha val="78000"/>
                </a:schemeClr>
              </a:gs>
              <a:gs pos="0">
                <a:schemeClr val="tx1">
                  <a:lumMod val="65000"/>
                  <a:lumOff val="35000"/>
                  <a:alpha val="84000"/>
                </a:schemeClr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6" name="图片 5" descr="logo.png"/>
          <p:cNvPicPr>
            <a:picLocks noChangeAspect="1"/>
          </p:cNvPicPr>
          <p:nvPr/>
        </p:nvPicPr>
        <p:blipFill>
          <a:blip r:embed="rId4">
            <a:alphaModFix amt="47000"/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350" y="4824666"/>
            <a:ext cx="681850" cy="2373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0" y="0"/>
            <a:ext cx="1562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 smtClean="0">
                <a:solidFill>
                  <a:schemeClr val="bg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6"/>
              </a:rPr>
              <a:t>功能优势</a:t>
            </a:r>
            <a:endParaRPr kumimoji="1" lang="zh-CN" altLang="en-US" dirty="0">
              <a:solidFill>
                <a:schemeClr val="bg1">
                  <a:lumMod val="7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Hiragino Sans GB W6"/>
            </a:endParaRPr>
          </a:p>
        </p:txBody>
      </p:sp>
      <p:grpSp>
        <p:nvGrpSpPr>
          <p:cNvPr id="11" name="组 10"/>
          <p:cNvGrpSpPr/>
          <p:nvPr/>
        </p:nvGrpSpPr>
        <p:grpSpPr>
          <a:xfrm>
            <a:off x="1739602" y="583613"/>
            <a:ext cx="5664797" cy="3978800"/>
            <a:chOff x="2346253" y="583613"/>
            <a:chExt cx="5664797" cy="3978800"/>
          </a:xfrm>
        </p:grpSpPr>
        <p:pic>
          <p:nvPicPr>
            <p:cNvPr id="2" name="图片 1" descr="QQ图片20141029195858_2345看图王(1)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3201" t="8975" r="13199" b="10408"/>
            <a:stretch/>
          </p:blipFill>
          <p:spPr>
            <a:xfrm>
              <a:off x="2346253" y="583613"/>
              <a:ext cx="2070514" cy="3978800"/>
            </a:xfrm>
            <a:prstGeom prst="rect">
              <a:avLst/>
            </a:prstGeom>
            <a:effectLst>
              <a:outerShdw blurRad="346075" dist="38100" dir="2700000" sx="104000" sy="104000" algn="tl" rotWithShape="0">
                <a:srgbClr val="000000">
                  <a:alpha val="43000"/>
                </a:srgbClr>
              </a:outerShdw>
              <a:reflection stA="50000" endPos="36000" dist="12700" dir="5400000" sy="-100000" algn="bl" rotWithShape="0"/>
            </a:effectLst>
          </p:spPr>
        </p:pic>
        <p:pic>
          <p:nvPicPr>
            <p:cNvPr id="3" name="图片 2" descr="QQ图片20141029195858_2345看图王(2).png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479" t="7212" r="15859" b="10407"/>
            <a:stretch/>
          </p:blipFill>
          <p:spPr>
            <a:xfrm>
              <a:off x="4297551" y="1123111"/>
              <a:ext cx="1888261" cy="3439302"/>
            </a:xfrm>
            <a:prstGeom prst="rect">
              <a:avLst/>
            </a:prstGeom>
            <a:effectLst>
              <a:outerShdw blurRad="346075" dist="38100" dir="2700000" sx="104000" sy="104000" algn="tl" rotWithShape="0">
                <a:srgbClr val="000000">
                  <a:alpha val="43000"/>
                </a:srgbClr>
              </a:outerShdw>
              <a:reflection stA="50000" endPos="26000" dist="12700" dir="5400000" sy="-100000" algn="bl" rotWithShape="0"/>
            </a:effectLst>
          </p:spPr>
        </p:pic>
        <p:sp>
          <p:nvSpPr>
            <p:cNvPr id="8" name="文本框 7"/>
            <p:cNvSpPr txBox="1"/>
            <p:nvPr/>
          </p:nvSpPr>
          <p:spPr>
            <a:xfrm>
              <a:off x="4416767" y="583613"/>
              <a:ext cx="15779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400" dirty="0" smtClean="0">
                  <a:solidFill>
                    <a:schemeClr val="bg1">
                      <a:lumMod val="8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cs typeface="Hiragino Sans GB W6"/>
                </a:rPr>
                <a:t>一键拼接</a:t>
              </a:r>
              <a:endParaRPr kumimoji="1" lang="zh-CN" altLang="en-US" sz="2400" dirty="0">
                <a:solidFill>
                  <a:schemeClr val="bg1">
                    <a:lumMod val="8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6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005994" y="1219578"/>
              <a:ext cx="2005056" cy="579218"/>
            </a:xfrm>
            <a:prstGeom prst="rect">
              <a:avLst/>
            </a:prstGeom>
            <a:noFill/>
          </p:spPr>
          <p:txBody>
            <a:bodyPr wrap="square" numCol="1" rtlCol="0">
              <a:spAutoFit/>
            </a:bodyPr>
            <a:lstStyle/>
            <a:p>
              <a:pPr marL="171450" indent="-172800">
                <a:lnSpc>
                  <a:spcPts val="1940"/>
                </a:lnSpc>
                <a:buFont typeface="Arial"/>
                <a:buChar char="•"/>
              </a:pPr>
              <a:r>
                <a:rPr kumimoji="1"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cs typeface="Hiragino Sans GB W3"/>
                </a:rPr>
                <a:t>将单个视将单个视频拼接实现完</a:t>
              </a:r>
              <a:r>
                <a:rPr kumimoji="1" lang="zh-CN" altLang="en-US" sz="1200" dirty="0">
                  <a:solidFill>
                    <a:schemeClr val="bg1">
                      <a:lumMod val="7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cs typeface="Hiragino Sans GB W3"/>
                </a:rPr>
                <a:t>整播</a:t>
              </a:r>
              <a:r>
                <a:rPr kumimoji="1"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cs typeface="Hiragino Sans GB W3"/>
                </a:rPr>
                <a:t>放</a:t>
              </a:r>
              <a:endParaRPr kumimoji="1" lang="en-US" altLang="zh-CN" sz="1200" dirty="0" smtClean="0">
                <a:solidFill>
                  <a:schemeClr val="bg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3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005994" y="1798796"/>
              <a:ext cx="1881432" cy="579218"/>
            </a:xfrm>
            <a:prstGeom prst="rect">
              <a:avLst/>
            </a:prstGeom>
            <a:noFill/>
          </p:spPr>
          <p:txBody>
            <a:bodyPr wrap="square" numCol="1" rtlCol="0">
              <a:spAutoFit/>
            </a:bodyPr>
            <a:lstStyle/>
            <a:p>
              <a:pPr marL="171450" indent="-172800">
                <a:lnSpc>
                  <a:spcPts val="1940"/>
                </a:lnSpc>
                <a:buFont typeface="Arial"/>
                <a:buChar char="•"/>
              </a:pPr>
              <a:r>
                <a:rPr kumimoji="1"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cs typeface="Hiragino Sans GB W3"/>
                </a:rPr>
                <a:t>用户参与拍摄</a:t>
              </a:r>
              <a:r>
                <a:rPr kumimoji="1" lang="zh-CN" altLang="en-US" sz="1200" dirty="0">
                  <a:solidFill>
                    <a:schemeClr val="bg1">
                      <a:lumMod val="7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cs typeface="Hiragino Sans GB W3"/>
                </a:rPr>
                <a:t>，制造更多创意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8894049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oncert_by_pawssou-d6a53qt.jpg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 radius="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01" b="13294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95000">
                <a:schemeClr val="tx1">
                  <a:lumMod val="95000"/>
                  <a:lumOff val="5000"/>
                  <a:alpha val="78000"/>
                </a:schemeClr>
              </a:gs>
              <a:gs pos="0">
                <a:schemeClr val="tx1">
                  <a:lumMod val="65000"/>
                  <a:lumOff val="35000"/>
                  <a:alpha val="84000"/>
                </a:schemeClr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6" name="图片 5" descr="logo.png"/>
          <p:cNvPicPr>
            <a:picLocks noChangeAspect="1"/>
          </p:cNvPicPr>
          <p:nvPr/>
        </p:nvPicPr>
        <p:blipFill>
          <a:blip r:embed="rId4">
            <a:alphaModFix amt="47000"/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350" y="4824666"/>
            <a:ext cx="681850" cy="2373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0" y="0"/>
            <a:ext cx="1562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 smtClean="0">
                <a:solidFill>
                  <a:schemeClr val="bg1">
                    <a:lumMod val="75000"/>
                  </a:schemeClr>
                </a:solidFill>
                <a:latin typeface="Hiragino Sans GB W6"/>
                <a:ea typeface="Hiragino Sans GB W6"/>
                <a:cs typeface="Hiragino Sans GB W6"/>
              </a:rPr>
              <a:t>功能优势</a:t>
            </a:r>
            <a:endParaRPr kumimoji="1" lang="zh-CN" altLang="en-US" dirty="0">
              <a:solidFill>
                <a:schemeClr val="bg1">
                  <a:lumMod val="75000"/>
                </a:schemeClr>
              </a:solidFill>
              <a:latin typeface="Hiragino Sans GB W6"/>
              <a:ea typeface="Hiragino Sans GB W6"/>
              <a:cs typeface="Hiragino Sans GB W6"/>
            </a:endParaRPr>
          </a:p>
        </p:txBody>
      </p:sp>
      <p:grpSp>
        <p:nvGrpSpPr>
          <p:cNvPr id="11" name="组 10"/>
          <p:cNvGrpSpPr/>
          <p:nvPr/>
        </p:nvGrpSpPr>
        <p:grpSpPr>
          <a:xfrm>
            <a:off x="5307742" y="1505440"/>
            <a:ext cx="2276616" cy="1786593"/>
            <a:chOff x="5927324" y="757913"/>
            <a:chExt cx="2276616" cy="1786593"/>
          </a:xfrm>
        </p:grpSpPr>
        <p:sp>
          <p:nvSpPr>
            <p:cNvPr id="8" name="文本框 7"/>
            <p:cNvSpPr txBox="1"/>
            <p:nvPr/>
          </p:nvSpPr>
          <p:spPr>
            <a:xfrm>
              <a:off x="5927324" y="757913"/>
              <a:ext cx="15779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400" dirty="0" smtClean="0">
                  <a:solidFill>
                    <a:schemeClr val="bg1">
                      <a:lumMod val="8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cs typeface="Hiragino Sans GB W6"/>
                </a:rPr>
                <a:t>公共事件</a:t>
              </a:r>
              <a:endParaRPr kumimoji="1" lang="zh-CN" altLang="en-US" sz="2400" dirty="0">
                <a:solidFill>
                  <a:schemeClr val="bg1">
                    <a:lumMod val="8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6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005994" y="1328346"/>
              <a:ext cx="2005056" cy="335989"/>
            </a:xfrm>
            <a:prstGeom prst="rect">
              <a:avLst/>
            </a:prstGeom>
            <a:noFill/>
          </p:spPr>
          <p:txBody>
            <a:bodyPr wrap="square" numCol="1" rtlCol="0">
              <a:spAutoFit/>
            </a:bodyPr>
            <a:lstStyle/>
            <a:p>
              <a:pPr marL="171450" indent="-172800">
                <a:lnSpc>
                  <a:spcPts val="1940"/>
                </a:lnSpc>
                <a:buFont typeface="Arial"/>
                <a:buChar char="•"/>
              </a:pPr>
              <a:r>
                <a:rPr kumimoji="1"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cs typeface="Hiragino Sans GB W3"/>
                </a:rPr>
                <a:t>汇总视频素材</a:t>
              </a:r>
              <a:endParaRPr kumimoji="1" lang="en-US" altLang="zh-CN" sz="1200" dirty="0" smtClean="0">
                <a:solidFill>
                  <a:schemeClr val="bg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3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005994" y="1630203"/>
              <a:ext cx="1881432" cy="335989"/>
            </a:xfrm>
            <a:prstGeom prst="rect">
              <a:avLst/>
            </a:prstGeom>
            <a:noFill/>
          </p:spPr>
          <p:txBody>
            <a:bodyPr wrap="square" numCol="1" rtlCol="0">
              <a:spAutoFit/>
            </a:bodyPr>
            <a:lstStyle/>
            <a:p>
              <a:pPr marL="171450" indent="-172800">
                <a:lnSpc>
                  <a:spcPts val="1940"/>
                </a:lnSpc>
                <a:buFont typeface="Arial"/>
                <a:buChar char="•"/>
              </a:pPr>
              <a:r>
                <a:rPr kumimoji="1"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cs typeface="Hiragino Sans GB W3"/>
                </a:rPr>
                <a:t>增加粉丝交互与黏度</a:t>
              </a:r>
              <a:endParaRPr kumimoji="1" lang="zh-CN" altLang="en-US" sz="1200" dirty="0">
                <a:solidFill>
                  <a:schemeClr val="bg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3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005994" y="1922535"/>
              <a:ext cx="2197946" cy="335989"/>
            </a:xfrm>
            <a:prstGeom prst="rect">
              <a:avLst/>
            </a:prstGeom>
            <a:noFill/>
          </p:spPr>
          <p:txBody>
            <a:bodyPr wrap="square" numCol="1" rtlCol="0">
              <a:spAutoFit/>
            </a:bodyPr>
            <a:lstStyle/>
            <a:p>
              <a:pPr marL="171450" indent="-172800">
                <a:lnSpc>
                  <a:spcPts val="1940"/>
                </a:lnSpc>
                <a:buFont typeface="Arial"/>
                <a:buChar char="•"/>
              </a:pPr>
              <a:r>
                <a:rPr kumimoji="1"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cs typeface="Hiragino Sans GB W3"/>
                </a:rPr>
                <a:t>提升主办方知名度</a:t>
              </a:r>
              <a:endParaRPr kumimoji="1" lang="zh-CN" altLang="en-US" sz="1200" dirty="0">
                <a:solidFill>
                  <a:schemeClr val="bg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3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005994" y="2208517"/>
              <a:ext cx="2197946" cy="335989"/>
            </a:xfrm>
            <a:prstGeom prst="rect">
              <a:avLst/>
            </a:prstGeom>
            <a:noFill/>
          </p:spPr>
          <p:txBody>
            <a:bodyPr wrap="square" numCol="1" rtlCol="0">
              <a:spAutoFit/>
            </a:bodyPr>
            <a:lstStyle/>
            <a:p>
              <a:pPr marL="171450" indent="-172800">
                <a:lnSpc>
                  <a:spcPts val="1940"/>
                </a:lnSpc>
                <a:buFont typeface="Arial"/>
                <a:buChar char="•"/>
              </a:pPr>
              <a:r>
                <a:rPr kumimoji="1"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cs typeface="Hiragino Sans GB W3"/>
                </a:rPr>
                <a:t>制造话题，延长演唱会周期</a:t>
              </a:r>
              <a:endParaRPr kumimoji="1" lang="zh-CN" altLang="en-US" sz="1200" dirty="0">
                <a:solidFill>
                  <a:schemeClr val="bg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3"/>
              </a:endParaRPr>
            </a:p>
          </p:txBody>
        </p:sp>
      </p:grpSp>
      <p:pic>
        <p:nvPicPr>
          <p:cNvPr id="12" name="图片 11" descr="QQ图片20141029195858_2345看图王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181" b="9751"/>
          <a:stretch/>
        </p:blipFill>
        <p:spPr>
          <a:xfrm>
            <a:off x="3337860" y="780890"/>
            <a:ext cx="2100284" cy="3471968"/>
          </a:xfrm>
          <a:prstGeom prst="rect">
            <a:avLst/>
          </a:prstGeom>
          <a:effectLst>
            <a:reflection stA="50000" endPos="29000" dist="12700" dir="5400000" sy="-100000" algn="bl" rotWithShape="0"/>
          </a:effectLst>
        </p:spPr>
      </p:pic>
      <p:pic>
        <p:nvPicPr>
          <p:cNvPr id="17" name="图片 16" descr="1_03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2163" y="438953"/>
            <a:ext cx="2473826" cy="4348502"/>
          </a:xfrm>
          <a:prstGeom prst="rect">
            <a:avLst/>
          </a:prstGeom>
          <a:effectLst>
            <a:outerShdw blurRad="371475" dist="38100" dir="2700000" sx="104000" sy="104000" algn="tl" rotWithShape="0">
              <a:srgbClr val="000000">
                <a:alpha val="43000"/>
              </a:srgbClr>
            </a:outerShdw>
            <a:reflection stA="50000" endPos="30000" dist="127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7517507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oncert_by_pawssou-d6a53qt.jpg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 radius="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01" b="13294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100"/>
            <a:ext cx="9144000" cy="5143500"/>
          </a:xfrm>
          <a:prstGeom prst="rect">
            <a:avLst/>
          </a:prstGeom>
          <a:gradFill>
            <a:gsLst>
              <a:gs pos="95000">
                <a:schemeClr val="tx1">
                  <a:lumMod val="95000"/>
                  <a:lumOff val="5000"/>
                  <a:alpha val="78000"/>
                </a:schemeClr>
              </a:gs>
              <a:gs pos="0">
                <a:schemeClr val="tx1">
                  <a:lumMod val="65000"/>
                  <a:lumOff val="35000"/>
                  <a:alpha val="84000"/>
                </a:schemeClr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6" name="图片 5" descr="logo.png"/>
          <p:cNvPicPr>
            <a:picLocks noChangeAspect="1"/>
          </p:cNvPicPr>
          <p:nvPr/>
        </p:nvPicPr>
        <p:blipFill>
          <a:blip r:embed="rId4">
            <a:alphaModFix amt="47000"/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350" y="4824666"/>
            <a:ext cx="681850" cy="2373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0" y="0"/>
            <a:ext cx="1562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 smtClean="0">
                <a:solidFill>
                  <a:schemeClr val="bg1">
                    <a:lumMod val="75000"/>
                  </a:schemeClr>
                </a:solidFill>
                <a:latin typeface="Hiragino Sans GB W6"/>
                <a:ea typeface="Hiragino Sans GB W6"/>
                <a:cs typeface="Hiragino Sans GB W6"/>
              </a:rPr>
              <a:t>功能优势</a:t>
            </a:r>
            <a:endParaRPr kumimoji="1" lang="zh-CN" altLang="en-US" dirty="0">
              <a:solidFill>
                <a:schemeClr val="bg1">
                  <a:lumMod val="75000"/>
                </a:schemeClr>
              </a:solidFill>
              <a:latin typeface="Hiragino Sans GB W6"/>
              <a:ea typeface="Hiragino Sans GB W6"/>
              <a:cs typeface="Hiragino Sans GB W6"/>
            </a:endParaRPr>
          </a:p>
        </p:txBody>
      </p:sp>
      <p:grpSp>
        <p:nvGrpSpPr>
          <p:cNvPr id="11" name="组 10"/>
          <p:cNvGrpSpPr/>
          <p:nvPr/>
        </p:nvGrpSpPr>
        <p:grpSpPr>
          <a:xfrm>
            <a:off x="3413624" y="1507200"/>
            <a:ext cx="2357896" cy="1367617"/>
            <a:chOff x="5846044" y="759673"/>
            <a:chExt cx="2357896" cy="1367617"/>
          </a:xfrm>
        </p:grpSpPr>
        <p:sp>
          <p:nvSpPr>
            <p:cNvPr id="8" name="文本框 7"/>
            <p:cNvSpPr txBox="1"/>
            <p:nvPr/>
          </p:nvSpPr>
          <p:spPr>
            <a:xfrm>
              <a:off x="5846044" y="759673"/>
              <a:ext cx="15779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400" dirty="0" smtClean="0">
                  <a:solidFill>
                    <a:schemeClr val="bg1">
                      <a:lumMod val="8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cs typeface="Hiragino Sans GB W6"/>
                </a:rPr>
                <a:t>官方账号</a:t>
              </a:r>
              <a:endParaRPr kumimoji="1" lang="zh-CN" altLang="en-US" sz="2400" dirty="0">
                <a:solidFill>
                  <a:schemeClr val="bg1">
                    <a:lumMod val="8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6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005994" y="1294549"/>
              <a:ext cx="2005056" cy="340692"/>
            </a:xfrm>
            <a:prstGeom prst="rect">
              <a:avLst/>
            </a:prstGeom>
            <a:noFill/>
          </p:spPr>
          <p:txBody>
            <a:bodyPr wrap="square" numCol="1" rtlCol="0">
              <a:spAutoFit/>
            </a:bodyPr>
            <a:lstStyle/>
            <a:p>
              <a:pPr>
                <a:lnSpc>
                  <a:spcPts val="1940"/>
                </a:lnSpc>
              </a:pPr>
              <a:r>
                <a:rPr kumimoji="1" lang="zh-CN" altLang="en-US" sz="1600" dirty="0" smtClean="0">
                  <a:solidFill>
                    <a:schemeClr val="bg1">
                      <a:lumMod val="7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cs typeface="Hiragino Sans GB W6"/>
                </a:rPr>
                <a:t>特定权限</a:t>
              </a:r>
              <a:endParaRPr kumimoji="1" lang="en-US" altLang="zh-CN" sz="1600" dirty="0" smtClean="0">
                <a:solidFill>
                  <a:schemeClr val="bg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6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005994" y="1554003"/>
              <a:ext cx="1881432" cy="335989"/>
            </a:xfrm>
            <a:prstGeom prst="rect">
              <a:avLst/>
            </a:prstGeom>
            <a:noFill/>
          </p:spPr>
          <p:txBody>
            <a:bodyPr wrap="square" numCol="1" rtlCol="0">
              <a:spAutoFit/>
            </a:bodyPr>
            <a:lstStyle/>
            <a:p>
              <a:pPr marL="171450" indent="-172800">
                <a:lnSpc>
                  <a:spcPts val="1940"/>
                </a:lnSpc>
                <a:buFont typeface="Arial"/>
                <a:buChar char="•"/>
              </a:pPr>
              <a:r>
                <a:rPr kumimoji="1"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cs typeface="Hiragino Sans GB W3"/>
                </a:rPr>
                <a:t>发放邀请码权限</a:t>
              </a:r>
              <a:endParaRPr kumimoji="1" lang="zh-CN" altLang="en-US" sz="1200" dirty="0">
                <a:solidFill>
                  <a:schemeClr val="bg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3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005994" y="1791301"/>
              <a:ext cx="2197946" cy="335989"/>
            </a:xfrm>
            <a:prstGeom prst="rect">
              <a:avLst/>
            </a:prstGeom>
            <a:noFill/>
          </p:spPr>
          <p:txBody>
            <a:bodyPr wrap="square" numCol="1" rtlCol="0">
              <a:spAutoFit/>
            </a:bodyPr>
            <a:lstStyle/>
            <a:p>
              <a:pPr marL="171450" indent="-172800">
                <a:lnSpc>
                  <a:spcPts val="1940"/>
                </a:lnSpc>
                <a:buFont typeface="Arial"/>
                <a:buChar char="•"/>
              </a:pPr>
              <a:r>
                <a:rPr kumimoji="1"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cs typeface="Hiragino Sans GB W3"/>
                </a:rPr>
                <a:t>拼接权限</a:t>
              </a:r>
              <a:endParaRPr kumimoji="1" lang="zh-CN" altLang="en-US" sz="1200" dirty="0">
                <a:solidFill>
                  <a:schemeClr val="bg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3"/>
              </a:endParaRPr>
            </a:p>
          </p:txBody>
        </p:sp>
      </p:grpSp>
      <p:pic>
        <p:nvPicPr>
          <p:cNvPr id="14" name="图片 13" descr="3_03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16063" y="785398"/>
            <a:ext cx="2032482" cy="3572704"/>
          </a:xfrm>
          <a:prstGeom prst="rect">
            <a:avLst/>
          </a:prstGeom>
          <a:effectLst>
            <a:outerShdw blurRad="317500" dist="38100" dir="2700000" sx="104000" sy="104000" algn="tl" rotWithShape="0">
              <a:srgbClr val="000000">
                <a:alpha val="43000"/>
              </a:srgbClr>
            </a:outerShdw>
            <a:reflection stA="50000" endPos="46000" dist="12700" dir="5400000" sy="-100000" algn="bl" rotWithShape="0"/>
          </a:effectLst>
        </p:spPr>
      </p:pic>
      <p:pic>
        <p:nvPicPr>
          <p:cNvPr id="15" name="图片 14" descr="2_03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19442" y="785398"/>
            <a:ext cx="2032482" cy="3572704"/>
          </a:xfrm>
          <a:prstGeom prst="rect">
            <a:avLst/>
          </a:prstGeom>
          <a:effectLst>
            <a:outerShdw blurRad="317500" dist="38100" dir="2700000" sx="104000" sy="104000" algn="tl" rotWithShape="0">
              <a:srgbClr val="000000">
                <a:alpha val="43000"/>
              </a:srgbClr>
            </a:outerShdw>
            <a:reflection stA="50000" endPos="46000" dist="127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0668793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41030163335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3195"/>
          <a:stretch/>
        </p:blipFill>
        <p:spPr>
          <a:xfrm>
            <a:off x="0" y="-50790"/>
            <a:ext cx="9144000" cy="5194290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0" y="-2862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87000"/>
                </a:schemeClr>
              </a:gs>
              <a:gs pos="100000">
                <a:schemeClr val="tx1">
                  <a:lumMod val="65000"/>
                  <a:lumOff val="35000"/>
                  <a:alpha val="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6" name="图片 5" descr="logo.png"/>
          <p:cNvPicPr>
            <a:picLocks noChangeAspect="1"/>
          </p:cNvPicPr>
          <p:nvPr/>
        </p:nvPicPr>
        <p:blipFill>
          <a:blip r:embed="rId3">
            <a:alphaModFix amt="47000"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350" y="4824666"/>
            <a:ext cx="681850" cy="2373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0" y="0"/>
            <a:ext cx="1562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 smtClean="0">
                <a:solidFill>
                  <a:schemeClr val="bg1">
                    <a:lumMod val="75000"/>
                  </a:schemeClr>
                </a:solidFill>
                <a:latin typeface="Hiragino Sans GB W6"/>
                <a:ea typeface="Hiragino Sans GB W6"/>
                <a:cs typeface="Hiragino Sans GB W6"/>
              </a:rPr>
              <a:t>产品本质</a:t>
            </a:r>
            <a:endParaRPr kumimoji="1" lang="zh-CN" altLang="en-US" dirty="0">
              <a:solidFill>
                <a:schemeClr val="bg1">
                  <a:lumMod val="75000"/>
                </a:schemeClr>
              </a:solidFill>
              <a:latin typeface="Hiragino Sans GB W6"/>
              <a:ea typeface="Hiragino Sans GB W6"/>
              <a:cs typeface="Hiragino Sans GB W6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425289" y="2317195"/>
            <a:ext cx="40597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 smtClean="0">
                <a:solidFill>
                  <a:schemeClr val="bg1">
                    <a:lumMod val="6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6"/>
              </a:rPr>
              <a:t>打造一个</a:t>
            </a:r>
            <a:endParaRPr kumimoji="1" lang="en-US" altLang="zh-CN" sz="2800" dirty="0" smtClean="0">
              <a:solidFill>
                <a:schemeClr val="bg1">
                  <a:lumMod val="6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Hiragino Sans GB W6"/>
            </a:endParaRPr>
          </a:p>
          <a:p>
            <a:r>
              <a:rPr kumimoji="1" lang="zh-CN" altLang="en-US" sz="2800" dirty="0" smtClean="0">
                <a:solidFill>
                  <a:schemeClr val="bg1">
                    <a:lumMod val="6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6"/>
              </a:rPr>
              <a:t>优质的原创视频数据库</a:t>
            </a:r>
            <a:endParaRPr kumimoji="1" lang="zh-CN" altLang="en-US" sz="2800" dirty="0">
              <a:solidFill>
                <a:schemeClr val="bg1">
                  <a:lumMod val="6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Hiragino Sans GB W6"/>
            </a:endParaRPr>
          </a:p>
        </p:txBody>
      </p:sp>
      <p:grpSp>
        <p:nvGrpSpPr>
          <p:cNvPr id="28" name="组 27"/>
          <p:cNvGrpSpPr/>
          <p:nvPr/>
        </p:nvGrpSpPr>
        <p:grpSpPr>
          <a:xfrm>
            <a:off x="1940672" y="1776248"/>
            <a:ext cx="2276616" cy="1500611"/>
            <a:chOff x="5927324" y="757913"/>
            <a:chExt cx="2276616" cy="1500611"/>
          </a:xfrm>
        </p:grpSpPr>
        <p:sp>
          <p:nvSpPr>
            <p:cNvPr id="29" name="文本框 28"/>
            <p:cNvSpPr txBox="1"/>
            <p:nvPr/>
          </p:nvSpPr>
          <p:spPr>
            <a:xfrm>
              <a:off x="5927324" y="757913"/>
              <a:ext cx="15779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400" dirty="0" smtClean="0">
                  <a:solidFill>
                    <a:schemeClr val="bg1">
                      <a:lumMod val="8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cs typeface="Hiragino Sans GB W6"/>
                </a:rPr>
                <a:t>契合点</a:t>
              </a:r>
              <a:endParaRPr kumimoji="1" lang="zh-CN" altLang="en-US" sz="2400" dirty="0">
                <a:solidFill>
                  <a:schemeClr val="bg1">
                    <a:lumMod val="8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6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005994" y="1328346"/>
              <a:ext cx="2005056" cy="335989"/>
            </a:xfrm>
            <a:prstGeom prst="rect">
              <a:avLst/>
            </a:prstGeom>
            <a:noFill/>
          </p:spPr>
          <p:txBody>
            <a:bodyPr wrap="square" numCol="1" rtlCol="0">
              <a:spAutoFit/>
            </a:bodyPr>
            <a:lstStyle/>
            <a:p>
              <a:pPr marL="171450" indent="-172800">
                <a:lnSpc>
                  <a:spcPts val="1940"/>
                </a:lnSpc>
                <a:buFont typeface="Arial"/>
                <a:buChar char="•"/>
              </a:pPr>
              <a:r>
                <a:rPr kumimoji="1"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cs typeface="Hiragino Sans GB W3"/>
                </a:rPr>
                <a:t>数据库</a:t>
              </a:r>
              <a:endParaRPr kumimoji="1" lang="en-US" altLang="zh-CN" sz="1200" dirty="0" smtClean="0">
                <a:solidFill>
                  <a:schemeClr val="bg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3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005994" y="1630203"/>
              <a:ext cx="1881432" cy="335989"/>
            </a:xfrm>
            <a:prstGeom prst="rect">
              <a:avLst/>
            </a:prstGeom>
            <a:noFill/>
          </p:spPr>
          <p:txBody>
            <a:bodyPr wrap="square" numCol="1" rtlCol="0">
              <a:spAutoFit/>
            </a:bodyPr>
            <a:lstStyle/>
            <a:p>
              <a:pPr marL="171450" indent="-172800">
                <a:lnSpc>
                  <a:spcPts val="1940"/>
                </a:lnSpc>
                <a:buFont typeface="Arial"/>
                <a:buChar char="•"/>
              </a:pPr>
              <a:r>
                <a:rPr kumimoji="1"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cs typeface="Hiragino Sans GB W3"/>
                </a:rPr>
                <a:t>小众用户群</a:t>
              </a:r>
              <a:endParaRPr kumimoji="1" lang="zh-CN" altLang="en-US" sz="1200" dirty="0">
                <a:solidFill>
                  <a:schemeClr val="bg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3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005994" y="1922535"/>
              <a:ext cx="2197946" cy="335989"/>
            </a:xfrm>
            <a:prstGeom prst="rect">
              <a:avLst/>
            </a:prstGeom>
            <a:noFill/>
          </p:spPr>
          <p:txBody>
            <a:bodyPr wrap="square" numCol="1" rtlCol="0">
              <a:spAutoFit/>
            </a:bodyPr>
            <a:lstStyle/>
            <a:p>
              <a:pPr marL="171450" indent="-172800">
                <a:lnSpc>
                  <a:spcPts val="1940"/>
                </a:lnSpc>
                <a:buFont typeface="Arial"/>
                <a:buChar char="•"/>
              </a:pPr>
              <a:r>
                <a:rPr kumimoji="1"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cs typeface="Hiragino Sans GB W3"/>
                </a:rPr>
                <a:t>公众事件</a:t>
              </a:r>
              <a:endParaRPr kumimoji="1" lang="zh-CN" altLang="en-US" sz="1200" dirty="0">
                <a:solidFill>
                  <a:schemeClr val="bg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iragino Sans GB W3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3131383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 w="9525">
          <a:solidFill>
            <a:schemeClr val="bg1"/>
          </a:solidFill>
          <a:prstDash val="sysDash"/>
        </a:ln>
      </a:spPr>
      <a:bodyPr rtlCol="0" anchor="ctr"/>
      <a:lstStyle>
        <a:defPPr algn="ctr">
          <a:defRPr dirty="0">
            <a:solidFill>
              <a:srgbClr val="2B71B2"/>
            </a:solidFill>
            <a:latin typeface="Segoe UI" panose="020B0502040204020203" pitchFamily="34" charset="0"/>
            <a:cs typeface="Segoe UI" panose="020B0502040204020203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308</Words>
  <Application>Microsoft Office PowerPoint</Application>
  <PresentationFormat>全屏显示(16:9)</PresentationFormat>
  <Paragraphs>50</Paragraphs>
  <Slides>12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carlos c</dc:creator>
  <cp:lastModifiedBy>Administrator</cp:lastModifiedBy>
  <cp:revision>37</cp:revision>
  <dcterms:created xsi:type="dcterms:W3CDTF">2014-10-30T02:27:37Z</dcterms:created>
  <dcterms:modified xsi:type="dcterms:W3CDTF">2015-07-28T07:26:10Z</dcterms:modified>
</cp:coreProperties>
</file>