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4" r:id="rId9"/>
    <p:sldId id="266" r:id="rId10"/>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612" y="132"/>
      </p:cViewPr>
      <p:guideLst>
        <p:guide orient="horz" pos="180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0E9385-5279-4FDA-8D3F-EABE23518639}" type="datetimeFigureOut">
              <a:rPr lang="zh-CN" altLang="en-US" smtClean="0"/>
              <a:t>2015/4/8</a:t>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C2FB73-D32C-4998-8248-E3E40C3D3D0E}" type="slidenum">
              <a:rPr lang="zh-CN" altLang="en-US" smtClean="0"/>
              <a:t>‹#›</a:t>
            </a:fld>
            <a:endParaRPr lang="zh-CN" altLang="en-US"/>
          </a:p>
        </p:txBody>
      </p:sp>
    </p:spTree>
    <p:extLst>
      <p:ext uri="{BB962C8B-B14F-4D97-AF65-F5344CB8AC3E}">
        <p14:creationId xmlns:p14="http://schemas.microsoft.com/office/powerpoint/2010/main" val="403666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C2FB73-D32C-4998-8248-E3E40C3D3D0E}" type="slidenum">
              <a:rPr lang="zh-CN" altLang="en-US" smtClean="0"/>
              <a:t>1</a:t>
            </a:fld>
            <a:endParaRPr lang="zh-CN" altLang="en-US"/>
          </a:p>
        </p:txBody>
      </p:sp>
    </p:spTree>
    <p:extLst>
      <p:ext uri="{BB962C8B-B14F-4D97-AF65-F5344CB8AC3E}">
        <p14:creationId xmlns:p14="http://schemas.microsoft.com/office/powerpoint/2010/main" val="40113990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10C1EC1-C22F-4542-83AB-86ACD5D214A4}" type="datetimeFigureOut">
              <a:rPr lang="zh-CN" altLang="en-US" smtClean="0"/>
              <a:t>2015/4/8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1AB04B-4A4B-42BE-8FD9-F82339C71A2A}" type="slidenum">
              <a:rPr lang="zh-CN" altLang="en-US" smtClean="0"/>
              <a:t>‹#›</a:t>
            </a:fld>
            <a:endParaRPr lang="zh-CN" altLang="en-US"/>
          </a:p>
        </p:txBody>
      </p:sp>
    </p:spTree>
    <p:extLst>
      <p:ext uri="{BB962C8B-B14F-4D97-AF65-F5344CB8AC3E}">
        <p14:creationId xmlns:p14="http://schemas.microsoft.com/office/powerpoint/2010/main" val="740673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10C1EC1-C22F-4542-83AB-86ACD5D214A4}" type="datetimeFigureOut">
              <a:rPr lang="zh-CN" altLang="en-US" smtClean="0"/>
              <a:t>2015/4/8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1AB04B-4A4B-42BE-8FD9-F82339C71A2A}" type="slidenum">
              <a:rPr lang="zh-CN" altLang="en-US" smtClean="0"/>
              <a:t>‹#›</a:t>
            </a:fld>
            <a:endParaRPr lang="zh-CN" altLang="en-US"/>
          </a:p>
        </p:txBody>
      </p:sp>
    </p:spTree>
    <p:extLst>
      <p:ext uri="{BB962C8B-B14F-4D97-AF65-F5344CB8AC3E}">
        <p14:creationId xmlns:p14="http://schemas.microsoft.com/office/powerpoint/2010/main" val="4120447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0500"/>
            <a:ext cx="20574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0500"/>
            <a:ext cx="6019800"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10C1EC1-C22F-4542-83AB-86ACD5D214A4}" type="datetimeFigureOut">
              <a:rPr lang="zh-CN" altLang="en-US" smtClean="0"/>
              <a:t>2015/4/8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1AB04B-4A4B-42BE-8FD9-F82339C71A2A}" type="slidenum">
              <a:rPr lang="zh-CN" altLang="en-US" smtClean="0"/>
              <a:t>‹#›</a:t>
            </a:fld>
            <a:endParaRPr lang="zh-CN" altLang="en-US"/>
          </a:p>
        </p:txBody>
      </p:sp>
    </p:spTree>
    <p:extLst>
      <p:ext uri="{BB962C8B-B14F-4D97-AF65-F5344CB8AC3E}">
        <p14:creationId xmlns:p14="http://schemas.microsoft.com/office/powerpoint/2010/main" val="1082768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10C1EC1-C22F-4542-83AB-86ACD5D214A4}" type="datetimeFigureOut">
              <a:rPr lang="zh-CN" altLang="en-US" smtClean="0"/>
              <a:t>2015/4/8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1AB04B-4A4B-42BE-8FD9-F82339C71A2A}" type="slidenum">
              <a:rPr lang="zh-CN" altLang="en-US" smtClean="0"/>
              <a:t>‹#›</a:t>
            </a:fld>
            <a:endParaRPr lang="zh-CN" altLang="en-US"/>
          </a:p>
        </p:txBody>
      </p:sp>
    </p:spTree>
    <p:extLst>
      <p:ext uri="{BB962C8B-B14F-4D97-AF65-F5344CB8AC3E}">
        <p14:creationId xmlns:p14="http://schemas.microsoft.com/office/powerpoint/2010/main" val="2129962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10C1EC1-C22F-4542-83AB-86ACD5D214A4}" type="datetimeFigureOut">
              <a:rPr lang="zh-CN" altLang="en-US" smtClean="0"/>
              <a:t>2015/4/8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1AB04B-4A4B-42BE-8FD9-F82339C71A2A}" type="slidenum">
              <a:rPr lang="zh-CN" altLang="en-US" smtClean="0"/>
              <a:t>‹#›</a:t>
            </a:fld>
            <a:endParaRPr lang="zh-CN" altLang="en-US"/>
          </a:p>
        </p:txBody>
      </p:sp>
    </p:spTree>
    <p:extLst>
      <p:ext uri="{BB962C8B-B14F-4D97-AF65-F5344CB8AC3E}">
        <p14:creationId xmlns:p14="http://schemas.microsoft.com/office/powerpoint/2010/main" val="895488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10C1EC1-C22F-4542-83AB-86ACD5D214A4}" type="datetimeFigureOut">
              <a:rPr lang="zh-CN" altLang="en-US" smtClean="0"/>
              <a:t>2015/4/8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1AB04B-4A4B-42BE-8FD9-F82339C71A2A}" type="slidenum">
              <a:rPr lang="zh-CN" altLang="en-US" smtClean="0"/>
              <a:t>‹#›</a:t>
            </a:fld>
            <a:endParaRPr lang="zh-CN" altLang="en-US"/>
          </a:p>
        </p:txBody>
      </p:sp>
    </p:spTree>
    <p:extLst>
      <p:ext uri="{BB962C8B-B14F-4D97-AF65-F5344CB8AC3E}">
        <p14:creationId xmlns:p14="http://schemas.microsoft.com/office/powerpoint/2010/main" val="2222256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10C1EC1-C22F-4542-83AB-86ACD5D214A4}" type="datetimeFigureOut">
              <a:rPr lang="zh-CN" altLang="en-US" smtClean="0"/>
              <a:t>2015/4/8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C1AB04B-4A4B-42BE-8FD9-F82339C71A2A}" type="slidenum">
              <a:rPr lang="zh-CN" altLang="en-US" smtClean="0"/>
              <a:t>‹#›</a:t>
            </a:fld>
            <a:endParaRPr lang="zh-CN" altLang="en-US"/>
          </a:p>
        </p:txBody>
      </p:sp>
    </p:spTree>
    <p:extLst>
      <p:ext uri="{BB962C8B-B14F-4D97-AF65-F5344CB8AC3E}">
        <p14:creationId xmlns:p14="http://schemas.microsoft.com/office/powerpoint/2010/main" val="2042370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10C1EC1-C22F-4542-83AB-86ACD5D214A4}" type="datetimeFigureOut">
              <a:rPr lang="zh-CN" altLang="en-US" smtClean="0"/>
              <a:t>2015/4/8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C1AB04B-4A4B-42BE-8FD9-F82339C71A2A}" type="slidenum">
              <a:rPr lang="zh-CN" altLang="en-US" smtClean="0"/>
              <a:t>‹#›</a:t>
            </a:fld>
            <a:endParaRPr lang="zh-CN" altLang="en-US"/>
          </a:p>
        </p:txBody>
      </p:sp>
    </p:spTree>
    <p:extLst>
      <p:ext uri="{BB962C8B-B14F-4D97-AF65-F5344CB8AC3E}">
        <p14:creationId xmlns:p14="http://schemas.microsoft.com/office/powerpoint/2010/main" val="1456982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0" y="0"/>
            <a:ext cx="899592" cy="5715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072353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10C1EC1-C22F-4542-83AB-86ACD5D214A4}" type="datetimeFigureOut">
              <a:rPr lang="zh-CN" altLang="en-US" smtClean="0"/>
              <a:t>2015/4/8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1AB04B-4A4B-42BE-8FD9-F82339C71A2A}" type="slidenum">
              <a:rPr lang="zh-CN" altLang="en-US" smtClean="0"/>
              <a:t>‹#›</a:t>
            </a:fld>
            <a:endParaRPr lang="zh-CN" altLang="en-US"/>
          </a:p>
        </p:txBody>
      </p:sp>
    </p:spTree>
    <p:extLst>
      <p:ext uri="{BB962C8B-B14F-4D97-AF65-F5344CB8AC3E}">
        <p14:creationId xmlns:p14="http://schemas.microsoft.com/office/powerpoint/2010/main" val="3810844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10C1EC1-C22F-4542-83AB-86ACD5D214A4}" type="datetimeFigureOut">
              <a:rPr lang="zh-CN" altLang="en-US" smtClean="0"/>
              <a:t>2015/4/8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1AB04B-4A4B-42BE-8FD9-F82339C71A2A}" type="slidenum">
              <a:rPr lang="zh-CN" altLang="en-US" smtClean="0"/>
              <a:t>‹#›</a:t>
            </a:fld>
            <a:endParaRPr lang="zh-CN" altLang="en-US"/>
          </a:p>
        </p:txBody>
      </p:sp>
    </p:spTree>
    <p:extLst>
      <p:ext uri="{BB962C8B-B14F-4D97-AF65-F5344CB8AC3E}">
        <p14:creationId xmlns:p14="http://schemas.microsoft.com/office/powerpoint/2010/main" val="361623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710C1EC1-C22F-4542-83AB-86ACD5D214A4}" type="datetimeFigureOut">
              <a:rPr lang="zh-CN" altLang="en-US" smtClean="0"/>
              <a:t>2015/4/8</a:t>
            </a:fld>
            <a:endParaRPr lang="zh-CN" altLang="en-US"/>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4C1AB04B-4A4B-42BE-8FD9-F82339C71A2A}" type="slidenum">
              <a:rPr lang="zh-CN" altLang="en-US" smtClean="0"/>
              <a:t>‹#›</a:t>
            </a:fld>
            <a:endParaRPr lang="zh-CN" altLang="en-US"/>
          </a:p>
        </p:txBody>
      </p:sp>
    </p:spTree>
    <p:extLst>
      <p:ext uri="{BB962C8B-B14F-4D97-AF65-F5344CB8AC3E}">
        <p14:creationId xmlns:p14="http://schemas.microsoft.com/office/powerpoint/2010/main" val="1627477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11" Type="http://schemas.openxmlformats.org/officeDocument/2006/relationships/image" Target="../media/image9.jpeg"/><Relationship Id="rId5" Type="http://schemas.openxmlformats.org/officeDocument/2006/relationships/image" Target="../media/image3.pn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79924" y="896282"/>
            <a:ext cx="4380315" cy="2900864"/>
          </a:xfrm>
          <a:prstGeom prst="rect">
            <a:avLst/>
          </a:prstGeom>
        </p:spPr>
      </p:pic>
      <p:sp>
        <p:nvSpPr>
          <p:cNvPr id="2" name="矩形 1"/>
          <p:cNvSpPr/>
          <p:nvPr/>
        </p:nvSpPr>
        <p:spPr>
          <a:xfrm>
            <a:off x="0" y="0"/>
            <a:ext cx="9144000" cy="684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827584" y="104888"/>
            <a:ext cx="1296144" cy="523220"/>
          </a:xfrm>
          <a:prstGeom prst="rect">
            <a:avLst/>
          </a:prstGeom>
          <a:noFill/>
        </p:spPr>
        <p:txBody>
          <a:bodyPr wrap="square" rtlCol="0">
            <a:spAutoFit/>
          </a:bodyPr>
          <a:lstStyle/>
          <a:p>
            <a:r>
              <a:rPr lang="zh-CN" altLang="en-US" sz="2800" b="1" dirty="0" smtClean="0">
                <a:solidFill>
                  <a:schemeClr val="accent6">
                    <a:lumMod val="75000"/>
                  </a:schemeClr>
                </a:solidFill>
                <a:latin typeface="微软雅黑" pitchFamily="34" charset="-122"/>
                <a:ea typeface="微软雅黑" pitchFamily="34" charset="-122"/>
              </a:rPr>
              <a:t>阿里</a:t>
            </a:r>
            <a:endParaRPr lang="zh-CN" altLang="en-US" sz="2800" b="1" dirty="0">
              <a:solidFill>
                <a:schemeClr val="accent6">
                  <a:lumMod val="75000"/>
                </a:schemeClr>
              </a:solidFill>
              <a:latin typeface="微软雅黑" pitchFamily="34" charset="-122"/>
              <a:ea typeface="微软雅黑" pitchFamily="34" charset="-122"/>
            </a:endParaRPr>
          </a:p>
        </p:txBody>
      </p:sp>
      <p:sp>
        <p:nvSpPr>
          <p:cNvPr id="7" name="TextBox 6"/>
          <p:cNvSpPr txBox="1"/>
          <p:nvPr/>
        </p:nvSpPr>
        <p:spPr>
          <a:xfrm>
            <a:off x="1871437" y="194745"/>
            <a:ext cx="1224136" cy="369332"/>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公司简介</a:t>
            </a:r>
            <a:endParaRPr lang="zh-CN" altLang="en-US" dirty="0">
              <a:solidFill>
                <a:schemeClr val="bg1"/>
              </a:solidFill>
              <a:latin typeface="微软雅黑" pitchFamily="34" charset="-122"/>
              <a:ea typeface="微软雅黑" pitchFamily="34" charset="-122"/>
            </a:endParaRPr>
          </a:p>
        </p:txBody>
      </p:sp>
      <p:sp>
        <p:nvSpPr>
          <p:cNvPr id="9" name="TextBox 8"/>
          <p:cNvSpPr txBox="1"/>
          <p:nvPr/>
        </p:nvSpPr>
        <p:spPr>
          <a:xfrm>
            <a:off x="3067218" y="194745"/>
            <a:ext cx="1224136" cy="369332"/>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旗下品牌</a:t>
            </a:r>
            <a:endParaRPr lang="zh-CN" altLang="en-US" dirty="0">
              <a:solidFill>
                <a:schemeClr val="bg1"/>
              </a:solidFill>
              <a:latin typeface="微软雅黑" pitchFamily="34" charset="-122"/>
              <a:ea typeface="微软雅黑" pitchFamily="34" charset="-122"/>
            </a:endParaRPr>
          </a:p>
        </p:txBody>
      </p:sp>
      <p:sp>
        <p:nvSpPr>
          <p:cNvPr id="11" name="TextBox 10"/>
          <p:cNvSpPr txBox="1"/>
          <p:nvPr/>
        </p:nvSpPr>
        <p:spPr>
          <a:xfrm>
            <a:off x="4337971" y="194745"/>
            <a:ext cx="1224136" cy="369332"/>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企业文化</a:t>
            </a:r>
            <a:endParaRPr lang="zh-CN" altLang="en-US" dirty="0">
              <a:solidFill>
                <a:schemeClr val="bg1"/>
              </a:solidFill>
              <a:latin typeface="微软雅黑" pitchFamily="34" charset="-122"/>
              <a:ea typeface="微软雅黑" pitchFamily="34" charset="-122"/>
            </a:endParaRPr>
          </a:p>
        </p:txBody>
      </p:sp>
      <p:sp>
        <p:nvSpPr>
          <p:cNvPr id="12" name="TextBox 11"/>
          <p:cNvSpPr txBox="1"/>
          <p:nvPr/>
        </p:nvSpPr>
        <p:spPr>
          <a:xfrm>
            <a:off x="5580112" y="194745"/>
            <a:ext cx="1224136" cy="369332"/>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战略方向</a:t>
            </a:r>
            <a:endParaRPr lang="zh-CN" altLang="en-US" dirty="0">
              <a:solidFill>
                <a:schemeClr val="bg1"/>
              </a:solidFill>
              <a:latin typeface="微软雅黑" pitchFamily="34" charset="-122"/>
              <a:ea typeface="微软雅黑" pitchFamily="34" charset="-122"/>
            </a:endParaRPr>
          </a:p>
        </p:txBody>
      </p:sp>
      <p:cxnSp>
        <p:nvCxnSpPr>
          <p:cNvPr id="13" name="直接连接符 12"/>
          <p:cNvCxnSpPr/>
          <p:nvPr/>
        </p:nvCxnSpPr>
        <p:spPr>
          <a:xfrm>
            <a:off x="695742" y="4041158"/>
            <a:ext cx="7692682" cy="0"/>
          </a:xfrm>
          <a:prstGeom prst="line">
            <a:avLst/>
          </a:prstGeom>
          <a:ln cap="rnd">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14" name="图片 13"/>
          <p:cNvPicPr>
            <a:picLocks noChangeAspect="1"/>
          </p:cNvPicPr>
          <p:nvPr/>
        </p:nvPicPr>
        <p:blipFill rotWithShape="1">
          <a:blip r:embed="rId4" cstate="print">
            <a:extLst>
              <a:ext uri="{28A0092B-C50C-407E-A947-70E740481C1C}">
                <a14:useLocalDpi xmlns:a14="http://schemas.microsoft.com/office/drawing/2010/main" val="0"/>
              </a:ext>
            </a:extLst>
          </a:blip>
          <a:srcRect t="8415"/>
          <a:stretch/>
        </p:blipFill>
        <p:spPr>
          <a:xfrm>
            <a:off x="1018049" y="4153643"/>
            <a:ext cx="842591" cy="708195"/>
          </a:xfrm>
          <a:prstGeom prst="rect">
            <a:avLst/>
          </a:prstGeom>
        </p:spPr>
      </p:pic>
      <p:sp>
        <p:nvSpPr>
          <p:cNvPr id="15" name="TextBox 14"/>
          <p:cNvSpPr txBox="1"/>
          <p:nvPr/>
        </p:nvSpPr>
        <p:spPr>
          <a:xfrm>
            <a:off x="1848763" y="4417664"/>
            <a:ext cx="1098645"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itchFamily="34" charset="-122"/>
                <a:ea typeface="微软雅黑" pitchFamily="34" charset="-122"/>
              </a:rPr>
              <a:t>淘宝网</a:t>
            </a:r>
          </a:p>
        </p:txBody>
      </p:sp>
      <p:sp>
        <p:nvSpPr>
          <p:cNvPr id="16" name="TextBox 15"/>
          <p:cNvSpPr txBox="1"/>
          <p:nvPr/>
        </p:nvSpPr>
        <p:spPr>
          <a:xfrm>
            <a:off x="965851" y="4786996"/>
            <a:ext cx="1681743" cy="830997"/>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淘宝网是亚太最大的网络零售商圈，致力打造全球领先网络零售商圈</a:t>
            </a:r>
          </a:p>
        </p:txBody>
      </p:sp>
      <p:pic>
        <p:nvPicPr>
          <p:cNvPr id="102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3679286" y="4113412"/>
            <a:ext cx="762171" cy="737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Box 18"/>
          <p:cNvSpPr txBox="1"/>
          <p:nvPr/>
        </p:nvSpPr>
        <p:spPr>
          <a:xfrm>
            <a:off x="4442756" y="4417664"/>
            <a:ext cx="1098645"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itchFamily="34" charset="-122"/>
                <a:ea typeface="微软雅黑" pitchFamily="34" charset="-122"/>
              </a:rPr>
              <a:t>支付宝</a:t>
            </a:r>
          </a:p>
        </p:txBody>
      </p:sp>
      <p:sp>
        <p:nvSpPr>
          <p:cNvPr id="20" name="TextBox 19"/>
          <p:cNvSpPr txBox="1"/>
          <p:nvPr/>
        </p:nvSpPr>
        <p:spPr>
          <a:xfrm>
            <a:off x="3691999" y="4809288"/>
            <a:ext cx="1681743" cy="830997"/>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为解</a:t>
            </a:r>
            <a:r>
              <a:rPr lang="zh-CN" altLang="en-US" sz="1200" dirty="0">
                <a:solidFill>
                  <a:schemeClr val="tx1">
                    <a:lumMod val="75000"/>
                    <a:lumOff val="25000"/>
                  </a:schemeClr>
                </a:solidFill>
                <a:latin typeface="微软雅黑" pitchFamily="34" charset="-122"/>
                <a:ea typeface="微软雅黑" pitchFamily="34" charset="-122"/>
              </a:rPr>
              <a:t>决网络交易安全所设</a:t>
            </a:r>
            <a:r>
              <a:rPr lang="zh-CN" altLang="en-US" sz="1200" dirty="0" smtClean="0">
                <a:solidFill>
                  <a:schemeClr val="tx1">
                    <a:lumMod val="75000"/>
                    <a:lumOff val="25000"/>
                  </a:schemeClr>
                </a:solidFill>
                <a:latin typeface="微软雅黑" pitchFamily="34" charset="-122"/>
                <a:ea typeface="微软雅黑" pitchFamily="34" charset="-122"/>
              </a:rPr>
              <a:t>的 “</a:t>
            </a:r>
            <a:r>
              <a:rPr lang="zh-CN" altLang="en-US" sz="1200" dirty="0">
                <a:solidFill>
                  <a:schemeClr val="tx1">
                    <a:lumMod val="75000"/>
                    <a:lumOff val="25000"/>
                  </a:schemeClr>
                </a:solidFill>
                <a:latin typeface="微软雅黑" pitchFamily="34" charset="-122"/>
                <a:ea typeface="微软雅黑" pitchFamily="34" charset="-122"/>
              </a:rPr>
              <a:t>第三方担保交易模式</a:t>
            </a:r>
            <a:r>
              <a:rPr lang="zh-CN" altLang="en-US" sz="1200" dirty="0" smtClean="0">
                <a:solidFill>
                  <a:schemeClr val="tx1">
                    <a:lumMod val="75000"/>
                    <a:lumOff val="25000"/>
                  </a:schemeClr>
                </a:solidFill>
                <a:latin typeface="微软雅黑" pitchFamily="34" charset="-122"/>
                <a:ea typeface="微软雅黑" pitchFamily="34" charset="-122"/>
              </a:rPr>
              <a:t>”为最受欢迎的交易保障系统</a:t>
            </a:r>
            <a:endParaRPr lang="zh-CN" altLang="en-US" sz="1200" dirty="0">
              <a:solidFill>
                <a:schemeClr val="tx1">
                  <a:lumMod val="75000"/>
                  <a:lumOff val="25000"/>
                </a:schemeClr>
              </a:solidFill>
              <a:latin typeface="微软雅黑" pitchFamily="34" charset="-122"/>
              <a:ea typeface="微软雅黑" pitchFamily="34" charset="-122"/>
            </a:endParaRPr>
          </a:p>
        </p:txBody>
      </p:sp>
      <p:pic>
        <p:nvPicPr>
          <p:cNvPr id="1027"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3499"/>
          <a:stretch/>
        </p:blipFill>
        <p:spPr bwMode="auto">
          <a:xfrm>
            <a:off x="6452812" y="4111603"/>
            <a:ext cx="744912" cy="68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7197724" y="4417664"/>
            <a:ext cx="1098645"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itchFamily="34" charset="-122"/>
                <a:ea typeface="微软雅黑" pitchFamily="34" charset="-122"/>
              </a:rPr>
              <a:t>天猫</a:t>
            </a:r>
          </a:p>
        </p:txBody>
      </p:sp>
      <p:sp>
        <p:nvSpPr>
          <p:cNvPr id="24" name="TextBox 23"/>
          <p:cNvSpPr txBox="1"/>
          <p:nvPr/>
        </p:nvSpPr>
        <p:spPr>
          <a:xfrm>
            <a:off x="6368732" y="4809288"/>
            <a:ext cx="1681743" cy="830997"/>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天猫原名“淘宝商城</a:t>
            </a:r>
            <a:r>
              <a:rPr lang="zh-CN" altLang="en-US" sz="1200" dirty="0" smtClean="0">
                <a:solidFill>
                  <a:schemeClr val="tx1">
                    <a:lumMod val="75000"/>
                    <a:lumOff val="25000"/>
                  </a:schemeClr>
                </a:solidFill>
                <a:latin typeface="微软雅黑" pitchFamily="34" charset="-122"/>
                <a:ea typeface="微软雅黑" pitchFamily="34" charset="-122"/>
              </a:rPr>
              <a:t>”，一</a:t>
            </a:r>
            <a:r>
              <a:rPr lang="zh-CN" altLang="en-US" sz="1200" dirty="0">
                <a:solidFill>
                  <a:schemeClr val="tx1">
                    <a:lumMod val="75000"/>
                    <a:lumOff val="25000"/>
                  </a:schemeClr>
                </a:solidFill>
                <a:latin typeface="微软雅黑" pitchFamily="34" charset="-122"/>
                <a:ea typeface="微软雅黑" pitchFamily="34" charset="-122"/>
              </a:rPr>
              <a:t>个综合性购物网站。淘宝网全新打造的</a:t>
            </a:r>
            <a:r>
              <a:rPr lang="en-US" altLang="zh-CN" sz="1200" dirty="0" smtClean="0">
                <a:solidFill>
                  <a:schemeClr val="tx1">
                    <a:lumMod val="75000"/>
                    <a:lumOff val="25000"/>
                  </a:schemeClr>
                </a:solidFill>
                <a:latin typeface="微软雅黑" pitchFamily="34" charset="-122"/>
                <a:ea typeface="微软雅黑" pitchFamily="34" charset="-122"/>
              </a:rPr>
              <a:t>B2C</a:t>
            </a:r>
            <a:r>
              <a:rPr lang="zh-CN" altLang="en-US" sz="1200" dirty="0" smtClean="0">
                <a:solidFill>
                  <a:schemeClr val="tx1">
                    <a:lumMod val="75000"/>
                    <a:lumOff val="25000"/>
                  </a:schemeClr>
                </a:solidFill>
                <a:latin typeface="微软雅黑" pitchFamily="34" charset="-122"/>
                <a:ea typeface="微软雅黑" pitchFamily="34" charset="-122"/>
              </a:rPr>
              <a:t>交易商城</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21" name="TextBox 20"/>
          <p:cNvSpPr txBox="1"/>
          <p:nvPr/>
        </p:nvSpPr>
        <p:spPr>
          <a:xfrm>
            <a:off x="5940152" y="1201316"/>
            <a:ext cx="1080120" cy="1015663"/>
          </a:xfrm>
          <a:prstGeom prst="rect">
            <a:avLst/>
          </a:prstGeom>
          <a:noFill/>
        </p:spPr>
        <p:txBody>
          <a:bodyPr wrap="square" rtlCol="0">
            <a:spAutoFit/>
          </a:bodyPr>
          <a:lstStyle/>
          <a:p>
            <a:r>
              <a:rPr lang="zh-CN" altLang="en-US" sz="6000" b="1" dirty="0" smtClean="0">
                <a:solidFill>
                  <a:schemeClr val="accent6">
                    <a:lumMod val="75000"/>
                  </a:schemeClr>
                </a:solidFill>
                <a:latin typeface="微软雅黑" pitchFamily="34" charset="-122"/>
                <a:ea typeface="微软雅黑" pitchFamily="34" charset="-122"/>
              </a:rPr>
              <a:t>阿</a:t>
            </a:r>
            <a:endParaRPr lang="zh-CN" altLang="en-US" sz="6000" b="1" dirty="0">
              <a:solidFill>
                <a:schemeClr val="accent6">
                  <a:lumMod val="75000"/>
                </a:schemeClr>
              </a:solidFill>
              <a:latin typeface="微软雅黑" pitchFamily="34" charset="-122"/>
              <a:ea typeface="微软雅黑" pitchFamily="34" charset="-122"/>
            </a:endParaRPr>
          </a:p>
        </p:txBody>
      </p:sp>
      <p:sp>
        <p:nvSpPr>
          <p:cNvPr id="27" name="TextBox 26"/>
          <p:cNvSpPr txBox="1"/>
          <p:nvPr/>
        </p:nvSpPr>
        <p:spPr>
          <a:xfrm>
            <a:off x="6804248" y="1201314"/>
            <a:ext cx="1080120" cy="1015663"/>
          </a:xfrm>
          <a:prstGeom prst="rect">
            <a:avLst/>
          </a:prstGeom>
          <a:noFill/>
        </p:spPr>
        <p:txBody>
          <a:bodyPr wrap="square" rtlCol="0">
            <a:spAutoFit/>
          </a:bodyPr>
          <a:lstStyle/>
          <a:p>
            <a:r>
              <a:rPr lang="zh-CN" altLang="en-US" sz="6000" b="1" dirty="0" smtClean="0">
                <a:solidFill>
                  <a:schemeClr val="accent1">
                    <a:lumMod val="75000"/>
                  </a:schemeClr>
                </a:solidFill>
                <a:latin typeface="微软雅黑" pitchFamily="34" charset="-122"/>
                <a:ea typeface="微软雅黑" pitchFamily="34" charset="-122"/>
              </a:rPr>
              <a:t>里</a:t>
            </a:r>
            <a:endParaRPr lang="zh-CN" altLang="en-US" sz="6000" b="1" dirty="0">
              <a:solidFill>
                <a:schemeClr val="accent1">
                  <a:lumMod val="75000"/>
                </a:schemeClr>
              </a:solidFill>
              <a:latin typeface="微软雅黑" pitchFamily="34" charset="-122"/>
              <a:ea typeface="微软雅黑" pitchFamily="34" charset="-122"/>
            </a:endParaRPr>
          </a:p>
        </p:txBody>
      </p:sp>
      <p:sp>
        <p:nvSpPr>
          <p:cNvPr id="28" name="TextBox 27"/>
          <p:cNvSpPr txBox="1"/>
          <p:nvPr/>
        </p:nvSpPr>
        <p:spPr>
          <a:xfrm>
            <a:off x="5940152" y="2065412"/>
            <a:ext cx="1080120" cy="1015663"/>
          </a:xfrm>
          <a:prstGeom prst="rect">
            <a:avLst/>
          </a:prstGeom>
          <a:noFill/>
        </p:spPr>
        <p:txBody>
          <a:bodyPr wrap="square" rtlCol="0">
            <a:spAutoFit/>
          </a:bodyPr>
          <a:lstStyle/>
          <a:p>
            <a:r>
              <a:rPr lang="zh-CN" altLang="en-US" sz="6000" b="1" dirty="0" smtClean="0">
                <a:solidFill>
                  <a:schemeClr val="accent1">
                    <a:lumMod val="75000"/>
                  </a:schemeClr>
                </a:solidFill>
                <a:latin typeface="微软雅黑" pitchFamily="34" charset="-122"/>
                <a:ea typeface="微软雅黑" pitchFamily="34" charset="-122"/>
              </a:rPr>
              <a:t>巴</a:t>
            </a:r>
            <a:endParaRPr lang="zh-CN" altLang="en-US" sz="6000" b="1" dirty="0">
              <a:solidFill>
                <a:schemeClr val="accent1">
                  <a:lumMod val="75000"/>
                </a:schemeClr>
              </a:solidFill>
              <a:latin typeface="微软雅黑" pitchFamily="34" charset="-122"/>
              <a:ea typeface="微软雅黑" pitchFamily="34" charset="-122"/>
            </a:endParaRPr>
          </a:p>
        </p:txBody>
      </p:sp>
      <p:sp>
        <p:nvSpPr>
          <p:cNvPr id="29" name="TextBox 28"/>
          <p:cNvSpPr txBox="1"/>
          <p:nvPr/>
        </p:nvSpPr>
        <p:spPr>
          <a:xfrm>
            <a:off x="6797793" y="2065412"/>
            <a:ext cx="1080120" cy="1015663"/>
          </a:xfrm>
          <a:prstGeom prst="rect">
            <a:avLst/>
          </a:prstGeom>
          <a:noFill/>
        </p:spPr>
        <p:txBody>
          <a:bodyPr wrap="square" rtlCol="0">
            <a:spAutoFit/>
          </a:bodyPr>
          <a:lstStyle/>
          <a:p>
            <a:r>
              <a:rPr lang="zh-CN" altLang="en-US" sz="6000" b="1" dirty="0" smtClean="0">
                <a:solidFill>
                  <a:schemeClr val="accent6">
                    <a:lumMod val="75000"/>
                  </a:schemeClr>
                </a:solidFill>
                <a:latin typeface="微软雅黑" pitchFamily="34" charset="-122"/>
                <a:ea typeface="微软雅黑" pitchFamily="34" charset="-122"/>
              </a:rPr>
              <a:t>巴</a:t>
            </a:r>
            <a:endParaRPr lang="zh-CN" altLang="en-US" sz="6000" b="1" dirty="0">
              <a:solidFill>
                <a:schemeClr val="accent6">
                  <a:lumMod val="75000"/>
                </a:schemeClr>
              </a:solidFill>
              <a:latin typeface="微软雅黑" pitchFamily="34" charset="-122"/>
              <a:ea typeface="微软雅黑" pitchFamily="34" charset="-122"/>
            </a:endParaRPr>
          </a:p>
        </p:txBody>
      </p:sp>
      <p:sp>
        <p:nvSpPr>
          <p:cNvPr id="22" name="TextBox 21"/>
          <p:cNvSpPr txBox="1"/>
          <p:nvPr/>
        </p:nvSpPr>
        <p:spPr>
          <a:xfrm>
            <a:off x="5971233" y="3072109"/>
            <a:ext cx="2592288" cy="400110"/>
          </a:xfrm>
          <a:prstGeom prst="rect">
            <a:avLst/>
          </a:prstGeom>
          <a:noFill/>
        </p:spPr>
        <p:txBody>
          <a:bodyPr wrap="squar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追求卓越，永不停息</a:t>
            </a:r>
            <a:endParaRPr lang="zh-CN" altLang="en-US" sz="2000" b="1" dirty="0">
              <a:solidFill>
                <a:schemeClr val="tx1">
                  <a:lumMod val="75000"/>
                  <a:lumOff val="25000"/>
                </a:schemeClr>
              </a:solidFill>
              <a:latin typeface="微软雅黑" pitchFamily="34" charset="-122"/>
              <a:ea typeface="微软雅黑" pitchFamily="34" charset="-122"/>
            </a:endParaRPr>
          </a:p>
        </p:txBody>
      </p:sp>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50475" y="62678"/>
            <a:ext cx="7493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图片 29"/>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80696" y="896282"/>
            <a:ext cx="4380315" cy="2880320"/>
          </a:xfrm>
          <a:prstGeom prst="rect">
            <a:avLst/>
          </a:prstGeom>
        </p:spPr>
      </p:pic>
      <p:pic>
        <p:nvPicPr>
          <p:cNvPr id="4" name="图片 3"/>
          <p:cNvPicPr>
            <a:picLocks noChangeAspect="1"/>
          </p:cNvPicPr>
          <p:nvPr/>
        </p:nvPicPr>
        <p:blipFill rotWithShape="1">
          <a:blip r:embed="rId9">
            <a:extLst>
              <a:ext uri="{28A0092B-C50C-407E-A947-70E740481C1C}">
                <a14:useLocalDpi xmlns:a14="http://schemas.microsoft.com/office/drawing/2010/main" val="0"/>
              </a:ext>
            </a:extLst>
          </a:blip>
          <a:srcRect r="4585" b="4891"/>
          <a:stretch/>
        </p:blipFill>
        <p:spPr>
          <a:xfrm>
            <a:off x="780704" y="849941"/>
            <a:ext cx="4312218" cy="3024000"/>
          </a:xfrm>
          <a:prstGeom prst="rect">
            <a:avLst/>
          </a:prstGeom>
        </p:spPr>
      </p:pic>
      <p:pic>
        <p:nvPicPr>
          <p:cNvPr id="5" name="图片 4"/>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79924" y="849941"/>
            <a:ext cx="4369101" cy="3031509"/>
          </a:xfrm>
          <a:prstGeom prst="rect">
            <a:avLst/>
          </a:prstGeom>
        </p:spPr>
      </p:pic>
      <p:pic>
        <p:nvPicPr>
          <p:cNvPr id="8" name="图片 7"/>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750076" y="830215"/>
            <a:ext cx="4391799" cy="3051235"/>
          </a:xfrm>
          <a:prstGeom prst="rect">
            <a:avLst/>
          </a:prstGeom>
        </p:spPr>
      </p:pic>
      <p:pic>
        <p:nvPicPr>
          <p:cNvPr id="2050"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72980" y="835695"/>
            <a:ext cx="4317496" cy="30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图文框 5"/>
          <p:cNvSpPr/>
          <p:nvPr/>
        </p:nvSpPr>
        <p:spPr>
          <a:xfrm>
            <a:off x="737834" y="821450"/>
            <a:ext cx="4464496" cy="3060000"/>
          </a:xfrm>
          <a:prstGeom prst="frame">
            <a:avLst>
              <a:gd name="adj1" fmla="val 3464"/>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783132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250"/>
                                        <p:tgtEl>
                                          <p:spTgt spid="30"/>
                                        </p:tgtEl>
                                      </p:cBhvr>
                                    </p:animEffect>
                                  </p:childTnLst>
                                </p:cTn>
                              </p:par>
                            </p:childTnLst>
                          </p:cTn>
                        </p:par>
                        <p:par>
                          <p:cTn id="8" fill="hold">
                            <p:stCondLst>
                              <p:cond delay="2250"/>
                            </p:stCondLst>
                            <p:childTnLst>
                              <p:par>
                                <p:cTn id="9" presetID="22" presetClass="entr" presetSubtype="1" fill="hold" nodeType="afterEffect">
                                  <p:stCondLst>
                                    <p:cond delay="125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250"/>
                                        <p:tgtEl>
                                          <p:spTgt spid="4"/>
                                        </p:tgtEl>
                                      </p:cBhvr>
                                    </p:animEffect>
                                  </p:childTnLst>
                                </p:cTn>
                              </p:par>
                            </p:childTnLst>
                          </p:cTn>
                        </p:par>
                        <p:par>
                          <p:cTn id="12" fill="hold">
                            <p:stCondLst>
                              <p:cond delay="4750"/>
                            </p:stCondLst>
                            <p:childTnLst>
                              <p:par>
                                <p:cTn id="13" presetID="22" presetClass="entr" presetSubtype="2" fill="hold" nodeType="afterEffect">
                                  <p:stCondLst>
                                    <p:cond delay="1250"/>
                                  </p:stCondLst>
                                  <p:childTnLst>
                                    <p:set>
                                      <p:cBhvr>
                                        <p:cTn id="14" dur="1" fill="hold">
                                          <p:stCondLst>
                                            <p:cond delay="0"/>
                                          </p:stCondLst>
                                        </p:cTn>
                                        <p:tgtEl>
                                          <p:spTgt spid="5"/>
                                        </p:tgtEl>
                                        <p:attrNameLst>
                                          <p:attrName>style.visibility</p:attrName>
                                        </p:attrNameLst>
                                      </p:cBhvr>
                                      <p:to>
                                        <p:strVal val="visible"/>
                                      </p:to>
                                    </p:set>
                                    <p:animEffect transition="in" filter="wipe(right)">
                                      <p:cBhvr>
                                        <p:cTn id="15" dur="1250"/>
                                        <p:tgtEl>
                                          <p:spTgt spid="5"/>
                                        </p:tgtEl>
                                      </p:cBhvr>
                                    </p:animEffect>
                                  </p:childTnLst>
                                </p:cTn>
                              </p:par>
                            </p:childTnLst>
                          </p:cTn>
                        </p:par>
                        <p:par>
                          <p:cTn id="16" fill="hold">
                            <p:stCondLst>
                              <p:cond delay="7250"/>
                            </p:stCondLst>
                            <p:childTnLst>
                              <p:par>
                                <p:cTn id="17" presetID="22" presetClass="entr" presetSubtype="4" fill="hold" nodeType="afterEffect">
                                  <p:stCondLst>
                                    <p:cond delay="125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1250"/>
                                        <p:tgtEl>
                                          <p:spTgt spid="8"/>
                                        </p:tgtEl>
                                      </p:cBhvr>
                                    </p:animEffect>
                                  </p:childTnLst>
                                </p:cTn>
                              </p:par>
                            </p:childTnLst>
                          </p:cTn>
                        </p:par>
                        <p:par>
                          <p:cTn id="20" fill="hold">
                            <p:stCondLst>
                              <p:cond delay="9750"/>
                            </p:stCondLst>
                            <p:childTnLst>
                              <p:par>
                                <p:cTn id="21" presetID="22" presetClass="entr" presetSubtype="8" fill="hold" nodeType="afterEffect">
                                  <p:stCondLst>
                                    <p:cond delay="1250"/>
                                  </p:stCondLst>
                                  <p:childTnLst>
                                    <p:set>
                                      <p:cBhvr>
                                        <p:cTn id="22" dur="1" fill="hold">
                                          <p:stCondLst>
                                            <p:cond delay="0"/>
                                          </p:stCondLst>
                                        </p:cTn>
                                        <p:tgtEl>
                                          <p:spTgt spid="2050"/>
                                        </p:tgtEl>
                                        <p:attrNameLst>
                                          <p:attrName>style.visibility</p:attrName>
                                        </p:attrNameLst>
                                      </p:cBhvr>
                                      <p:to>
                                        <p:strVal val="visible"/>
                                      </p:to>
                                    </p:set>
                                    <p:animEffect transition="in" filter="wipe(left)">
                                      <p:cBhvr>
                                        <p:cTn id="23" dur="125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3126" y="121196"/>
            <a:ext cx="677108" cy="2088232"/>
          </a:xfrm>
          <a:prstGeom prst="rect">
            <a:avLst/>
          </a:prstGeom>
          <a:noFill/>
        </p:spPr>
        <p:txBody>
          <a:bodyPr vert="eaVert" wrap="square" rtlCol="0">
            <a:spAutoFit/>
          </a:bodyPr>
          <a:lstStyle/>
          <a:p>
            <a:r>
              <a:rPr lang="zh-CN" altLang="en-US" sz="3200" b="1" dirty="0" smtClean="0">
                <a:solidFill>
                  <a:schemeClr val="accent6">
                    <a:lumMod val="75000"/>
                  </a:schemeClr>
                </a:solidFill>
                <a:latin typeface="微软雅黑" pitchFamily="34" charset="-122"/>
                <a:ea typeface="微软雅黑" pitchFamily="34" charset="-122"/>
              </a:rPr>
              <a:t>公司简介</a:t>
            </a:r>
            <a:endParaRPr lang="zh-CN" altLang="en-US" sz="3200" b="1" dirty="0">
              <a:solidFill>
                <a:schemeClr val="accent6">
                  <a:lumMod val="75000"/>
                </a:schemeClr>
              </a:solidFill>
              <a:latin typeface="微软雅黑" pitchFamily="34" charset="-122"/>
              <a:ea typeface="微软雅黑" pitchFamily="34" charset="-122"/>
            </a:endParaRPr>
          </a:p>
        </p:txBody>
      </p:sp>
      <p:sp>
        <p:nvSpPr>
          <p:cNvPr id="5" name="TextBox 4"/>
          <p:cNvSpPr txBox="1"/>
          <p:nvPr/>
        </p:nvSpPr>
        <p:spPr>
          <a:xfrm>
            <a:off x="1155866" y="769268"/>
            <a:ext cx="7560840" cy="2585323"/>
          </a:xfrm>
          <a:prstGeom prst="rect">
            <a:avLst/>
          </a:prstGeom>
          <a:noFill/>
        </p:spPr>
        <p:txBody>
          <a:bodyPr wrap="square" rtlCol="0">
            <a:spAutoFit/>
          </a:bodyPr>
          <a:lstStyle/>
          <a:p>
            <a:pPr algn="just"/>
            <a:r>
              <a:rPr lang="en-US" altLang="zh-CN" sz="3200" b="1" dirty="0" smtClean="0">
                <a:solidFill>
                  <a:schemeClr val="accent6">
                    <a:lumMod val="75000"/>
                  </a:schemeClr>
                </a:solidFill>
                <a:latin typeface="微软雅黑" pitchFamily="34" charset="-122"/>
                <a:ea typeface="微软雅黑" pitchFamily="34" charset="-122"/>
              </a:rPr>
              <a:t>    </a:t>
            </a:r>
            <a:r>
              <a:rPr lang="zh-CN" altLang="en-US" sz="3200" b="1" dirty="0" smtClean="0">
                <a:solidFill>
                  <a:schemeClr val="accent6">
                    <a:lumMod val="75000"/>
                  </a:schemeClr>
                </a:solidFill>
                <a:latin typeface="微软雅黑" pitchFamily="34" charset="-122"/>
                <a:ea typeface="微软雅黑" pitchFamily="34" charset="-122"/>
              </a:rPr>
              <a:t>阿</a:t>
            </a:r>
            <a:r>
              <a:rPr lang="zh-CN" altLang="en-US" sz="3200" b="1" dirty="0">
                <a:solidFill>
                  <a:schemeClr val="accent6">
                    <a:lumMod val="75000"/>
                  </a:schemeClr>
                </a:solidFill>
                <a:latin typeface="微软雅黑" pitchFamily="34" charset="-122"/>
                <a:ea typeface="微软雅黑" pitchFamily="34" charset="-122"/>
              </a:rPr>
              <a:t>里巴巴集团</a:t>
            </a:r>
            <a:r>
              <a:rPr lang="zh-CN" altLang="en-US" dirty="0">
                <a:solidFill>
                  <a:schemeClr val="tx1">
                    <a:lumMod val="85000"/>
                    <a:lumOff val="15000"/>
                  </a:schemeClr>
                </a:solidFill>
                <a:latin typeface="微软雅黑" pitchFamily="34" charset="-122"/>
                <a:ea typeface="微软雅黑" pitchFamily="34" charset="-122"/>
              </a:rPr>
              <a:t>始于</a:t>
            </a:r>
            <a:r>
              <a:rPr lang="en-US" altLang="zh-CN" dirty="0">
                <a:solidFill>
                  <a:schemeClr val="tx1">
                    <a:lumMod val="85000"/>
                    <a:lumOff val="15000"/>
                  </a:schemeClr>
                </a:solidFill>
                <a:latin typeface="微软雅黑" pitchFamily="34" charset="-122"/>
                <a:ea typeface="微软雅黑" pitchFamily="34" charset="-122"/>
              </a:rPr>
              <a:t>1999</a:t>
            </a:r>
            <a:r>
              <a:rPr lang="zh-CN" altLang="en-US" dirty="0">
                <a:solidFill>
                  <a:schemeClr val="tx1">
                    <a:lumMod val="85000"/>
                    <a:lumOff val="15000"/>
                  </a:schemeClr>
                </a:solidFill>
                <a:latin typeface="微软雅黑" pitchFamily="34" charset="-122"/>
                <a:ea typeface="微软雅黑" pitchFamily="34" charset="-122"/>
              </a:rPr>
              <a:t>年创办的阿里巴巴网站，它是全球最大的</a:t>
            </a:r>
            <a:r>
              <a:rPr lang="en-US" altLang="zh-CN" dirty="0">
                <a:solidFill>
                  <a:schemeClr val="tx1">
                    <a:lumMod val="85000"/>
                    <a:lumOff val="15000"/>
                  </a:schemeClr>
                </a:solidFill>
                <a:latin typeface="微软雅黑" pitchFamily="34" charset="-122"/>
                <a:ea typeface="微软雅黑" pitchFamily="34" charset="-122"/>
              </a:rPr>
              <a:t>B2B</a:t>
            </a:r>
            <a:r>
              <a:rPr lang="zh-CN" altLang="en-US" dirty="0">
                <a:solidFill>
                  <a:schemeClr val="tx1">
                    <a:lumMod val="85000"/>
                    <a:lumOff val="15000"/>
                  </a:schemeClr>
                </a:solidFill>
                <a:latin typeface="微软雅黑" pitchFamily="34" charset="-122"/>
                <a:ea typeface="微软雅黑" pitchFamily="34" charset="-122"/>
              </a:rPr>
              <a:t>电子商务平台，目前已成为亚洲最大个人拍卖网站。阿里巴巴集团经营多元化的互联网业务，包括</a:t>
            </a:r>
            <a:r>
              <a:rPr lang="en-US" altLang="zh-CN" dirty="0">
                <a:solidFill>
                  <a:schemeClr val="tx1">
                    <a:lumMod val="85000"/>
                    <a:lumOff val="15000"/>
                  </a:schemeClr>
                </a:solidFill>
                <a:latin typeface="微软雅黑" pitchFamily="34" charset="-122"/>
                <a:ea typeface="微软雅黑" pitchFamily="34" charset="-122"/>
              </a:rPr>
              <a:t>B2B</a:t>
            </a:r>
            <a:r>
              <a:rPr lang="zh-CN" altLang="en-US" dirty="0">
                <a:solidFill>
                  <a:schemeClr val="tx1">
                    <a:lumMod val="85000"/>
                    <a:lumOff val="15000"/>
                  </a:schemeClr>
                </a:solidFill>
                <a:latin typeface="微软雅黑" pitchFamily="34" charset="-122"/>
                <a:ea typeface="微软雅黑" pitchFamily="34" charset="-122"/>
              </a:rPr>
              <a:t>国际贸易、网上零售和支付平</a:t>
            </a:r>
            <a:r>
              <a:rPr lang="zh-CN" altLang="en-US" dirty="0" smtClean="0">
                <a:solidFill>
                  <a:schemeClr val="tx1">
                    <a:lumMod val="85000"/>
                    <a:lumOff val="15000"/>
                  </a:schemeClr>
                </a:solidFill>
                <a:latin typeface="微软雅黑" pitchFamily="34" charset="-122"/>
                <a:ea typeface="微软雅黑" pitchFamily="34" charset="-122"/>
              </a:rPr>
              <a:t>台以</a:t>
            </a:r>
            <a:r>
              <a:rPr lang="zh-CN" altLang="en-US" dirty="0">
                <a:solidFill>
                  <a:schemeClr val="tx1">
                    <a:lumMod val="85000"/>
                    <a:lumOff val="15000"/>
                  </a:schemeClr>
                </a:solidFill>
                <a:latin typeface="微软雅黑" pitchFamily="34" charset="-122"/>
                <a:ea typeface="微软雅黑" pitchFamily="34" charset="-122"/>
              </a:rPr>
              <a:t>及以数据为中心的云计算服务，致力为全球所有人创造便捷的网上交易渠道。阿里巴巴（</a:t>
            </a:r>
            <a:r>
              <a:rPr lang="en-US" altLang="zh-CN" dirty="0">
                <a:solidFill>
                  <a:schemeClr val="tx1">
                    <a:lumMod val="85000"/>
                    <a:lumOff val="15000"/>
                  </a:schemeClr>
                </a:solidFill>
                <a:latin typeface="微软雅黑" pitchFamily="34" charset="-122"/>
                <a:ea typeface="微软雅黑" pitchFamily="34" charset="-122"/>
              </a:rPr>
              <a:t>www.alibaba.com</a:t>
            </a:r>
            <a:r>
              <a:rPr lang="zh-CN" altLang="en-US" dirty="0">
                <a:solidFill>
                  <a:schemeClr val="tx1">
                    <a:lumMod val="85000"/>
                    <a:lumOff val="15000"/>
                  </a:schemeClr>
                </a:solidFill>
                <a:latin typeface="微软雅黑" pitchFamily="34" charset="-122"/>
                <a:ea typeface="微软雅黑" pitchFamily="34" charset="-122"/>
              </a:rPr>
              <a:t>）是全球著名的电子商务品牌，全球总部设在香港，中国区总部设在杭州，并在海外设立美国硅谷、伦敦等分支机</a:t>
            </a:r>
            <a:r>
              <a:rPr lang="zh-CN" altLang="en-US" dirty="0" smtClean="0">
                <a:solidFill>
                  <a:schemeClr val="tx1">
                    <a:lumMod val="85000"/>
                    <a:lumOff val="15000"/>
                  </a:schemeClr>
                </a:solidFill>
                <a:latin typeface="微软雅黑" pitchFamily="34" charset="-122"/>
                <a:ea typeface="微软雅黑" pitchFamily="34" charset="-122"/>
              </a:rPr>
              <a:t>构合</a:t>
            </a:r>
            <a:r>
              <a:rPr lang="zh-CN" altLang="en-US" dirty="0">
                <a:solidFill>
                  <a:schemeClr val="tx1">
                    <a:lumMod val="85000"/>
                    <a:lumOff val="15000"/>
                  </a:schemeClr>
                </a:solidFill>
                <a:latin typeface="微软雅黑" pitchFamily="34" charset="-122"/>
                <a:ea typeface="微软雅黑" pitchFamily="34" charset="-122"/>
              </a:rPr>
              <a:t>资企业。阿里巴巴在大中华地区、印度、日本、韩国、欧洲和美国共设有</a:t>
            </a:r>
            <a:r>
              <a:rPr lang="en-US" altLang="zh-CN" dirty="0">
                <a:solidFill>
                  <a:schemeClr val="tx1">
                    <a:lumMod val="85000"/>
                    <a:lumOff val="15000"/>
                  </a:schemeClr>
                </a:solidFill>
                <a:latin typeface="微软雅黑" pitchFamily="34" charset="-122"/>
                <a:ea typeface="微软雅黑" pitchFamily="34" charset="-122"/>
              </a:rPr>
              <a:t>70</a:t>
            </a:r>
            <a:r>
              <a:rPr lang="zh-CN" altLang="en-US" dirty="0">
                <a:solidFill>
                  <a:schemeClr val="tx1">
                    <a:lumMod val="85000"/>
                    <a:lumOff val="15000"/>
                  </a:schemeClr>
                </a:solidFill>
                <a:latin typeface="微软雅黑" pitchFamily="34" charset="-122"/>
                <a:ea typeface="微软雅黑" pitchFamily="34" charset="-122"/>
              </a:rPr>
              <a:t>多个办事处。</a:t>
            </a:r>
          </a:p>
        </p:txBody>
      </p:sp>
      <p:sp>
        <p:nvSpPr>
          <p:cNvPr id="8" name="TextBox 7"/>
          <p:cNvSpPr txBox="1"/>
          <p:nvPr/>
        </p:nvSpPr>
        <p:spPr>
          <a:xfrm>
            <a:off x="1155867" y="3361556"/>
            <a:ext cx="7560840" cy="923330"/>
          </a:xfrm>
          <a:prstGeom prst="rect">
            <a:avLst/>
          </a:prstGeom>
          <a:noFill/>
        </p:spPr>
        <p:txBody>
          <a:bodyPr wrap="square" rtlCol="0">
            <a:spAutoFit/>
          </a:bodyPr>
          <a:lstStyle/>
          <a:p>
            <a:pPr algn="just"/>
            <a:r>
              <a:rPr lang="en-US" altLang="zh-CN" dirty="0">
                <a:solidFill>
                  <a:schemeClr val="tx1">
                    <a:lumMod val="85000"/>
                    <a:lumOff val="15000"/>
                  </a:schemeClr>
                </a:solidFill>
                <a:latin typeface="微软雅黑" pitchFamily="34" charset="-122"/>
                <a:ea typeface="微软雅黑" pitchFamily="34" charset="-122"/>
              </a:rPr>
              <a:t> </a:t>
            </a:r>
            <a:r>
              <a:rPr lang="en-US" altLang="zh-CN" dirty="0" smtClean="0">
                <a:solidFill>
                  <a:schemeClr val="tx1">
                    <a:lumMod val="85000"/>
                    <a:lumOff val="15000"/>
                  </a:schemeClr>
                </a:solidFill>
                <a:latin typeface="微软雅黑" pitchFamily="34" charset="-122"/>
                <a:ea typeface="微软雅黑" pitchFamily="34" charset="-122"/>
              </a:rPr>
              <a:t>     </a:t>
            </a:r>
            <a:r>
              <a:rPr lang="zh-CN" altLang="en-US" dirty="0" smtClean="0">
                <a:solidFill>
                  <a:schemeClr val="tx1">
                    <a:lumMod val="85000"/>
                    <a:lumOff val="15000"/>
                  </a:schemeClr>
                </a:solidFill>
                <a:latin typeface="微软雅黑" pitchFamily="34" charset="-122"/>
                <a:ea typeface="微软雅黑" pitchFamily="34" charset="-122"/>
              </a:rPr>
              <a:t>目</a:t>
            </a:r>
            <a:r>
              <a:rPr lang="zh-CN" altLang="en-US" dirty="0">
                <a:solidFill>
                  <a:schemeClr val="tx1">
                    <a:lumMod val="85000"/>
                    <a:lumOff val="15000"/>
                  </a:schemeClr>
                </a:solidFill>
                <a:latin typeface="微软雅黑" pitchFamily="34" charset="-122"/>
                <a:ea typeface="微软雅黑" pitchFamily="34" charset="-122"/>
              </a:rPr>
              <a:t>前阿里巴巴旗下拥有如下业务：阿里巴巴</a:t>
            </a:r>
            <a:r>
              <a:rPr lang="en-US" altLang="zh-CN" dirty="0">
                <a:solidFill>
                  <a:schemeClr val="tx1">
                    <a:lumMod val="85000"/>
                    <a:lumOff val="15000"/>
                  </a:schemeClr>
                </a:solidFill>
                <a:latin typeface="微软雅黑" pitchFamily="34" charset="-122"/>
                <a:ea typeface="微软雅黑" pitchFamily="34" charset="-122"/>
              </a:rPr>
              <a:t>B2B</a:t>
            </a:r>
            <a:r>
              <a:rPr lang="zh-CN" altLang="en-US" dirty="0">
                <a:solidFill>
                  <a:schemeClr val="tx1">
                    <a:lumMod val="85000"/>
                    <a:lumOff val="15000"/>
                  </a:schemeClr>
                </a:solidFill>
                <a:latin typeface="微软雅黑" pitchFamily="34" charset="-122"/>
                <a:ea typeface="微软雅黑" pitchFamily="34" charset="-122"/>
              </a:rPr>
              <a:t>、</a:t>
            </a:r>
            <a:r>
              <a:rPr lang="zh-CN" altLang="en-US" b="1" dirty="0">
                <a:solidFill>
                  <a:schemeClr val="accent6">
                    <a:lumMod val="75000"/>
                  </a:schemeClr>
                </a:solidFill>
                <a:latin typeface="微软雅黑" pitchFamily="34" charset="-122"/>
                <a:ea typeface="微软雅黑" pitchFamily="34" charset="-122"/>
              </a:rPr>
              <a:t>淘宝网、天猫、支付宝</a:t>
            </a:r>
            <a:r>
              <a:rPr lang="zh-CN" altLang="en-US" dirty="0">
                <a:solidFill>
                  <a:schemeClr val="tx1">
                    <a:lumMod val="85000"/>
                    <a:lumOff val="15000"/>
                  </a:schemeClr>
                </a:solidFill>
                <a:latin typeface="微软雅黑" pitchFamily="34" charset="-122"/>
                <a:ea typeface="微软雅黑" pitchFamily="34" charset="-122"/>
              </a:rPr>
              <a:t>、口碑网、阿里云、中国雅虎、一淘网、中国万网、聚划算、</a:t>
            </a:r>
            <a:r>
              <a:rPr lang="en-US" altLang="zh-CN" dirty="0" smtClean="0">
                <a:solidFill>
                  <a:schemeClr val="tx1">
                    <a:lumMod val="85000"/>
                    <a:lumOff val="15000"/>
                  </a:schemeClr>
                </a:solidFill>
                <a:latin typeface="微软雅黑" pitchFamily="34" charset="-122"/>
                <a:ea typeface="微软雅黑" pitchFamily="34" charset="-122"/>
              </a:rPr>
              <a:t>CNZZ</a:t>
            </a:r>
            <a:r>
              <a:rPr lang="zh-CN" altLang="en-US" dirty="0" smtClean="0">
                <a:solidFill>
                  <a:schemeClr val="tx1">
                    <a:lumMod val="85000"/>
                    <a:lumOff val="15000"/>
                  </a:schemeClr>
                </a:solidFill>
                <a:latin typeface="微软雅黑" pitchFamily="34" charset="-122"/>
                <a:ea typeface="微软雅黑" pitchFamily="34" charset="-122"/>
              </a:rPr>
              <a:t>一</a:t>
            </a:r>
            <a:r>
              <a:rPr lang="zh-CN" altLang="en-US" dirty="0">
                <a:solidFill>
                  <a:schemeClr val="tx1">
                    <a:lumMod val="85000"/>
                    <a:lumOff val="15000"/>
                  </a:schemeClr>
                </a:solidFill>
                <a:latin typeface="微软雅黑" pitchFamily="34" charset="-122"/>
                <a:ea typeface="微软雅黑" pitchFamily="34" charset="-122"/>
              </a:rPr>
              <a:t>达通</a:t>
            </a:r>
          </a:p>
        </p:txBody>
      </p:sp>
    </p:spTree>
    <p:extLst>
      <p:ext uri="{BB962C8B-B14F-4D97-AF65-F5344CB8AC3E}">
        <p14:creationId xmlns:p14="http://schemas.microsoft.com/office/powerpoint/2010/main" val="1757664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3126" y="121196"/>
            <a:ext cx="677108" cy="2088232"/>
          </a:xfrm>
          <a:prstGeom prst="rect">
            <a:avLst/>
          </a:prstGeom>
          <a:noFill/>
        </p:spPr>
        <p:txBody>
          <a:bodyPr vert="eaVert" wrap="square" rtlCol="0">
            <a:spAutoFit/>
          </a:bodyPr>
          <a:lstStyle/>
          <a:p>
            <a:r>
              <a:rPr lang="zh-CN" altLang="en-US" sz="3200" b="1" dirty="0" smtClean="0">
                <a:solidFill>
                  <a:schemeClr val="accent6">
                    <a:lumMod val="75000"/>
                  </a:schemeClr>
                </a:solidFill>
                <a:latin typeface="微软雅黑" pitchFamily="34" charset="-122"/>
                <a:ea typeface="微软雅黑" pitchFamily="34" charset="-122"/>
              </a:rPr>
              <a:t>公司简介</a:t>
            </a:r>
            <a:endParaRPr lang="zh-CN" altLang="en-US" sz="3200" b="1" dirty="0">
              <a:solidFill>
                <a:schemeClr val="accent6">
                  <a:lumMod val="75000"/>
                </a:schemeClr>
              </a:solidFill>
              <a:latin typeface="微软雅黑" pitchFamily="34" charset="-122"/>
              <a:ea typeface="微软雅黑" pitchFamily="34" charset="-122"/>
            </a:endParaRPr>
          </a:p>
        </p:txBody>
      </p:sp>
      <p:sp>
        <p:nvSpPr>
          <p:cNvPr id="4" name="TextBox 3"/>
          <p:cNvSpPr txBox="1"/>
          <p:nvPr/>
        </p:nvSpPr>
        <p:spPr>
          <a:xfrm>
            <a:off x="266724" y="1921396"/>
            <a:ext cx="492443" cy="2088232"/>
          </a:xfrm>
          <a:prstGeom prst="rect">
            <a:avLst/>
          </a:prstGeom>
          <a:noFill/>
        </p:spPr>
        <p:txBody>
          <a:bodyPr vert="eaVert" wrap="square" rtlCol="0">
            <a:spAutoFit/>
          </a:bodyPr>
          <a:lstStyle/>
          <a:p>
            <a:r>
              <a:rPr lang="zh-CN" altLang="en-US" sz="2000" dirty="0" smtClean="0">
                <a:solidFill>
                  <a:schemeClr val="bg1">
                    <a:lumMod val="95000"/>
                  </a:schemeClr>
                </a:solidFill>
                <a:latin typeface="微软雅黑" pitchFamily="34" charset="-122"/>
                <a:ea typeface="微软雅黑" pitchFamily="34" charset="-122"/>
              </a:rPr>
              <a:t>获奖及荣誉</a:t>
            </a:r>
            <a:endParaRPr lang="zh-CN" altLang="en-US" sz="2000" dirty="0">
              <a:solidFill>
                <a:schemeClr val="bg1">
                  <a:lumMod val="95000"/>
                </a:schemeClr>
              </a:solidFill>
              <a:latin typeface="微软雅黑" pitchFamily="34" charset="-122"/>
              <a:ea typeface="微软雅黑" pitchFamily="34" charset="-122"/>
            </a:endParaRPr>
          </a:p>
        </p:txBody>
      </p:sp>
      <p:sp>
        <p:nvSpPr>
          <p:cNvPr id="5" name="TextBox 4"/>
          <p:cNvSpPr txBox="1"/>
          <p:nvPr/>
        </p:nvSpPr>
        <p:spPr>
          <a:xfrm>
            <a:off x="1313130" y="543780"/>
            <a:ext cx="7003286" cy="4801314"/>
          </a:xfrm>
          <a:prstGeom prst="rect">
            <a:avLst/>
          </a:prstGeom>
          <a:noFill/>
        </p:spPr>
        <p:txBody>
          <a:bodyPr wrap="square" rtlCol="0">
            <a:spAutoFit/>
          </a:bodyPr>
          <a:lstStyle/>
          <a:p>
            <a:r>
              <a:rPr lang="en-US" altLang="zh-CN" dirty="0" smtClean="0">
                <a:solidFill>
                  <a:schemeClr val="tx1">
                    <a:lumMod val="85000"/>
                    <a:lumOff val="15000"/>
                  </a:schemeClr>
                </a:solidFill>
                <a:latin typeface="微软雅黑" pitchFamily="34" charset="-122"/>
                <a:ea typeface="微软雅黑" pitchFamily="34" charset="-122"/>
              </a:rPr>
              <a:t>1</a:t>
            </a:r>
            <a:r>
              <a:rPr lang="zh-CN" altLang="en-US" dirty="0" smtClean="0">
                <a:solidFill>
                  <a:schemeClr val="tx1">
                    <a:lumMod val="85000"/>
                    <a:lumOff val="15000"/>
                  </a:schemeClr>
                </a:solidFill>
                <a:latin typeface="微软雅黑" pitchFamily="34" charset="-122"/>
                <a:ea typeface="微软雅黑" pitchFamily="34" charset="-122"/>
              </a:rPr>
              <a:t>：作</a:t>
            </a:r>
            <a:r>
              <a:rPr lang="zh-CN" altLang="en-US" dirty="0">
                <a:solidFill>
                  <a:schemeClr val="tx1">
                    <a:lumMod val="85000"/>
                    <a:lumOff val="15000"/>
                  </a:schemeClr>
                </a:solidFill>
                <a:latin typeface="微软雅黑" pitchFamily="34" charset="-122"/>
                <a:ea typeface="微软雅黑" pitchFamily="34" charset="-122"/>
              </a:rPr>
              <a:t>为全球电子商务的领头羊，阿里巴巴两次入选哈佛大学商学</a:t>
            </a:r>
            <a:r>
              <a:rPr lang="en-US" altLang="zh-CN" dirty="0">
                <a:solidFill>
                  <a:schemeClr val="tx1">
                    <a:lumMod val="85000"/>
                    <a:lumOff val="15000"/>
                  </a:schemeClr>
                </a:solidFill>
                <a:latin typeface="微软雅黑" pitchFamily="34" charset="-122"/>
                <a:ea typeface="微软雅黑" pitchFamily="34" charset="-122"/>
              </a:rPr>
              <a:t>MBA</a:t>
            </a:r>
            <a:r>
              <a:rPr lang="zh-CN" altLang="en-US" dirty="0">
                <a:solidFill>
                  <a:schemeClr val="tx1">
                    <a:lumMod val="85000"/>
                    <a:lumOff val="15000"/>
                  </a:schemeClr>
                </a:solidFill>
                <a:latin typeface="微软雅黑" pitchFamily="34" charset="-122"/>
                <a:ea typeface="微软雅黑" pitchFamily="34" charset="-122"/>
              </a:rPr>
              <a:t>案</a:t>
            </a:r>
            <a:r>
              <a:rPr lang="zh-CN" altLang="en-US" dirty="0" smtClean="0">
                <a:solidFill>
                  <a:schemeClr val="tx1">
                    <a:lumMod val="85000"/>
                    <a:lumOff val="15000"/>
                  </a:schemeClr>
                </a:solidFill>
                <a:latin typeface="微软雅黑" pitchFamily="34" charset="-122"/>
                <a:ea typeface="微软雅黑" pitchFamily="34" charset="-122"/>
              </a:rPr>
              <a:t>例</a:t>
            </a:r>
            <a:endParaRPr lang="zh-CN" altLang="en-US" dirty="0">
              <a:solidFill>
                <a:schemeClr val="tx1">
                  <a:lumMod val="85000"/>
                  <a:lumOff val="15000"/>
                </a:schemeClr>
              </a:solidFill>
              <a:latin typeface="微软雅黑" pitchFamily="34" charset="-122"/>
              <a:ea typeface="微软雅黑" pitchFamily="34" charset="-122"/>
            </a:endParaRPr>
          </a:p>
          <a:p>
            <a:r>
              <a:rPr lang="en-US" altLang="zh-CN" dirty="0" smtClean="0">
                <a:solidFill>
                  <a:schemeClr val="tx1">
                    <a:lumMod val="85000"/>
                    <a:lumOff val="15000"/>
                  </a:schemeClr>
                </a:solidFill>
                <a:latin typeface="微软雅黑" pitchFamily="34" charset="-122"/>
                <a:ea typeface="微软雅黑" pitchFamily="34" charset="-122"/>
              </a:rPr>
              <a:t>2</a:t>
            </a:r>
            <a:r>
              <a:rPr lang="zh-CN" altLang="en-US" dirty="0" smtClean="0">
                <a:solidFill>
                  <a:schemeClr val="tx1">
                    <a:lumMod val="85000"/>
                    <a:lumOff val="15000"/>
                  </a:schemeClr>
                </a:solidFill>
                <a:latin typeface="微软雅黑" pitchFamily="34" charset="-122"/>
                <a:ea typeface="微软雅黑" pitchFamily="34" charset="-122"/>
              </a:rPr>
              <a:t>：连</a:t>
            </a:r>
            <a:r>
              <a:rPr lang="zh-CN" altLang="en-US" dirty="0">
                <a:solidFill>
                  <a:schemeClr val="tx1">
                    <a:lumMod val="85000"/>
                    <a:lumOff val="15000"/>
                  </a:schemeClr>
                </a:solidFill>
                <a:latin typeface="微软雅黑" pitchFamily="34" charset="-122"/>
                <a:ea typeface="微软雅黑" pitchFamily="34" charset="-122"/>
              </a:rPr>
              <a:t>续五次被美国权威财经杂志</a:t>
            </a:r>
            <a:r>
              <a:rPr lang="en-US" altLang="zh-CN" dirty="0">
                <a:solidFill>
                  <a:schemeClr val="tx1">
                    <a:lumMod val="85000"/>
                    <a:lumOff val="15000"/>
                  </a:schemeClr>
                </a:solidFill>
                <a:latin typeface="微软雅黑" pitchFamily="34" charset="-122"/>
                <a:ea typeface="微软雅黑" pitchFamily="34" charset="-122"/>
              </a:rPr>
              <a:t>《</a:t>
            </a:r>
            <a:r>
              <a:rPr lang="zh-CN" altLang="en-US" b="1" dirty="0">
                <a:solidFill>
                  <a:schemeClr val="accent6">
                    <a:lumMod val="75000"/>
                  </a:schemeClr>
                </a:solidFill>
                <a:latin typeface="微软雅黑" pitchFamily="34" charset="-122"/>
                <a:ea typeface="微软雅黑" pitchFamily="34" charset="-122"/>
              </a:rPr>
              <a:t>福布斯</a:t>
            </a:r>
            <a:r>
              <a:rPr lang="en-US" altLang="zh-CN" b="1" dirty="0">
                <a:solidFill>
                  <a:schemeClr val="accent6">
                    <a:lumMod val="75000"/>
                  </a:schemeClr>
                </a:solidFill>
                <a:latin typeface="微软雅黑" pitchFamily="34" charset="-122"/>
                <a:ea typeface="微软雅黑" pitchFamily="34" charset="-122"/>
              </a:rPr>
              <a:t>》</a:t>
            </a:r>
            <a:r>
              <a:rPr lang="zh-CN" altLang="en-US" b="1" dirty="0">
                <a:solidFill>
                  <a:schemeClr val="accent6">
                    <a:lumMod val="75000"/>
                  </a:schemeClr>
                </a:solidFill>
                <a:latin typeface="微软雅黑" pitchFamily="34" charset="-122"/>
                <a:ea typeface="微软雅黑" pitchFamily="34" charset="-122"/>
              </a:rPr>
              <a:t>选为全球最佳</a:t>
            </a:r>
            <a:r>
              <a:rPr lang="en-US" altLang="zh-CN" b="1" dirty="0">
                <a:solidFill>
                  <a:schemeClr val="accent6">
                    <a:lumMod val="75000"/>
                  </a:schemeClr>
                </a:solidFill>
                <a:latin typeface="微软雅黑" pitchFamily="34" charset="-122"/>
                <a:ea typeface="微软雅黑" pitchFamily="34" charset="-122"/>
              </a:rPr>
              <a:t>B2B</a:t>
            </a:r>
            <a:r>
              <a:rPr lang="zh-CN" altLang="en-US" b="1" dirty="0">
                <a:solidFill>
                  <a:schemeClr val="accent6">
                    <a:lumMod val="75000"/>
                  </a:schemeClr>
                </a:solidFill>
                <a:latin typeface="微软雅黑" pitchFamily="34" charset="-122"/>
                <a:ea typeface="微软雅黑" pitchFamily="34" charset="-122"/>
              </a:rPr>
              <a:t>站点</a:t>
            </a:r>
            <a:r>
              <a:rPr lang="zh-CN" altLang="en-US" dirty="0">
                <a:solidFill>
                  <a:schemeClr val="tx1">
                    <a:lumMod val="85000"/>
                    <a:lumOff val="15000"/>
                  </a:schemeClr>
                </a:solidFill>
                <a:latin typeface="微软雅黑" pitchFamily="34" charset="-122"/>
                <a:ea typeface="微软雅黑" pitchFamily="34" charset="-122"/>
              </a:rPr>
              <a:t>之</a:t>
            </a:r>
            <a:r>
              <a:rPr lang="zh-CN" altLang="en-US" dirty="0" smtClean="0">
                <a:solidFill>
                  <a:schemeClr val="tx1">
                    <a:lumMod val="85000"/>
                    <a:lumOff val="15000"/>
                  </a:schemeClr>
                </a:solidFill>
                <a:latin typeface="微软雅黑" pitchFamily="34" charset="-122"/>
                <a:ea typeface="微软雅黑" pitchFamily="34" charset="-122"/>
              </a:rPr>
              <a:t>一</a:t>
            </a:r>
            <a:endParaRPr lang="zh-CN" altLang="en-US" dirty="0">
              <a:solidFill>
                <a:schemeClr val="tx1">
                  <a:lumMod val="85000"/>
                  <a:lumOff val="15000"/>
                </a:schemeClr>
              </a:solidFill>
              <a:latin typeface="微软雅黑" pitchFamily="34" charset="-122"/>
              <a:ea typeface="微软雅黑" pitchFamily="34" charset="-122"/>
            </a:endParaRPr>
          </a:p>
          <a:p>
            <a:r>
              <a:rPr lang="en-US" altLang="zh-CN" dirty="0" smtClean="0">
                <a:solidFill>
                  <a:schemeClr val="tx1">
                    <a:lumMod val="85000"/>
                    <a:lumOff val="15000"/>
                  </a:schemeClr>
                </a:solidFill>
                <a:latin typeface="微软雅黑" pitchFamily="34" charset="-122"/>
                <a:ea typeface="微软雅黑" pitchFamily="34" charset="-122"/>
              </a:rPr>
              <a:t>3</a:t>
            </a:r>
            <a:r>
              <a:rPr lang="zh-CN" altLang="en-US" dirty="0" smtClean="0">
                <a:solidFill>
                  <a:schemeClr val="tx1">
                    <a:lumMod val="85000"/>
                    <a:lumOff val="15000"/>
                  </a:schemeClr>
                </a:solidFill>
                <a:latin typeface="微软雅黑" pitchFamily="34" charset="-122"/>
                <a:ea typeface="微软雅黑" pitchFamily="34" charset="-122"/>
              </a:rPr>
              <a:t>：全</a:t>
            </a:r>
            <a:r>
              <a:rPr lang="zh-CN" altLang="en-US" dirty="0">
                <a:solidFill>
                  <a:schemeClr val="tx1">
                    <a:lumMod val="85000"/>
                    <a:lumOff val="15000"/>
                  </a:schemeClr>
                </a:solidFill>
                <a:latin typeface="微软雅黑" pitchFamily="34" charset="-122"/>
                <a:ea typeface="微软雅黑" pitchFamily="34" charset="-122"/>
              </a:rPr>
              <a:t>球著名的互联网流量监测网站对全球商务及贸易类网站进行排名调查，阿里巴巴网站排名首</a:t>
            </a:r>
            <a:r>
              <a:rPr lang="zh-CN" altLang="en-US" dirty="0" smtClean="0">
                <a:solidFill>
                  <a:schemeClr val="tx1">
                    <a:lumMod val="85000"/>
                    <a:lumOff val="15000"/>
                  </a:schemeClr>
                </a:solidFill>
                <a:latin typeface="微软雅黑" pitchFamily="34" charset="-122"/>
                <a:ea typeface="微软雅黑" pitchFamily="34" charset="-122"/>
              </a:rPr>
              <a:t>位</a:t>
            </a:r>
            <a:endParaRPr lang="zh-CN" altLang="en-US" dirty="0">
              <a:solidFill>
                <a:schemeClr val="tx1">
                  <a:lumMod val="85000"/>
                  <a:lumOff val="15000"/>
                </a:schemeClr>
              </a:solidFill>
              <a:latin typeface="微软雅黑" pitchFamily="34" charset="-122"/>
              <a:ea typeface="微软雅黑" pitchFamily="34" charset="-122"/>
            </a:endParaRPr>
          </a:p>
          <a:p>
            <a:r>
              <a:rPr lang="en-US" altLang="zh-CN" dirty="0" smtClean="0">
                <a:solidFill>
                  <a:schemeClr val="tx1">
                    <a:lumMod val="85000"/>
                    <a:lumOff val="15000"/>
                  </a:schemeClr>
                </a:solidFill>
                <a:latin typeface="微软雅黑" pitchFamily="34" charset="-122"/>
                <a:ea typeface="微软雅黑" pitchFamily="34" charset="-122"/>
              </a:rPr>
              <a:t>4</a:t>
            </a:r>
            <a:r>
              <a:rPr lang="zh-CN" altLang="en-US" dirty="0" smtClean="0">
                <a:solidFill>
                  <a:schemeClr val="tx1">
                    <a:lumMod val="85000"/>
                    <a:lumOff val="15000"/>
                  </a:schemeClr>
                </a:solidFill>
                <a:latin typeface="微软雅黑" pitchFamily="34" charset="-122"/>
                <a:ea typeface="微软雅黑" pitchFamily="34" charset="-122"/>
              </a:rPr>
              <a:t>：中</a:t>
            </a:r>
            <a:r>
              <a:rPr lang="zh-CN" altLang="en-US" dirty="0">
                <a:solidFill>
                  <a:schemeClr val="tx1">
                    <a:lumMod val="85000"/>
                    <a:lumOff val="15000"/>
                  </a:schemeClr>
                </a:solidFill>
                <a:latin typeface="微软雅黑" pitchFamily="34" charset="-122"/>
                <a:ea typeface="微软雅黑" pitchFamily="34" charset="-122"/>
              </a:rPr>
              <a:t>国互联网络大赛组织委员会将阿里巴巴评为中国商务类优秀网站；获互联网周刊授予的中国百家优秀网</a:t>
            </a:r>
            <a:r>
              <a:rPr lang="zh-CN" altLang="en-US" dirty="0" smtClean="0">
                <a:solidFill>
                  <a:schemeClr val="tx1">
                    <a:lumMod val="85000"/>
                    <a:lumOff val="15000"/>
                  </a:schemeClr>
                </a:solidFill>
                <a:latin typeface="微软雅黑" pitchFamily="34" charset="-122"/>
                <a:ea typeface="微软雅黑" pitchFamily="34" charset="-122"/>
              </a:rPr>
              <a:t>站</a:t>
            </a:r>
            <a:endParaRPr lang="zh-CN" altLang="en-US" dirty="0">
              <a:solidFill>
                <a:schemeClr val="tx1">
                  <a:lumMod val="85000"/>
                  <a:lumOff val="15000"/>
                </a:schemeClr>
              </a:solidFill>
              <a:latin typeface="微软雅黑" pitchFamily="34" charset="-122"/>
              <a:ea typeface="微软雅黑" pitchFamily="34" charset="-122"/>
            </a:endParaRPr>
          </a:p>
          <a:p>
            <a:r>
              <a:rPr lang="en-US" altLang="zh-CN" dirty="0" smtClean="0">
                <a:solidFill>
                  <a:schemeClr val="tx1">
                    <a:lumMod val="85000"/>
                    <a:lumOff val="15000"/>
                  </a:schemeClr>
                </a:solidFill>
                <a:latin typeface="微软雅黑" pitchFamily="34" charset="-122"/>
                <a:ea typeface="微软雅黑" pitchFamily="34" charset="-122"/>
              </a:rPr>
              <a:t>5</a:t>
            </a:r>
            <a:r>
              <a:rPr lang="zh-CN" altLang="en-US" dirty="0" smtClean="0">
                <a:solidFill>
                  <a:schemeClr val="tx1">
                    <a:lumMod val="85000"/>
                    <a:lumOff val="15000"/>
                  </a:schemeClr>
                </a:solidFill>
                <a:latin typeface="微软雅黑" pitchFamily="34" charset="-122"/>
                <a:ea typeface="微软雅黑" pitchFamily="34" charset="-122"/>
              </a:rPr>
              <a:t>：</a:t>
            </a:r>
            <a:r>
              <a:rPr lang="en-US" altLang="zh-CN" dirty="0" smtClean="0">
                <a:solidFill>
                  <a:schemeClr val="tx1">
                    <a:lumMod val="85000"/>
                    <a:lumOff val="15000"/>
                  </a:schemeClr>
                </a:solidFill>
                <a:latin typeface="微软雅黑" pitchFamily="34" charset="-122"/>
                <a:ea typeface="微软雅黑" pitchFamily="34" charset="-122"/>
              </a:rPr>
              <a:t>21</a:t>
            </a:r>
            <a:r>
              <a:rPr lang="zh-CN" altLang="en-US" dirty="0">
                <a:solidFill>
                  <a:schemeClr val="tx1">
                    <a:lumMod val="85000"/>
                    <a:lumOff val="15000"/>
                  </a:schemeClr>
                </a:solidFill>
                <a:latin typeface="微软雅黑" pitchFamily="34" charset="-122"/>
                <a:ea typeface="微软雅黑" pitchFamily="34" charset="-122"/>
              </a:rPr>
              <a:t>世纪中国百佳品牌网站评选委员会评选阿里巴巴为最佳贸易</a:t>
            </a:r>
            <a:r>
              <a:rPr lang="zh-CN" altLang="en-US" dirty="0" smtClean="0">
                <a:solidFill>
                  <a:schemeClr val="tx1">
                    <a:lumMod val="85000"/>
                    <a:lumOff val="15000"/>
                  </a:schemeClr>
                </a:solidFill>
                <a:latin typeface="微软雅黑" pitchFamily="34" charset="-122"/>
                <a:ea typeface="微软雅黑" pitchFamily="34" charset="-122"/>
              </a:rPr>
              <a:t>网</a:t>
            </a:r>
            <a:endParaRPr lang="zh-CN" altLang="en-US" dirty="0">
              <a:solidFill>
                <a:schemeClr val="tx1">
                  <a:lumMod val="85000"/>
                  <a:lumOff val="15000"/>
                </a:schemeClr>
              </a:solidFill>
              <a:latin typeface="微软雅黑" pitchFamily="34" charset="-122"/>
              <a:ea typeface="微软雅黑" pitchFamily="34" charset="-122"/>
            </a:endParaRPr>
          </a:p>
          <a:p>
            <a:r>
              <a:rPr lang="en-US" altLang="zh-CN" dirty="0" smtClean="0">
                <a:solidFill>
                  <a:schemeClr val="tx1">
                    <a:lumMod val="85000"/>
                    <a:lumOff val="15000"/>
                  </a:schemeClr>
                </a:solidFill>
                <a:latin typeface="微软雅黑" pitchFamily="34" charset="-122"/>
                <a:ea typeface="微软雅黑" pitchFamily="34" charset="-122"/>
              </a:rPr>
              <a:t>6</a:t>
            </a:r>
            <a:r>
              <a:rPr lang="zh-CN" altLang="en-US" dirty="0" smtClean="0">
                <a:solidFill>
                  <a:schemeClr val="tx1">
                    <a:lumMod val="85000"/>
                    <a:lumOff val="15000"/>
                  </a:schemeClr>
                </a:solidFill>
                <a:latin typeface="微软雅黑" pitchFamily="34" charset="-122"/>
                <a:ea typeface="微软雅黑" pitchFamily="34" charset="-122"/>
              </a:rPr>
              <a:t>： 著</a:t>
            </a:r>
            <a:r>
              <a:rPr lang="zh-CN" altLang="en-US" dirty="0">
                <a:solidFill>
                  <a:schemeClr val="tx1">
                    <a:lumMod val="85000"/>
                    <a:lumOff val="15000"/>
                  </a:schemeClr>
                </a:solidFill>
                <a:latin typeface="微软雅黑" pitchFamily="34" charset="-122"/>
                <a:ea typeface="微软雅黑" pitchFamily="34" charset="-122"/>
              </a:rPr>
              <a:t>名的“世界经济论坛”将阿里巴巴</a:t>
            </a:r>
            <a:r>
              <a:rPr lang="en-US" altLang="zh-CN" dirty="0">
                <a:solidFill>
                  <a:schemeClr val="tx1">
                    <a:lumMod val="85000"/>
                    <a:lumOff val="15000"/>
                  </a:schemeClr>
                </a:solidFill>
                <a:latin typeface="微软雅黑" pitchFamily="34" charset="-122"/>
                <a:ea typeface="微软雅黑" pitchFamily="34" charset="-122"/>
              </a:rPr>
              <a:t>CEO</a:t>
            </a:r>
            <a:r>
              <a:rPr lang="zh-CN" altLang="en-US" dirty="0">
                <a:solidFill>
                  <a:schemeClr val="tx1">
                    <a:lumMod val="85000"/>
                    <a:lumOff val="15000"/>
                  </a:schemeClr>
                </a:solidFill>
                <a:latin typeface="微软雅黑" pitchFamily="34" charset="-122"/>
                <a:ea typeface="微软雅黑" pitchFamily="34" charset="-122"/>
              </a:rPr>
              <a:t>马云选为</a:t>
            </a:r>
            <a:r>
              <a:rPr lang="zh-CN" altLang="en-US" b="1" dirty="0">
                <a:solidFill>
                  <a:schemeClr val="accent6">
                    <a:lumMod val="75000"/>
                  </a:schemeClr>
                </a:solidFill>
                <a:latin typeface="微软雅黑" pitchFamily="34" charset="-122"/>
                <a:ea typeface="微软雅黑" pitchFamily="34" charset="-122"/>
              </a:rPr>
              <a:t>全球</a:t>
            </a:r>
            <a:r>
              <a:rPr lang="en-US" altLang="zh-CN" b="1" dirty="0">
                <a:solidFill>
                  <a:schemeClr val="accent6">
                    <a:lumMod val="75000"/>
                  </a:schemeClr>
                </a:solidFill>
                <a:latin typeface="微软雅黑" pitchFamily="34" charset="-122"/>
                <a:ea typeface="微软雅黑" pitchFamily="34" charset="-122"/>
              </a:rPr>
              <a:t>100</a:t>
            </a:r>
            <a:r>
              <a:rPr lang="zh-CN" altLang="en-US" b="1" dirty="0">
                <a:solidFill>
                  <a:schemeClr val="accent6">
                    <a:lumMod val="75000"/>
                  </a:schemeClr>
                </a:solidFill>
                <a:latin typeface="微软雅黑" pitchFamily="34" charset="-122"/>
                <a:ea typeface="微软雅黑" pitchFamily="34" charset="-122"/>
              </a:rPr>
              <a:t>位“未来领袖”之</a:t>
            </a:r>
            <a:r>
              <a:rPr lang="zh-CN" altLang="en-US" b="1" dirty="0" smtClean="0">
                <a:solidFill>
                  <a:schemeClr val="accent6">
                    <a:lumMod val="75000"/>
                  </a:schemeClr>
                </a:solidFill>
                <a:latin typeface="微软雅黑" pitchFamily="34" charset="-122"/>
                <a:ea typeface="微软雅黑" pitchFamily="34" charset="-122"/>
              </a:rPr>
              <a:t>一</a:t>
            </a:r>
            <a:endParaRPr lang="zh-CN" altLang="en-US" b="1" dirty="0">
              <a:solidFill>
                <a:schemeClr val="accent6">
                  <a:lumMod val="75000"/>
                </a:schemeClr>
              </a:solidFill>
              <a:latin typeface="微软雅黑" pitchFamily="34" charset="-122"/>
              <a:ea typeface="微软雅黑" pitchFamily="34" charset="-122"/>
            </a:endParaRPr>
          </a:p>
          <a:p>
            <a:r>
              <a:rPr lang="en-US" altLang="zh-CN" dirty="0" smtClean="0">
                <a:solidFill>
                  <a:schemeClr val="tx1">
                    <a:lumMod val="85000"/>
                    <a:lumOff val="15000"/>
                  </a:schemeClr>
                </a:solidFill>
                <a:latin typeface="微软雅黑" pitchFamily="34" charset="-122"/>
                <a:ea typeface="微软雅黑" pitchFamily="34" charset="-122"/>
              </a:rPr>
              <a:t>7</a:t>
            </a:r>
            <a:r>
              <a:rPr lang="zh-CN" altLang="en-US" dirty="0" smtClean="0">
                <a:solidFill>
                  <a:schemeClr val="tx1">
                    <a:lumMod val="85000"/>
                    <a:lumOff val="15000"/>
                  </a:schemeClr>
                </a:solidFill>
                <a:latin typeface="微软雅黑" pitchFamily="34" charset="-122"/>
                <a:ea typeface="微软雅黑" pitchFamily="34" charset="-122"/>
              </a:rPr>
              <a:t>：美</a:t>
            </a:r>
            <a:r>
              <a:rPr lang="zh-CN" altLang="en-US" dirty="0">
                <a:solidFill>
                  <a:schemeClr val="tx1">
                    <a:lumMod val="85000"/>
                    <a:lumOff val="15000"/>
                  </a:schemeClr>
                </a:solidFill>
                <a:latin typeface="微软雅黑" pitchFamily="34" charset="-122"/>
                <a:ea typeface="微软雅黑" pitchFamily="34" charset="-122"/>
              </a:rPr>
              <a:t>国亚洲商业协会评选阿里巴巴</a:t>
            </a:r>
            <a:r>
              <a:rPr lang="en-US" altLang="zh-CN" dirty="0">
                <a:solidFill>
                  <a:schemeClr val="tx1">
                    <a:lumMod val="85000"/>
                    <a:lumOff val="15000"/>
                  </a:schemeClr>
                </a:solidFill>
                <a:latin typeface="微软雅黑" pitchFamily="34" charset="-122"/>
                <a:ea typeface="微软雅黑" pitchFamily="34" charset="-122"/>
              </a:rPr>
              <a:t>CEO</a:t>
            </a:r>
            <a:r>
              <a:rPr lang="zh-CN" altLang="en-US" dirty="0">
                <a:solidFill>
                  <a:schemeClr val="tx1">
                    <a:lumMod val="85000"/>
                    <a:lumOff val="15000"/>
                  </a:schemeClr>
                </a:solidFill>
                <a:latin typeface="微软雅黑" pitchFamily="34" charset="-122"/>
                <a:ea typeface="微软雅黑" pitchFamily="34" charset="-122"/>
              </a:rPr>
              <a:t>马云为该年度“</a:t>
            </a:r>
            <a:r>
              <a:rPr lang="zh-CN" altLang="en-US" b="1" dirty="0">
                <a:solidFill>
                  <a:schemeClr val="accent6">
                    <a:lumMod val="75000"/>
                  </a:schemeClr>
                </a:solidFill>
                <a:latin typeface="微软雅黑" pitchFamily="34" charset="-122"/>
                <a:ea typeface="微软雅黑" pitchFamily="34" charset="-122"/>
              </a:rPr>
              <a:t>商业领袖</a:t>
            </a:r>
            <a:r>
              <a:rPr lang="zh-CN" altLang="en-US" dirty="0">
                <a:solidFill>
                  <a:schemeClr val="tx1">
                    <a:lumMod val="85000"/>
                    <a:lumOff val="15000"/>
                  </a:schemeClr>
                </a:solidFill>
                <a:latin typeface="微软雅黑" pitchFamily="34" charset="-122"/>
                <a:ea typeface="微软雅黑" pitchFamily="34" charset="-122"/>
              </a:rPr>
              <a:t>”，以表彰他在创新商业模式及帮助各国企业进入国际市场实现全球化方面的贡献。并曾多次应邀为全球著名高等学府麻省理工学院、沃顿商学院、哈佛大学讲学。被国内外媒体、硅谷和国外风险投资家誉为与</a:t>
            </a:r>
            <a:r>
              <a:rPr lang="en-US" altLang="zh-CN" dirty="0">
                <a:solidFill>
                  <a:schemeClr val="tx1">
                    <a:lumMod val="85000"/>
                    <a:lumOff val="15000"/>
                  </a:schemeClr>
                </a:solidFill>
                <a:latin typeface="微软雅黑" pitchFamily="34" charset="-122"/>
                <a:ea typeface="微软雅黑" pitchFamily="34" charset="-122"/>
              </a:rPr>
              <a:t>Zgsyw</a:t>
            </a:r>
            <a:r>
              <a:rPr lang="zh-CN" altLang="en-US" dirty="0" smtClean="0">
                <a:solidFill>
                  <a:schemeClr val="tx1">
                    <a:lumMod val="85000"/>
                    <a:lumOff val="15000"/>
                  </a:schemeClr>
                </a:solidFill>
                <a:latin typeface="微软雅黑" pitchFamily="34" charset="-122"/>
                <a:ea typeface="微软雅黑" pitchFamily="34" charset="-122"/>
              </a:rPr>
              <a:t>，</a:t>
            </a:r>
            <a:r>
              <a:rPr lang="en-US" altLang="zh-CN" dirty="0" smtClean="0">
                <a:solidFill>
                  <a:schemeClr val="tx1">
                    <a:lumMod val="85000"/>
                    <a:lumOff val="15000"/>
                  </a:schemeClr>
                </a:solidFill>
                <a:latin typeface="微软雅黑" pitchFamily="34" charset="-122"/>
                <a:ea typeface="微软雅黑" pitchFamily="34" charset="-122"/>
              </a:rPr>
              <a:t>Yahoo</a:t>
            </a:r>
            <a:r>
              <a:rPr lang="zh-CN" altLang="en-US" dirty="0">
                <a:solidFill>
                  <a:schemeClr val="tx1">
                    <a:lumMod val="85000"/>
                    <a:lumOff val="15000"/>
                  </a:schemeClr>
                </a:solidFill>
                <a:latin typeface="微软雅黑" pitchFamily="34" charset="-122"/>
                <a:ea typeface="微软雅黑" pitchFamily="34" charset="-122"/>
              </a:rPr>
              <a:t>， </a:t>
            </a:r>
            <a:r>
              <a:rPr lang="en-US" altLang="zh-CN" dirty="0">
                <a:solidFill>
                  <a:schemeClr val="tx1">
                    <a:lumMod val="85000"/>
                    <a:lumOff val="15000"/>
                  </a:schemeClr>
                </a:solidFill>
                <a:latin typeface="微软雅黑" pitchFamily="34" charset="-122"/>
                <a:ea typeface="微软雅黑" pitchFamily="34" charset="-122"/>
              </a:rPr>
              <a:t>Amazon</a:t>
            </a:r>
            <a:r>
              <a:rPr lang="zh-CN" altLang="en-US" dirty="0">
                <a:solidFill>
                  <a:schemeClr val="tx1">
                    <a:lumMod val="85000"/>
                    <a:lumOff val="15000"/>
                  </a:schemeClr>
                </a:solidFill>
                <a:latin typeface="微软雅黑" pitchFamily="34" charset="-122"/>
                <a:ea typeface="微软雅黑" pitchFamily="34" charset="-122"/>
              </a:rPr>
              <a:t>，</a:t>
            </a:r>
            <a:r>
              <a:rPr lang="en-US" altLang="zh-CN" dirty="0">
                <a:solidFill>
                  <a:schemeClr val="tx1">
                    <a:lumMod val="85000"/>
                    <a:lumOff val="15000"/>
                  </a:schemeClr>
                </a:solidFill>
                <a:latin typeface="微软雅黑" pitchFamily="34" charset="-122"/>
                <a:ea typeface="微软雅黑" pitchFamily="34" charset="-122"/>
              </a:rPr>
              <a:t>eBay</a:t>
            </a:r>
            <a:r>
              <a:rPr lang="zh-CN" altLang="en-US" dirty="0">
                <a:solidFill>
                  <a:schemeClr val="tx1">
                    <a:lumMod val="85000"/>
                    <a:lumOff val="15000"/>
                  </a:schemeClr>
                </a:solidFill>
                <a:latin typeface="微软雅黑" pitchFamily="34" charset="-122"/>
                <a:ea typeface="微软雅黑" pitchFamily="34" charset="-122"/>
              </a:rPr>
              <a:t>，</a:t>
            </a:r>
            <a:r>
              <a:rPr lang="en-US" altLang="zh-CN" dirty="0">
                <a:solidFill>
                  <a:schemeClr val="tx1">
                    <a:lumMod val="85000"/>
                    <a:lumOff val="15000"/>
                  </a:schemeClr>
                </a:solidFill>
                <a:latin typeface="微软雅黑" pitchFamily="34" charset="-122"/>
                <a:ea typeface="微软雅黑" pitchFamily="34" charset="-122"/>
              </a:rPr>
              <a:t>AOL</a:t>
            </a:r>
            <a:r>
              <a:rPr lang="zh-CN" altLang="en-US" dirty="0">
                <a:solidFill>
                  <a:schemeClr val="tx1">
                    <a:lumMod val="85000"/>
                    <a:lumOff val="15000"/>
                  </a:schemeClr>
                </a:solidFill>
                <a:latin typeface="微软雅黑" pitchFamily="34" charset="-122"/>
                <a:ea typeface="微软雅黑" pitchFamily="34" charset="-122"/>
              </a:rPr>
              <a:t>比肩的六大互联网商务流派代表之</a:t>
            </a:r>
            <a:r>
              <a:rPr lang="zh-CN" altLang="en-US" dirty="0" smtClean="0">
                <a:solidFill>
                  <a:schemeClr val="tx1">
                    <a:lumMod val="85000"/>
                    <a:lumOff val="15000"/>
                  </a:schemeClr>
                </a:solidFill>
                <a:latin typeface="微软雅黑" pitchFamily="34" charset="-122"/>
                <a:ea typeface="微软雅黑" pitchFamily="34" charset="-122"/>
              </a:rPr>
              <a:t>一</a:t>
            </a:r>
            <a:endParaRPr lang="zh-CN" altLang="en-US"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796220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7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up)">
                                      <p:cBhvr>
                                        <p:cTn id="12" dur="500"/>
                                        <p:tgtEl>
                                          <p:spTgt spid="5">
                                            <p:txEl>
                                              <p:pRg st="0" end="0"/>
                                            </p:txEl>
                                          </p:spTgt>
                                        </p:tgtEl>
                                      </p:cBhvr>
                                    </p:animEffect>
                                  </p:childTnLst>
                                </p:cTn>
                              </p:par>
                              <p:par>
                                <p:cTn id="13" presetID="22" presetClass="entr" presetSubtype="1"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up)">
                                      <p:cBhvr>
                                        <p:cTn id="15" dur="500"/>
                                        <p:tgtEl>
                                          <p:spTgt spid="5">
                                            <p:txEl>
                                              <p:pRg st="1" end="1"/>
                                            </p:txEl>
                                          </p:spTgt>
                                        </p:tgtEl>
                                      </p:cBhvr>
                                    </p:animEffect>
                                  </p:childTnLst>
                                </p:cTn>
                              </p:par>
                              <p:par>
                                <p:cTn id="16" presetID="22" presetClass="entr" presetSubtype="1"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wipe(up)">
                                      <p:cBhvr>
                                        <p:cTn id="18" dur="500"/>
                                        <p:tgtEl>
                                          <p:spTgt spid="5">
                                            <p:txEl>
                                              <p:pRg st="2" end="2"/>
                                            </p:txEl>
                                          </p:spTgt>
                                        </p:tgtEl>
                                      </p:cBhvr>
                                    </p:animEffect>
                                  </p:childTnLst>
                                </p:cTn>
                              </p:par>
                              <p:par>
                                <p:cTn id="19" presetID="22" presetClass="entr" presetSubtype="1"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wipe(up)">
                                      <p:cBhvr>
                                        <p:cTn id="21" dur="500"/>
                                        <p:tgtEl>
                                          <p:spTgt spid="5">
                                            <p:txEl>
                                              <p:pRg st="3" end="3"/>
                                            </p:txEl>
                                          </p:spTgt>
                                        </p:tgtEl>
                                      </p:cBhvr>
                                    </p:animEffect>
                                  </p:childTnLst>
                                </p:cTn>
                              </p:par>
                              <p:par>
                                <p:cTn id="22" presetID="22" presetClass="entr" presetSubtype="1" fill="hold" nodeType="with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wipe(up)">
                                      <p:cBhvr>
                                        <p:cTn id="24" dur="500"/>
                                        <p:tgtEl>
                                          <p:spTgt spid="5">
                                            <p:txEl>
                                              <p:pRg st="4" end="4"/>
                                            </p:txEl>
                                          </p:spTgt>
                                        </p:tgtEl>
                                      </p:cBhvr>
                                    </p:animEffect>
                                  </p:childTnLst>
                                </p:cTn>
                              </p:par>
                              <p:par>
                                <p:cTn id="25" presetID="22" presetClass="entr" presetSubtype="1" fill="hold"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wipe(up)">
                                      <p:cBhvr>
                                        <p:cTn id="27" dur="500"/>
                                        <p:tgtEl>
                                          <p:spTgt spid="5">
                                            <p:txEl>
                                              <p:pRg st="5" end="5"/>
                                            </p:txEl>
                                          </p:spTgt>
                                        </p:tgtEl>
                                      </p:cBhvr>
                                    </p:animEffect>
                                  </p:childTnLst>
                                </p:cTn>
                              </p:par>
                              <p:par>
                                <p:cTn id="28" presetID="22" presetClass="entr" presetSubtype="1" fill="hold" nodeType="withEffect">
                                  <p:stCondLst>
                                    <p:cond delay="0"/>
                                  </p:stCondLst>
                                  <p:childTnLst>
                                    <p:set>
                                      <p:cBhvr>
                                        <p:cTn id="29" dur="1" fill="hold">
                                          <p:stCondLst>
                                            <p:cond delay="0"/>
                                          </p:stCondLst>
                                        </p:cTn>
                                        <p:tgtEl>
                                          <p:spTgt spid="5">
                                            <p:txEl>
                                              <p:pRg st="6" end="6"/>
                                            </p:txEl>
                                          </p:spTgt>
                                        </p:tgtEl>
                                        <p:attrNameLst>
                                          <p:attrName>style.visibility</p:attrName>
                                        </p:attrNameLst>
                                      </p:cBhvr>
                                      <p:to>
                                        <p:strVal val="visible"/>
                                      </p:to>
                                    </p:set>
                                    <p:animEffect transition="in" filter="wipe(up)">
                                      <p:cBhvr>
                                        <p:cTn id="30"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4225652"/>
            <a:ext cx="1765460" cy="1416010"/>
          </a:xfrm>
          <a:prstGeom prst="rect">
            <a:avLst/>
          </a:prstGeom>
          <a:noFill/>
          <a:ln w="60325">
            <a:solidFill>
              <a:schemeClr val="accent6">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53126" y="121196"/>
            <a:ext cx="677108" cy="2088232"/>
          </a:xfrm>
          <a:prstGeom prst="rect">
            <a:avLst/>
          </a:prstGeom>
          <a:noFill/>
        </p:spPr>
        <p:txBody>
          <a:bodyPr vert="eaVert" wrap="square" rtlCol="0">
            <a:spAutoFit/>
          </a:bodyPr>
          <a:lstStyle/>
          <a:p>
            <a:r>
              <a:rPr lang="zh-CN" altLang="en-US" sz="3200" b="1" dirty="0" smtClean="0">
                <a:solidFill>
                  <a:schemeClr val="accent6">
                    <a:lumMod val="75000"/>
                  </a:schemeClr>
                </a:solidFill>
                <a:latin typeface="微软雅黑" pitchFamily="34" charset="-122"/>
                <a:ea typeface="微软雅黑" pitchFamily="34" charset="-122"/>
              </a:rPr>
              <a:t>旗下品牌</a:t>
            </a:r>
            <a:endParaRPr lang="zh-CN" altLang="en-US" sz="3200" b="1" dirty="0">
              <a:solidFill>
                <a:schemeClr val="accent6">
                  <a:lumMod val="75000"/>
                </a:schemeClr>
              </a:solidFill>
              <a:latin typeface="微软雅黑" pitchFamily="34" charset="-122"/>
              <a:ea typeface="微软雅黑" pitchFamily="34" charset="-122"/>
            </a:endParaRPr>
          </a:p>
        </p:txBody>
      </p:sp>
      <p:sp>
        <p:nvSpPr>
          <p:cNvPr id="3" name="TextBox 2"/>
          <p:cNvSpPr txBox="1"/>
          <p:nvPr/>
        </p:nvSpPr>
        <p:spPr>
          <a:xfrm>
            <a:off x="308466" y="1941502"/>
            <a:ext cx="492443" cy="2088232"/>
          </a:xfrm>
          <a:prstGeom prst="rect">
            <a:avLst/>
          </a:prstGeom>
          <a:noFill/>
        </p:spPr>
        <p:txBody>
          <a:bodyPr vert="eaVert" wrap="square" rtlCol="0">
            <a:spAutoFit/>
          </a:bodyPr>
          <a:lstStyle/>
          <a:p>
            <a:r>
              <a:rPr lang="zh-CN" altLang="en-US" sz="2000" dirty="0" smtClean="0">
                <a:solidFill>
                  <a:schemeClr val="bg1">
                    <a:lumMod val="95000"/>
                  </a:schemeClr>
                </a:solidFill>
                <a:latin typeface="微软雅黑" pitchFamily="34" charset="-122"/>
                <a:ea typeface="微软雅黑" pitchFamily="34" charset="-122"/>
              </a:rPr>
              <a:t>淘宝网</a:t>
            </a:r>
            <a:endParaRPr lang="zh-CN" altLang="en-US" sz="2000" dirty="0">
              <a:solidFill>
                <a:schemeClr val="bg1">
                  <a:lumMod val="95000"/>
                </a:schemeClr>
              </a:solidFill>
              <a:latin typeface="微软雅黑" pitchFamily="34" charset="-122"/>
              <a:ea typeface="微软雅黑" pitchFamily="34" charset="-122"/>
            </a:endParaRPr>
          </a:p>
        </p:txBody>
      </p:sp>
      <p:sp>
        <p:nvSpPr>
          <p:cNvPr id="4" name="TextBox 3"/>
          <p:cNvSpPr txBox="1"/>
          <p:nvPr/>
        </p:nvSpPr>
        <p:spPr>
          <a:xfrm>
            <a:off x="5156230" y="631766"/>
            <a:ext cx="3744416" cy="2862322"/>
          </a:xfrm>
          <a:prstGeom prst="rect">
            <a:avLst/>
          </a:prstGeom>
          <a:noFill/>
        </p:spPr>
        <p:txBody>
          <a:bodyPr wrap="square" rtlCol="0">
            <a:spAutoFit/>
          </a:bodyPr>
          <a:lstStyle/>
          <a:p>
            <a:r>
              <a:rPr lang="zh-CN" altLang="en-US" dirty="0">
                <a:latin typeface="微软雅黑" pitchFamily="34" charset="-122"/>
                <a:ea typeface="微软雅黑" pitchFamily="34" charset="-122"/>
              </a:rPr>
              <a:t>淘宝网</a:t>
            </a:r>
          </a:p>
          <a:p>
            <a:r>
              <a:rPr lang="zh-CN" altLang="en-US" dirty="0">
                <a:latin typeface="微软雅黑" pitchFamily="34" charset="-122"/>
                <a:ea typeface="微软雅黑" pitchFamily="34" charset="-122"/>
              </a:rPr>
              <a:t>淘宝网成立于</a:t>
            </a:r>
            <a:r>
              <a:rPr lang="en-US" altLang="zh-CN" dirty="0">
                <a:latin typeface="微软雅黑" pitchFamily="34" charset="-122"/>
                <a:ea typeface="微软雅黑" pitchFamily="34" charset="-122"/>
              </a:rPr>
              <a:t>2003</a:t>
            </a:r>
            <a:r>
              <a:rPr lang="zh-CN" altLang="en-US" dirty="0">
                <a:latin typeface="微软雅黑" pitchFamily="34" charset="-122"/>
                <a:ea typeface="微软雅黑" pitchFamily="34" charset="-122"/>
              </a:rPr>
              <a:t>年</a:t>
            </a:r>
            <a:r>
              <a:rPr lang="en-US" altLang="zh-CN" dirty="0">
                <a:latin typeface="微软雅黑" pitchFamily="34" charset="-122"/>
                <a:ea typeface="微软雅黑" pitchFamily="34" charset="-122"/>
              </a:rPr>
              <a:t>5</a:t>
            </a:r>
            <a:r>
              <a:rPr lang="zh-CN" altLang="en-US" dirty="0">
                <a:latin typeface="微软雅黑" pitchFamily="34" charset="-122"/>
                <a:ea typeface="微软雅黑" pitchFamily="34" charset="-122"/>
              </a:rPr>
              <a:t>月</a:t>
            </a:r>
            <a:r>
              <a:rPr lang="en-US" altLang="zh-CN" dirty="0">
                <a:latin typeface="微软雅黑" pitchFamily="34" charset="-122"/>
                <a:ea typeface="微软雅黑" pitchFamily="34" charset="-122"/>
              </a:rPr>
              <a:t>10</a:t>
            </a:r>
            <a:r>
              <a:rPr lang="zh-CN" altLang="en-US" dirty="0" smtClean="0">
                <a:latin typeface="微软雅黑" pitchFamily="34" charset="-122"/>
                <a:ea typeface="微软雅黑" pitchFamily="34" charset="-122"/>
              </a:rPr>
              <a:t>日</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由</a:t>
            </a:r>
            <a:r>
              <a:rPr lang="zh-CN" altLang="en-US" dirty="0">
                <a:latin typeface="微软雅黑" pitchFamily="34" charset="-122"/>
                <a:ea typeface="微软雅黑" pitchFamily="34" charset="-122"/>
              </a:rPr>
              <a:t>阿里巴巴集团投资创</a:t>
            </a:r>
            <a:r>
              <a:rPr lang="zh-CN" altLang="en-US" dirty="0" smtClean="0">
                <a:latin typeface="微软雅黑" pitchFamily="34" charset="-122"/>
                <a:ea typeface="微软雅黑" pitchFamily="34" charset="-122"/>
              </a:rPr>
              <a:t>办</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淘</a:t>
            </a:r>
            <a:r>
              <a:rPr lang="zh-CN" altLang="en-US" dirty="0">
                <a:latin typeface="微软雅黑" pitchFamily="34" charset="-122"/>
                <a:ea typeface="微软雅黑" pitchFamily="34" charset="-122"/>
              </a:rPr>
              <a:t>宝网目前业务跨</a:t>
            </a:r>
            <a:r>
              <a:rPr lang="zh-CN" altLang="en-US" dirty="0" smtClean="0">
                <a:latin typeface="微软雅黑" pitchFamily="34" charset="-122"/>
                <a:ea typeface="微软雅黑" pitchFamily="34" charset="-122"/>
              </a:rPr>
              <a:t>越</a:t>
            </a:r>
            <a:endParaRPr lang="en-US" altLang="zh-CN" dirty="0" smtClean="0">
              <a:latin typeface="微软雅黑" pitchFamily="34" charset="-122"/>
              <a:ea typeface="微软雅黑" pitchFamily="34" charset="-122"/>
            </a:endParaRPr>
          </a:p>
          <a:p>
            <a:r>
              <a:rPr lang="en-US" altLang="zh-CN" dirty="0" smtClean="0">
                <a:latin typeface="微软雅黑" pitchFamily="34" charset="-122"/>
                <a:ea typeface="微软雅黑" pitchFamily="34" charset="-122"/>
              </a:rPr>
              <a:t>C2C(</a:t>
            </a:r>
            <a:r>
              <a:rPr lang="en-US" altLang="zh-CN" b="1" dirty="0" smtClean="0">
                <a:solidFill>
                  <a:schemeClr val="accent6">
                    <a:lumMod val="75000"/>
                  </a:schemeClr>
                </a:solidFill>
                <a:latin typeface="微软雅黑" pitchFamily="34" charset="-122"/>
                <a:ea typeface="微软雅黑" pitchFamily="34" charset="-122"/>
              </a:rPr>
              <a:t>Consumer </a:t>
            </a:r>
            <a:r>
              <a:rPr lang="en-US" altLang="zh-CN" b="1" dirty="0">
                <a:solidFill>
                  <a:schemeClr val="accent6">
                    <a:lumMod val="75000"/>
                  </a:schemeClr>
                </a:solidFill>
                <a:latin typeface="微软雅黑" pitchFamily="34" charset="-122"/>
                <a:ea typeface="微软雅黑" pitchFamily="34" charset="-122"/>
              </a:rPr>
              <a:t>to </a:t>
            </a:r>
            <a:r>
              <a:rPr lang="en-US" altLang="zh-CN" b="1" dirty="0" smtClean="0">
                <a:solidFill>
                  <a:schemeClr val="accent6">
                    <a:lumMod val="75000"/>
                  </a:schemeClr>
                </a:solidFill>
                <a:latin typeface="微软雅黑" pitchFamily="34" charset="-122"/>
                <a:ea typeface="微软雅黑" pitchFamily="34" charset="-122"/>
              </a:rPr>
              <a:t>Consumer</a:t>
            </a:r>
            <a:endParaRPr lang="en-US" altLang="zh-CN" b="1" dirty="0">
              <a:solidFill>
                <a:schemeClr val="accent6">
                  <a:lumMod val="75000"/>
                </a:schemeClr>
              </a:solidFill>
              <a:latin typeface="微软雅黑" pitchFamily="34" charset="-122"/>
              <a:ea typeface="微软雅黑" pitchFamily="34" charset="-122"/>
            </a:endParaRPr>
          </a:p>
          <a:p>
            <a:r>
              <a:rPr lang="zh-CN" altLang="en-US" dirty="0" smtClean="0">
                <a:latin typeface="微软雅黑" pitchFamily="34" charset="-122"/>
                <a:ea typeface="微软雅黑" pitchFamily="34" charset="-122"/>
              </a:rPr>
              <a:t>消</a:t>
            </a:r>
            <a:r>
              <a:rPr lang="zh-CN" altLang="en-US" dirty="0">
                <a:latin typeface="微软雅黑" pitchFamily="34" charset="-122"/>
                <a:ea typeface="微软雅黑" pitchFamily="34" charset="-122"/>
              </a:rPr>
              <a:t>费者对消费</a:t>
            </a:r>
            <a:r>
              <a:rPr lang="zh-CN" altLang="en-US" dirty="0" smtClean="0">
                <a:latin typeface="微软雅黑" pitchFamily="34" charset="-122"/>
                <a:ea typeface="微软雅黑" pitchFamily="34" charset="-122"/>
              </a:rPr>
              <a:t>者</a:t>
            </a:r>
            <a:endParaRPr lang="en-US" altLang="zh-CN" dirty="0" smtClean="0">
              <a:latin typeface="微软雅黑" pitchFamily="34" charset="-122"/>
              <a:ea typeface="微软雅黑" pitchFamily="34" charset="-122"/>
            </a:endParaRPr>
          </a:p>
          <a:p>
            <a:r>
              <a:rPr lang="en-US" altLang="zh-CN" dirty="0" smtClean="0">
                <a:latin typeface="微软雅黑" pitchFamily="34" charset="-122"/>
                <a:ea typeface="微软雅黑" pitchFamily="34" charset="-122"/>
              </a:rPr>
              <a:t>B2C(Business-to-Consumer</a:t>
            </a:r>
          </a:p>
          <a:p>
            <a:r>
              <a:rPr lang="zh-CN" altLang="en-US" dirty="0" smtClean="0">
                <a:latin typeface="微软雅黑" pitchFamily="34" charset="-122"/>
                <a:ea typeface="微软雅黑" pitchFamily="34" charset="-122"/>
              </a:rPr>
              <a:t>商</a:t>
            </a:r>
            <a:r>
              <a:rPr lang="zh-CN" altLang="en-US" dirty="0">
                <a:latin typeface="微软雅黑" pitchFamily="34" charset="-122"/>
                <a:ea typeface="微软雅黑" pitchFamily="34" charset="-122"/>
              </a:rPr>
              <a:t>家对消费</a:t>
            </a:r>
            <a:r>
              <a:rPr lang="zh-CN" altLang="en-US" dirty="0" smtClean="0">
                <a:latin typeface="微软雅黑" pitchFamily="34" charset="-122"/>
                <a:ea typeface="微软雅黑" pitchFamily="34" charset="-122"/>
              </a:rPr>
              <a:t>者</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两</a:t>
            </a:r>
            <a:r>
              <a:rPr lang="zh-CN" altLang="en-US" dirty="0">
                <a:latin typeface="微软雅黑" pitchFamily="34" charset="-122"/>
                <a:ea typeface="微软雅黑" pitchFamily="34" charset="-122"/>
              </a:rPr>
              <a:t>大部分</a:t>
            </a:r>
            <a:r>
              <a:rPr lang="zh-CN" altLang="en-US" dirty="0" smtClean="0">
                <a:latin typeface="微软雅黑" pitchFamily="34" charset="-122"/>
                <a:ea typeface="微软雅黑" pitchFamily="34" charset="-122"/>
              </a:rPr>
              <a:t>。淘</a:t>
            </a:r>
            <a:r>
              <a:rPr lang="zh-CN" altLang="en-US" dirty="0">
                <a:latin typeface="微软雅黑" pitchFamily="34" charset="-122"/>
                <a:ea typeface="微软雅黑" pitchFamily="34" charset="-122"/>
              </a:rPr>
              <a:t>宝</a:t>
            </a:r>
            <a:r>
              <a:rPr lang="zh-CN" altLang="en-US" dirty="0" smtClean="0">
                <a:latin typeface="微软雅黑" pitchFamily="34" charset="-122"/>
                <a:ea typeface="微软雅黑" pitchFamily="34" charset="-122"/>
              </a:rPr>
              <a:t>网</a:t>
            </a:r>
            <a:endParaRPr lang="en-US" altLang="zh-CN" dirty="0" smtClean="0">
              <a:latin typeface="微软雅黑" pitchFamily="34" charset="-122"/>
              <a:ea typeface="微软雅黑" pitchFamily="34" charset="-122"/>
            </a:endParaRPr>
          </a:p>
          <a:p>
            <a:r>
              <a:rPr lang="en-US" altLang="zh-CN" dirty="0" smtClean="0">
                <a:latin typeface="微软雅黑" pitchFamily="34" charset="-122"/>
                <a:ea typeface="微软雅黑" pitchFamily="34" charset="-122"/>
              </a:rPr>
              <a:t>——</a:t>
            </a:r>
            <a:r>
              <a:rPr lang="zh-CN" altLang="en-US" b="1" dirty="0">
                <a:solidFill>
                  <a:schemeClr val="accent6">
                    <a:lumMod val="75000"/>
                  </a:schemeClr>
                </a:solidFill>
                <a:latin typeface="微软雅黑" pitchFamily="34" charset="-122"/>
                <a:ea typeface="微软雅黑" pitchFamily="34" charset="-122"/>
              </a:rPr>
              <a:t>亚洲领先的个人网络购物市</a:t>
            </a:r>
            <a:r>
              <a:rPr lang="zh-CN" altLang="en-US" b="1" dirty="0" smtClean="0">
                <a:solidFill>
                  <a:schemeClr val="accent6">
                    <a:lumMod val="75000"/>
                  </a:schemeClr>
                </a:solidFill>
                <a:latin typeface="微软雅黑" pitchFamily="34" charset="-122"/>
                <a:ea typeface="微软雅黑" pitchFamily="34" charset="-122"/>
              </a:rPr>
              <a:t>场</a:t>
            </a:r>
            <a:endParaRPr lang="zh-CN" altLang="en-US" b="1" dirty="0">
              <a:solidFill>
                <a:schemeClr val="accent6">
                  <a:lumMod val="75000"/>
                </a:schemeClr>
              </a:solidFill>
              <a:latin typeface="微软雅黑" pitchFamily="34" charset="-122"/>
              <a:ea typeface="微软雅黑" pitchFamily="34" charset="-122"/>
            </a:endParaRPr>
          </a:p>
        </p:txBody>
      </p:sp>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547664" y="563043"/>
            <a:ext cx="3450105" cy="1656956"/>
          </a:xfrm>
          <a:prstGeom prst="rect">
            <a:avLst/>
          </a:prstGeom>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2225675"/>
            <a:ext cx="1438275" cy="1268413"/>
          </a:xfrm>
          <a:prstGeom prst="rect">
            <a:avLst/>
          </a:prstGeom>
          <a:noFill/>
          <a:ln w="53975">
            <a:solidFill>
              <a:schemeClr val="accent6">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1152" y="3217540"/>
            <a:ext cx="1590771" cy="1190825"/>
          </a:xfrm>
          <a:prstGeom prst="rect">
            <a:avLst/>
          </a:prstGeom>
          <a:noFill/>
          <a:ln w="57150">
            <a:solidFill>
              <a:schemeClr val="accent6">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5156230" y="3484921"/>
            <a:ext cx="3744416" cy="1754326"/>
          </a:xfrm>
          <a:prstGeom prst="rect">
            <a:avLst/>
          </a:prstGeom>
          <a:noFill/>
        </p:spPr>
        <p:txBody>
          <a:bodyPr wrap="square" rtlCol="0">
            <a:spAutoFit/>
          </a:bodyPr>
          <a:lstStyle/>
          <a:p>
            <a:r>
              <a:rPr lang="zh-CN" altLang="en-US" dirty="0">
                <a:latin typeface="微软雅黑" pitchFamily="34" charset="-122"/>
                <a:ea typeface="微软雅黑" pitchFamily="34" charset="-122"/>
              </a:rPr>
              <a:t>经过</a:t>
            </a:r>
            <a:r>
              <a:rPr lang="en-US" altLang="zh-CN" dirty="0">
                <a:latin typeface="微软雅黑" pitchFamily="34" charset="-122"/>
                <a:ea typeface="微软雅黑" pitchFamily="34" charset="-122"/>
              </a:rPr>
              <a:t>6</a:t>
            </a:r>
            <a:r>
              <a:rPr lang="zh-CN" altLang="en-US" dirty="0">
                <a:latin typeface="微软雅黑" pitchFamily="34" charset="-122"/>
                <a:ea typeface="微软雅黑" pitchFamily="34" charset="-122"/>
              </a:rPr>
              <a:t>年的发展，截至</a:t>
            </a:r>
            <a:r>
              <a:rPr lang="en-US" altLang="zh-CN" dirty="0">
                <a:latin typeface="微软雅黑" pitchFamily="34" charset="-122"/>
                <a:ea typeface="微软雅黑" pitchFamily="34" charset="-122"/>
              </a:rPr>
              <a:t>2009</a:t>
            </a:r>
            <a:r>
              <a:rPr lang="zh-CN" altLang="en-US" dirty="0">
                <a:latin typeface="微软雅黑" pitchFamily="34" charset="-122"/>
                <a:ea typeface="微软雅黑" pitchFamily="34" charset="-122"/>
              </a:rPr>
              <a:t>年</a:t>
            </a:r>
            <a:r>
              <a:rPr lang="zh-CN" altLang="en-US" dirty="0" smtClean="0">
                <a:latin typeface="微软雅黑" pitchFamily="34" charset="-122"/>
                <a:ea typeface="微软雅黑" pitchFamily="34" charset="-122"/>
              </a:rPr>
              <a:t>底</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淘</a:t>
            </a:r>
            <a:r>
              <a:rPr lang="zh-CN" altLang="en-US" dirty="0">
                <a:latin typeface="微软雅黑" pitchFamily="34" charset="-122"/>
                <a:ea typeface="微软雅黑" pitchFamily="34" charset="-122"/>
              </a:rPr>
              <a:t>宝拥有注册会员</a:t>
            </a:r>
            <a:r>
              <a:rPr lang="en-US" altLang="zh-CN" b="1" dirty="0">
                <a:solidFill>
                  <a:schemeClr val="accent6">
                    <a:lumMod val="75000"/>
                  </a:schemeClr>
                </a:solidFill>
                <a:latin typeface="微软雅黑" pitchFamily="34" charset="-122"/>
                <a:ea typeface="微软雅黑" pitchFamily="34" charset="-122"/>
              </a:rPr>
              <a:t>1.7</a:t>
            </a:r>
            <a:r>
              <a:rPr lang="zh-CN" altLang="en-US" b="1" dirty="0">
                <a:solidFill>
                  <a:schemeClr val="accent6">
                    <a:lumMod val="75000"/>
                  </a:schemeClr>
                </a:solidFill>
                <a:latin typeface="微软雅黑" pitchFamily="34" charset="-122"/>
                <a:ea typeface="微软雅黑" pitchFamily="34" charset="-122"/>
              </a:rPr>
              <a:t>亿</a:t>
            </a:r>
            <a:r>
              <a:rPr lang="zh-CN" altLang="en-US" dirty="0">
                <a:latin typeface="微软雅黑" pitchFamily="34" charset="-122"/>
                <a:ea typeface="微软雅黑" pitchFamily="34" charset="-122"/>
              </a:rPr>
              <a:t>，注册用户还在不断增长！据统计，淘宝网</a:t>
            </a:r>
            <a:r>
              <a:rPr lang="en-US" altLang="zh-CN" dirty="0">
                <a:latin typeface="微软雅黑" pitchFamily="34" charset="-122"/>
                <a:ea typeface="微软雅黑" pitchFamily="34" charset="-122"/>
              </a:rPr>
              <a:t>2009</a:t>
            </a:r>
            <a:r>
              <a:rPr lang="zh-CN" altLang="en-US" dirty="0">
                <a:latin typeface="微软雅黑" pitchFamily="34" charset="-122"/>
                <a:ea typeface="微软雅黑" pitchFamily="34" charset="-122"/>
              </a:rPr>
              <a:t>年的交易额为</a:t>
            </a:r>
            <a:r>
              <a:rPr lang="en-US" altLang="zh-CN" dirty="0">
                <a:latin typeface="微软雅黑" pitchFamily="34" charset="-122"/>
                <a:ea typeface="微软雅黑" pitchFamily="34" charset="-122"/>
              </a:rPr>
              <a:t>2083</a:t>
            </a:r>
            <a:r>
              <a:rPr lang="zh-CN" altLang="en-US" dirty="0">
                <a:latin typeface="微软雅黑" pitchFamily="34" charset="-122"/>
                <a:ea typeface="微软雅黑" pitchFamily="34" charset="-122"/>
              </a:rPr>
              <a:t>亿人民</a:t>
            </a:r>
            <a:r>
              <a:rPr lang="zh-CN" altLang="en-US" dirty="0" smtClean="0">
                <a:latin typeface="微软雅黑" pitchFamily="34" charset="-122"/>
                <a:ea typeface="微软雅黑" pitchFamily="34" charset="-122"/>
              </a:rPr>
              <a:t>币</a:t>
            </a:r>
            <a:r>
              <a:rPr lang="en-US" altLang="zh-CN" dirty="0" smtClean="0">
                <a:latin typeface="微软雅黑" pitchFamily="34" charset="-122"/>
                <a:ea typeface="微软雅黑" pitchFamily="34" charset="-122"/>
              </a:rPr>
              <a:t>2010</a:t>
            </a:r>
            <a:r>
              <a:rPr lang="zh-CN" altLang="en-US" dirty="0">
                <a:latin typeface="微软雅黑" pitchFamily="34" charset="-122"/>
                <a:ea typeface="微软雅黑" pitchFamily="34" charset="-122"/>
              </a:rPr>
              <a:t>年则高达</a:t>
            </a:r>
            <a:r>
              <a:rPr lang="en-US" altLang="zh-CN" dirty="0">
                <a:latin typeface="微软雅黑" pitchFamily="34" charset="-122"/>
                <a:ea typeface="微软雅黑" pitchFamily="34" charset="-122"/>
              </a:rPr>
              <a:t>4000</a:t>
            </a:r>
            <a:r>
              <a:rPr lang="zh-CN" altLang="en-US" dirty="0">
                <a:latin typeface="微软雅黑" pitchFamily="34" charset="-122"/>
                <a:ea typeface="微软雅黑" pitchFamily="34" charset="-122"/>
              </a:rPr>
              <a:t>亿元人民</a:t>
            </a:r>
            <a:r>
              <a:rPr lang="zh-CN" altLang="en-US" dirty="0" smtClean="0">
                <a:latin typeface="微软雅黑" pitchFamily="34" charset="-122"/>
                <a:ea typeface="微软雅黑" pitchFamily="34" charset="-122"/>
              </a:rPr>
              <a:t>币</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是</a:t>
            </a:r>
            <a:r>
              <a:rPr lang="zh-CN" altLang="en-US" b="1" dirty="0">
                <a:solidFill>
                  <a:schemeClr val="accent6">
                    <a:lumMod val="75000"/>
                  </a:schemeClr>
                </a:solidFill>
                <a:latin typeface="微软雅黑" pitchFamily="34" charset="-122"/>
                <a:ea typeface="微软雅黑" pitchFamily="34" charset="-122"/>
              </a:rPr>
              <a:t>亚洲最大</a:t>
            </a:r>
            <a:r>
              <a:rPr lang="zh-CN" altLang="en-US" dirty="0">
                <a:latin typeface="微软雅黑" pitchFamily="34" charset="-122"/>
                <a:ea typeface="微软雅黑" pitchFamily="34" charset="-122"/>
              </a:rPr>
              <a:t>的网络零售商</a:t>
            </a:r>
            <a:r>
              <a:rPr lang="zh-CN" altLang="en-US" dirty="0" smtClean="0">
                <a:latin typeface="微软雅黑" pitchFamily="34" charset="-122"/>
                <a:ea typeface="微软雅黑" pitchFamily="34" charset="-122"/>
              </a:rPr>
              <a:t>圈</a:t>
            </a:r>
            <a:endParaRPr lang="zh-CN" altLang="en-US" b="1" dirty="0">
              <a:solidFill>
                <a:schemeClr val="accent6">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1730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750"/>
                                        <p:tgtEl>
                                          <p:spTgt spid="3"/>
                                        </p:tgtEl>
                                      </p:cBhvr>
                                    </p:animEffect>
                                  </p:childTnLst>
                                </p:cTn>
                              </p:par>
                            </p:childTnLst>
                          </p:cTn>
                        </p:par>
                        <p:par>
                          <p:cTn id="8" fill="hold">
                            <p:stCondLst>
                              <p:cond delay="750"/>
                            </p:stCondLst>
                            <p:childTnLst>
                              <p:par>
                                <p:cTn id="9" presetID="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nodeType="withEffect">
                                  <p:stCondLst>
                                    <p:cond delay="250"/>
                                  </p:stCondLst>
                                  <p:childTnLst>
                                    <p:set>
                                      <p:cBhvr>
                                        <p:cTn id="25" dur="1" fill="hold">
                                          <p:stCondLst>
                                            <p:cond delay="0"/>
                                          </p:stCondLst>
                                        </p:cTn>
                                        <p:tgtEl>
                                          <p:spTgt spid="3074"/>
                                        </p:tgtEl>
                                        <p:attrNameLst>
                                          <p:attrName>style.visibility</p:attrName>
                                        </p:attrNameLst>
                                      </p:cBhvr>
                                      <p:to>
                                        <p:strVal val="visible"/>
                                      </p:to>
                                    </p:set>
                                    <p:anim calcmode="lin" valueType="num">
                                      <p:cBhvr>
                                        <p:cTn id="26" dur="500" fill="hold"/>
                                        <p:tgtEl>
                                          <p:spTgt spid="3074"/>
                                        </p:tgtEl>
                                        <p:attrNameLst>
                                          <p:attrName>ppt_w</p:attrName>
                                        </p:attrNameLst>
                                      </p:cBhvr>
                                      <p:tavLst>
                                        <p:tav tm="0">
                                          <p:val>
                                            <p:fltVal val="0"/>
                                          </p:val>
                                        </p:tav>
                                        <p:tav tm="100000">
                                          <p:val>
                                            <p:strVal val="#ppt_w"/>
                                          </p:val>
                                        </p:tav>
                                      </p:tavLst>
                                    </p:anim>
                                    <p:anim calcmode="lin" valueType="num">
                                      <p:cBhvr>
                                        <p:cTn id="27" dur="500" fill="hold"/>
                                        <p:tgtEl>
                                          <p:spTgt spid="3074"/>
                                        </p:tgtEl>
                                        <p:attrNameLst>
                                          <p:attrName>ppt_h</p:attrName>
                                        </p:attrNameLst>
                                      </p:cBhvr>
                                      <p:tavLst>
                                        <p:tav tm="0">
                                          <p:val>
                                            <p:fltVal val="0"/>
                                          </p:val>
                                        </p:tav>
                                        <p:tav tm="100000">
                                          <p:val>
                                            <p:strVal val="#ppt_h"/>
                                          </p:val>
                                        </p:tav>
                                      </p:tavLst>
                                    </p:anim>
                                    <p:animEffect transition="in" filter="fade">
                                      <p:cBhvr>
                                        <p:cTn id="28" dur="500"/>
                                        <p:tgtEl>
                                          <p:spTgt spid="3074"/>
                                        </p:tgtEl>
                                      </p:cBhvr>
                                    </p:animEffect>
                                  </p:childTnLst>
                                </p:cTn>
                              </p:par>
                              <p:par>
                                <p:cTn id="29" presetID="53" presetClass="entr" presetSubtype="16" fill="hold" nodeType="withEffect">
                                  <p:stCondLst>
                                    <p:cond delay="300"/>
                                  </p:stCondLst>
                                  <p:childTnLst>
                                    <p:set>
                                      <p:cBhvr>
                                        <p:cTn id="30" dur="1" fill="hold">
                                          <p:stCondLst>
                                            <p:cond delay="0"/>
                                          </p:stCondLst>
                                        </p:cTn>
                                        <p:tgtEl>
                                          <p:spTgt spid="3075"/>
                                        </p:tgtEl>
                                        <p:attrNameLst>
                                          <p:attrName>style.visibility</p:attrName>
                                        </p:attrNameLst>
                                      </p:cBhvr>
                                      <p:to>
                                        <p:strVal val="visible"/>
                                      </p:to>
                                    </p:set>
                                    <p:anim calcmode="lin" valueType="num">
                                      <p:cBhvr>
                                        <p:cTn id="31" dur="500" fill="hold"/>
                                        <p:tgtEl>
                                          <p:spTgt spid="3075"/>
                                        </p:tgtEl>
                                        <p:attrNameLst>
                                          <p:attrName>ppt_w</p:attrName>
                                        </p:attrNameLst>
                                      </p:cBhvr>
                                      <p:tavLst>
                                        <p:tav tm="0">
                                          <p:val>
                                            <p:fltVal val="0"/>
                                          </p:val>
                                        </p:tav>
                                        <p:tav tm="100000">
                                          <p:val>
                                            <p:strVal val="#ppt_w"/>
                                          </p:val>
                                        </p:tav>
                                      </p:tavLst>
                                    </p:anim>
                                    <p:anim calcmode="lin" valueType="num">
                                      <p:cBhvr>
                                        <p:cTn id="32" dur="500" fill="hold"/>
                                        <p:tgtEl>
                                          <p:spTgt spid="3075"/>
                                        </p:tgtEl>
                                        <p:attrNameLst>
                                          <p:attrName>ppt_h</p:attrName>
                                        </p:attrNameLst>
                                      </p:cBhvr>
                                      <p:tavLst>
                                        <p:tav tm="0">
                                          <p:val>
                                            <p:fltVal val="0"/>
                                          </p:val>
                                        </p:tav>
                                        <p:tav tm="100000">
                                          <p:val>
                                            <p:strVal val="#ppt_h"/>
                                          </p:val>
                                        </p:tav>
                                      </p:tavLst>
                                    </p:anim>
                                    <p:animEffect transition="in" filter="fade">
                                      <p:cBhvr>
                                        <p:cTn id="33" dur="500"/>
                                        <p:tgtEl>
                                          <p:spTgt spid="3075"/>
                                        </p:tgtEl>
                                      </p:cBhvr>
                                    </p:animEffect>
                                  </p:childTnLst>
                                </p:cTn>
                              </p:par>
                              <p:par>
                                <p:cTn id="34" presetID="53" presetClass="entr" presetSubtype="16" fill="hold" nodeType="withEffect">
                                  <p:stCondLst>
                                    <p:cond delay="400"/>
                                  </p:stCondLst>
                                  <p:childTnLst>
                                    <p:set>
                                      <p:cBhvr>
                                        <p:cTn id="35" dur="1" fill="hold">
                                          <p:stCondLst>
                                            <p:cond delay="0"/>
                                          </p:stCondLst>
                                        </p:cTn>
                                        <p:tgtEl>
                                          <p:spTgt spid="3076"/>
                                        </p:tgtEl>
                                        <p:attrNameLst>
                                          <p:attrName>style.visibility</p:attrName>
                                        </p:attrNameLst>
                                      </p:cBhvr>
                                      <p:to>
                                        <p:strVal val="visible"/>
                                      </p:to>
                                    </p:set>
                                    <p:anim calcmode="lin" valueType="num">
                                      <p:cBhvr>
                                        <p:cTn id="36" dur="500" fill="hold"/>
                                        <p:tgtEl>
                                          <p:spTgt spid="3076"/>
                                        </p:tgtEl>
                                        <p:attrNameLst>
                                          <p:attrName>ppt_w</p:attrName>
                                        </p:attrNameLst>
                                      </p:cBhvr>
                                      <p:tavLst>
                                        <p:tav tm="0">
                                          <p:val>
                                            <p:fltVal val="0"/>
                                          </p:val>
                                        </p:tav>
                                        <p:tav tm="100000">
                                          <p:val>
                                            <p:strVal val="#ppt_w"/>
                                          </p:val>
                                        </p:tav>
                                      </p:tavLst>
                                    </p:anim>
                                    <p:anim calcmode="lin" valueType="num">
                                      <p:cBhvr>
                                        <p:cTn id="37" dur="500" fill="hold"/>
                                        <p:tgtEl>
                                          <p:spTgt spid="3076"/>
                                        </p:tgtEl>
                                        <p:attrNameLst>
                                          <p:attrName>ppt_h</p:attrName>
                                        </p:attrNameLst>
                                      </p:cBhvr>
                                      <p:tavLst>
                                        <p:tav tm="0">
                                          <p:val>
                                            <p:fltVal val="0"/>
                                          </p:val>
                                        </p:tav>
                                        <p:tav tm="100000">
                                          <p:val>
                                            <p:strVal val="#ppt_h"/>
                                          </p:val>
                                        </p:tav>
                                      </p:tavLst>
                                    </p:anim>
                                    <p:animEffect transition="in" filter="fade">
                                      <p:cBhvr>
                                        <p:cTn id="38"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515597" y="2521426"/>
            <a:ext cx="2595627" cy="1065927"/>
          </a:xfrm>
          <a:prstGeom prst="rect">
            <a:avLst/>
          </a:prstGeom>
        </p:spPr>
      </p:pic>
      <p:sp>
        <p:nvSpPr>
          <p:cNvPr id="2" name="TextBox 1"/>
          <p:cNvSpPr txBox="1"/>
          <p:nvPr/>
        </p:nvSpPr>
        <p:spPr>
          <a:xfrm>
            <a:off x="153126" y="121196"/>
            <a:ext cx="677108" cy="2088232"/>
          </a:xfrm>
          <a:prstGeom prst="rect">
            <a:avLst/>
          </a:prstGeom>
          <a:noFill/>
        </p:spPr>
        <p:txBody>
          <a:bodyPr vert="eaVert" wrap="square" rtlCol="0">
            <a:spAutoFit/>
          </a:bodyPr>
          <a:lstStyle/>
          <a:p>
            <a:r>
              <a:rPr lang="zh-CN" altLang="en-US" sz="3200" b="1" dirty="0" smtClean="0">
                <a:solidFill>
                  <a:schemeClr val="accent6">
                    <a:lumMod val="75000"/>
                  </a:schemeClr>
                </a:solidFill>
                <a:latin typeface="微软雅黑" pitchFamily="34" charset="-122"/>
                <a:ea typeface="微软雅黑" pitchFamily="34" charset="-122"/>
              </a:rPr>
              <a:t>旗下品牌</a:t>
            </a:r>
            <a:endParaRPr lang="zh-CN" altLang="en-US" sz="3200" b="1" dirty="0">
              <a:solidFill>
                <a:schemeClr val="accent6">
                  <a:lumMod val="75000"/>
                </a:schemeClr>
              </a:solidFill>
              <a:latin typeface="微软雅黑" pitchFamily="34" charset="-122"/>
              <a:ea typeface="微软雅黑" pitchFamily="34" charset="-122"/>
            </a:endParaRPr>
          </a:p>
        </p:txBody>
      </p:sp>
      <p:sp>
        <p:nvSpPr>
          <p:cNvPr id="3" name="TextBox 2"/>
          <p:cNvSpPr txBox="1"/>
          <p:nvPr/>
        </p:nvSpPr>
        <p:spPr>
          <a:xfrm>
            <a:off x="308466" y="1941502"/>
            <a:ext cx="492443" cy="2088232"/>
          </a:xfrm>
          <a:prstGeom prst="rect">
            <a:avLst/>
          </a:prstGeom>
          <a:noFill/>
        </p:spPr>
        <p:txBody>
          <a:bodyPr vert="eaVert" wrap="square" rtlCol="0">
            <a:spAutoFit/>
          </a:bodyPr>
          <a:lstStyle/>
          <a:p>
            <a:r>
              <a:rPr lang="zh-CN" altLang="en-US" sz="2000" dirty="0" smtClean="0">
                <a:solidFill>
                  <a:schemeClr val="bg1">
                    <a:lumMod val="95000"/>
                  </a:schemeClr>
                </a:solidFill>
                <a:latin typeface="微软雅黑" pitchFamily="34" charset="-122"/>
                <a:ea typeface="微软雅黑" pitchFamily="34" charset="-122"/>
              </a:rPr>
              <a:t>天猫商城</a:t>
            </a:r>
            <a:endParaRPr lang="zh-CN" altLang="en-US" sz="2000" dirty="0">
              <a:solidFill>
                <a:schemeClr val="bg1">
                  <a:lumMod val="95000"/>
                </a:schemeClr>
              </a:solidFill>
              <a:latin typeface="微软雅黑" pitchFamily="34" charset="-122"/>
              <a:ea typeface="微软雅黑" pitchFamily="34" charset="-122"/>
            </a:endParaRPr>
          </a:p>
        </p:txBody>
      </p:sp>
      <p:sp>
        <p:nvSpPr>
          <p:cNvPr id="4" name="TextBox 3"/>
          <p:cNvSpPr txBox="1"/>
          <p:nvPr/>
        </p:nvSpPr>
        <p:spPr>
          <a:xfrm>
            <a:off x="5292080" y="416496"/>
            <a:ext cx="3744416" cy="3416320"/>
          </a:xfrm>
          <a:prstGeom prst="rect">
            <a:avLst/>
          </a:prstGeom>
          <a:noFill/>
        </p:spPr>
        <p:txBody>
          <a:bodyPr wrap="square" rtlCol="0">
            <a:spAutoFit/>
          </a:bodyPr>
          <a:lstStyle/>
          <a:p>
            <a:r>
              <a:rPr lang="zh-CN" altLang="en-US" dirty="0">
                <a:latin typeface="微软雅黑" pitchFamily="34" charset="-122"/>
                <a:ea typeface="微软雅黑" pitchFamily="34" charset="-122"/>
              </a:rPr>
              <a:t>天猫原名“淘宝商城</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是</a:t>
            </a:r>
            <a:r>
              <a:rPr lang="zh-CN" altLang="en-US" dirty="0">
                <a:latin typeface="微软雅黑" pitchFamily="34" charset="-122"/>
                <a:ea typeface="微软雅黑" pitchFamily="34" charset="-122"/>
              </a:rPr>
              <a:t>一个综合性购物网</a:t>
            </a:r>
            <a:r>
              <a:rPr lang="zh-CN" altLang="en-US" dirty="0" smtClean="0">
                <a:latin typeface="微软雅黑" pitchFamily="34" charset="-122"/>
                <a:ea typeface="微软雅黑" pitchFamily="34" charset="-122"/>
              </a:rPr>
              <a:t>站</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淘</a:t>
            </a:r>
            <a:r>
              <a:rPr lang="zh-CN" altLang="en-US" dirty="0">
                <a:latin typeface="微软雅黑" pitchFamily="34" charset="-122"/>
                <a:ea typeface="微软雅黑" pitchFamily="34" charset="-122"/>
              </a:rPr>
              <a:t>宝网全新打造的</a:t>
            </a:r>
            <a:r>
              <a:rPr lang="en-US" altLang="zh-CN" dirty="0" smtClean="0">
                <a:latin typeface="微软雅黑" pitchFamily="34" charset="-122"/>
                <a:ea typeface="微软雅黑" pitchFamily="34" charset="-122"/>
              </a:rPr>
              <a:t>B2C</a:t>
            </a:r>
          </a:p>
          <a:p>
            <a:r>
              <a:rPr lang="zh-CN" altLang="en-US" dirty="0" smtClean="0">
                <a:latin typeface="微软雅黑" pitchFamily="34" charset="-122"/>
                <a:ea typeface="微软雅黑" pitchFamily="34" charset="-122"/>
              </a:rPr>
              <a:t>（</a:t>
            </a:r>
            <a:r>
              <a:rPr lang="en-US" altLang="zh-CN" b="1" dirty="0" smtClean="0">
                <a:solidFill>
                  <a:schemeClr val="accent6">
                    <a:lumMod val="75000"/>
                  </a:schemeClr>
                </a:solidFill>
                <a:latin typeface="微软雅黑" pitchFamily="34" charset="-122"/>
                <a:ea typeface="微软雅黑" pitchFamily="34" charset="-122"/>
              </a:rPr>
              <a:t>Business-to-Consumer</a:t>
            </a:r>
          </a:p>
          <a:p>
            <a:r>
              <a:rPr lang="zh-CN" altLang="en-US" dirty="0" smtClean="0">
                <a:latin typeface="微软雅黑" pitchFamily="34" charset="-122"/>
                <a:ea typeface="微软雅黑" pitchFamily="34" charset="-122"/>
              </a:rPr>
              <a:t>商</a:t>
            </a:r>
            <a:r>
              <a:rPr lang="zh-CN" altLang="en-US" dirty="0">
                <a:latin typeface="微软雅黑" pitchFamily="34" charset="-122"/>
                <a:ea typeface="微软雅黑" pitchFamily="34" charset="-122"/>
              </a:rPr>
              <a:t>业零售）。其整合数千家品牌</a:t>
            </a:r>
            <a:r>
              <a:rPr lang="zh-CN" altLang="en-US" dirty="0" smtClean="0">
                <a:latin typeface="微软雅黑" pitchFamily="34" charset="-122"/>
                <a:ea typeface="微软雅黑" pitchFamily="34" charset="-122"/>
              </a:rPr>
              <a:t>商生</a:t>
            </a:r>
            <a:r>
              <a:rPr lang="zh-CN" altLang="en-US" dirty="0">
                <a:latin typeface="微软雅黑" pitchFamily="34" charset="-122"/>
                <a:ea typeface="微软雅黑" pitchFamily="34" charset="-122"/>
              </a:rPr>
              <a:t>产商，为商家和消费者之间提供一站式解决方</a:t>
            </a:r>
            <a:r>
              <a:rPr lang="zh-CN" altLang="en-US" dirty="0" smtClean="0">
                <a:latin typeface="微软雅黑" pitchFamily="34" charset="-122"/>
                <a:ea typeface="微软雅黑" pitchFamily="34" charset="-122"/>
              </a:rPr>
              <a:t>案</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提</a:t>
            </a:r>
            <a:r>
              <a:rPr lang="zh-CN" altLang="en-US" dirty="0">
                <a:latin typeface="微软雅黑" pitchFamily="34" charset="-122"/>
                <a:ea typeface="微软雅黑" pitchFamily="34" charset="-122"/>
              </a:rPr>
              <a:t>供</a:t>
            </a:r>
            <a:r>
              <a:rPr lang="en-US" altLang="zh-CN" b="1" dirty="0">
                <a:solidFill>
                  <a:schemeClr val="accent6">
                    <a:lumMod val="75000"/>
                  </a:schemeClr>
                </a:solidFill>
                <a:latin typeface="微软雅黑" pitchFamily="34" charset="-122"/>
                <a:ea typeface="微软雅黑" pitchFamily="34" charset="-122"/>
              </a:rPr>
              <a:t>100%</a:t>
            </a:r>
            <a:r>
              <a:rPr lang="zh-CN" altLang="en-US" b="1" dirty="0">
                <a:solidFill>
                  <a:schemeClr val="accent6">
                    <a:lumMod val="75000"/>
                  </a:schemeClr>
                </a:solidFill>
                <a:latin typeface="微软雅黑" pitchFamily="34" charset="-122"/>
                <a:ea typeface="微软雅黑" pitchFamily="34" charset="-122"/>
              </a:rPr>
              <a:t>品质保证的商</a:t>
            </a:r>
            <a:r>
              <a:rPr lang="zh-CN" altLang="en-US" b="1" dirty="0" smtClean="0">
                <a:solidFill>
                  <a:schemeClr val="accent6">
                    <a:lumMod val="75000"/>
                  </a:schemeClr>
                </a:solidFill>
                <a:latin typeface="微软雅黑" pitchFamily="34" charset="-122"/>
                <a:ea typeface="微软雅黑" pitchFamily="34" charset="-122"/>
              </a:rPr>
              <a:t>品</a:t>
            </a:r>
            <a:endParaRPr lang="en-US" altLang="zh-CN" b="1" dirty="0">
              <a:solidFill>
                <a:schemeClr val="accent6">
                  <a:lumMod val="75000"/>
                </a:schemeClr>
              </a:solidFill>
              <a:latin typeface="微软雅黑" pitchFamily="34" charset="-122"/>
              <a:ea typeface="微软雅黑" pitchFamily="34" charset="-122"/>
            </a:endParaRPr>
          </a:p>
          <a:p>
            <a:r>
              <a:rPr lang="en-US" altLang="zh-CN" b="1" dirty="0" smtClean="0">
                <a:solidFill>
                  <a:schemeClr val="accent6">
                    <a:lumMod val="75000"/>
                  </a:schemeClr>
                </a:solidFill>
                <a:latin typeface="微软雅黑" pitchFamily="34" charset="-122"/>
                <a:ea typeface="微软雅黑" pitchFamily="34" charset="-122"/>
              </a:rPr>
              <a:t>7</a:t>
            </a:r>
            <a:r>
              <a:rPr lang="zh-CN" altLang="en-US" b="1" dirty="0" smtClean="0">
                <a:solidFill>
                  <a:schemeClr val="accent6">
                    <a:lumMod val="75000"/>
                  </a:schemeClr>
                </a:solidFill>
                <a:latin typeface="微软雅黑" pitchFamily="34" charset="-122"/>
                <a:ea typeface="微软雅黑" pitchFamily="34" charset="-122"/>
              </a:rPr>
              <a:t>天</a:t>
            </a:r>
            <a:r>
              <a:rPr lang="zh-CN" altLang="en-US" b="1" dirty="0">
                <a:solidFill>
                  <a:schemeClr val="accent6">
                    <a:lumMod val="75000"/>
                  </a:schemeClr>
                </a:solidFill>
                <a:latin typeface="微软雅黑" pitchFamily="34" charset="-122"/>
                <a:ea typeface="微软雅黑" pitchFamily="34" charset="-122"/>
              </a:rPr>
              <a:t>无理由退货</a:t>
            </a:r>
            <a:r>
              <a:rPr lang="zh-CN" altLang="en-US" dirty="0">
                <a:latin typeface="微软雅黑" pitchFamily="34" charset="-122"/>
                <a:ea typeface="微软雅黑" pitchFamily="34" charset="-122"/>
              </a:rPr>
              <a:t>的售后服</a:t>
            </a:r>
            <a:r>
              <a:rPr lang="zh-CN" altLang="en-US" dirty="0" smtClean="0">
                <a:latin typeface="微软雅黑" pitchFamily="34" charset="-122"/>
                <a:ea typeface="微软雅黑" pitchFamily="34" charset="-122"/>
              </a:rPr>
              <a:t>务</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以</a:t>
            </a:r>
            <a:r>
              <a:rPr lang="zh-CN" altLang="en-US" dirty="0">
                <a:latin typeface="微软雅黑" pitchFamily="34" charset="-122"/>
                <a:ea typeface="微软雅黑" pitchFamily="34" charset="-122"/>
              </a:rPr>
              <a:t>及购物积分返现等优质服务。</a:t>
            </a:r>
          </a:p>
          <a:p>
            <a:r>
              <a:rPr lang="zh-CN" altLang="en-US" dirty="0">
                <a:latin typeface="微软雅黑" pitchFamily="34" charset="-122"/>
                <a:ea typeface="微软雅黑" pitchFamily="34" charset="-122"/>
              </a:rPr>
              <a:t>淘宝商城是亚洲最大购物网站淘宝网全新打造的</a:t>
            </a:r>
            <a:r>
              <a:rPr lang="en-US" altLang="zh-CN" dirty="0" smtClean="0">
                <a:latin typeface="微软雅黑" pitchFamily="34" charset="-122"/>
                <a:ea typeface="微软雅黑" pitchFamily="34" charset="-122"/>
              </a:rPr>
              <a:t>B2C</a:t>
            </a:r>
            <a:endParaRPr lang="zh-CN" altLang="en-US" dirty="0">
              <a:latin typeface="微软雅黑" pitchFamily="34" charset="-122"/>
              <a:ea typeface="微软雅黑" pitchFamily="34" charset="-122"/>
            </a:endParaRPr>
          </a:p>
        </p:txBody>
      </p:sp>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r="1552" b="7228"/>
          <a:stretch/>
        </p:blipFill>
        <p:spPr>
          <a:xfrm>
            <a:off x="1110135" y="3793604"/>
            <a:ext cx="4032448" cy="1699416"/>
          </a:xfrm>
          <a:prstGeom prst="rect">
            <a:avLst/>
          </a:prstGeom>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8519" y="1975215"/>
            <a:ext cx="1066800" cy="17065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196905" y="409228"/>
            <a:ext cx="1915990" cy="1943100"/>
          </a:xfrm>
          <a:prstGeom prst="rect">
            <a:avLst/>
          </a:prstGeom>
        </p:spPr>
      </p:pic>
      <p:sp>
        <p:nvSpPr>
          <p:cNvPr id="12" name="TextBox 11"/>
          <p:cNvSpPr txBox="1"/>
          <p:nvPr/>
        </p:nvSpPr>
        <p:spPr>
          <a:xfrm>
            <a:off x="5292080" y="3793604"/>
            <a:ext cx="3744416" cy="2031325"/>
          </a:xfrm>
          <a:prstGeom prst="rect">
            <a:avLst/>
          </a:prstGeom>
          <a:noFill/>
        </p:spPr>
        <p:txBody>
          <a:bodyPr wrap="square" rtlCol="0">
            <a:spAutoFit/>
          </a:bodyPr>
          <a:lstStyle/>
          <a:p>
            <a:r>
              <a:rPr lang="en-US" altLang="zh-CN" dirty="0">
                <a:latin typeface="微软雅黑" pitchFamily="34" charset="-122"/>
                <a:ea typeface="微软雅黑" pitchFamily="34" charset="-122"/>
              </a:rPr>
              <a:t>2012</a:t>
            </a:r>
            <a:r>
              <a:rPr lang="zh-CN" altLang="en-US" dirty="0">
                <a:latin typeface="微软雅黑" pitchFamily="34" charset="-122"/>
                <a:ea typeface="微软雅黑" pitchFamily="34" charset="-122"/>
              </a:rPr>
              <a:t>年</a:t>
            </a:r>
            <a:r>
              <a:rPr lang="en-US" altLang="zh-CN" dirty="0">
                <a:latin typeface="微软雅黑" pitchFamily="34" charset="-122"/>
                <a:ea typeface="微软雅黑" pitchFamily="34" charset="-122"/>
              </a:rPr>
              <a:t>11</a:t>
            </a:r>
            <a:r>
              <a:rPr lang="zh-CN" altLang="en-US" dirty="0">
                <a:latin typeface="微软雅黑" pitchFamily="34" charset="-122"/>
                <a:ea typeface="微软雅黑" pitchFamily="34" charset="-122"/>
              </a:rPr>
              <a:t>月</a:t>
            </a:r>
            <a:r>
              <a:rPr lang="en-US" altLang="zh-CN" dirty="0">
                <a:latin typeface="微软雅黑" pitchFamily="34" charset="-122"/>
                <a:ea typeface="微软雅黑" pitchFamily="34" charset="-122"/>
              </a:rPr>
              <a:t>11</a:t>
            </a:r>
            <a:r>
              <a:rPr lang="zh-CN" altLang="en-US" dirty="0" smtClean="0">
                <a:latin typeface="微软雅黑" pitchFamily="34" charset="-122"/>
                <a:ea typeface="微软雅黑" pitchFamily="34" charset="-122"/>
              </a:rPr>
              <a:t>日</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天</a:t>
            </a:r>
            <a:r>
              <a:rPr lang="zh-CN" altLang="en-US" dirty="0">
                <a:latin typeface="微软雅黑" pitchFamily="34" charset="-122"/>
                <a:ea typeface="微软雅黑" pitchFamily="34" charset="-122"/>
              </a:rPr>
              <a:t>猫借光棍节大赚一</a:t>
            </a:r>
            <a:r>
              <a:rPr lang="zh-CN" altLang="en-US" dirty="0" smtClean="0">
                <a:latin typeface="微软雅黑" pitchFamily="34" charset="-122"/>
                <a:ea typeface="微软雅黑" pitchFamily="34" charset="-122"/>
              </a:rPr>
              <a:t>笔</a:t>
            </a:r>
            <a:endParaRPr lang="en-US" altLang="zh-CN" dirty="0" smtClean="0">
              <a:latin typeface="微软雅黑" pitchFamily="34" charset="-122"/>
              <a:ea typeface="微软雅黑" pitchFamily="34" charset="-122"/>
            </a:endParaRPr>
          </a:p>
          <a:p>
            <a:r>
              <a:rPr lang="en-US" altLang="zh-CN" dirty="0" smtClean="0">
                <a:latin typeface="微软雅黑" pitchFamily="34" charset="-122"/>
                <a:ea typeface="微软雅黑" pitchFamily="34" charset="-122"/>
              </a:rPr>
              <a:t>13</a:t>
            </a:r>
            <a:r>
              <a:rPr lang="zh-CN" altLang="en-US" dirty="0">
                <a:latin typeface="微软雅黑" pitchFamily="34" charset="-122"/>
                <a:ea typeface="微软雅黑" pitchFamily="34" charset="-122"/>
              </a:rPr>
              <a:t>小时卖</a:t>
            </a:r>
            <a:r>
              <a:rPr lang="en-US" altLang="zh-CN" b="1" dirty="0">
                <a:solidFill>
                  <a:schemeClr val="accent6">
                    <a:lumMod val="75000"/>
                  </a:schemeClr>
                </a:solidFill>
                <a:latin typeface="微软雅黑" pitchFamily="34" charset="-122"/>
                <a:ea typeface="微软雅黑" pitchFamily="34" charset="-122"/>
              </a:rPr>
              <a:t>100</a:t>
            </a:r>
            <a:r>
              <a:rPr lang="zh-CN" altLang="en-US" b="1" dirty="0">
                <a:solidFill>
                  <a:schemeClr val="accent6">
                    <a:lumMod val="75000"/>
                  </a:schemeClr>
                </a:solidFill>
                <a:latin typeface="微软雅黑" pitchFamily="34" charset="-122"/>
                <a:ea typeface="微软雅黑" pitchFamily="34" charset="-122"/>
              </a:rPr>
              <a:t>亿</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r>
              <a:rPr lang="en-US" altLang="zh-CN" dirty="0">
                <a:latin typeface="微软雅黑" pitchFamily="34" charset="-122"/>
                <a:ea typeface="微软雅黑" pitchFamily="34" charset="-122"/>
              </a:rPr>
              <a:t>2012</a:t>
            </a:r>
            <a:r>
              <a:rPr lang="zh-CN" altLang="en-US" dirty="0">
                <a:latin typeface="微软雅黑" pitchFamily="34" charset="-122"/>
                <a:ea typeface="微软雅黑" pitchFamily="34" charset="-122"/>
              </a:rPr>
              <a:t>年</a:t>
            </a:r>
            <a:r>
              <a:rPr lang="en-US" altLang="zh-CN" dirty="0">
                <a:latin typeface="微软雅黑" pitchFamily="34" charset="-122"/>
                <a:ea typeface="微软雅黑" pitchFamily="34" charset="-122"/>
              </a:rPr>
              <a:t>11</a:t>
            </a:r>
            <a:r>
              <a:rPr lang="zh-CN" altLang="en-US" dirty="0">
                <a:latin typeface="微软雅黑" pitchFamily="34" charset="-122"/>
                <a:ea typeface="微软雅黑" pitchFamily="34" charset="-122"/>
              </a:rPr>
              <a:t>月</a:t>
            </a:r>
            <a:r>
              <a:rPr lang="en-US" altLang="zh-CN" dirty="0">
                <a:latin typeface="微软雅黑" pitchFamily="34" charset="-122"/>
                <a:ea typeface="微软雅黑" pitchFamily="34" charset="-122"/>
              </a:rPr>
              <a:t>11</a:t>
            </a:r>
            <a:r>
              <a:rPr lang="zh-CN" altLang="en-US" dirty="0">
                <a:latin typeface="微软雅黑" pitchFamily="34" charset="-122"/>
                <a:ea typeface="微软雅黑" pitchFamily="34" charset="-122"/>
              </a:rPr>
              <a:t>月，淘宝发起双十一狂欢节</a:t>
            </a:r>
            <a:r>
              <a:rPr lang="zh-CN" altLang="en-US" dirty="0" smtClean="0">
                <a:latin typeface="微软雅黑" pitchFamily="34" charset="-122"/>
                <a:ea typeface="微软雅黑" pitchFamily="34" charset="-122"/>
              </a:rPr>
              <a:t>，天</a:t>
            </a:r>
            <a:r>
              <a:rPr lang="zh-CN" altLang="en-US" dirty="0">
                <a:latin typeface="微软雅黑" pitchFamily="34" charset="-122"/>
                <a:ea typeface="微软雅黑" pitchFamily="34" charset="-122"/>
              </a:rPr>
              <a:t>猫创下</a:t>
            </a:r>
            <a:r>
              <a:rPr lang="en-US" altLang="zh-CN" b="1" dirty="0">
                <a:solidFill>
                  <a:schemeClr val="accent6">
                    <a:lumMod val="75000"/>
                  </a:schemeClr>
                </a:solidFill>
                <a:latin typeface="微软雅黑" pitchFamily="34" charset="-122"/>
                <a:ea typeface="微软雅黑" pitchFamily="34" charset="-122"/>
              </a:rPr>
              <a:t>132</a:t>
            </a:r>
            <a:r>
              <a:rPr lang="zh-CN" altLang="en-US" b="1" dirty="0" smtClean="0">
                <a:solidFill>
                  <a:schemeClr val="accent6">
                    <a:lumMod val="75000"/>
                  </a:schemeClr>
                </a:solidFill>
                <a:latin typeface="微软雅黑" pitchFamily="34" charset="-122"/>
                <a:ea typeface="微软雅黑" pitchFamily="34" charset="-122"/>
              </a:rPr>
              <a:t>亿</a:t>
            </a:r>
            <a:endParaRPr lang="en-US" altLang="zh-CN" b="1" dirty="0" smtClean="0">
              <a:solidFill>
                <a:schemeClr val="accent6">
                  <a:lumMod val="75000"/>
                </a:schemeClr>
              </a:solidFill>
              <a:latin typeface="微软雅黑" pitchFamily="34" charset="-122"/>
              <a:ea typeface="微软雅黑" pitchFamily="34" charset="-122"/>
            </a:endParaRPr>
          </a:p>
          <a:p>
            <a:r>
              <a:rPr lang="zh-CN" altLang="en-US" dirty="0" smtClean="0">
                <a:latin typeface="微软雅黑" pitchFamily="34" charset="-122"/>
                <a:ea typeface="微软雅黑" pitchFamily="34" charset="-122"/>
              </a:rPr>
              <a:t>的</a:t>
            </a:r>
            <a:r>
              <a:rPr lang="zh-CN" altLang="en-US" dirty="0">
                <a:latin typeface="微软雅黑" pitchFamily="34" charset="-122"/>
                <a:ea typeface="微软雅黑" pitchFamily="34" charset="-122"/>
              </a:rPr>
              <a:t>销售额</a:t>
            </a:r>
            <a:endParaRPr lang="en-US" altLang="zh-CN" dirty="0">
              <a:latin typeface="微软雅黑" pitchFamily="34" charset="-122"/>
              <a:ea typeface="微软雅黑" pitchFamily="34" charset="-122"/>
            </a:endParaRPr>
          </a:p>
          <a:p>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3875138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750"/>
                                        <p:tgtEl>
                                          <p:spTgt spid="3"/>
                                        </p:tgtEl>
                                      </p:cBhvr>
                                    </p:animEffect>
                                  </p:childTnLst>
                                </p:cTn>
                              </p:par>
                            </p:childTnLst>
                          </p:cTn>
                        </p:par>
                        <p:par>
                          <p:cTn id="8" fill="hold">
                            <p:stCondLst>
                              <p:cond delay="750"/>
                            </p:stCondLst>
                            <p:childTnLst>
                              <p:par>
                                <p:cTn id="9" presetID="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250" fill="hold"/>
                                        <p:tgtEl>
                                          <p:spTgt spid="6"/>
                                        </p:tgtEl>
                                        <p:attrNameLst>
                                          <p:attrName>ppt_x</p:attrName>
                                        </p:attrNameLst>
                                      </p:cBhvr>
                                      <p:tavLst>
                                        <p:tav tm="0">
                                          <p:val>
                                            <p:strVal val="#ppt_x"/>
                                          </p:val>
                                        </p:tav>
                                        <p:tav tm="100000">
                                          <p:val>
                                            <p:strVal val="#ppt_x"/>
                                          </p:val>
                                        </p:tav>
                                      </p:tavLst>
                                    </p:anim>
                                    <p:anim calcmode="lin" valueType="num">
                                      <p:cBhvr additive="base">
                                        <p:cTn id="12" dur="25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1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300"/>
                                  </p:stCondLst>
                                  <p:childTnLst>
                                    <p:set>
                                      <p:cBhvr>
                                        <p:cTn id="18" dur="1" fill="hold">
                                          <p:stCondLst>
                                            <p:cond delay="0"/>
                                          </p:stCondLst>
                                        </p:cTn>
                                        <p:tgtEl>
                                          <p:spTgt spid="4098"/>
                                        </p:tgtEl>
                                        <p:attrNameLst>
                                          <p:attrName>style.visibility</p:attrName>
                                        </p:attrNameLst>
                                      </p:cBhvr>
                                      <p:to>
                                        <p:strVal val="visible"/>
                                      </p:to>
                                    </p:set>
                                    <p:anim calcmode="lin" valueType="num">
                                      <p:cBhvr additive="base">
                                        <p:cTn id="19" dur="250" fill="hold"/>
                                        <p:tgtEl>
                                          <p:spTgt spid="4098"/>
                                        </p:tgtEl>
                                        <p:attrNameLst>
                                          <p:attrName>ppt_x</p:attrName>
                                        </p:attrNameLst>
                                      </p:cBhvr>
                                      <p:tavLst>
                                        <p:tav tm="0">
                                          <p:val>
                                            <p:strVal val="#ppt_x"/>
                                          </p:val>
                                        </p:tav>
                                        <p:tav tm="100000">
                                          <p:val>
                                            <p:strVal val="#ppt_x"/>
                                          </p:val>
                                        </p:tav>
                                      </p:tavLst>
                                    </p:anim>
                                    <p:anim calcmode="lin" valueType="num">
                                      <p:cBhvr additive="base">
                                        <p:cTn id="20" dur="250" fill="hold"/>
                                        <p:tgtEl>
                                          <p:spTgt spid="4098"/>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4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250" fill="hold"/>
                                        <p:tgtEl>
                                          <p:spTgt spid="8"/>
                                        </p:tgtEl>
                                        <p:attrNameLst>
                                          <p:attrName>ppt_x</p:attrName>
                                        </p:attrNameLst>
                                      </p:cBhvr>
                                      <p:tavLst>
                                        <p:tav tm="0">
                                          <p:val>
                                            <p:strVal val="#ppt_x"/>
                                          </p:val>
                                        </p:tav>
                                        <p:tav tm="100000">
                                          <p:val>
                                            <p:strVal val="#ppt_x"/>
                                          </p:val>
                                        </p:tav>
                                      </p:tavLst>
                                    </p:anim>
                                    <p:anim calcmode="lin" valueType="num">
                                      <p:cBhvr additive="base">
                                        <p:cTn id="24" dur="250" fill="hold"/>
                                        <p:tgtEl>
                                          <p:spTgt spid="8"/>
                                        </p:tgtEl>
                                        <p:attrNameLst>
                                          <p:attrName>ppt_y</p:attrName>
                                        </p:attrNameLst>
                                      </p:cBhvr>
                                      <p:tavLst>
                                        <p:tav tm="0">
                                          <p:val>
                                            <p:strVal val="0-#ppt_h/2"/>
                                          </p:val>
                                        </p:tav>
                                        <p:tav tm="100000">
                                          <p:val>
                                            <p:strVal val="#ppt_y"/>
                                          </p:val>
                                        </p:tav>
                                      </p:tavLst>
                                    </p:anim>
                                  </p:childTnLst>
                                </p:cTn>
                              </p:par>
                            </p:childTnLst>
                          </p:cTn>
                        </p:par>
                        <p:par>
                          <p:cTn id="25" fill="hold">
                            <p:stCondLst>
                              <p:cond delay="1450"/>
                            </p:stCondLst>
                            <p:childTnLst>
                              <p:par>
                                <p:cTn id="26" presetID="2" presetClass="entr" presetSubtype="4" fill="hold" grpId="0" nodeType="afterEffect">
                                  <p:stCondLst>
                                    <p:cond delay="25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2200"/>
                            </p:stCondLst>
                            <p:childTnLst>
                              <p:par>
                                <p:cTn id="31" presetID="2" presetClass="entr" presetSubtype="4"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3752" y="2974937"/>
            <a:ext cx="2720185" cy="2720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53126" y="121196"/>
            <a:ext cx="677108" cy="2088232"/>
          </a:xfrm>
          <a:prstGeom prst="rect">
            <a:avLst/>
          </a:prstGeom>
          <a:noFill/>
        </p:spPr>
        <p:txBody>
          <a:bodyPr vert="eaVert" wrap="square" rtlCol="0">
            <a:spAutoFit/>
          </a:bodyPr>
          <a:lstStyle/>
          <a:p>
            <a:r>
              <a:rPr lang="zh-CN" altLang="en-US" sz="3200" b="1" dirty="0" smtClean="0">
                <a:solidFill>
                  <a:schemeClr val="accent6">
                    <a:lumMod val="75000"/>
                  </a:schemeClr>
                </a:solidFill>
                <a:latin typeface="微软雅黑" pitchFamily="34" charset="-122"/>
                <a:ea typeface="微软雅黑" pitchFamily="34" charset="-122"/>
              </a:rPr>
              <a:t>旗下品牌</a:t>
            </a:r>
            <a:endParaRPr lang="zh-CN" altLang="en-US" sz="3200" b="1" dirty="0">
              <a:solidFill>
                <a:schemeClr val="accent6">
                  <a:lumMod val="75000"/>
                </a:schemeClr>
              </a:solidFill>
              <a:latin typeface="微软雅黑" pitchFamily="34" charset="-122"/>
              <a:ea typeface="微软雅黑" pitchFamily="34" charset="-122"/>
            </a:endParaRPr>
          </a:p>
        </p:txBody>
      </p:sp>
      <p:sp>
        <p:nvSpPr>
          <p:cNvPr id="3" name="TextBox 2"/>
          <p:cNvSpPr txBox="1"/>
          <p:nvPr/>
        </p:nvSpPr>
        <p:spPr>
          <a:xfrm>
            <a:off x="308468" y="1941502"/>
            <a:ext cx="492443" cy="2088232"/>
          </a:xfrm>
          <a:prstGeom prst="rect">
            <a:avLst/>
          </a:prstGeom>
          <a:noFill/>
        </p:spPr>
        <p:txBody>
          <a:bodyPr vert="eaVert" wrap="square" rtlCol="0">
            <a:spAutoFit/>
          </a:bodyPr>
          <a:lstStyle/>
          <a:p>
            <a:r>
              <a:rPr lang="zh-CN" altLang="en-US" sz="2000" dirty="0" smtClean="0">
                <a:solidFill>
                  <a:schemeClr val="bg1">
                    <a:lumMod val="95000"/>
                  </a:schemeClr>
                </a:solidFill>
                <a:latin typeface="微软雅黑" pitchFamily="34" charset="-122"/>
                <a:ea typeface="微软雅黑" pitchFamily="34" charset="-122"/>
              </a:rPr>
              <a:t>支付宝</a:t>
            </a:r>
            <a:endParaRPr lang="zh-CN" altLang="en-US" sz="2000" dirty="0">
              <a:solidFill>
                <a:schemeClr val="bg1">
                  <a:lumMod val="95000"/>
                </a:schemeClr>
              </a:solidFill>
              <a:latin typeface="微软雅黑" pitchFamily="34" charset="-122"/>
              <a:ea typeface="微软雅黑" pitchFamily="34" charset="-122"/>
            </a:endParaRPr>
          </a:p>
        </p:txBody>
      </p:sp>
      <p:pic>
        <p:nvPicPr>
          <p:cNvPr id="512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0743"/>
          <a:stretch/>
        </p:blipFill>
        <p:spPr bwMode="auto">
          <a:xfrm>
            <a:off x="7004153" y="2892285"/>
            <a:ext cx="2046062" cy="229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0" y="257149"/>
            <a:ext cx="2668352" cy="26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043608" y="697260"/>
            <a:ext cx="3744416" cy="4801314"/>
          </a:xfrm>
          <a:prstGeom prst="rect">
            <a:avLst/>
          </a:prstGeom>
          <a:noFill/>
        </p:spPr>
        <p:txBody>
          <a:bodyPr wrap="square" rtlCol="0">
            <a:spAutoFit/>
          </a:bodyPr>
          <a:lstStyle/>
          <a:p>
            <a:pPr algn="r"/>
            <a:r>
              <a:rPr lang="zh-CN" altLang="en-US" sz="3600" b="1" dirty="0">
                <a:solidFill>
                  <a:schemeClr val="accent6">
                    <a:lumMod val="75000"/>
                  </a:schemeClr>
                </a:solidFill>
                <a:latin typeface="微软雅黑" pitchFamily="34" charset="-122"/>
                <a:ea typeface="微软雅黑" pitchFamily="34" charset="-122"/>
              </a:rPr>
              <a:t>支付宝</a:t>
            </a:r>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alipay</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algn="r"/>
            <a:r>
              <a:rPr lang="zh-CN" altLang="en-US" dirty="0" smtClean="0">
                <a:latin typeface="微软雅黑" pitchFamily="34" charset="-122"/>
                <a:ea typeface="微软雅黑" pitchFamily="34" charset="-122"/>
              </a:rPr>
              <a:t>网</a:t>
            </a:r>
            <a:r>
              <a:rPr lang="zh-CN" altLang="en-US" dirty="0">
                <a:latin typeface="微软雅黑" pitchFamily="34" charset="-122"/>
                <a:ea typeface="微软雅黑" pitchFamily="34" charset="-122"/>
              </a:rPr>
              <a:t>络技术有限公司是国内领先的独立</a:t>
            </a:r>
            <a:r>
              <a:rPr lang="zh-CN" altLang="en-US" b="1" dirty="0">
                <a:solidFill>
                  <a:schemeClr val="accent6">
                    <a:lumMod val="75000"/>
                  </a:schemeClr>
                </a:solidFill>
                <a:latin typeface="微软雅黑" pitchFamily="34" charset="-122"/>
                <a:ea typeface="微软雅黑" pitchFamily="34" charset="-122"/>
              </a:rPr>
              <a:t>第三方支付</a:t>
            </a:r>
            <a:r>
              <a:rPr lang="zh-CN" altLang="en-US" dirty="0">
                <a:latin typeface="微软雅黑" pitchFamily="34" charset="-122"/>
                <a:ea typeface="微软雅黑" pitchFamily="34" charset="-122"/>
              </a:rPr>
              <a:t>平</a:t>
            </a:r>
            <a:r>
              <a:rPr lang="zh-CN" altLang="en-US" dirty="0" smtClean="0">
                <a:latin typeface="微软雅黑" pitchFamily="34" charset="-122"/>
                <a:ea typeface="微软雅黑" pitchFamily="34" charset="-122"/>
              </a:rPr>
              <a:t>台</a:t>
            </a:r>
            <a:endParaRPr lang="en-US" altLang="zh-CN" dirty="0" smtClean="0">
              <a:latin typeface="微软雅黑" pitchFamily="34" charset="-122"/>
              <a:ea typeface="微软雅黑" pitchFamily="34" charset="-122"/>
            </a:endParaRPr>
          </a:p>
          <a:p>
            <a:pPr algn="r"/>
            <a:r>
              <a:rPr lang="zh-CN" altLang="en-US" dirty="0" smtClean="0">
                <a:latin typeface="微软雅黑" pitchFamily="34" charset="-122"/>
                <a:ea typeface="微软雅黑" pitchFamily="34" charset="-122"/>
              </a:rPr>
              <a:t>目</a:t>
            </a:r>
            <a:r>
              <a:rPr lang="zh-CN" altLang="en-US" dirty="0">
                <a:latin typeface="微软雅黑" pitchFamily="34" charset="-122"/>
                <a:ea typeface="微软雅黑" pitchFamily="34" charset="-122"/>
              </a:rPr>
              <a:t>前，支付宝作为独立支付平</a:t>
            </a:r>
            <a:r>
              <a:rPr lang="zh-CN" altLang="en-US" dirty="0" smtClean="0">
                <a:latin typeface="微软雅黑" pitchFamily="34" charset="-122"/>
                <a:ea typeface="微软雅黑" pitchFamily="34" charset="-122"/>
              </a:rPr>
              <a:t>台向</a:t>
            </a:r>
            <a:r>
              <a:rPr lang="zh-CN" altLang="en-US" dirty="0">
                <a:latin typeface="微软雅黑" pitchFamily="34" charset="-122"/>
                <a:ea typeface="微软雅黑" pitchFamily="34" charset="-122"/>
              </a:rPr>
              <a:t>用户提供付款、提现、收款、</a:t>
            </a:r>
            <a:r>
              <a:rPr lang="zh-CN" altLang="en-US" dirty="0" smtClean="0">
                <a:latin typeface="微软雅黑" pitchFamily="34" charset="-122"/>
                <a:ea typeface="微软雅黑" pitchFamily="34" charset="-122"/>
              </a:rPr>
              <a:t>转账担</a:t>
            </a:r>
            <a:r>
              <a:rPr lang="zh-CN" altLang="en-US" dirty="0">
                <a:latin typeface="微软雅黑" pitchFamily="34" charset="-122"/>
                <a:ea typeface="微软雅黑" pitchFamily="34" charset="-122"/>
              </a:rPr>
              <a:t>保交易、生活缴费、理财产品等基本服</a:t>
            </a:r>
            <a:r>
              <a:rPr lang="zh-CN" altLang="en-US" dirty="0" smtClean="0">
                <a:latin typeface="微软雅黑" pitchFamily="34" charset="-122"/>
                <a:ea typeface="微软雅黑" pitchFamily="34" charset="-122"/>
              </a:rPr>
              <a:t>务相</a:t>
            </a:r>
            <a:r>
              <a:rPr lang="zh-CN" altLang="en-US" dirty="0">
                <a:latin typeface="微软雅黑" pitchFamily="34" charset="-122"/>
                <a:ea typeface="微软雅黑" pitchFamily="34" charset="-122"/>
              </a:rPr>
              <a:t>当于“电子钱包”的功能。支付宝于</a:t>
            </a:r>
            <a:r>
              <a:rPr lang="en-US" altLang="zh-CN" dirty="0">
                <a:latin typeface="微软雅黑" pitchFamily="34" charset="-122"/>
                <a:ea typeface="微软雅黑" pitchFamily="34" charset="-122"/>
              </a:rPr>
              <a:t>2004</a:t>
            </a:r>
            <a:r>
              <a:rPr lang="zh-CN" altLang="en-US" dirty="0">
                <a:latin typeface="微软雅黑" pitchFamily="34" charset="-122"/>
                <a:ea typeface="微软雅黑" pitchFamily="34" charset="-122"/>
              </a:rPr>
              <a:t>年</a:t>
            </a:r>
            <a:r>
              <a:rPr lang="en-US" altLang="zh-CN" dirty="0">
                <a:latin typeface="微软雅黑" pitchFamily="34" charset="-122"/>
                <a:ea typeface="微软雅黑" pitchFamily="34" charset="-122"/>
              </a:rPr>
              <a:t>12</a:t>
            </a:r>
            <a:r>
              <a:rPr lang="zh-CN" altLang="en-US" dirty="0" smtClean="0">
                <a:latin typeface="微软雅黑" pitchFamily="34" charset="-122"/>
                <a:ea typeface="微软雅黑" pitchFamily="34" charset="-122"/>
              </a:rPr>
              <a:t>月独</a:t>
            </a:r>
            <a:r>
              <a:rPr lang="zh-CN" altLang="en-US" dirty="0">
                <a:latin typeface="微软雅黑" pitchFamily="34" charset="-122"/>
                <a:ea typeface="微软雅黑" pitchFamily="34" charset="-122"/>
              </a:rPr>
              <a:t>立</a:t>
            </a:r>
            <a:r>
              <a:rPr lang="zh-CN" altLang="en-US" dirty="0" smtClean="0">
                <a:latin typeface="微软雅黑" pitchFamily="34" charset="-122"/>
                <a:ea typeface="微软雅黑" pitchFamily="34" charset="-122"/>
              </a:rPr>
              <a:t>为</a:t>
            </a:r>
            <a:endParaRPr lang="en-US" altLang="zh-CN" dirty="0" smtClean="0">
              <a:latin typeface="微软雅黑" pitchFamily="34" charset="-122"/>
              <a:ea typeface="微软雅黑" pitchFamily="34" charset="-122"/>
            </a:endParaRPr>
          </a:p>
          <a:p>
            <a:pPr algn="r"/>
            <a:r>
              <a:rPr lang="zh-CN" altLang="en-US" dirty="0" smtClean="0">
                <a:latin typeface="微软雅黑" pitchFamily="34" charset="-122"/>
                <a:ea typeface="微软雅黑" pitchFamily="34" charset="-122"/>
              </a:rPr>
              <a:t>浙</a:t>
            </a:r>
            <a:r>
              <a:rPr lang="zh-CN" altLang="en-US" dirty="0">
                <a:latin typeface="微软雅黑" pitchFamily="34" charset="-122"/>
                <a:ea typeface="微软雅黑" pitchFamily="34" charset="-122"/>
              </a:rPr>
              <a:t>江支付宝网络技术有限公</a:t>
            </a:r>
            <a:r>
              <a:rPr lang="zh-CN" altLang="en-US" dirty="0" smtClean="0">
                <a:latin typeface="微软雅黑" pitchFamily="34" charset="-122"/>
                <a:ea typeface="微软雅黑" pitchFamily="34" charset="-122"/>
              </a:rPr>
              <a:t>司</a:t>
            </a:r>
            <a:endParaRPr lang="en-US" altLang="zh-CN" dirty="0" smtClean="0">
              <a:latin typeface="微软雅黑" pitchFamily="34" charset="-122"/>
              <a:ea typeface="微软雅黑" pitchFamily="34" charset="-122"/>
            </a:endParaRPr>
          </a:p>
          <a:p>
            <a:pPr algn="r"/>
            <a:r>
              <a:rPr lang="zh-CN" altLang="en-US" dirty="0" smtClean="0">
                <a:latin typeface="微软雅黑" pitchFamily="34" charset="-122"/>
                <a:ea typeface="微软雅黑" pitchFamily="34" charset="-122"/>
              </a:rPr>
              <a:t>是</a:t>
            </a:r>
            <a:r>
              <a:rPr lang="zh-CN" altLang="en-US" dirty="0">
                <a:latin typeface="微软雅黑" pitchFamily="34" charset="-122"/>
                <a:ea typeface="微软雅黑" pitchFamily="34" charset="-122"/>
              </a:rPr>
              <a:t>阿里巴巴集团的关联公</a:t>
            </a:r>
            <a:r>
              <a:rPr lang="zh-CN" altLang="en-US" dirty="0" smtClean="0">
                <a:latin typeface="微软雅黑" pitchFamily="34" charset="-122"/>
                <a:ea typeface="微软雅黑" pitchFamily="34" charset="-122"/>
              </a:rPr>
              <a:t>司</a:t>
            </a:r>
            <a:endParaRPr lang="en-US" altLang="zh-CN" dirty="0" smtClean="0">
              <a:latin typeface="微软雅黑" pitchFamily="34" charset="-122"/>
              <a:ea typeface="微软雅黑" pitchFamily="34" charset="-122"/>
            </a:endParaRPr>
          </a:p>
          <a:p>
            <a:pPr algn="r"/>
            <a:r>
              <a:rPr lang="zh-CN" altLang="en-US" dirty="0" smtClean="0">
                <a:latin typeface="微软雅黑" pitchFamily="34" charset="-122"/>
                <a:ea typeface="微软雅黑" pitchFamily="34" charset="-122"/>
              </a:rPr>
              <a:t>支</a:t>
            </a:r>
            <a:r>
              <a:rPr lang="zh-CN" altLang="en-US" dirty="0">
                <a:latin typeface="微软雅黑" pitchFamily="34" charset="-122"/>
                <a:ea typeface="微软雅黑" pitchFamily="34" charset="-122"/>
              </a:rPr>
              <a:t>付宝公司于</a:t>
            </a:r>
            <a:r>
              <a:rPr lang="en-US" altLang="zh-CN" dirty="0">
                <a:latin typeface="微软雅黑" pitchFamily="34" charset="-122"/>
                <a:ea typeface="微软雅黑" pitchFamily="34" charset="-122"/>
              </a:rPr>
              <a:t>2010</a:t>
            </a:r>
            <a:r>
              <a:rPr lang="zh-CN" altLang="en-US" dirty="0">
                <a:latin typeface="微软雅黑" pitchFamily="34" charset="-122"/>
                <a:ea typeface="微软雅黑" pitchFamily="34" charset="-122"/>
              </a:rPr>
              <a:t>年</a:t>
            </a:r>
            <a:r>
              <a:rPr lang="en-US" altLang="zh-CN" dirty="0">
                <a:latin typeface="微软雅黑" pitchFamily="34" charset="-122"/>
                <a:ea typeface="微软雅黑" pitchFamily="34" charset="-122"/>
              </a:rPr>
              <a:t>12</a:t>
            </a:r>
            <a:r>
              <a:rPr lang="zh-CN" altLang="en-US" dirty="0">
                <a:latin typeface="微软雅黑" pitchFamily="34" charset="-122"/>
                <a:ea typeface="微软雅黑" pitchFamily="34" charset="-122"/>
              </a:rPr>
              <a:t>月宣布用户数突破</a:t>
            </a:r>
            <a:r>
              <a:rPr lang="en-US" altLang="zh-CN" b="1" dirty="0">
                <a:solidFill>
                  <a:schemeClr val="accent6">
                    <a:lumMod val="75000"/>
                  </a:schemeClr>
                </a:solidFill>
                <a:latin typeface="微软雅黑" pitchFamily="34" charset="-122"/>
                <a:ea typeface="微软雅黑" pitchFamily="34" charset="-122"/>
              </a:rPr>
              <a:t>5.5</a:t>
            </a:r>
            <a:r>
              <a:rPr lang="zh-CN" altLang="en-US" b="1" dirty="0" smtClean="0">
                <a:solidFill>
                  <a:schemeClr val="accent6">
                    <a:lumMod val="75000"/>
                  </a:schemeClr>
                </a:solidFill>
                <a:latin typeface="微软雅黑" pitchFamily="34" charset="-122"/>
                <a:ea typeface="微软雅黑" pitchFamily="34" charset="-122"/>
              </a:rPr>
              <a:t>亿</a:t>
            </a:r>
            <a:r>
              <a:rPr lang="en-US" altLang="zh-CN" b="1" dirty="0" smtClean="0">
                <a:solidFill>
                  <a:schemeClr val="accent6">
                    <a:lumMod val="75000"/>
                  </a:schemeClr>
                </a:solidFill>
                <a:latin typeface="微软雅黑" pitchFamily="34" charset="-122"/>
                <a:ea typeface="微软雅黑" pitchFamily="34" charset="-122"/>
              </a:rPr>
              <a:t>.</a:t>
            </a:r>
            <a:r>
              <a:rPr lang="en-US" altLang="zh-CN" dirty="0" smtClean="0">
                <a:latin typeface="微软雅黑" pitchFamily="34" charset="-122"/>
                <a:ea typeface="微软雅黑" pitchFamily="34" charset="-122"/>
              </a:rPr>
              <a:t>2011</a:t>
            </a:r>
            <a:r>
              <a:rPr lang="zh-CN" altLang="en-US" dirty="0">
                <a:latin typeface="微软雅黑" pitchFamily="34" charset="-122"/>
                <a:ea typeface="微软雅黑" pitchFamily="34" charset="-122"/>
              </a:rPr>
              <a:t>年</a:t>
            </a:r>
            <a:r>
              <a:rPr lang="en-US" altLang="zh-CN" dirty="0">
                <a:latin typeface="微软雅黑" pitchFamily="34" charset="-122"/>
                <a:ea typeface="微软雅黑" pitchFamily="34" charset="-122"/>
              </a:rPr>
              <a:t>9</a:t>
            </a:r>
            <a:r>
              <a:rPr lang="zh-CN" altLang="en-US" dirty="0">
                <a:latin typeface="微软雅黑" pitchFamily="34" charset="-122"/>
                <a:ea typeface="微软雅黑" pitchFamily="34" charset="-122"/>
              </a:rPr>
              <a:t>月</a:t>
            </a:r>
            <a:r>
              <a:rPr lang="en-US" altLang="zh-CN" dirty="0">
                <a:latin typeface="微软雅黑" pitchFamily="34" charset="-122"/>
                <a:ea typeface="微软雅黑" pitchFamily="34" charset="-122"/>
              </a:rPr>
              <a:t>5</a:t>
            </a:r>
            <a:r>
              <a:rPr lang="zh-CN" altLang="en-US" dirty="0" smtClean="0">
                <a:latin typeface="微软雅黑" pitchFamily="34" charset="-122"/>
                <a:ea typeface="微软雅黑" pitchFamily="34" charset="-122"/>
              </a:rPr>
              <a:t>日</a:t>
            </a:r>
            <a:endParaRPr lang="en-US" altLang="zh-CN" dirty="0" smtClean="0">
              <a:latin typeface="微软雅黑" pitchFamily="34" charset="-122"/>
              <a:ea typeface="微软雅黑" pitchFamily="34" charset="-122"/>
            </a:endParaRPr>
          </a:p>
          <a:p>
            <a:pPr algn="r"/>
            <a:r>
              <a:rPr lang="zh-CN" altLang="en-US" dirty="0" smtClean="0">
                <a:latin typeface="微软雅黑" pitchFamily="34" charset="-122"/>
                <a:ea typeface="微软雅黑" pitchFamily="34" charset="-122"/>
              </a:rPr>
              <a:t>支</a:t>
            </a:r>
            <a:r>
              <a:rPr lang="zh-CN" altLang="en-US" dirty="0">
                <a:latin typeface="微软雅黑" pitchFamily="34" charset="-122"/>
                <a:ea typeface="微软雅黑" pitchFamily="34" charset="-122"/>
              </a:rPr>
              <a:t>付宝收购安卡支付打算深度拓展跨境业务。</a:t>
            </a:r>
            <a:r>
              <a:rPr lang="en-US" altLang="zh-CN" dirty="0">
                <a:latin typeface="微软雅黑" pitchFamily="34" charset="-122"/>
                <a:ea typeface="微软雅黑" pitchFamily="34" charset="-122"/>
              </a:rPr>
              <a:t>2012</a:t>
            </a:r>
            <a:r>
              <a:rPr lang="zh-CN" altLang="en-US" dirty="0">
                <a:latin typeface="微软雅黑" pitchFamily="34" charset="-122"/>
                <a:ea typeface="微软雅黑" pitchFamily="34" charset="-122"/>
              </a:rPr>
              <a:t>年</a:t>
            </a:r>
            <a:r>
              <a:rPr lang="en-US" altLang="zh-CN" dirty="0">
                <a:latin typeface="微软雅黑" pitchFamily="34" charset="-122"/>
                <a:ea typeface="微软雅黑" pitchFamily="34" charset="-122"/>
              </a:rPr>
              <a:t>2</a:t>
            </a:r>
            <a:r>
              <a:rPr lang="zh-CN" altLang="en-US" dirty="0">
                <a:latin typeface="微软雅黑" pitchFamily="34" charset="-122"/>
                <a:ea typeface="微软雅黑" pitchFamily="34" charset="-122"/>
              </a:rPr>
              <a:t>月</a:t>
            </a:r>
            <a:r>
              <a:rPr lang="en-US" altLang="zh-CN" dirty="0">
                <a:latin typeface="微软雅黑" pitchFamily="34" charset="-122"/>
                <a:ea typeface="微软雅黑" pitchFamily="34" charset="-122"/>
              </a:rPr>
              <a:t>8</a:t>
            </a:r>
            <a:r>
              <a:rPr lang="zh-CN" altLang="en-US" dirty="0">
                <a:latin typeface="微软雅黑" pitchFamily="34" charset="-122"/>
                <a:ea typeface="微软雅黑" pitchFamily="34" charset="-122"/>
              </a:rPr>
              <a:t>日</a:t>
            </a:r>
            <a:r>
              <a:rPr lang="zh-CN" altLang="en-US" dirty="0" smtClean="0">
                <a:latin typeface="微软雅黑" pitchFamily="34" charset="-122"/>
                <a:ea typeface="微软雅黑" pitchFamily="34" charset="-122"/>
              </a:rPr>
              <a:t>起</a:t>
            </a:r>
            <a:endParaRPr lang="en-US" altLang="zh-CN" dirty="0" smtClean="0">
              <a:latin typeface="微软雅黑" pitchFamily="34" charset="-122"/>
              <a:ea typeface="微软雅黑" pitchFamily="34" charset="-122"/>
            </a:endParaRPr>
          </a:p>
          <a:p>
            <a:pPr algn="r"/>
            <a:r>
              <a:rPr lang="zh-CN" altLang="en-US" dirty="0" smtClean="0">
                <a:latin typeface="微软雅黑" pitchFamily="34" charset="-122"/>
                <a:ea typeface="微软雅黑" pitchFamily="34" charset="-122"/>
              </a:rPr>
              <a:t>支</a:t>
            </a:r>
            <a:r>
              <a:rPr lang="zh-CN" altLang="en-US" dirty="0">
                <a:latin typeface="微软雅黑" pitchFamily="34" charset="-122"/>
                <a:ea typeface="微软雅黑" pitchFamily="34" charset="-122"/>
              </a:rPr>
              <a:t>付宝将关闭信用卡充值服务，但可继续使用信用卡付</a:t>
            </a:r>
            <a:r>
              <a:rPr lang="zh-CN" altLang="en-US" dirty="0" smtClean="0">
                <a:latin typeface="微软雅黑" pitchFamily="34" charset="-122"/>
                <a:ea typeface="微软雅黑" pitchFamily="34" charset="-122"/>
              </a:rPr>
              <a:t>款</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251407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750"/>
                                        <p:tgtEl>
                                          <p:spTgt spid="3"/>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6" presetClass="entr" presetSubtype="32" fill="hold" nodeType="withEffect">
                                  <p:stCondLst>
                                    <p:cond delay="250"/>
                                  </p:stCondLst>
                                  <p:childTnLst>
                                    <p:set>
                                      <p:cBhvr>
                                        <p:cTn id="15" dur="1" fill="hold">
                                          <p:stCondLst>
                                            <p:cond delay="0"/>
                                          </p:stCondLst>
                                        </p:cTn>
                                        <p:tgtEl>
                                          <p:spTgt spid="5123"/>
                                        </p:tgtEl>
                                        <p:attrNameLst>
                                          <p:attrName>style.visibility</p:attrName>
                                        </p:attrNameLst>
                                      </p:cBhvr>
                                      <p:to>
                                        <p:strVal val="visible"/>
                                      </p:to>
                                    </p:set>
                                    <p:animEffect transition="in" filter="circle(out)">
                                      <p:cBhvr>
                                        <p:cTn id="16" dur="2000"/>
                                        <p:tgtEl>
                                          <p:spTgt spid="5123"/>
                                        </p:tgtEl>
                                      </p:cBhvr>
                                    </p:animEffect>
                                  </p:childTnLst>
                                </p:cTn>
                              </p:par>
                              <p:par>
                                <p:cTn id="17" presetID="6" presetClass="entr" presetSubtype="32" fill="hold" nodeType="withEffect">
                                  <p:stCondLst>
                                    <p:cond delay="750"/>
                                  </p:stCondLst>
                                  <p:childTnLst>
                                    <p:set>
                                      <p:cBhvr>
                                        <p:cTn id="18" dur="1" fill="hold">
                                          <p:stCondLst>
                                            <p:cond delay="0"/>
                                          </p:stCondLst>
                                        </p:cTn>
                                        <p:tgtEl>
                                          <p:spTgt spid="5124"/>
                                        </p:tgtEl>
                                        <p:attrNameLst>
                                          <p:attrName>style.visibility</p:attrName>
                                        </p:attrNameLst>
                                      </p:cBhvr>
                                      <p:to>
                                        <p:strVal val="visible"/>
                                      </p:to>
                                    </p:set>
                                    <p:animEffect transition="in" filter="circle(out)">
                                      <p:cBhvr>
                                        <p:cTn id="19" dur="2000"/>
                                        <p:tgtEl>
                                          <p:spTgt spid="5124"/>
                                        </p:tgtEl>
                                      </p:cBhvr>
                                    </p:animEffect>
                                  </p:childTnLst>
                                </p:cTn>
                              </p:par>
                              <p:par>
                                <p:cTn id="20" presetID="6" presetClass="entr" presetSubtype="32" fill="hold" nodeType="withEffect">
                                  <p:stCondLst>
                                    <p:cond delay="1000"/>
                                  </p:stCondLst>
                                  <p:childTnLst>
                                    <p:set>
                                      <p:cBhvr>
                                        <p:cTn id="21" dur="1" fill="hold">
                                          <p:stCondLst>
                                            <p:cond delay="0"/>
                                          </p:stCondLst>
                                        </p:cTn>
                                        <p:tgtEl>
                                          <p:spTgt spid="5122"/>
                                        </p:tgtEl>
                                        <p:attrNameLst>
                                          <p:attrName>style.visibility</p:attrName>
                                        </p:attrNameLst>
                                      </p:cBhvr>
                                      <p:to>
                                        <p:strVal val="visible"/>
                                      </p:to>
                                    </p:set>
                                    <p:animEffect transition="in" filter="circle(out)">
                                      <p:cBhvr>
                                        <p:cTn id="22"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126" y="121196"/>
            <a:ext cx="677108" cy="2088232"/>
          </a:xfrm>
          <a:prstGeom prst="rect">
            <a:avLst/>
          </a:prstGeom>
          <a:noFill/>
        </p:spPr>
        <p:txBody>
          <a:bodyPr vert="eaVert" wrap="square" rtlCol="0">
            <a:spAutoFit/>
          </a:bodyPr>
          <a:lstStyle/>
          <a:p>
            <a:r>
              <a:rPr lang="zh-CN" altLang="en-US" sz="3200" b="1" dirty="0" smtClean="0">
                <a:solidFill>
                  <a:schemeClr val="accent6">
                    <a:lumMod val="75000"/>
                  </a:schemeClr>
                </a:solidFill>
                <a:latin typeface="微软雅黑" pitchFamily="34" charset="-122"/>
                <a:ea typeface="微软雅黑" pitchFamily="34" charset="-122"/>
              </a:rPr>
              <a:t>企业文化</a:t>
            </a:r>
            <a:endParaRPr lang="zh-CN" altLang="en-US" sz="3200" b="1" dirty="0">
              <a:solidFill>
                <a:schemeClr val="accent6">
                  <a:lumMod val="75000"/>
                </a:schemeClr>
              </a:solidFill>
              <a:latin typeface="微软雅黑" pitchFamily="34" charset="-122"/>
              <a:ea typeface="微软雅黑" pitchFamily="34" charset="-122"/>
            </a:endParaRPr>
          </a:p>
        </p:txBody>
      </p:sp>
      <p:sp>
        <p:nvSpPr>
          <p:cNvPr id="3" name="TextBox 2"/>
          <p:cNvSpPr txBox="1"/>
          <p:nvPr/>
        </p:nvSpPr>
        <p:spPr>
          <a:xfrm>
            <a:off x="1475656" y="359688"/>
            <a:ext cx="7200800" cy="5355312"/>
          </a:xfrm>
          <a:prstGeom prst="rect">
            <a:avLst/>
          </a:prstGeom>
          <a:noFill/>
        </p:spPr>
        <p:txBody>
          <a:bodyPr wrap="square" rtlCol="0">
            <a:spAutoFit/>
          </a:bodyPr>
          <a:lstStyle/>
          <a:p>
            <a:r>
              <a:rPr lang="zh-CN" altLang="en-US" dirty="0"/>
              <a:t>共享共担，平凡人做非凡事</a:t>
            </a:r>
          </a:p>
          <a:p>
            <a:r>
              <a:rPr lang="zh-CN" altLang="en-US" dirty="0"/>
              <a:t>乐于分享经验和知识，教学相长</a:t>
            </a:r>
          </a:p>
          <a:p>
            <a:r>
              <a:rPr lang="zh-CN" altLang="en-US" dirty="0"/>
              <a:t>以开放的心态听取他人意见；表达观点时，直言有讳</a:t>
            </a:r>
          </a:p>
          <a:p>
            <a:r>
              <a:rPr lang="zh-CN" altLang="en-US" dirty="0"/>
              <a:t>在工作中群策群力，拾遗补缺，不是自己份内的工作也不推诿</a:t>
            </a:r>
          </a:p>
          <a:p>
            <a:r>
              <a:rPr lang="zh-CN" altLang="en-US" dirty="0"/>
              <a:t>决策前充分发表意见，决策后坚决执行</a:t>
            </a:r>
          </a:p>
          <a:p>
            <a:r>
              <a:rPr lang="zh-CN" altLang="en-US" dirty="0"/>
              <a:t>有主人翁意识，积极参与，促进团队建</a:t>
            </a:r>
            <a:r>
              <a:rPr lang="zh-CN" altLang="en-US" dirty="0" smtClean="0"/>
              <a:t>设</a:t>
            </a:r>
            <a:endParaRPr lang="en-US" altLang="zh-CN" dirty="0" smtClean="0"/>
          </a:p>
          <a:p>
            <a:r>
              <a:rPr lang="zh-CN" altLang="en-US" b="1" dirty="0">
                <a:solidFill>
                  <a:schemeClr val="accent6">
                    <a:lumMod val="75000"/>
                  </a:schemeClr>
                </a:solidFill>
              </a:rPr>
              <a:t>迎接变化，勇于创新</a:t>
            </a:r>
          </a:p>
          <a:p>
            <a:r>
              <a:rPr lang="zh-CN" altLang="en-US" dirty="0"/>
              <a:t>对于行业和公司的变化</a:t>
            </a:r>
            <a:r>
              <a:rPr lang="en-US" altLang="zh-CN" dirty="0"/>
              <a:t>,</a:t>
            </a:r>
            <a:r>
              <a:rPr lang="zh-CN" altLang="en-US" dirty="0"/>
              <a:t>认真思考并充分理解</a:t>
            </a:r>
            <a:r>
              <a:rPr lang="en-US" altLang="zh-CN" dirty="0"/>
              <a:t>,</a:t>
            </a:r>
            <a:r>
              <a:rPr lang="zh-CN" altLang="en-US" dirty="0"/>
              <a:t>积极接受</a:t>
            </a:r>
          </a:p>
          <a:p>
            <a:r>
              <a:rPr lang="zh-CN" altLang="en-US" dirty="0"/>
              <a:t>对于变化对个人产生的影响</a:t>
            </a:r>
            <a:r>
              <a:rPr lang="en-US" altLang="zh-CN" dirty="0"/>
              <a:t>,</a:t>
            </a:r>
            <a:r>
              <a:rPr lang="zh-CN" altLang="en-US" dirty="0"/>
              <a:t>理性对待</a:t>
            </a:r>
            <a:r>
              <a:rPr lang="en-US" altLang="zh-CN" dirty="0"/>
              <a:t>,</a:t>
            </a:r>
            <a:r>
              <a:rPr lang="zh-CN" altLang="en-US" dirty="0"/>
              <a:t>充分沟通</a:t>
            </a:r>
            <a:r>
              <a:rPr lang="en-US" altLang="zh-CN" dirty="0"/>
              <a:t>,</a:t>
            </a:r>
            <a:r>
              <a:rPr lang="zh-CN" altLang="en-US" dirty="0"/>
              <a:t>诚意配合</a:t>
            </a:r>
          </a:p>
          <a:p>
            <a:r>
              <a:rPr lang="zh-CN" altLang="en-US" dirty="0"/>
              <a:t>面对变化</a:t>
            </a:r>
            <a:r>
              <a:rPr lang="en-US" altLang="zh-CN" dirty="0"/>
              <a:t>,</a:t>
            </a:r>
            <a:r>
              <a:rPr lang="zh-CN" altLang="en-US" dirty="0"/>
              <a:t>积极影响和带动同事</a:t>
            </a:r>
          </a:p>
          <a:p>
            <a:r>
              <a:rPr lang="zh-CN" altLang="en-US" dirty="0"/>
              <a:t>在工作中具备前瞻意识</a:t>
            </a:r>
            <a:r>
              <a:rPr lang="en-US" altLang="zh-CN" dirty="0"/>
              <a:t>,</a:t>
            </a:r>
            <a:r>
              <a:rPr lang="zh-CN" altLang="en-US" dirty="0"/>
              <a:t>不断尝试新方法</a:t>
            </a:r>
            <a:r>
              <a:rPr lang="en-US" altLang="zh-CN" dirty="0"/>
              <a:t>,</a:t>
            </a:r>
            <a:r>
              <a:rPr lang="zh-CN" altLang="en-US" dirty="0"/>
              <a:t>新思路</a:t>
            </a:r>
          </a:p>
          <a:p>
            <a:r>
              <a:rPr lang="zh-CN" altLang="en-US" dirty="0"/>
              <a:t>即使变化后产生了挫折和失</a:t>
            </a:r>
            <a:r>
              <a:rPr lang="zh-CN" altLang="en-US" dirty="0" smtClean="0"/>
              <a:t>败</a:t>
            </a:r>
            <a:endParaRPr lang="en-US" altLang="zh-CN" dirty="0" smtClean="0"/>
          </a:p>
          <a:p>
            <a:r>
              <a:rPr lang="zh-CN" altLang="en-US" dirty="0" smtClean="0"/>
              <a:t>也</a:t>
            </a:r>
            <a:r>
              <a:rPr lang="zh-CN" altLang="en-US" dirty="0"/>
              <a:t>能重新调整</a:t>
            </a:r>
            <a:r>
              <a:rPr lang="en-US" altLang="zh-CN" dirty="0"/>
              <a:t>,</a:t>
            </a:r>
            <a:r>
              <a:rPr lang="zh-CN" altLang="en-US" dirty="0"/>
              <a:t>以更积极的心态拥抱下一次变</a:t>
            </a:r>
            <a:r>
              <a:rPr lang="zh-CN" altLang="en-US" dirty="0" smtClean="0"/>
              <a:t>化</a:t>
            </a:r>
            <a:endParaRPr lang="en-US" altLang="zh-CN" dirty="0" smtClean="0"/>
          </a:p>
          <a:p>
            <a:endParaRPr lang="en-US" altLang="zh-CN" b="1" dirty="0" smtClean="0">
              <a:solidFill>
                <a:schemeClr val="accent6">
                  <a:lumMod val="75000"/>
                </a:schemeClr>
              </a:solidFill>
            </a:endParaRPr>
          </a:p>
          <a:p>
            <a:r>
              <a:rPr lang="zh-CN" altLang="en-US" b="1" dirty="0" smtClean="0">
                <a:solidFill>
                  <a:schemeClr val="accent6">
                    <a:lumMod val="75000"/>
                  </a:schemeClr>
                </a:solidFill>
              </a:rPr>
              <a:t>三个代表</a:t>
            </a:r>
            <a:endParaRPr lang="en-US" altLang="zh-CN" b="1" dirty="0" smtClean="0">
              <a:solidFill>
                <a:schemeClr val="accent6">
                  <a:lumMod val="75000"/>
                </a:schemeClr>
              </a:solidFill>
            </a:endParaRPr>
          </a:p>
          <a:p>
            <a:r>
              <a:rPr lang="zh-CN" altLang="en-US" b="1" dirty="0" smtClean="0">
                <a:solidFill>
                  <a:schemeClr val="accent6">
                    <a:lumMod val="75000"/>
                  </a:schemeClr>
                </a:solidFill>
              </a:rPr>
              <a:t>第</a:t>
            </a:r>
            <a:r>
              <a:rPr lang="zh-CN" altLang="en-US" b="1" dirty="0">
                <a:solidFill>
                  <a:schemeClr val="accent6">
                    <a:lumMod val="75000"/>
                  </a:schemeClr>
                </a:solidFill>
              </a:rPr>
              <a:t>一代表客户利益</a:t>
            </a:r>
          </a:p>
          <a:p>
            <a:r>
              <a:rPr lang="zh-CN" altLang="en-US" b="1" dirty="0" smtClean="0">
                <a:solidFill>
                  <a:schemeClr val="accent6">
                    <a:lumMod val="75000"/>
                  </a:schemeClr>
                </a:solidFill>
              </a:rPr>
              <a:t>第</a:t>
            </a:r>
            <a:r>
              <a:rPr lang="zh-CN" altLang="en-US" b="1" dirty="0">
                <a:solidFill>
                  <a:schemeClr val="accent6">
                    <a:lumMod val="75000"/>
                  </a:schemeClr>
                </a:solidFill>
              </a:rPr>
              <a:t>二代表员工利</a:t>
            </a:r>
            <a:r>
              <a:rPr lang="zh-CN" altLang="en-US" b="1" dirty="0" smtClean="0">
                <a:solidFill>
                  <a:schemeClr val="accent6">
                    <a:lumMod val="75000"/>
                  </a:schemeClr>
                </a:solidFill>
              </a:rPr>
              <a:t>益</a:t>
            </a:r>
            <a:endParaRPr lang="en-US" altLang="zh-CN" b="1" dirty="0" smtClean="0">
              <a:solidFill>
                <a:schemeClr val="accent6">
                  <a:lumMod val="75000"/>
                </a:schemeClr>
              </a:solidFill>
            </a:endParaRPr>
          </a:p>
          <a:p>
            <a:r>
              <a:rPr lang="zh-CN" altLang="en-US" b="1" dirty="0" smtClean="0">
                <a:solidFill>
                  <a:schemeClr val="accent6">
                    <a:lumMod val="75000"/>
                  </a:schemeClr>
                </a:solidFill>
              </a:rPr>
              <a:t>第</a:t>
            </a:r>
            <a:r>
              <a:rPr lang="zh-CN" altLang="en-US" b="1" dirty="0">
                <a:solidFill>
                  <a:schemeClr val="accent6">
                    <a:lumMod val="75000"/>
                  </a:schemeClr>
                </a:solidFill>
              </a:rPr>
              <a:t>三代表股东利益</a:t>
            </a:r>
          </a:p>
          <a:p>
            <a:endParaRPr lang="zh-CN" alt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3748861"/>
            <a:ext cx="2065412" cy="1549059"/>
          </a:xfrm>
          <a:prstGeom prst="rect">
            <a:avLst/>
          </a:prstGeom>
          <a:noFill/>
          <a:ln w="60325">
            <a:solidFill>
              <a:schemeClr val="accent6">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851920" y="4225652"/>
            <a:ext cx="2809978" cy="1048336"/>
          </a:xfrm>
          <a:prstGeom prst="rect">
            <a:avLst/>
          </a:prstGeom>
          <a:noFill/>
          <a:ln w="60325">
            <a:solidFill>
              <a:schemeClr val="accent6">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9635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171"/>
                                        </p:tgtEl>
                                        <p:attrNameLst>
                                          <p:attrName>style.visibility</p:attrName>
                                        </p:attrNameLst>
                                      </p:cBhvr>
                                      <p:to>
                                        <p:strVal val="visible"/>
                                      </p:to>
                                    </p:set>
                                    <p:anim calcmode="lin" valueType="num">
                                      <p:cBhvr>
                                        <p:cTn id="11" dur="750" fill="hold"/>
                                        <p:tgtEl>
                                          <p:spTgt spid="7171"/>
                                        </p:tgtEl>
                                        <p:attrNameLst>
                                          <p:attrName>ppt_w</p:attrName>
                                        </p:attrNameLst>
                                      </p:cBhvr>
                                      <p:tavLst>
                                        <p:tav tm="0">
                                          <p:val>
                                            <p:fltVal val="0"/>
                                          </p:val>
                                        </p:tav>
                                        <p:tav tm="100000">
                                          <p:val>
                                            <p:strVal val="#ppt_w"/>
                                          </p:val>
                                        </p:tav>
                                      </p:tavLst>
                                    </p:anim>
                                    <p:anim calcmode="lin" valueType="num">
                                      <p:cBhvr>
                                        <p:cTn id="12" dur="750" fill="hold"/>
                                        <p:tgtEl>
                                          <p:spTgt spid="7171"/>
                                        </p:tgtEl>
                                        <p:attrNameLst>
                                          <p:attrName>ppt_h</p:attrName>
                                        </p:attrNameLst>
                                      </p:cBhvr>
                                      <p:tavLst>
                                        <p:tav tm="0">
                                          <p:val>
                                            <p:fltVal val="0"/>
                                          </p:val>
                                        </p:tav>
                                        <p:tav tm="100000">
                                          <p:val>
                                            <p:strVal val="#ppt_h"/>
                                          </p:val>
                                        </p:tav>
                                      </p:tavLst>
                                    </p:anim>
                                    <p:animEffect transition="in" filter="fade">
                                      <p:cBhvr>
                                        <p:cTn id="13" dur="750"/>
                                        <p:tgtEl>
                                          <p:spTgt spid="7171"/>
                                        </p:tgtEl>
                                      </p:cBhvr>
                                    </p:animEffect>
                                  </p:childTnLst>
                                </p:cTn>
                              </p:par>
                              <p:par>
                                <p:cTn id="14" presetID="53" presetClass="entr" presetSubtype="16" fill="hold" nodeType="withEffect">
                                  <p:stCondLst>
                                    <p:cond delay="250"/>
                                  </p:stCondLst>
                                  <p:childTnLst>
                                    <p:set>
                                      <p:cBhvr>
                                        <p:cTn id="15" dur="1" fill="hold">
                                          <p:stCondLst>
                                            <p:cond delay="0"/>
                                          </p:stCondLst>
                                        </p:cTn>
                                        <p:tgtEl>
                                          <p:spTgt spid="7170"/>
                                        </p:tgtEl>
                                        <p:attrNameLst>
                                          <p:attrName>style.visibility</p:attrName>
                                        </p:attrNameLst>
                                      </p:cBhvr>
                                      <p:to>
                                        <p:strVal val="visible"/>
                                      </p:to>
                                    </p:set>
                                    <p:anim calcmode="lin" valueType="num">
                                      <p:cBhvr>
                                        <p:cTn id="16" dur="750" fill="hold"/>
                                        <p:tgtEl>
                                          <p:spTgt spid="7170"/>
                                        </p:tgtEl>
                                        <p:attrNameLst>
                                          <p:attrName>ppt_w</p:attrName>
                                        </p:attrNameLst>
                                      </p:cBhvr>
                                      <p:tavLst>
                                        <p:tav tm="0">
                                          <p:val>
                                            <p:fltVal val="0"/>
                                          </p:val>
                                        </p:tav>
                                        <p:tav tm="100000">
                                          <p:val>
                                            <p:strVal val="#ppt_w"/>
                                          </p:val>
                                        </p:tav>
                                      </p:tavLst>
                                    </p:anim>
                                    <p:anim calcmode="lin" valueType="num">
                                      <p:cBhvr>
                                        <p:cTn id="17" dur="750" fill="hold"/>
                                        <p:tgtEl>
                                          <p:spTgt spid="7170"/>
                                        </p:tgtEl>
                                        <p:attrNameLst>
                                          <p:attrName>ppt_h</p:attrName>
                                        </p:attrNameLst>
                                      </p:cBhvr>
                                      <p:tavLst>
                                        <p:tav tm="0">
                                          <p:val>
                                            <p:fltVal val="0"/>
                                          </p:val>
                                        </p:tav>
                                        <p:tav tm="100000">
                                          <p:val>
                                            <p:strVal val="#ppt_h"/>
                                          </p:val>
                                        </p:tav>
                                      </p:tavLst>
                                    </p:anim>
                                    <p:animEffect transition="in" filter="fade">
                                      <p:cBhvr>
                                        <p:cTn id="18" dur="75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126" y="118410"/>
            <a:ext cx="677108" cy="2088232"/>
          </a:xfrm>
          <a:prstGeom prst="rect">
            <a:avLst/>
          </a:prstGeom>
          <a:noFill/>
        </p:spPr>
        <p:txBody>
          <a:bodyPr vert="eaVert" wrap="square" rtlCol="0">
            <a:spAutoFit/>
          </a:bodyPr>
          <a:lstStyle/>
          <a:p>
            <a:r>
              <a:rPr lang="zh-CN" altLang="en-US" sz="3200" b="1" dirty="0" smtClean="0">
                <a:solidFill>
                  <a:schemeClr val="accent6">
                    <a:lumMod val="75000"/>
                  </a:schemeClr>
                </a:solidFill>
                <a:latin typeface="微软雅黑" pitchFamily="34" charset="-122"/>
                <a:ea typeface="微软雅黑" pitchFamily="34" charset="-122"/>
              </a:rPr>
              <a:t>战略方向</a:t>
            </a:r>
            <a:endParaRPr lang="zh-CN" altLang="en-US" sz="3200" b="1" dirty="0">
              <a:solidFill>
                <a:schemeClr val="accent6">
                  <a:lumMod val="75000"/>
                </a:schemeClr>
              </a:solidFill>
              <a:latin typeface="微软雅黑" pitchFamily="34" charset="-122"/>
              <a:ea typeface="微软雅黑" pitchFamily="34" charset="-122"/>
            </a:endParaRPr>
          </a:p>
        </p:txBody>
      </p:sp>
      <p:sp>
        <p:nvSpPr>
          <p:cNvPr id="3" name="TextBox 2"/>
          <p:cNvSpPr txBox="1"/>
          <p:nvPr/>
        </p:nvSpPr>
        <p:spPr>
          <a:xfrm>
            <a:off x="1642035" y="841276"/>
            <a:ext cx="6552728" cy="3970318"/>
          </a:xfrm>
          <a:prstGeom prst="rect">
            <a:avLst/>
          </a:prstGeom>
          <a:noFill/>
        </p:spPr>
        <p:txBody>
          <a:bodyPr wrap="square" rtlCol="0">
            <a:spAutoFit/>
          </a:bodyPr>
          <a:lstStyle/>
          <a:p>
            <a:r>
              <a:rPr lang="zh-CN" altLang="en-US" sz="3600" b="1" dirty="0" smtClean="0">
                <a:solidFill>
                  <a:schemeClr val="accent6">
                    <a:lumMod val="75000"/>
                  </a:schemeClr>
                </a:solidFill>
                <a:latin typeface="微软雅黑" pitchFamily="34" charset="-122"/>
                <a:ea typeface="微软雅黑" pitchFamily="34" charset="-122"/>
              </a:rPr>
              <a:t>马云说</a:t>
            </a:r>
            <a:r>
              <a:rPr lang="zh-CN" altLang="en-US" dirty="0" smtClean="0"/>
              <a:t>未</a:t>
            </a:r>
            <a:r>
              <a:rPr lang="zh-CN" altLang="en-US" dirty="0"/>
              <a:t>来几年阿里巴巴将会分成三块主要的业</a:t>
            </a:r>
            <a:r>
              <a:rPr lang="zh-CN" altLang="en-US" dirty="0" smtClean="0"/>
              <a:t>务第</a:t>
            </a:r>
            <a:r>
              <a:rPr lang="zh-CN" altLang="en-US" dirty="0"/>
              <a:t>一块是平台战</a:t>
            </a:r>
            <a:r>
              <a:rPr lang="zh-CN" altLang="en-US" dirty="0" smtClean="0"/>
              <a:t>略，我</a:t>
            </a:r>
            <a:r>
              <a:rPr lang="zh-CN" altLang="en-US" dirty="0"/>
              <a:t>们内部称为七家公</a:t>
            </a:r>
            <a:r>
              <a:rPr lang="zh-CN" altLang="en-US" dirty="0" smtClean="0"/>
              <a:t>司：七</a:t>
            </a:r>
            <a:r>
              <a:rPr lang="zh-CN" altLang="en-US" dirty="0"/>
              <a:t>剑下天山</a:t>
            </a:r>
            <a:r>
              <a:rPr lang="zh-CN" altLang="en-US" b="1" dirty="0">
                <a:solidFill>
                  <a:schemeClr val="accent6">
                    <a:lumMod val="75000"/>
                  </a:schemeClr>
                </a:solidFill>
              </a:rPr>
              <a:t>阿里巴巴国外、阿里巴巴国内</a:t>
            </a:r>
            <a:r>
              <a:rPr lang="zh-CN" altLang="en-US" dirty="0"/>
              <a:t>、一淘、淘宝、天猫、聚划算、云计算我们称为内部的七剑建立平台经济为所有的小企业建立一个机会的平台。 </a:t>
            </a:r>
          </a:p>
          <a:p>
            <a:r>
              <a:rPr lang="zh-CN" altLang="en-US" dirty="0"/>
              <a:t>第二步是如何让那些诚信的网商富起</a:t>
            </a:r>
            <a:r>
              <a:rPr lang="zh-CN" altLang="en-US" dirty="0" smtClean="0"/>
              <a:t>来，需</a:t>
            </a:r>
            <a:r>
              <a:rPr lang="zh-CN" altLang="en-US" dirty="0"/>
              <a:t>要用互联网的思想和互联网的技术去支撑整个社会未来金融体系的重建。 </a:t>
            </a:r>
          </a:p>
          <a:p>
            <a:r>
              <a:rPr lang="zh-CN" altLang="en-US" dirty="0"/>
              <a:t>第三个阶</a:t>
            </a:r>
            <a:r>
              <a:rPr lang="zh-CN" altLang="en-US" dirty="0" smtClean="0"/>
              <a:t>段：数据，假</a:t>
            </a:r>
            <a:r>
              <a:rPr lang="zh-CN" altLang="en-US" dirty="0"/>
              <a:t>如说数据不是用来分</a:t>
            </a:r>
            <a:r>
              <a:rPr lang="zh-CN" altLang="en-US" dirty="0" smtClean="0"/>
              <a:t>享，那</a:t>
            </a:r>
            <a:r>
              <a:rPr lang="zh-CN" altLang="en-US" dirty="0"/>
              <a:t>就是一堆数</a:t>
            </a:r>
            <a:r>
              <a:rPr lang="zh-CN" altLang="en-US" dirty="0" smtClean="0"/>
              <a:t>字，一</a:t>
            </a:r>
            <a:r>
              <a:rPr lang="zh-CN" altLang="en-US" dirty="0"/>
              <a:t>点意义都没</a:t>
            </a:r>
            <a:r>
              <a:rPr lang="zh-CN" altLang="en-US" dirty="0" smtClean="0"/>
              <a:t>有，在</a:t>
            </a:r>
            <a:r>
              <a:rPr lang="zh-CN" altLang="en-US" dirty="0"/>
              <a:t>座的为了我们自</a:t>
            </a:r>
            <a:r>
              <a:rPr lang="zh-CN" altLang="en-US" dirty="0" smtClean="0"/>
              <a:t>己，也</a:t>
            </a:r>
            <a:r>
              <a:rPr lang="zh-CN" altLang="en-US" dirty="0"/>
              <a:t>为了我们下一代的商</a:t>
            </a:r>
            <a:r>
              <a:rPr lang="zh-CN" altLang="en-US" dirty="0" smtClean="0"/>
              <a:t>人，我</a:t>
            </a:r>
            <a:r>
              <a:rPr lang="zh-CN" altLang="en-US" dirty="0"/>
              <a:t>们必须去思考这些问</a:t>
            </a:r>
            <a:r>
              <a:rPr lang="zh-CN" altLang="en-US" dirty="0" smtClean="0"/>
              <a:t>题，并</a:t>
            </a:r>
            <a:r>
              <a:rPr lang="zh-CN" altLang="en-US" dirty="0"/>
              <a:t>且从今天开始去努</a:t>
            </a:r>
            <a:r>
              <a:rPr lang="zh-CN" altLang="en-US" dirty="0" smtClean="0"/>
              <a:t>力你</a:t>
            </a:r>
            <a:r>
              <a:rPr lang="zh-CN" altLang="en-US" dirty="0"/>
              <a:t>不要害怕失去什</a:t>
            </a:r>
            <a:r>
              <a:rPr lang="zh-CN" altLang="en-US" dirty="0" smtClean="0"/>
              <a:t>么，你</a:t>
            </a:r>
            <a:r>
              <a:rPr lang="zh-CN" altLang="en-US" dirty="0"/>
              <a:t>要害怕的是你给了别人的东西是假</a:t>
            </a:r>
            <a:r>
              <a:rPr lang="zh-CN" altLang="en-US" dirty="0" smtClean="0"/>
              <a:t>的或</a:t>
            </a:r>
            <a:r>
              <a:rPr lang="zh-CN" altLang="en-US" dirty="0"/>
              <a:t>者没有给别人东</a:t>
            </a:r>
            <a:r>
              <a:rPr lang="zh-CN" altLang="en-US" dirty="0" smtClean="0"/>
              <a:t>西，所</a:t>
            </a:r>
            <a:r>
              <a:rPr lang="zh-CN" altLang="en-US" dirty="0"/>
              <a:t>以这是我们未来要发展的三个阶段平台、金融和数</a:t>
            </a:r>
            <a:r>
              <a:rPr lang="zh-CN" altLang="en-US" dirty="0" smtClean="0"/>
              <a:t>据。</a:t>
            </a:r>
            <a:endParaRPr lang="zh-CN" altLang="en-US" dirty="0"/>
          </a:p>
        </p:txBody>
      </p:sp>
    </p:spTree>
    <p:extLst>
      <p:ext uri="{BB962C8B-B14F-4D97-AF65-F5344CB8AC3E}">
        <p14:creationId xmlns:p14="http://schemas.microsoft.com/office/powerpoint/2010/main" val="906358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89858" y="-186612"/>
            <a:ext cx="9252520" cy="59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697260"/>
            <a:ext cx="3981450" cy="251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157251" y="3049285"/>
            <a:ext cx="3312368" cy="461665"/>
          </a:xfrm>
          <a:prstGeom prst="rect">
            <a:avLst/>
          </a:prstGeom>
          <a:noFill/>
        </p:spPr>
        <p:txBody>
          <a:bodyPr wrap="square" rtlCol="0">
            <a:spAutoFit/>
          </a:bodyPr>
          <a:lstStyle/>
          <a:p>
            <a:pPr algn="r"/>
            <a:r>
              <a:rPr lang="zh-CN" altLang="en-US" sz="2400" b="1" dirty="0" smtClean="0">
                <a:solidFill>
                  <a:schemeClr val="accent6">
                    <a:lumMod val="75000"/>
                  </a:schemeClr>
                </a:solidFill>
                <a:latin typeface="微软雅黑" pitchFamily="34" charset="-122"/>
                <a:ea typeface="微软雅黑" pitchFamily="34" charset="-122"/>
              </a:rPr>
              <a:t>追求卓越，永不停息</a:t>
            </a:r>
            <a:endParaRPr lang="zh-CN" altLang="en-US" sz="2400" b="1" dirty="0">
              <a:solidFill>
                <a:schemeClr val="accent6">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59508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500"/>
                                        <p:tgtEl>
                                          <p:spTgt spid="6147"/>
                                        </p:tgtEl>
                                      </p:cBhvr>
                                    </p:animEffect>
                                  </p:childTnLst>
                                </p:cTn>
                              </p:par>
                            </p:childTnLst>
                          </p:cTn>
                        </p:par>
                        <p:par>
                          <p:cTn id="8" fill="hold">
                            <p:stCondLst>
                              <p:cond delay="500"/>
                            </p:stCondLst>
                            <p:childTnLst>
                              <p:par>
                                <p:cTn id="9" presetID="2" presetClass="entr" presetSubtype="2" fill="hold" grpId="0" nodeType="afterEffect">
                                  <p:stCondLst>
                                    <p:cond delay="5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1948</Words>
  <Application>Microsoft Office PowerPoint</Application>
  <PresentationFormat>全屏显示(16:10)</PresentationFormat>
  <Paragraphs>94</Paragraphs>
  <Slides>9</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9</vt:i4>
      </vt:variant>
    </vt:vector>
  </HeadingPairs>
  <TitlesOfParts>
    <vt:vector size="14" baseType="lpstr">
      <vt:lpstr>宋体</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浙江理工大学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吴磊</dc:creator>
  <cp:lastModifiedBy>Administrator</cp:lastModifiedBy>
  <cp:revision>21</cp:revision>
  <dcterms:created xsi:type="dcterms:W3CDTF">2012-11-20T04:48:32Z</dcterms:created>
  <dcterms:modified xsi:type="dcterms:W3CDTF">2015-04-08T05:42:44Z</dcterms:modified>
</cp:coreProperties>
</file>