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36"/>
  </p:notesMasterIdLst>
  <p:sldIdLst>
    <p:sldId id="256" r:id="rId2"/>
    <p:sldId id="259" r:id="rId3"/>
    <p:sldId id="260" r:id="rId4"/>
    <p:sldId id="262" r:id="rId5"/>
    <p:sldId id="263" r:id="rId6"/>
    <p:sldId id="265" r:id="rId7"/>
    <p:sldId id="266" r:id="rId8"/>
    <p:sldId id="267" r:id="rId9"/>
    <p:sldId id="268" r:id="rId10"/>
    <p:sldId id="270" r:id="rId11"/>
    <p:sldId id="271" r:id="rId12"/>
    <p:sldId id="272" r:id="rId13"/>
    <p:sldId id="275" r:id="rId14"/>
    <p:sldId id="274" r:id="rId15"/>
    <p:sldId id="273" r:id="rId16"/>
    <p:sldId id="276" r:id="rId17"/>
    <p:sldId id="277" r:id="rId18"/>
    <p:sldId id="278" r:id="rId19"/>
    <p:sldId id="279" r:id="rId20"/>
    <p:sldId id="280" r:id="rId21"/>
    <p:sldId id="285" r:id="rId22"/>
    <p:sldId id="284" r:id="rId23"/>
    <p:sldId id="283" r:id="rId24"/>
    <p:sldId id="282" r:id="rId25"/>
    <p:sldId id="281" r:id="rId26"/>
    <p:sldId id="286" r:id="rId27"/>
    <p:sldId id="287" r:id="rId28"/>
    <p:sldId id="289" r:id="rId29"/>
    <p:sldId id="288" r:id="rId30"/>
    <p:sldId id="290" r:id="rId31"/>
    <p:sldId id="291" r:id="rId32"/>
    <p:sldId id="292" r:id="rId33"/>
    <p:sldId id="293" r:id="rId34"/>
    <p:sldId id="294" r:id="rId35"/>
  </p:sldIdLst>
  <p:sldSz cx="9144000" cy="6096000"/>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3" d="100"/>
          <a:sy n="113" d="100"/>
        </p:scale>
        <p:origin x="-948" y="-102"/>
      </p:cViewPr>
      <p:guideLst>
        <p:guide orient="horz" pos="19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640671F8-7409-4776-81BE-B811CC6B3781}" type="datetimeFigureOut">
              <a:rPr lang="zh-CN" altLang="en-US"/>
              <a:pPr>
                <a:defRPr/>
              </a:pPr>
              <a:t>2015/7/29</a:t>
            </a:fld>
            <a:endParaRPr lang="zh-CN" altLang="en-US"/>
          </a:p>
        </p:txBody>
      </p:sp>
      <p:sp>
        <p:nvSpPr>
          <p:cNvPr id="4" name="幻灯片图像占位符 3"/>
          <p:cNvSpPr>
            <a:spLocks noGrp="1" noRot="1" noChangeAspect="1"/>
          </p:cNvSpPr>
          <p:nvPr>
            <p:ph type="sldImg" idx="2"/>
          </p:nvPr>
        </p:nvSpPr>
        <p:spPr>
          <a:xfrm>
            <a:off x="857250" y="685800"/>
            <a:ext cx="51435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8255B6C1-B6E7-4A41-A6A0-B61B6795F728}" type="slidenum">
              <a:rPr lang="zh-CN" altLang="en-US"/>
              <a:pPr>
                <a:defRPr/>
              </a:pPr>
              <a:t>‹#›</a:t>
            </a:fld>
            <a:endParaRPr lang="zh-CN" altLang="en-US"/>
          </a:p>
        </p:txBody>
      </p:sp>
    </p:spTree>
    <p:extLst>
      <p:ext uri="{BB962C8B-B14F-4D97-AF65-F5344CB8AC3E}">
        <p14:creationId xmlns:p14="http://schemas.microsoft.com/office/powerpoint/2010/main" xmlns="" val="51994327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893712"/>
            <a:ext cx="7772400" cy="1306689"/>
          </a:xfrm>
        </p:spPr>
        <p:txBody>
          <a:bodyPr/>
          <a:lstStyle/>
          <a:p>
            <a:r>
              <a:rPr lang="zh-CN" altLang="en-US" dirty="0" smtClean="0"/>
              <a:t>单击此处编辑母版标题样式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cstate="print"/>
          <a:srcRect/>
          <a:stretch>
            <a:fillRect/>
          </a:stretch>
        </p:blipFill>
        <p:spPr bwMode="auto">
          <a:xfrm>
            <a:off x="3929063" y="5472113"/>
            <a:ext cx="1357312" cy="504825"/>
          </a:xfrm>
          <a:prstGeom prst="rect">
            <a:avLst/>
          </a:prstGeom>
          <a:noFill/>
          <a:ln w="9525">
            <a:noFill/>
            <a:miter lim="800000"/>
            <a:headEnd/>
            <a:tailEnd/>
          </a:ln>
        </p:spPr>
      </p:pic>
      <p:sp>
        <p:nvSpPr>
          <p:cNvPr id="4" name="TextBox 12"/>
          <p:cNvSpPr txBox="1"/>
          <p:nvPr userDrawn="1"/>
        </p:nvSpPr>
        <p:spPr>
          <a:xfrm>
            <a:off x="4514850" y="5648325"/>
            <a:ext cx="571500" cy="276225"/>
          </a:xfrm>
          <a:prstGeom prst="rect">
            <a:avLst/>
          </a:prstGeom>
          <a:noFill/>
        </p:spPr>
        <p:txBody>
          <a:bodyPr>
            <a:spAutoFit/>
          </a:bodyPr>
          <a:lstStyle/>
          <a:p>
            <a:pPr algn="ctr" fontAlgn="auto">
              <a:spcBef>
                <a:spcPts val="0"/>
              </a:spcBef>
              <a:spcAft>
                <a:spcPts val="0"/>
              </a:spcAft>
              <a:defRPr/>
            </a:pPr>
            <a:r>
              <a:rPr lang="en-US" altLang="zh-CN" sz="1200" dirty="0">
                <a:solidFill>
                  <a:schemeClr val="bg1"/>
                </a:solidFill>
                <a:latin typeface="+mn-lt"/>
                <a:ea typeface="+mn-ea"/>
              </a:rPr>
              <a:t>7</a:t>
            </a:r>
            <a:endParaRPr lang="zh-CN" altLang="en-US" sz="1200" dirty="0">
              <a:solidFill>
                <a:schemeClr val="bg1"/>
              </a:solidFill>
              <a:latin typeface="+mn-lt"/>
              <a:ea typeface="+mn-ea"/>
            </a:endParaRPr>
          </a:p>
        </p:txBody>
      </p:sp>
      <p:sp>
        <p:nvSpPr>
          <p:cNvPr id="2" name="标题 1"/>
          <p:cNvSpPr>
            <a:spLocks noGrp="1"/>
          </p:cNvSpPr>
          <p:nvPr>
            <p:ph type="title"/>
          </p:nvPr>
        </p:nvSpPr>
        <p:spPr>
          <a:xfrm>
            <a:off x="457200" y="119042"/>
            <a:ext cx="8229600" cy="571504"/>
          </a:xfrm>
        </p:spPr>
        <p:txBody>
          <a:bodyPr>
            <a:normAutofit/>
          </a:bodyPr>
          <a:lstStyle>
            <a:lvl1pPr>
              <a:defRPr sz="2800" b="1">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44475"/>
            <a:ext cx="8229600" cy="1016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422400"/>
            <a:ext cx="8229600" cy="4022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5649913"/>
            <a:ext cx="2133600" cy="325437"/>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5" name="页脚占位符 4"/>
          <p:cNvSpPr>
            <a:spLocks noGrp="1"/>
          </p:cNvSpPr>
          <p:nvPr>
            <p:ph type="ftr" sz="quarter" idx="3"/>
          </p:nvPr>
        </p:nvSpPr>
        <p:spPr>
          <a:xfrm>
            <a:off x="3124200" y="5649913"/>
            <a:ext cx="2895600" cy="3254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5649913"/>
            <a:ext cx="2133600" cy="325437"/>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9F1630EF-04F6-4846-BEC2-6A725BD20D5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Box 12"/>
          <p:cNvSpPr>
            <a:spLocks noChangeArrowheads="1"/>
          </p:cNvSpPr>
          <p:nvPr/>
        </p:nvSpPr>
        <p:spPr bwMode="auto">
          <a:xfrm>
            <a:off x="3214688" y="4322763"/>
            <a:ext cx="2714625" cy="368300"/>
          </a:xfrm>
          <a:prstGeom prst="rect">
            <a:avLst/>
          </a:prstGeom>
          <a:noFill/>
          <a:ln w="9525">
            <a:noFill/>
            <a:miter lim="800000"/>
            <a:headEnd/>
            <a:tailEnd/>
          </a:ln>
        </p:spPr>
        <p:txBody>
          <a:bodyPr>
            <a:spAutoFit/>
          </a:bodyPr>
          <a:lstStyle/>
          <a:p>
            <a:pPr algn="ctr"/>
            <a:r>
              <a:rPr lang="zh-CN" altLang="en-US">
                <a:solidFill>
                  <a:schemeClr val="bg1"/>
                </a:solidFill>
                <a:latin typeface="微软雅黑" pitchFamily="34" charset="-122"/>
                <a:ea typeface="微软雅黑" pitchFamily="34" charset="-122"/>
                <a:sym typeface="微软雅黑" pitchFamily="34" charset="-122"/>
              </a:rPr>
              <a:t>日期：</a:t>
            </a:r>
            <a:endParaRPr lang="en-US">
              <a:solidFill>
                <a:schemeClr val="bg1"/>
              </a:solidFill>
              <a:latin typeface="微软雅黑" pitchFamily="34" charset="-122"/>
              <a:ea typeface="微软雅黑" pitchFamily="34" charset="-122"/>
              <a:sym typeface="微软雅黑" pitchFamily="34" charset="-122"/>
            </a:endParaRPr>
          </a:p>
        </p:txBody>
      </p:sp>
      <p:pic>
        <p:nvPicPr>
          <p:cNvPr id="5122" name="Picture 2" descr="F:\嘉嘉购文档模板\新建文件夹\18966_1090538_763108.jpg"/>
          <p:cNvPicPr>
            <a:picLocks noChangeAspect="1" noChangeArrowheads="1"/>
          </p:cNvPicPr>
          <p:nvPr/>
        </p:nvPicPr>
        <p:blipFill>
          <a:blip r:embed="rId2" cstate="print"/>
          <a:srcRect/>
          <a:stretch>
            <a:fillRect/>
          </a:stretch>
        </p:blipFill>
        <p:spPr bwMode="auto">
          <a:xfrm>
            <a:off x="47625" y="0"/>
            <a:ext cx="9096375"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F:\嘉嘉购文档模板\新建文件夹\0 (9).jpg"/>
          <p:cNvPicPr>
            <a:picLocks noChangeAspect="1" noChangeArrowheads="1"/>
          </p:cNvPicPr>
          <p:nvPr/>
        </p:nvPicPr>
        <p:blipFill>
          <a:blip r:embed="rId2" cstate="print"/>
          <a:srcRect/>
          <a:stretch>
            <a:fillRect/>
          </a:stretch>
        </p:blipFill>
        <p:spPr bwMode="auto">
          <a:xfrm>
            <a:off x="225425" y="0"/>
            <a:ext cx="8275638" cy="6096000"/>
          </a:xfrm>
          <a:prstGeom prst="rect">
            <a:avLst/>
          </a:prstGeom>
          <a:noFill/>
          <a:ln w="9525">
            <a:noFill/>
            <a:miter lim="800000"/>
            <a:headEnd/>
            <a:tailEnd/>
          </a:ln>
        </p:spPr>
      </p:pic>
      <p:sp>
        <p:nvSpPr>
          <p:cNvPr id="14" name="标题 13"/>
          <p:cNvSpPr>
            <a:spLocks noGrp="1"/>
          </p:cNvSpPr>
          <p:nvPr>
            <p:ph type="title"/>
          </p:nvPr>
        </p:nvSpPr>
        <p:spPr>
          <a:xfrm>
            <a:off x="857250" y="47625"/>
            <a:ext cx="5715000" cy="714375"/>
          </a:xfrm>
          <a:solidFill>
            <a:schemeClr val="bg1"/>
          </a:solidFill>
          <a:ln>
            <a:solidFill>
              <a:schemeClr val="bg1"/>
            </a:solidFill>
          </a:ln>
        </p:spPr>
        <p:txBody>
          <a:bodyPr rtlCol="0">
            <a:normAutofit fontScale="90000"/>
          </a:bodyPr>
          <a:lstStyle/>
          <a:p>
            <a:pPr algn="l" fontAlgn="auto">
              <a:spcAft>
                <a:spcPts val="0"/>
              </a:spcAft>
              <a:defRPr/>
            </a:pPr>
            <a:r>
              <a:rPr lang="zh-CN" altLang="en-US" dirty="0" smtClean="0">
                <a:solidFill>
                  <a:schemeClr val="accent6">
                    <a:lumMod val="75000"/>
                  </a:schemeClr>
                </a:solidFill>
              </a:rPr>
              <a:t>我们蒸蒸日上的市场地位，不断完善的平台和生态系统</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365483E7-1ED1-40BF-93E7-C47CB78D2762}" type="slidenum">
              <a:rPr lang="zh-CN" altLang="en-US"/>
              <a:pPr>
                <a:defRPr/>
              </a:pPr>
              <a:t>9</a:t>
            </a:fld>
            <a:endParaRPr lang="zh-CN" altLang="en-US" dirty="0"/>
          </a:p>
        </p:txBody>
      </p:sp>
      <p:sp>
        <p:nvSpPr>
          <p:cNvPr id="14340" name="矩形 4"/>
          <p:cNvSpPr>
            <a:spLocks noChangeArrowheads="1"/>
          </p:cNvSpPr>
          <p:nvPr/>
        </p:nvSpPr>
        <p:spPr bwMode="auto">
          <a:xfrm>
            <a:off x="500063" y="5548313"/>
            <a:ext cx="7715250" cy="307975"/>
          </a:xfrm>
          <a:prstGeom prst="rect">
            <a:avLst/>
          </a:prstGeom>
          <a:solidFill>
            <a:schemeClr val="bg1"/>
          </a:solidFill>
          <a:ln w="9525">
            <a:solidFill>
              <a:schemeClr val="bg1"/>
            </a:solidFill>
            <a:miter lim="800000"/>
            <a:headEnd/>
            <a:tailEnd/>
          </a:ln>
        </p:spPr>
        <p:txBody>
          <a:bodyPr>
            <a:spAutoFit/>
          </a:bodyPr>
          <a:lstStyle/>
          <a:p>
            <a:pPr algn="ctr"/>
            <a:r>
              <a:rPr lang="zh-CN" altLang="en-US" sz="1400">
                <a:latin typeface="微软雅黑" pitchFamily="34" charset="-122"/>
                <a:ea typeface="微软雅黑" pitchFamily="34" charset="-122"/>
              </a:rPr>
              <a:t>加入我们生态系统，寄希望于我们的成长与成功</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F:\嘉嘉购文档模板\新建文件夹\0 (10).jpg"/>
          <p:cNvPicPr>
            <a:picLocks noChangeAspect="1" noChangeArrowheads="1"/>
          </p:cNvPicPr>
          <p:nvPr/>
        </p:nvPicPr>
        <p:blipFill>
          <a:blip r:embed="rId2" cstate="print"/>
          <a:srcRect/>
          <a:stretch>
            <a:fillRect/>
          </a:stretch>
        </p:blipFill>
        <p:spPr bwMode="auto">
          <a:xfrm>
            <a:off x="1357313" y="119063"/>
            <a:ext cx="7143750" cy="5270500"/>
          </a:xfrm>
          <a:prstGeom prst="rect">
            <a:avLst/>
          </a:prstGeom>
          <a:noFill/>
          <a:ln w="9525">
            <a:noFill/>
            <a:miter lim="800000"/>
            <a:headEnd/>
            <a:tailEnd/>
          </a:ln>
        </p:spPr>
      </p:pic>
      <p:sp>
        <p:nvSpPr>
          <p:cNvPr id="14" name="标题 13"/>
          <p:cNvSpPr>
            <a:spLocks noGrp="1"/>
          </p:cNvSpPr>
          <p:nvPr>
            <p:ph type="title"/>
          </p:nvPr>
        </p:nvSpPr>
        <p:spPr>
          <a:xfrm>
            <a:off x="1928813" y="119063"/>
            <a:ext cx="4071937" cy="571500"/>
          </a:xfrm>
          <a:solidFill>
            <a:schemeClr val="bg1"/>
          </a:solidFill>
          <a:ln>
            <a:solidFill>
              <a:schemeClr val="bg1"/>
            </a:solidFill>
          </a:ln>
        </p:spPr>
        <p:txBody>
          <a:bodyPr rtlCol="0"/>
          <a:lstStyle/>
          <a:p>
            <a:pPr fontAlgn="auto">
              <a:spcAft>
                <a:spcPts val="0"/>
              </a:spcAft>
              <a:defRPr/>
            </a:pPr>
            <a:r>
              <a:rPr lang="zh-CN" altLang="en-US" dirty="0" smtClean="0">
                <a:solidFill>
                  <a:schemeClr val="accent6">
                    <a:lumMod val="75000"/>
                  </a:schemeClr>
                </a:solidFill>
              </a:rPr>
              <a:t>我们在中国的零售市场</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B6C19D84-AE85-4F6B-85C5-5E908A23AB79}" type="slidenum">
              <a:rPr lang="zh-CN" altLang="en-US"/>
              <a:pPr>
                <a:defRPr/>
              </a:pPr>
              <a:t>10</a:t>
            </a:fld>
            <a:endParaRPr lang="zh-CN" altLang="en-US" dirty="0"/>
          </a:p>
        </p:txBody>
      </p:sp>
      <p:sp>
        <p:nvSpPr>
          <p:cNvPr id="5" name="矩形 4"/>
          <p:cNvSpPr/>
          <p:nvPr/>
        </p:nvSpPr>
        <p:spPr>
          <a:xfrm>
            <a:off x="2857500" y="690563"/>
            <a:ext cx="4357688" cy="523875"/>
          </a:xfrm>
          <a:prstGeom prst="rect">
            <a:avLst/>
          </a:prstGeom>
          <a:solidFill>
            <a:schemeClr val="bg1"/>
          </a:solidFill>
          <a:ln>
            <a:solidFill>
              <a:schemeClr val="bg1"/>
            </a:solidFill>
          </a:ln>
        </p:spPr>
        <p:txBody>
          <a:bodyPr>
            <a:spAutoFit/>
          </a:bodyPr>
          <a:lstStyle/>
          <a:p>
            <a:pPr algn="ctr" fontAlgn="auto">
              <a:spcBef>
                <a:spcPts val="0"/>
              </a:spcBef>
              <a:spcAft>
                <a:spcPts val="0"/>
              </a:spcAft>
              <a:defRPr/>
            </a:pPr>
            <a:r>
              <a:rPr lang="zh-CN" altLang="en-US" sz="1400" dirty="0">
                <a:solidFill>
                  <a:schemeClr val="accent1">
                    <a:lumMod val="50000"/>
                  </a:schemeClr>
                </a:solidFill>
                <a:latin typeface="微软雅黑" pitchFamily="34" charset="-122"/>
                <a:ea typeface="微软雅黑" pitchFamily="34" charset="-122"/>
              </a:rPr>
              <a:t>任何你所想的，任何时间，任何地点</a:t>
            </a:r>
            <a:endParaRPr lang="en-US" altLang="zh-CN" sz="1400" dirty="0">
              <a:solidFill>
                <a:schemeClr val="accent1">
                  <a:lumMod val="50000"/>
                </a:schemeClr>
              </a:solidFill>
              <a:latin typeface="微软雅黑" pitchFamily="34" charset="-122"/>
              <a:ea typeface="微软雅黑" pitchFamily="34" charset="-122"/>
            </a:endParaRPr>
          </a:p>
          <a:p>
            <a:pPr algn="ctr" fontAlgn="auto">
              <a:spcBef>
                <a:spcPts val="0"/>
              </a:spcBef>
              <a:spcAft>
                <a:spcPts val="0"/>
              </a:spcAft>
              <a:defRPr/>
            </a:pPr>
            <a:endParaRPr lang="zh-CN" altLang="en-US" sz="1400" dirty="0">
              <a:solidFill>
                <a:schemeClr val="accent1">
                  <a:lumMod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F:\嘉嘉购文档模板\新建文件夹\0 (13).jpg"/>
          <p:cNvPicPr>
            <a:picLocks noChangeAspect="1" noChangeArrowheads="1"/>
          </p:cNvPicPr>
          <p:nvPr/>
        </p:nvPicPr>
        <p:blipFill>
          <a:blip r:embed="rId2" cstate="print"/>
          <a:srcRect/>
          <a:stretch>
            <a:fillRect/>
          </a:stretch>
        </p:blipFill>
        <p:spPr bwMode="auto">
          <a:xfrm>
            <a:off x="714375" y="119063"/>
            <a:ext cx="7680325" cy="5657850"/>
          </a:xfrm>
          <a:prstGeom prst="rect">
            <a:avLst/>
          </a:prstGeom>
          <a:noFill/>
          <a:ln w="9525">
            <a:noFill/>
            <a:miter lim="800000"/>
            <a:headEnd/>
            <a:tailEnd/>
          </a:ln>
        </p:spPr>
      </p:pic>
      <p:sp>
        <p:nvSpPr>
          <p:cNvPr id="14" name="标题 13"/>
          <p:cNvSpPr>
            <a:spLocks noGrp="1"/>
          </p:cNvSpPr>
          <p:nvPr>
            <p:ph type="title"/>
          </p:nvPr>
        </p:nvSpPr>
        <p:spPr>
          <a:xfrm>
            <a:off x="1285875" y="190500"/>
            <a:ext cx="4786313" cy="571500"/>
          </a:xfrm>
          <a:solidFill>
            <a:schemeClr val="bg1"/>
          </a:solidFill>
          <a:ln>
            <a:solidFill>
              <a:schemeClr val="bg1"/>
            </a:solidFill>
          </a:ln>
        </p:spPr>
        <p:txBody>
          <a:bodyPr rtlCol="0"/>
          <a:lstStyle/>
          <a:p>
            <a:pPr fontAlgn="auto">
              <a:spcAft>
                <a:spcPts val="0"/>
              </a:spcAft>
              <a:defRPr/>
            </a:pPr>
            <a:r>
              <a:rPr lang="zh-CN" altLang="en-US" dirty="0" smtClean="0">
                <a:solidFill>
                  <a:schemeClr val="accent6">
                    <a:lumMod val="75000"/>
                  </a:schemeClr>
                </a:solidFill>
              </a:rPr>
              <a:t>我们批发和境外市场</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A72E468A-5704-454B-BD0B-689D94367539}" type="slidenum">
              <a:rPr lang="zh-CN" altLang="en-US"/>
              <a:pPr>
                <a:defRPr/>
              </a:pPr>
              <a:t>11</a:t>
            </a:fld>
            <a:endParaRPr lang="zh-CN" altLang="en-US" dirty="0"/>
          </a:p>
        </p:txBody>
      </p:sp>
      <p:sp>
        <p:nvSpPr>
          <p:cNvPr id="5" name="矩形 4"/>
          <p:cNvSpPr/>
          <p:nvPr/>
        </p:nvSpPr>
        <p:spPr>
          <a:xfrm>
            <a:off x="1071563" y="1547813"/>
            <a:ext cx="1785937" cy="307975"/>
          </a:xfrm>
          <a:prstGeom prst="rect">
            <a:avLst/>
          </a:prstGeom>
          <a:solidFill>
            <a:schemeClr val="accent6">
              <a:lumMod val="75000"/>
            </a:schemeClr>
          </a:solidFill>
          <a:ln>
            <a:solidFill>
              <a:schemeClr val="accent6">
                <a:lumMod val="75000"/>
              </a:schemeClr>
            </a:solidFill>
          </a:ln>
        </p:spPr>
        <p:txBody>
          <a:bodyPr>
            <a:spAutoFit/>
          </a:bodyPr>
          <a:lstStyle/>
          <a:p>
            <a:pPr algn="ctr" fontAlgn="auto">
              <a:spcBef>
                <a:spcPts val="0"/>
              </a:spcBef>
              <a:spcAft>
                <a:spcPts val="0"/>
              </a:spcAft>
              <a:defRPr/>
            </a:pPr>
            <a:r>
              <a:rPr lang="zh-CN" altLang="en-US" sz="1400" dirty="0">
                <a:latin typeface="微软雅黑" pitchFamily="34" charset="-122"/>
                <a:ea typeface="微软雅黑" pitchFamily="34" charset="-122"/>
              </a:rPr>
              <a:t>批发</a:t>
            </a:r>
          </a:p>
        </p:txBody>
      </p:sp>
      <p:sp>
        <p:nvSpPr>
          <p:cNvPr id="6" name="矩形 5"/>
          <p:cNvSpPr/>
          <p:nvPr/>
        </p:nvSpPr>
        <p:spPr>
          <a:xfrm>
            <a:off x="3643313" y="1547813"/>
            <a:ext cx="1785937" cy="307975"/>
          </a:xfrm>
          <a:prstGeom prst="rect">
            <a:avLst/>
          </a:prstGeom>
          <a:solidFill>
            <a:schemeClr val="accent6">
              <a:lumMod val="75000"/>
            </a:schemeClr>
          </a:solidFill>
          <a:ln>
            <a:solidFill>
              <a:schemeClr val="accent6">
                <a:lumMod val="75000"/>
              </a:schemeClr>
            </a:solidFill>
          </a:ln>
        </p:spPr>
        <p:txBody>
          <a:bodyPr>
            <a:spAutoFit/>
          </a:bodyPr>
          <a:lstStyle/>
          <a:p>
            <a:pPr algn="ctr" fontAlgn="auto">
              <a:spcBef>
                <a:spcPts val="0"/>
              </a:spcBef>
              <a:spcAft>
                <a:spcPts val="0"/>
              </a:spcAft>
              <a:defRPr/>
            </a:pPr>
            <a:r>
              <a:rPr lang="zh-CN" altLang="en-US" sz="1400" dirty="0">
                <a:latin typeface="微软雅黑" pitchFamily="34" charset="-122"/>
                <a:ea typeface="微软雅黑" pitchFamily="34" charset="-122"/>
              </a:rPr>
              <a:t>批发</a:t>
            </a:r>
          </a:p>
        </p:txBody>
      </p:sp>
      <p:sp>
        <p:nvSpPr>
          <p:cNvPr id="7" name="矩形 6"/>
          <p:cNvSpPr/>
          <p:nvPr/>
        </p:nvSpPr>
        <p:spPr>
          <a:xfrm>
            <a:off x="6143625" y="1547813"/>
            <a:ext cx="1928813" cy="307975"/>
          </a:xfrm>
          <a:prstGeom prst="rect">
            <a:avLst/>
          </a:prstGeom>
          <a:solidFill>
            <a:schemeClr val="accent6">
              <a:lumMod val="75000"/>
            </a:schemeClr>
          </a:solidFill>
          <a:ln>
            <a:solidFill>
              <a:schemeClr val="accent6">
                <a:lumMod val="75000"/>
              </a:schemeClr>
            </a:solidFill>
          </a:ln>
        </p:spPr>
        <p:txBody>
          <a:bodyPr>
            <a:spAutoFit/>
          </a:bodyPr>
          <a:lstStyle/>
          <a:p>
            <a:pPr algn="ctr" fontAlgn="auto">
              <a:spcBef>
                <a:spcPts val="0"/>
              </a:spcBef>
              <a:spcAft>
                <a:spcPts val="0"/>
              </a:spcAft>
              <a:defRPr/>
            </a:pPr>
            <a:r>
              <a:rPr lang="zh-CN" altLang="en-US" sz="1400" dirty="0">
                <a:latin typeface="微软雅黑" pitchFamily="34" charset="-122"/>
                <a:ea typeface="微软雅黑" pitchFamily="34" charset="-122"/>
              </a:rPr>
              <a:t>零售</a:t>
            </a:r>
          </a:p>
        </p:txBody>
      </p:sp>
      <p:sp>
        <p:nvSpPr>
          <p:cNvPr id="16391" name="TextBox 11"/>
          <p:cNvSpPr txBox="1">
            <a:spLocks noChangeArrowheads="1"/>
          </p:cNvSpPr>
          <p:nvPr/>
        </p:nvSpPr>
        <p:spPr bwMode="auto">
          <a:xfrm>
            <a:off x="857250" y="2762250"/>
            <a:ext cx="2143125" cy="2246313"/>
          </a:xfrm>
          <a:prstGeom prst="rect">
            <a:avLst/>
          </a:prstGeom>
          <a:solidFill>
            <a:schemeClr val="bg1"/>
          </a:solidFill>
          <a:ln w="9525">
            <a:solidFill>
              <a:schemeClr val="bg1"/>
            </a:solidFill>
            <a:miter lim="800000"/>
            <a:headEnd/>
            <a:tailEnd/>
          </a:ln>
        </p:spPr>
        <p:txBody>
          <a:bodyPr>
            <a:spAutoFit/>
          </a:bodyPr>
          <a:lstStyle/>
          <a:p>
            <a:r>
              <a:rPr lang="en-US" altLang="zh-CN" sz="1400">
                <a:latin typeface="微软雅黑" pitchFamily="34" charset="-122"/>
                <a:ea typeface="微软雅黑" pitchFamily="34" charset="-122"/>
              </a:rPr>
              <a:t> </a:t>
            </a:r>
            <a:r>
              <a:rPr lang="zh-CN" altLang="en-US" sz="1400">
                <a:latin typeface="微软雅黑" pitchFamily="34" charset="-122"/>
                <a:ea typeface="微软雅黑" pitchFamily="34" charset="-122"/>
              </a:rPr>
              <a:t>零售商的货源地</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en-US" altLang="zh-CN" sz="1400">
                <a:latin typeface="微软雅黑" pitchFamily="34" charset="-122"/>
                <a:ea typeface="微软雅黑" pitchFamily="34" charset="-122"/>
              </a:rPr>
              <a:t>72.9</a:t>
            </a:r>
            <a:r>
              <a:rPr lang="zh-CN" altLang="en-US" sz="1400">
                <a:latin typeface="微软雅黑" pitchFamily="34" charset="-122"/>
                <a:ea typeface="微软雅黑" pitchFamily="34" charset="-122"/>
              </a:rPr>
              <a:t>万付费用户</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en-US" altLang="zh-CN" sz="1400">
                <a:latin typeface="微软雅黑" pitchFamily="34" charset="-122"/>
                <a:ea typeface="微软雅黑" pitchFamily="34" charset="-122"/>
              </a:rPr>
              <a:t>22.7Bn</a:t>
            </a:r>
            <a:r>
              <a:rPr lang="zh-CN" altLang="en-US" sz="1400">
                <a:latin typeface="微软雅黑" pitchFamily="34" charset="-122"/>
                <a:ea typeface="微软雅黑" pitchFamily="34" charset="-122"/>
              </a:rPr>
              <a:t>成交额（通过支付宝）</a:t>
            </a:r>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16392" name="TextBox 12"/>
          <p:cNvSpPr txBox="1">
            <a:spLocks noChangeArrowheads="1"/>
          </p:cNvSpPr>
          <p:nvPr/>
        </p:nvSpPr>
        <p:spPr bwMode="auto">
          <a:xfrm>
            <a:off x="3357563" y="2762250"/>
            <a:ext cx="2286000" cy="1816100"/>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中国最大的网络批发市场</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en-US" altLang="zh-CN" sz="1400">
                <a:latin typeface="微软雅黑" pitchFamily="34" charset="-122"/>
                <a:ea typeface="微软雅黑" pitchFamily="34" charset="-122"/>
              </a:rPr>
              <a:t>12.8</a:t>
            </a:r>
            <a:r>
              <a:rPr lang="zh-CN" altLang="en-US" sz="1400">
                <a:latin typeface="微软雅黑" pitchFamily="34" charset="-122"/>
                <a:ea typeface="微软雅黑" pitchFamily="34" charset="-122"/>
              </a:rPr>
              <a:t>万付费用户</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16393" name="TextBox 15"/>
          <p:cNvSpPr txBox="1">
            <a:spLocks noChangeArrowheads="1"/>
          </p:cNvSpPr>
          <p:nvPr/>
        </p:nvSpPr>
        <p:spPr bwMode="auto">
          <a:xfrm>
            <a:off x="5857875" y="2690813"/>
            <a:ext cx="2286000" cy="1816100"/>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国际消费者从中国批发商和生产商购买产品的市场</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r>
              <a:rPr lang="en-US" altLang="zh-CN" sz="1400">
                <a:latin typeface="微软雅黑" pitchFamily="34" charset="-122"/>
                <a:ea typeface="微软雅黑" pitchFamily="34" charset="-122"/>
              </a:rPr>
              <a:t>4.5Bn</a:t>
            </a:r>
            <a:r>
              <a:rPr lang="zh-CN" altLang="en-US" sz="1400">
                <a:latin typeface="微软雅黑" pitchFamily="34" charset="-122"/>
                <a:ea typeface="微软雅黑" pitchFamily="34" charset="-122"/>
              </a:rPr>
              <a:t>成交额</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F:\嘉嘉购文档模板\新建文件夹\0 (15).jpg"/>
          <p:cNvPicPr>
            <a:picLocks noChangeAspect="1" noChangeArrowheads="1"/>
          </p:cNvPicPr>
          <p:nvPr/>
        </p:nvPicPr>
        <p:blipFill>
          <a:blip r:embed="rId2" cstate="print"/>
          <a:srcRect/>
          <a:stretch>
            <a:fillRect/>
          </a:stretch>
        </p:blipFill>
        <p:spPr bwMode="auto">
          <a:xfrm>
            <a:off x="436563" y="0"/>
            <a:ext cx="8177212" cy="6096000"/>
          </a:xfrm>
          <a:prstGeom prst="rect">
            <a:avLst/>
          </a:prstGeom>
          <a:noFill/>
          <a:ln w="9525">
            <a:noFill/>
            <a:miter lim="800000"/>
            <a:headEnd/>
            <a:tailEnd/>
          </a:ln>
        </p:spPr>
      </p:pic>
      <p:sp>
        <p:nvSpPr>
          <p:cNvPr id="14" name="标题 13"/>
          <p:cNvSpPr>
            <a:spLocks noGrp="1"/>
          </p:cNvSpPr>
          <p:nvPr>
            <p:ph type="title"/>
          </p:nvPr>
        </p:nvSpPr>
        <p:spPr>
          <a:xfrm>
            <a:off x="1071563" y="0"/>
            <a:ext cx="4214812" cy="762000"/>
          </a:xfrm>
          <a:solidFill>
            <a:schemeClr val="bg1"/>
          </a:solidFill>
          <a:ln>
            <a:solidFill>
              <a:schemeClr val="bg1"/>
            </a:solidFill>
          </a:ln>
        </p:spPr>
        <p:txBody>
          <a:bodyPr rtlCol="0"/>
          <a:lstStyle/>
          <a:p>
            <a:pPr fontAlgn="auto">
              <a:spcAft>
                <a:spcPts val="0"/>
              </a:spcAft>
              <a:defRPr/>
            </a:pPr>
            <a:r>
              <a:rPr lang="zh-CN" altLang="en-US" dirty="0" smtClean="0">
                <a:solidFill>
                  <a:schemeClr val="accent6">
                    <a:lumMod val="75000"/>
                  </a:schemeClr>
                </a:solidFill>
              </a:rPr>
              <a:t>我们的公司网络</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8DC4842C-7794-46B0-99D8-54AD89EC827E}" type="slidenum">
              <a:rPr lang="zh-CN" altLang="en-US"/>
              <a:pPr>
                <a:defRPr/>
              </a:pPr>
              <a:t>12</a:t>
            </a:fld>
            <a:endParaRPr lang="zh-CN" altLang="en-US" dirty="0"/>
          </a:p>
        </p:txBody>
      </p:sp>
      <p:sp>
        <p:nvSpPr>
          <p:cNvPr id="5" name="矩形 4"/>
          <p:cNvSpPr/>
          <p:nvPr/>
        </p:nvSpPr>
        <p:spPr>
          <a:xfrm>
            <a:off x="4714875" y="5191125"/>
            <a:ext cx="3143250" cy="523875"/>
          </a:xfrm>
          <a:prstGeom prst="rect">
            <a:avLst/>
          </a:prstGeom>
          <a:solidFill>
            <a:schemeClr val="accent1">
              <a:lumMod val="60000"/>
              <a:lumOff val="40000"/>
            </a:schemeClr>
          </a:solidFill>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在我们的零售和批发市场间形成强劲的协同效应</a:t>
            </a:r>
          </a:p>
        </p:txBody>
      </p:sp>
      <p:sp>
        <p:nvSpPr>
          <p:cNvPr id="6" name="矩形 5"/>
          <p:cNvSpPr/>
          <p:nvPr/>
        </p:nvSpPr>
        <p:spPr>
          <a:xfrm>
            <a:off x="1071563" y="5191125"/>
            <a:ext cx="3214687" cy="523875"/>
          </a:xfrm>
          <a:prstGeom prst="rect">
            <a:avLst/>
          </a:prstGeom>
          <a:solidFill>
            <a:schemeClr val="accent1">
              <a:lumMod val="60000"/>
              <a:lumOff val="40000"/>
            </a:schemeClr>
          </a:solidFill>
        </p:spPr>
        <p:txBody>
          <a:bodyPr>
            <a:spAutoFit/>
          </a:bodyPr>
          <a:lstStyle/>
          <a:p>
            <a:pPr algn="ctr" fontAlgn="auto">
              <a:spcBef>
                <a:spcPts val="0"/>
              </a:spcBef>
              <a:spcAft>
                <a:spcPts val="0"/>
              </a:spcAft>
              <a:defRPr/>
            </a:pPr>
            <a:r>
              <a:rPr lang="zh-CN" altLang="en-US" sz="1400" dirty="0">
                <a:latin typeface="微软雅黑" pitchFamily="34" charset="-122"/>
                <a:ea typeface="微软雅黑" pitchFamily="34" charset="-122"/>
              </a:rPr>
              <a:t>中国零售市场可以进行跨平台推广</a:t>
            </a:r>
            <a:endParaRPr lang="en-US" altLang="zh-CN" sz="1400" dirty="0">
              <a:latin typeface="微软雅黑" pitchFamily="34" charset="-122"/>
              <a:ea typeface="微软雅黑" pitchFamily="34" charset="-122"/>
            </a:endParaRPr>
          </a:p>
          <a:p>
            <a:pPr algn="ct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17414" name="TextBox 6"/>
          <p:cNvSpPr txBox="1">
            <a:spLocks noChangeArrowheads="1"/>
          </p:cNvSpPr>
          <p:nvPr/>
        </p:nvSpPr>
        <p:spPr bwMode="auto">
          <a:xfrm>
            <a:off x="1500188" y="4476750"/>
            <a:ext cx="1071562" cy="369888"/>
          </a:xfrm>
          <a:prstGeom prst="rect">
            <a:avLst/>
          </a:prstGeom>
          <a:solidFill>
            <a:schemeClr val="bg1"/>
          </a:solidFill>
          <a:ln w="9525">
            <a:solidFill>
              <a:schemeClr val="bg1"/>
            </a:solidFill>
            <a:miter lim="800000"/>
            <a:headEnd/>
            <a:tailEnd/>
          </a:ln>
        </p:spPr>
        <p:txBody>
          <a:bodyPr>
            <a:spAutoFit/>
          </a:bodyPr>
          <a:lstStyle/>
          <a:p>
            <a:pPr algn="ctr"/>
            <a:r>
              <a:rPr lang="zh-CN" altLang="en-US">
                <a:latin typeface="微软雅黑" pitchFamily="34" charset="-122"/>
                <a:ea typeface="微软雅黑" pitchFamily="34" charset="-122"/>
              </a:rPr>
              <a:t>买</a:t>
            </a:r>
          </a:p>
        </p:txBody>
      </p:sp>
      <p:sp>
        <p:nvSpPr>
          <p:cNvPr id="17415" name="矩形 7"/>
          <p:cNvSpPr>
            <a:spLocks noChangeArrowheads="1"/>
          </p:cNvSpPr>
          <p:nvPr/>
        </p:nvSpPr>
        <p:spPr bwMode="auto">
          <a:xfrm>
            <a:off x="1214438" y="1333500"/>
            <a:ext cx="571500" cy="276225"/>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卖家</a:t>
            </a:r>
          </a:p>
        </p:txBody>
      </p:sp>
      <p:sp>
        <p:nvSpPr>
          <p:cNvPr id="17416" name="矩形 8"/>
          <p:cNvSpPr>
            <a:spLocks noChangeArrowheads="1"/>
          </p:cNvSpPr>
          <p:nvPr/>
        </p:nvSpPr>
        <p:spPr bwMode="auto">
          <a:xfrm>
            <a:off x="2500313" y="1085850"/>
            <a:ext cx="1000125" cy="461963"/>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零售市场</a:t>
            </a:r>
            <a:endParaRPr lang="en-US" altLang="zh-CN" sz="1200">
              <a:latin typeface="微软雅黑" pitchFamily="34" charset="-122"/>
              <a:ea typeface="微软雅黑" pitchFamily="34" charset="-122"/>
            </a:endParaRPr>
          </a:p>
          <a:p>
            <a:endParaRPr lang="zh-CN" altLang="en-US" sz="1200">
              <a:latin typeface="微软雅黑" pitchFamily="34" charset="-122"/>
              <a:ea typeface="微软雅黑" pitchFamily="34" charset="-122"/>
            </a:endParaRPr>
          </a:p>
        </p:txBody>
      </p:sp>
      <p:sp>
        <p:nvSpPr>
          <p:cNvPr id="17417" name="矩形 9"/>
          <p:cNvSpPr>
            <a:spLocks noChangeArrowheads="1"/>
          </p:cNvSpPr>
          <p:nvPr/>
        </p:nvSpPr>
        <p:spPr bwMode="auto">
          <a:xfrm>
            <a:off x="4071938" y="1119188"/>
            <a:ext cx="1000125" cy="461962"/>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零售卖家</a:t>
            </a:r>
            <a:endParaRPr lang="en-US" altLang="zh-CN" sz="1200">
              <a:latin typeface="微软雅黑" pitchFamily="34" charset="-122"/>
              <a:ea typeface="微软雅黑" pitchFamily="34" charset="-122"/>
            </a:endParaRPr>
          </a:p>
          <a:p>
            <a:endParaRPr lang="zh-CN" altLang="en-US" sz="1200">
              <a:latin typeface="微软雅黑" pitchFamily="34" charset="-122"/>
              <a:ea typeface="微软雅黑" pitchFamily="34" charset="-122"/>
            </a:endParaRPr>
          </a:p>
        </p:txBody>
      </p:sp>
      <p:sp>
        <p:nvSpPr>
          <p:cNvPr id="17418" name="矩形 10"/>
          <p:cNvSpPr>
            <a:spLocks noChangeArrowheads="1"/>
          </p:cNvSpPr>
          <p:nvPr/>
        </p:nvSpPr>
        <p:spPr bwMode="auto">
          <a:xfrm>
            <a:off x="5214938" y="1119188"/>
            <a:ext cx="1071562" cy="461962"/>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批发市场</a:t>
            </a:r>
            <a:endParaRPr lang="en-US" altLang="zh-CN" sz="1200">
              <a:latin typeface="微软雅黑" pitchFamily="34" charset="-122"/>
              <a:ea typeface="微软雅黑" pitchFamily="34" charset="-122"/>
            </a:endParaRPr>
          </a:p>
          <a:p>
            <a:endParaRPr lang="zh-CN" altLang="en-US" sz="1200">
              <a:latin typeface="微软雅黑" pitchFamily="34" charset="-122"/>
              <a:ea typeface="微软雅黑" pitchFamily="34" charset="-122"/>
            </a:endParaRPr>
          </a:p>
        </p:txBody>
      </p:sp>
      <p:sp>
        <p:nvSpPr>
          <p:cNvPr id="17419" name="矩形 11"/>
          <p:cNvSpPr>
            <a:spLocks noChangeArrowheads="1"/>
          </p:cNvSpPr>
          <p:nvPr/>
        </p:nvSpPr>
        <p:spPr bwMode="auto">
          <a:xfrm>
            <a:off x="6643688" y="1119188"/>
            <a:ext cx="1000125" cy="461962"/>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批发卖家</a:t>
            </a:r>
            <a:endParaRPr lang="en-US" altLang="zh-CN" sz="1200">
              <a:latin typeface="微软雅黑" pitchFamily="34" charset="-122"/>
              <a:ea typeface="微软雅黑" pitchFamily="34" charset="-122"/>
            </a:endParaRPr>
          </a:p>
          <a:p>
            <a:endParaRPr lang="zh-CN" altLang="en-US" sz="1200">
              <a:latin typeface="微软雅黑" pitchFamily="34" charset="-122"/>
              <a:ea typeface="微软雅黑" pitchFamily="34" charset="-122"/>
            </a:endParaRPr>
          </a:p>
        </p:txBody>
      </p:sp>
      <p:sp>
        <p:nvSpPr>
          <p:cNvPr id="17420" name="TextBox 12"/>
          <p:cNvSpPr txBox="1">
            <a:spLocks noChangeArrowheads="1"/>
          </p:cNvSpPr>
          <p:nvPr/>
        </p:nvSpPr>
        <p:spPr bwMode="auto">
          <a:xfrm>
            <a:off x="3286125" y="4476750"/>
            <a:ext cx="1071563" cy="369888"/>
          </a:xfrm>
          <a:prstGeom prst="rect">
            <a:avLst/>
          </a:prstGeom>
          <a:solidFill>
            <a:schemeClr val="bg1"/>
          </a:solidFill>
          <a:ln w="9525">
            <a:solidFill>
              <a:schemeClr val="bg1"/>
            </a:solidFill>
            <a:miter lim="800000"/>
            <a:headEnd/>
            <a:tailEnd/>
          </a:ln>
        </p:spPr>
        <p:txBody>
          <a:bodyPr>
            <a:spAutoFit/>
          </a:bodyPr>
          <a:lstStyle/>
          <a:p>
            <a:pPr algn="ctr"/>
            <a:r>
              <a:rPr lang="zh-CN" altLang="en-US">
                <a:latin typeface="微软雅黑" pitchFamily="34" charset="-122"/>
                <a:ea typeface="微软雅黑" pitchFamily="34" charset="-122"/>
              </a:rPr>
              <a:t>卖</a:t>
            </a:r>
          </a:p>
        </p:txBody>
      </p:sp>
      <p:sp>
        <p:nvSpPr>
          <p:cNvPr id="17421" name="TextBox 15"/>
          <p:cNvSpPr txBox="1">
            <a:spLocks noChangeArrowheads="1"/>
          </p:cNvSpPr>
          <p:nvPr/>
        </p:nvSpPr>
        <p:spPr bwMode="auto">
          <a:xfrm>
            <a:off x="4714875" y="4476750"/>
            <a:ext cx="1071563" cy="369888"/>
          </a:xfrm>
          <a:prstGeom prst="rect">
            <a:avLst/>
          </a:prstGeom>
          <a:solidFill>
            <a:schemeClr val="bg1"/>
          </a:solidFill>
          <a:ln w="9525">
            <a:solidFill>
              <a:schemeClr val="bg1"/>
            </a:solidFill>
            <a:miter lim="800000"/>
            <a:headEnd/>
            <a:tailEnd/>
          </a:ln>
        </p:spPr>
        <p:txBody>
          <a:bodyPr>
            <a:spAutoFit/>
          </a:bodyPr>
          <a:lstStyle/>
          <a:p>
            <a:pPr algn="ctr"/>
            <a:r>
              <a:rPr lang="zh-CN" altLang="en-US">
                <a:latin typeface="微软雅黑" pitchFamily="34" charset="-122"/>
                <a:ea typeface="微软雅黑" pitchFamily="34" charset="-122"/>
              </a:rPr>
              <a:t>买</a:t>
            </a:r>
          </a:p>
        </p:txBody>
      </p:sp>
      <p:sp>
        <p:nvSpPr>
          <p:cNvPr id="17422" name="TextBox 16"/>
          <p:cNvSpPr txBox="1">
            <a:spLocks noChangeArrowheads="1"/>
          </p:cNvSpPr>
          <p:nvPr/>
        </p:nvSpPr>
        <p:spPr bwMode="auto">
          <a:xfrm>
            <a:off x="6357938" y="4476750"/>
            <a:ext cx="1071562" cy="369888"/>
          </a:xfrm>
          <a:prstGeom prst="rect">
            <a:avLst/>
          </a:prstGeom>
          <a:solidFill>
            <a:schemeClr val="bg1"/>
          </a:solidFill>
          <a:ln w="9525">
            <a:solidFill>
              <a:schemeClr val="bg1"/>
            </a:solidFill>
            <a:miter lim="800000"/>
            <a:headEnd/>
            <a:tailEnd/>
          </a:ln>
        </p:spPr>
        <p:txBody>
          <a:bodyPr>
            <a:spAutoFit/>
          </a:bodyPr>
          <a:lstStyle/>
          <a:p>
            <a:pPr algn="ctr"/>
            <a:r>
              <a:rPr lang="zh-CN" altLang="en-US">
                <a:latin typeface="微软雅黑" pitchFamily="34" charset="-122"/>
                <a:ea typeface="微软雅黑" pitchFamily="34" charset="-122"/>
              </a:rPr>
              <a:t>卖</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F:\嘉嘉购文档模板\新建文件夹\0 (16).jpg"/>
          <p:cNvPicPr>
            <a:picLocks noChangeAspect="1" noChangeArrowheads="1"/>
          </p:cNvPicPr>
          <p:nvPr/>
        </p:nvPicPr>
        <p:blipFill>
          <a:blip r:embed="rId2" cstate="print"/>
          <a:srcRect/>
          <a:stretch>
            <a:fillRect/>
          </a:stretch>
        </p:blipFill>
        <p:spPr bwMode="auto">
          <a:xfrm>
            <a:off x="274638" y="0"/>
            <a:ext cx="7980362" cy="5976938"/>
          </a:xfrm>
          <a:prstGeom prst="rect">
            <a:avLst/>
          </a:prstGeom>
          <a:noFill/>
          <a:ln w="9525">
            <a:noFill/>
            <a:miter lim="800000"/>
            <a:headEnd/>
            <a:tailEnd/>
          </a:ln>
        </p:spPr>
      </p:pic>
      <p:sp>
        <p:nvSpPr>
          <p:cNvPr id="14" name="标题 13"/>
          <p:cNvSpPr>
            <a:spLocks noGrp="1"/>
          </p:cNvSpPr>
          <p:nvPr>
            <p:ph type="title"/>
          </p:nvPr>
        </p:nvSpPr>
        <p:spPr>
          <a:xfrm>
            <a:off x="857250" y="119063"/>
            <a:ext cx="4714875" cy="571500"/>
          </a:xfrm>
          <a:solidFill>
            <a:schemeClr val="bg1"/>
          </a:solidFill>
          <a:ln>
            <a:solidFill>
              <a:schemeClr val="bg1"/>
            </a:solidFill>
          </a:ln>
        </p:spPr>
        <p:txBody>
          <a:bodyPr rtlCol="0">
            <a:normAutofit fontScale="90000"/>
          </a:bodyPr>
          <a:lstStyle/>
          <a:p>
            <a:pPr algn="l" fontAlgn="auto">
              <a:spcAft>
                <a:spcPts val="0"/>
              </a:spcAft>
              <a:defRPr/>
            </a:pPr>
            <a:r>
              <a:rPr lang="zh-CN" altLang="en-US" dirty="0" smtClean="0">
                <a:solidFill>
                  <a:schemeClr val="accent6">
                    <a:lumMod val="75000"/>
                  </a:schemeClr>
                </a:solidFill>
              </a:rPr>
              <a:t>我们的支付解决方案：支付宝</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4A090C20-1670-450F-983C-58FDB9A9EFAF}" type="slidenum">
              <a:rPr lang="zh-CN" altLang="en-US"/>
              <a:pPr>
                <a:defRPr/>
              </a:pPr>
              <a:t>13</a:t>
            </a:fld>
            <a:endParaRPr lang="zh-CN" altLang="en-US" dirty="0"/>
          </a:p>
        </p:txBody>
      </p:sp>
      <p:sp>
        <p:nvSpPr>
          <p:cNvPr id="6" name="矩形 5"/>
          <p:cNvSpPr/>
          <p:nvPr/>
        </p:nvSpPr>
        <p:spPr>
          <a:xfrm>
            <a:off x="714375" y="1119188"/>
            <a:ext cx="2428875" cy="307975"/>
          </a:xfrm>
          <a:prstGeom prst="rect">
            <a:avLst/>
          </a:prstGeom>
          <a:solidFill>
            <a:schemeClr val="bg1"/>
          </a:solidFill>
          <a:ln>
            <a:solidFill>
              <a:schemeClr val="bg1"/>
            </a:solidFill>
          </a:ln>
        </p:spPr>
        <p:txBody>
          <a:bodyPr>
            <a:spAutoFit/>
          </a:bodyPr>
          <a:lstStyle/>
          <a:p>
            <a:pPr algn="ctr" fontAlgn="auto">
              <a:spcBef>
                <a:spcPts val="0"/>
              </a:spcBef>
              <a:spcAft>
                <a:spcPts val="0"/>
              </a:spcAft>
              <a:defRPr/>
            </a:pPr>
            <a:r>
              <a:rPr lang="zh-CN" altLang="en-US" sz="1400" dirty="0">
                <a:solidFill>
                  <a:schemeClr val="accent6">
                    <a:lumMod val="75000"/>
                  </a:schemeClr>
                </a:solidFill>
                <a:latin typeface="微软雅黑" pitchFamily="34" charset="-122"/>
                <a:ea typeface="微软雅黑" pitchFamily="34" charset="-122"/>
              </a:rPr>
              <a:t>易于使用</a:t>
            </a:r>
          </a:p>
        </p:txBody>
      </p:sp>
      <p:sp>
        <p:nvSpPr>
          <p:cNvPr id="7" name="矩形 6"/>
          <p:cNvSpPr/>
          <p:nvPr/>
        </p:nvSpPr>
        <p:spPr>
          <a:xfrm>
            <a:off x="3357563" y="1119188"/>
            <a:ext cx="4286250" cy="307975"/>
          </a:xfrm>
          <a:prstGeom prst="rect">
            <a:avLst/>
          </a:prstGeom>
          <a:solidFill>
            <a:schemeClr val="bg1"/>
          </a:solidFill>
          <a:ln>
            <a:solidFill>
              <a:schemeClr val="bg1"/>
            </a:solidFill>
          </a:ln>
        </p:spPr>
        <p:txBody>
          <a:bodyPr>
            <a:spAutoFit/>
          </a:bodyPr>
          <a:lstStyle/>
          <a:p>
            <a:pPr algn="ctr" fontAlgn="auto">
              <a:spcBef>
                <a:spcPts val="0"/>
              </a:spcBef>
              <a:spcAft>
                <a:spcPts val="0"/>
              </a:spcAft>
              <a:defRPr/>
            </a:pPr>
            <a:r>
              <a:rPr lang="zh-CN" altLang="en-US" sz="1400" dirty="0">
                <a:solidFill>
                  <a:schemeClr val="accent6">
                    <a:lumMod val="75000"/>
                  </a:schemeClr>
                </a:solidFill>
                <a:latin typeface="微软雅黑" pitchFamily="34" charset="-122"/>
                <a:ea typeface="微软雅黑" pitchFamily="34" charset="-122"/>
              </a:rPr>
              <a:t>通过担保支付保护消费者</a:t>
            </a:r>
          </a:p>
        </p:txBody>
      </p:sp>
      <p:sp>
        <p:nvSpPr>
          <p:cNvPr id="8" name="TextBox 7"/>
          <p:cNvSpPr txBox="1"/>
          <p:nvPr/>
        </p:nvSpPr>
        <p:spPr>
          <a:xfrm>
            <a:off x="3857625" y="3476625"/>
            <a:ext cx="1500188" cy="461963"/>
          </a:xfrm>
          <a:prstGeom prst="rect">
            <a:avLst/>
          </a:prstGeom>
          <a:solidFill>
            <a:schemeClr val="accent1">
              <a:lumMod val="60000"/>
              <a:lumOff val="40000"/>
            </a:schemeClr>
          </a:solidFill>
          <a:ln>
            <a:solidFill>
              <a:schemeClr val="accent1">
                <a:lumMod val="60000"/>
                <a:lumOff val="40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客户对产品不满意</a:t>
            </a:r>
            <a:endParaRPr lang="en-US" altLang="zh-CN" sz="1200" dirty="0">
              <a:latin typeface="微软雅黑" pitchFamily="34" charset="-122"/>
              <a:ea typeface="微软雅黑" pitchFamily="34" charset="-122"/>
            </a:endParaRPr>
          </a:p>
          <a:p>
            <a:pPr fontAlgn="auto">
              <a:spcBef>
                <a:spcPts val="0"/>
              </a:spcBef>
              <a:spcAft>
                <a:spcPts val="0"/>
              </a:spcAft>
              <a:defRPr/>
            </a:pPr>
            <a:endParaRPr lang="zh-CN" altLang="en-US" sz="1200" dirty="0">
              <a:latin typeface="微软雅黑" pitchFamily="34" charset="-122"/>
              <a:ea typeface="微软雅黑" pitchFamily="34" charset="-122"/>
            </a:endParaRPr>
          </a:p>
        </p:txBody>
      </p:sp>
      <p:sp>
        <p:nvSpPr>
          <p:cNvPr id="9" name="TextBox 8"/>
          <p:cNvSpPr txBox="1"/>
          <p:nvPr/>
        </p:nvSpPr>
        <p:spPr>
          <a:xfrm>
            <a:off x="6072188" y="3333750"/>
            <a:ext cx="1428750" cy="646113"/>
          </a:xfrm>
          <a:prstGeom prst="rect">
            <a:avLst/>
          </a:prstGeom>
          <a:solidFill>
            <a:schemeClr val="accent1">
              <a:lumMod val="60000"/>
              <a:lumOff val="40000"/>
            </a:schemeClr>
          </a:solidFill>
          <a:ln>
            <a:solidFill>
              <a:schemeClr val="accent1">
                <a:lumMod val="60000"/>
                <a:lumOff val="40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客户通知支付宝对产品满意</a:t>
            </a:r>
            <a:endParaRPr lang="en-US" altLang="zh-CN" sz="1200" dirty="0">
              <a:latin typeface="微软雅黑" pitchFamily="34" charset="-122"/>
              <a:ea typeface="微软雅黑" pitchFamily="34" charset="-122"/>
            </a:endParaRPr>
          </a:p>
          <a:p>
            <a:pPr fontAlgn="auto">
              <a:spcBef>
                <a:spcPts val="0"/>
              </a:spcBef>
              <a:spcAft>
                <a:spcPts val="0"/>
              </a:spcAft>
              <a:defRPr/>
            </a:pPr>
            <a:endParaRPr lang="zh-CN" altLang="en-US" sz="1200" dirty="0">
              <a:latin typeface="微软雅黑" pitchFamily="34" charset="-122"/>
              <a:ea typeface="微软雅黑" pitchFamily="34" charset="-122"/>
            </a:endParaRPr>
          </a:p>
        </p:txBody>
      </p:sp>
      <p:sp>
        <p:nvSpPr>
          <p:cNvPr id="10" name="TextBox 9"/>
          <p:cNvSpPr txBox="1"/>
          <p:nvPr/>
        </p:nvSpPr>
        <p:spPr>
          <a:xfrm>
            <a:off x="6072188" y="4119563"/>
            <a:ext cx="1428750" cy="461962"/>
          </a:xfrm>
          <a:prstGeom prst="rect">
            <a:avLst/>
          </a:prstGeom>
          <a:solidFill>
            <a:schemeClr val="accent1">
              <a:lumMod val="60000"/>
              <a:lumOff val="40000"/>
            </a:schemeClr>
          </a:solidFill>
          <a:ln>
            <a:solidFill>
              <a:schemeClr val="accent1">
                <a:lumMod val="60000"/>
                <a:lumOff val="40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支付宝付款给卖家</a:t>
            </a:r>
            <a:endParaRPr lang="en-US" altLang="zh-CN" sz="1200" dirty="0">
              <a:latin typeface="微软雅黑" pitchFamily="34" charset="-122"/>
              <a:ea typeface="微软雅黑" pitchFamily="34" charset="-122"/>
            </a:endParaRPr>
          </a:p>
          <a:p>
            <a:pPr fontAlgn="auto">
              <a:spcBef>
                <a:spcPts val="0"/>
              </a:spcBef>
              <a:spcAft>
                <a:spcPts val="0"/>
              </a:spcAft>
              <a:defRPr/>
            </a:pPr>
            <a:endParaRPr lang="zh-CN" altLang="en-US" sz="1200" dirty="0">
              <a:latin typeface="微软雅黑" pitchFamily="34" charset="-122"/>
              <a:ea typeface="微软雅黑" pitchFamily="34" charset="-122"/>
            </a:endParaRPr>
          </a:p>
        </p:txBody>
      </p:sp>
      <p:sp>
        <p:nvSpPr>
          <p:cNvPr id="11" name="TextBox 10"/>
          <p:cNvSpPr txBox="1"/>
          <p:nvPr/>
        </p:nvSpPr>
        <p:spPr>
          <a:xfrm>
            <a:off x="6072188" y="4905375"/>
            <a:ext cx="1428750" cy="461963"/>
          </a:xfrm>
          <a:prstGeom prst="rect">
            <a:avLst/>
          </a:prstGeom>
          <a:solidFill>
            <a:schemeClr val="accent1">
              <a:lumMod val="60000"/>
              <a:lumOff val="40000"/>
            </a:schemeClr>
          </a:solidFill>
          <a:ln>
            <a:solidFill>
              <a:schemeClr val="accent1">
                <a:lumMod val="60000"/>
                <a:lumOff val="40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支付宝通知卖家已到账</a:t>
            </a:r>
          </a:p>
        </p:txBody>
      </p:sp>
      <p:sp>
        <p:nvSpPr>
          <p:cNvPr id="13" name="TextBox 12"/>
          <p:cNvSpPr txBox="1"/>
          <p:nvPr/>
        </p:nvSpPr>
        <p:spPr>
          <a:xfrm>
            <a:off x="3786188" y="4872038"/>
            <a:ext cx="1571625" cy="461962"/>
          </a:xfrm>
          <a:prstGeom prst="rect">
            <a:avLst/>
          </a:prstGeom>
          <a:solidFill>
            <a:schemeClr val="accent1">
              <a:lumMod val="60000"/>
              <a:lumOff val="40000"/>
            </a:schemeClr>
          </a:solidFill>
          <a:ln>
            <a:solidFill>
              <a:schemeClr val="accent1">
                <a:lumMod val="60000"/>
                <a:lumOff val="40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支付宝将资金返回到买家账户</a:t>
            </a:r>
          </a:p>
        </p:txBody>
      </p:sp>
      <p:sp>
        <p:nvSpPr>
          <p:cNvPr id="16" name="TextBox 15"/>
          <p:cNvSpPr txBox="1"/>
          <p:nvPr/>
        </p:nvSpPr>
        <p:spPr>
          <a:xfrm>
            <a:off x="4857750" y="1619250"/>
            <a:ext cx="1428750" cy="461963"/>
          </a:xfrm>
          <a:prstGeom prst="rect">
            <a:avLst/>
          </a:prstGeom>
          <a:solidFill>
            <a:schemeClr val="accent1">
              <a:lumMod val="60000"/>
              <a:lumOff val="40000"/>
            </a:schemeClr>
          </a:solidFill>
          <a:ln>
            <a:solidFill>
              <a:schemeClr val="accent1">
                <a:lumMod val="60000"/>
                <a:lumOff val="40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买家将钱转入支付宝账户</a:t>
            </a:r>
          </a:p>
        </p:txBody>
      </p:sp>
      <p:sp>
        <p:nvSpPr>
          <p:cNvPr id="17" name="TextBox 16"/>
          <p:cNvSpPr txBox="1"/>
          <p:nvPr/>
        </p:nvSpPr>
        <p:spPr>
          <a:xfrm>
            <a:off x="4857750" y="2476500"/>
            <a:ext cx="1428750" cy="461963"/>
          </a:xfrm>
          <a:prstGeom prst="rect">
            <a:avLst/>
          </a:prstGeom>
          <a:solidFill>
            <a:schemeClr val="accent1">
              <a:lumMod val="60000"/>
              <a:lumOff val="40000"/>
            </a:schemeClr>
          </a:solidFill>
          <a:ln>
            <a:solidFill>
              <a:schemeClr val="accent1">
                <a:lumMod val="60000"/>
                <a:lumOff val="40000"/>
              </a:schemeClr>
            </a:solidFill>
          </a:ln>
        </p:spPr>
        <p:txBody>
          <a:bodyPr>
            <a:spAutoFit/>
          </a:bodyPr>
          <a:lstStyle/>
          <a:p>
            <a:pPr algn="ctr" fontAlgn="auto">
              <a:spcBef>
                <a:spcPts val="0"/>
              </a:spcBef>
              <a:spcAft>
                <a:spcPts val="0"/>
              </a:spcAft>
              <a:defRPr/>
            </a:pPr>
            <a:r>
              <a:rPr lang="zh-CN" altLang="en-US" sz="1200" dirty="0">
                <a:latin typeface="微软雅黑" pitchFamily="34" charset="-122"/>
                <a:ea typeface="微软雅黑" pitchFamily="34" charset="-122"/>
              </a:rPr>
              <a:t>卖家发货</a:t>
            </a:r>
            <a:endParaRPr lang="en-US" altLang="zh-CN" sz="1200" dirty="0">
              <a:latin typeface="微软雅黑" pitchFamily="34" charset="-122"/>
              <a:ea typeface="微软雅黑" pitchFamily="34" charset="-122"/>
            </a:endParaRPr>
          </a:p>
          <a:p>
            <a:pPr algn="ctr" fontAlgn="auto">
              <a:spcBef>
                <a:spcPts val="0"/>
              </a:spcBef>
              <a:spcAft>
                <a:spcPts val="0"/>
              </a:spcAft>
              <a:defRPr/>
            </a:pPr>
            <a:endParaRPr lang="zh-CN" altLang="en-US" sz="12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F:\嘉嘉购文档模板\新建文件夹\0 (18).jpg"/>
          <p:cNvPicPr>
            <a:picLocks noChangeAspect="1" noChangeArrowheads="1"/>
          </p:cNvPicPr>
          <p:nvPr/>
        </p:nvPicPr>
        <p:blipFill>
          <a:blip r:embed="rId2" cstate="print"/>
          <a:srcRect/>
          <a:stretch>
            <a:fillRect/>
          </a:stretch>
        </p:blipFill>
        <p:spPr bwMode="auto">
          <a:xfrm>
            <a:off x="862013" y="-3175"/>
            <a:ext cx="7424737" cy="5551488"/>
          </a:xfrm>
          <a:prstGeom prst="rect">
            <a:avLst/>
          </a:prstGeom>
          <a:noFill/>
          <a:ln w="9525">
            <a:noFill/>
            <a:miter lim="800000"/>
            <a:headEnd/>
            <a:tailEnd/>
          </a:ln>
        </p:spPr>
      </p:pic>
      <p:sp>
        <p:nvSpPr>
          <p:cNvPr id="14" name="标题 13"/>
          <p:cNvSpPr>
            <a:spLocks noGrp="1"/>
          </p:cNvSpPr>
          <p:nvPr>
            <p:ph type="title"/>
          </p:nvPr>
        </p:nvSpPr>
        <p:spPr>
          <a:xfrm>
            <a:off x="1428750" y="0"/>
            <a:ext cx="4429125" cy="571500"/>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我们的物流平台</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93B50CF1-CB47-405F-A8FA-8D905FC68420}" type="slidenum">
              <a:rPr lang="zh-CN" altLang="en-US"/>
              <a:pPr>
                <a:defRPr/>
              </a:pPr>
              <a:t>14</a:t>
            </a:fld>
            <a:endParaRPr lang="zh-CN" altLang="en-US" dirty="0"/>
          </a:p>
        </p:txBody>
      </p:sp>
      <p:sp>
        <p:nvSpPr>
          <p:cNvPr id="19460" name="矩形 4"/>
          <p:cNvSpPr>
            <a:spLocks noChangeArrowheads="1"/>
          </p:cNvSpPr>
          <p:nvPr/>
        </p:nvSpPr>
        <p:spPr bwMode="auto">
          <a:xfrm>
            <a:off x="1357313" y="3190875"/>
            <a:ext cx="3500437" cy="307975"/>
          </a:xfrm>
          <a:prstGeom prst="rect">
            <a:avLst/>
          </a:prstGeom>
          <a:solidFill>
            <a:schemeClr val="bg1"/>
          </a:solidFill>
          <a:ln w="9525">
            <a:solidFill>
              <a:schemeClr val="bg1"/>
            </a:solidFill>
            <a:miter lim="800000"/>
            <a:headEnd/>
            <a:tailEnd/>
          </a:ln>
        </p:spPr>
        <p:txBody>
          <a:bodyPr>
            <a:spAutoFit/>
          </a:bodyPr>
          <a:lstStyle/>
          <a:p>
            <a:pPr algn="ctr"/>
            <a:r>
              <a:rPr lang="en-US" altLang="zh-CN" sz="1400">
                <a:latin typeface="微软雅黑" pitchFamily="34" charset="-122"/>
                <a:ea typeface="微软雅黑" pitchFamily="34" charset="-122"/>
              </a:rPr>
              <a:t>127</a:t>
            </a:r>
            <a:r>
              <a:rPr lang="zh-CN" altLang="en-US" sz="1400">
                <a:latin typeface="微软雅黑" pitchFamily="34" charset="-122"/>
                <a:ea typeface="微软雅黑" pitchFamily="34" charset="-122"/>
              </a:rPr>
              <a:t>个城市超过了</a:t>
            </a:r>
            <a:r>
              <a:rPr lang="en-US" altLang="zh-CN" sz="1400">
                <a:latin typeface="微软雅黑" pitchFamily="34" charset="-122"/>
                <a:ea typeface="微软雅黑" pitchFamily="34" charset="-122"/>
              </a:rPr>
              <a:t>100</a:t>
            </a:r>
            <a:r>
              <a:rPr lang="zh-CN" altLang="en-US" sz="1400">
                <a:latin typeface="微软雅黑" pitchFamily="34" charset="-122"/>
                <a:ea typeface="微软雅黑" pitchFamily="34" charset="-122"/>
              </a:rPr>
              <a:t>万人口</a:t>
            </a:r>
          </a:p>
        </p:txBody>
      </p:sp>
      <p:sp>
        <p:nvSpPr>
          <p:cNvPr id="19461" name="矩形 5"/>
          <p:cNvSpPr>
            <a:spLocks noChangeArrowheads="1"/>
          </p:cNvSpPr>
          <p:nvPr/>
        </p:nvSpPr>
        <p:spPr bwMode="auto">
          <a:xfrm>
            <a:off x="1000125" y="4833938"/>
            <a:ext cx="3571875" cy="307975"/>
          </a:xfrm>
          <a:prstGeom prst="rect">
            <a:avLst/>
          </a:prstGeom>
          <a:solidFill>
            <a:schemeClr val="bg1"/>
          </a:solidFill>
          <a:ln w="9525">
            <a:solidFill>
              <a:schemeClr val="bg1"/>
            </a:solidFill>
            <a:miter lim="800000"/>
            <a:headEnd/>
            <a:tailEnd/>
          </a:ln>
        </p:spPr>
        <p:txBody>
          <a:bodyPr>
            <a:spAutoFit/>
          </a:bodyPr>
          <a:lstStyle/>
          <a:p>
            <a:pPr algn="ctr"/>
            <a:r>
              <a:rPr lang="en-US" altLang="zh-CN" sz="1400">
                <a:latin typeface="微软雅黑" pitchFamily="34" charset="-122"/>
                <a:ea typeface="微软雅黑" pitchFamily="34" charset="-122"/>
              </a:rPr>
              <a:t>9</a:t>
            </a:r>
            <a:r>
              <a:rPr lang="zh-CN" altLang="en-US" sz="1400">
                <a:latin typeface="微软雅黑" pitchFamily="34" charset="-122"/>
                <a:ea typeface="微软雅黑" pitchFamily="34" charset="-122"/>
              </a:rPr>
              <a:t>个城市超过了</a:t>
            </a:r>
            <a:r>
              <a:rPr lang="en-US" altLang="zh-CN" sz="1400">
                <a:latin typeface="微软雅黑" pitchFamily="34" charset="-122"/>
                <a:ea typeface="微软雅黑" pitchFamily="34" charset="-122"/>
              </a:rPr>
              <a:t>100</a:t>
            </a:r>
            <a:r>
              <a:rPr lang="zh-CN" altLang="en-US" sz="1400">
                <a:latin typeface="微软雅黑" pitchFamily="34" charset="-122"/>
                <a:ea typeface="微软雅黑" pitchFamily="34" charset="-122"/>
              </a:rPr>
              <a:t>万人口</a:t>
            </a:r>
          </a:p>
        </p:txBody>
      </p:sp>
      <p:sp>
        <p:nvSpPr>
          <p:cNvPr id="7" name="矩形 6"/>
          <p:cNvSpPr/>
          <p:nvPr/>
        </p:nvSpPr>
        <p:spPr>
          <a:xfrm>
            <a:off x="928688" y="547688"/>
            <a:ext cx="3643312" cy="461962"/>
          </a:xfrm>
          <a:prstGeom prst="rect">
            <a:avLst/>
          </a:prstGeom>
          <a:solidFill>
            <a:schemeClr val="bg1"/>
          </a:solidFill>
          <a:ln>
            <a:solidFill>
              <a:schemeClr val="bg1"/>
            </a:solidFill>
          </a:ln>
        </p:spPr>
        <p:txBody>
          <a:bodyPr>
            <a:spAutoFit/>
          </a:bodyPr>
          <a:lstStyle/>
          <a:p>
            <a:pPr fontAlgn="auto">
              <a:spcBef>
                <a:spcPts val="0"/>
              </a:spcBef>
              <a:spcAft>
                <a:spcPts val="0"/>
              </a:spcAft>
              <a:defRPr/>
            </a:pPr>
            <a:r>
              <a:rPr lang="zh-CN" altLang="en-US" sz="1200" dirty="0">
                <a:solidFill>
                  <a:schemeClr val="accent6">
                    <a:lumMod val="75000"/>
                  </a:schemeClr>
                </a:solidFill>
                <a:latin typeface="微软雅黑" pitchFamily="34" charset="-122"/>
                <a:ea typeface="微软雅黑" pitchFamily="34" charset="-122"/>
              </a:rPr>
              <a:t>我们面对的需求：地理分布广泛的买卖双方和超过</a:t>
            </a:r>
            <a:r>
              <a:rPr lang="en-US" altLang="zh-CN" sz="1200" dirty="0">
                <a:solidFill>
                  <a:schemeClr val="accent6">
                    <a:lumMod val="75000"/>
                  </a:schemeClr>
                </a:solidFill>
                <a:latin typeface="微软雅黑" pitchFamily="34" charset="-122"/>
                <a:ea typeface="微软雅黑" pitchFamily="34" charset="-122"/>
              </a:rPr>
              <a:t>60</a:t>
            </a:r>
            <a:r>
              <a:rPr lang="zh-CN" altLang="en-US" sz="1200" dirty="0">
                <a:solidFill>
                  <a:schemeClr val="accent6">
                    <a:lumMod val="75000"/>
                  </a:schemeClr>
                </a:solidFill>
                <a:latin typeface="微软雅黑" pitchFamily="34" charset="-122"/>
                <a:ea typeface="微软雅黑" pitchFamily="34" charset="-122"/>
              </a:rPr>
              <a:t>亿的包裹</a:t>
            </a:r>
          </a:p>
        </p:txBody>
      </p:sp>
      <p:sp>
        <p:nvSpPr>
          <p:cNvPr id="8" name="矩形 7"/>
          <p:cNvSpPr/>
          <p:nvPr/>
        </p:nvSpPr>
        <p:spPr>
          <a:xfrm>
            <a:off x="4714875" y="514350"/>
            <a:ext cx="3571875" cy="461963"/>
          </a:xfrm>
          <a:prstGeom prst="rect">
            <a:avLst/>
          </a:prstGeom>
          <a:solidFill>
            <a:schemeClr val="bg1"/>
          </a:solidFill>
          <a:ln>
            <a:solidFill>
              <a:schemeClr val="bg1"/>
            </a:solidFill>
          </a:ln>
        </p:spPr>
        <p:txBody>
          <a:bodyPr>
            <a:spAutoFit/>
          </a:bodyPr>
          <a:lstStyle/>
          <a:p>
            <a:pPr fontAlgn="auto">
              <a:spcBef>
                <a:spcPts val="0"/>
              </a:spcBef>
              <a:spcAft>
                <a:spcPts val="0"/>
              </a:spcAft>
              <a:defRPr/>
            </a:pPr>
            <a:r>
              <a:rPr lang="zh-CN" altLang="en-US" sz="1200" dirty="0">
                <a:solidFill>
                  <a:schemeClr val="accent6">
                    <a:lumMod val="75000"/>
                  </a:schemeClr>
                </a:solidFill>
                <a:latin typeface="微软雅黑" pitchFamily="34" charset="-122"/>
                <a:ea typeface="微软雅黑" pitchFamily="34" charset="-122"/>
              </a:rPr>
              <a:t>我们解决方案：</a:t>
            </a:r>
            <a:endParaRPr lang="en-US" altLang="zh-CN" sz="1200" dirty="0">
              <a:solidFill>
                <a:schemeClr val="accent6">
                  <a:lumMod val="75000"/>
                </a:schemeClr>
              </a:solidFill>
              <a:latin typeface="微软雅黑" pitchFamily="34" charset="-122"/>
              <a:ea typeface="微软雅黑" pitchFamily="34" charset="-122"/>
            </a:endParaRPr>
          </a:p>
          <a:p>
            <a:pPr fontAlgn="auto">
              <a:spcBef>
                <a:spcPts val="0"/>
              </a:spcBef>
              <a:spcAft>
                <a:spcPts val="0"/>
              </a:spcAft>
              <a:defRPr/>
            </a:pPr>
            <a:r>
              <a:rPr lang="zh-CN" altLang="en-US" sz="1200" dirty="0">
                <a:solidFill>
                  <a:schemeClr val="accent6">
                    <a:lumMod val="75000"/>
                  </a:schemeClr>
                </a:solidFill>
                <a:latin typeface="微软雅黑" pitchFamily="34" charset="-122"/>
                <a:ea typeface="微软雅黑" pitchFamily="34" charset="-122"/>
              </a:rPr>
              <a:t>通过智能物流网络将物流商链接在一起</a:t>
            </a:r>
          </a:p>
        </p:txBody>
      </p:sp>
      <p:sp>
        <p:nvSpPr>
          <p:cNvPr id="19464" name="矩形 8"/>
          <p:cNvSpPr>
            <a:spLocks noChangeArrowheads="1"/>
          </p:cNvSpPr>
          <p:nvPr/>
        </p:nvSpPr>
        <p:spPr bwMode="auto">
          <a:xfrm>
            <a:off x="5143500" y="3905250"/>
            <a:ext cx="2714625" cy="1169988"/>
          </a:xfrm>
          <a:prstGeom prst="rect">
            <a:avLst/>
          </a:prstGeom>
          <a:solidFill>
            <a:schemeClr val="bg1"/>
          </a:solidFill>
          <a:ln w="9525">
            <a:solidFill>
              <a:schemeClr val="bg1"/>
            </a:solidFill>
            <a:miter lim="800000"/>
            <a:headEnd/>
            <a:tailEnd/>
          </a:ln>
        </p:spPr>
        <p:txBody>
          <a:bodyPr>
            <a:spAutoFit/>
          </a:bodyPr>
          <a:lstStyle/>
          <a:p>
            <a:r>
              <a:rPr lang="en-US" altLang="zh-CN" sz="1400">
                <a:latin typeface="微软雅黑" pitchFamily="34" charset="-122"/>
                <a:ea typeface="微软雅黑" pitchFamily="34" charset="-122"/>
              </a:rPr>
              <a:t>14</a:t>
            </a:r>
            <a:r>
              <a:rPr lang="zh-CN" altLang="en-US" sz="1400">
                <a:latin typeface="微软雅黑" pitchFamily="34" charset="-122"/>
                <a:ea typeface="微软雅黑" pitchFamily="34" charset="-122"/>
              </a:rPr>
              <a:t>家合作伙伴，超过</a:t>
            </a:r>
            <a:r>
              <a:rPr lang="en-US" altLang="zh-CN" sz="1400">
                <a:latin typeface="微软雅黑" pitchFamily="34" charset="-122"/>
                <a:ea typeface="微软雅黑" pitchFamily="34" charset="-122"/>
              </a:rPr>
              <a:t>1800</a:t>
            </a:r>
            <a:r>
              <a:rPr lang="zh-CN" altLang="en-US" sz="1400">
                <a:latin typeface="微软雅黑" pitchFamily="34" charset="-122"/>
                <a:ea typeface="微软雅黑" pitchFamily="34" charset="-122"/>
              </a:rPr>
              <a:t>个配送中心，</a:t>
            </a:r>
            <a:r>
              <a:rPr lang="en-US" altLang="zh-CN" sz="1400">
                <a:latin typeface="微软雅黑" pitchFamily="34" charset="-122"/>
                <a:ea typeface="微软雅黑" pitchFamily="34" charset="-122"/>
              </a:rPr>
              <a:t>97000</a:t>
            </a:r>
            <a:r>
              <a:rPr lang="zh-CN" altLang="en-US" sz="1400">
                <a:latin typeface="微软雅黑" pitchFamily="34" charset="-122"/>
                <a:ea typeface="微软雅黑" pitchFamily="34" charset="-122"/>
              </a:rPr>
              <a:t>个配送站点和超过</a:t>
            </a:r>
            <a:r>
              <a:rPr lang="en-US" altLang="zh-CN" sz="1400">
                <a:latin typeface="微软雅黑" pitchFamily="34" charset="-122"/>
                <a:ea typeface="微软雅黑" pitchFamily="34" charset="-122"/>
              </a:rPr>
              <a:t>1100000</a:t>
            </a:r>
            <a:r>
              <a:rPr lang="zh-CN" altLang="en-US" sz="1400">
                <a:latin typeface="微软雅黑" pitchFamily="34" charset="-122"/>
                <a:ea typeface="微软雅黑" pitchFamily="34" charset="-122"/>
              </a:rPr>
              <a:t>的配送人员</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19465" name="矩形 9"/>
          <p:cNvSpPr>
            <a:spLocks noChangeArrowheads="1"/>
          </p:cNvSpPr>
          <p:nvPr/>
        </p:nvSpPr>
        <p:spPr bwMode="auto">
          <a:xfrm>
            <a:off x="5214938" y="5048250"/>
            <a:ext cx="2714625" cy="3079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覆盖超过</a:t>
            </a:r>
            <a:r>
              <a:rPr lang="en-US" altLang="zh-CN" sz="1400">
                <a:latin typeface="微软雅黑" pitchFamily="34" charset="-122"/>
                <a:ea typeface="微软雅黑" pitchFamily="34" charset="-122"/>
              </a:rPr>
              <a:t>600</a:t>
            </a:r>
            <a:r>
              <a:rPr lang="zh-CN" altLang="en-US" sz="1400">
                <a:latin typeface="微软雅黑" pitchFamily="34" charset="-122"/>
                <a:ea typeface="微软雅黑" pitchFamily="34" charset="-122"/>
              </a:rPr>
              <a:t>个城市</a:t>
            </a:r>
          </a:p>
        </p:txBody>
      </p:sp>
      <p:sp>
        <p:nvSpPr>
          <p:cNvPr id="19466" name="矩形 10"/>
          <p:cNvSpPr>
            <a:spLocks noChangeArrowheads="1"/>
          </p:cNvSpPr>
          <p:nvPr/>
        </p:nvSpPr>
        <p:spPr bwMode="auto">
          <a:xfrm>
            <a:off x="5143500" y="3405188"/>
            <a:ext cx="3143250"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集成信息和软件平台</a:t>
            </a:r>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F:\嘉嘉购文档模板\新建文件夹\0 (19).jpg"/>
          <p:cNvPicPr>
            <a:picLocks noChangeAspect="1" noChangeArrowheads="1"/>
          </p:cNvPicPr>
          <p:nvPr/>
        </p:nvPicPr>
        <p:blipFill>
          <a:blip r:embed="rId2" cstate="print"/>
          <a:srcRect/>
          <a:stretch>
            <a:fillRect/>
          </a:stretch>
        </p:blipFill>
        <p:spPr bwMode="auto">
          <a:xfrm>
            <a:off x="1285875" y="0"/>
            <a:ext cx="7518400" cy="5487988"/>
          </a:xfrm>
          <a:prstGeom prst="rect">
            <a:avLst/>
          </a:prstGeom>
          <a:noFill/>
          <a:ln w="9525">
            <a:noFill/>
            <a:miter lim="800000"/>
            <a:headEnd/>
            <a:tailEnd/>
          </a:ln>
        </p:spPr>
      </p:pic>
      <p:sp>
        <p:nvSpPr>
          <p:cNvPr id="14" name="标题 13"/>
          <p:cNvSpPr>
            <a:spLocks noGrp="1"/>
          </p:cNvSpPr>
          <p:nvPr>
            <p:ph type="title"/>
          </p:nvPr>
        </p:nvSpPr>
        <p:spPr>
          <a:xfrm>
            <a:off x="1928813" y="0"/>
            <a:ext cx="5214937" cy="690563"/>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我们的技术和数据平台</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3A2DFB7F-3E4F-4061-84FF-F8B8F2F69F9E}" type="slidenum">
              <a:rPr lang="zh-CN" altLang="en-US"/>
              <a:pPr>
                <a:defRPr/>
              </a:pPr>
              <a:t>15</a:t>
            </a:fld>
            <a:endParaRPr lang="zh-CN" altLang="en-US" dirty="0"/>
          </a:p>
        </p:txBody>
      </p:sp>
      <p:sp>
        <p:nvSpPr>
          <p:cNvPr id="20484" name="矩形 4"/>
          <p:cNvSpPr>
            <a:spLocks noChangeArrowheads="1"/>
          </p:cNvSpPr>
          <p:nvPr/>
        </p:nvSpPr>
        <p:spPr bwMode="auto">
          <a:xfrm>
            <a:off x="6572250" y="1333500"/>
            <a:ext cx="1714500" cy="646113"/>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搜索引擎生成个性化的搜索结果</a:t>
            </a:r>
            <a:endParaRPr lang="en-US" altLang="zh-CN" sz="1200">
              <a:latin typeface="微软雅黑" pitchFamily="34" charset="-122"/>
              <a:ea typeface="微软雅黑" pitchFamily="34" charset="-122"/>
            </a:endParaRPr>
          </a:p>
          <a:p>
            <a:endParaRPr lang="zh-CN" altLang="en-US" sz="1200">
              <a:latin typeface="微软雅黑" pitchFamily="34" charset="-122"/>
              <a:ea typeface="微软雅黑" pitchFamily="34" charset="-122"/>
            </a:endParaRPr>
          </a:p>
        </p:txBody>
      </p:sp>
      <p:sp>
        <p:nvSpPr>
          <p:cNvPr id="20485" name="矩形 5"/>
          <p:cNvSpPr>
            <a:spLocks noChangeArrowheads="1"/>
          </p:cNvSpPr>
          <p:nvPr/>
        </p:nvSpPr>
        <p:spPr bwMode="auto">
          <a:xfrm>
            <a:off x="6357938" y="4738688"/>
            <a:ext cx="2214562" cy="522287"/>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提供数据和服务的无缝接入体验在多种设备上</a:t>
            </a:r>
          </a:p>
        </p:txBody>
      </p:sp>
      <p:sp>
        <p:nvSpPr>
          <p:cNvPr id="20486" name="矩形 6"/>
          <p:cNvSpPr>
            <a:spLocks noChangeArrowheads="1"/>
          </p:cNvSpPr>
          <p:nvPr/>
        </p:nvSpPr>
        <p:spPr bwMode="auto">
          <a:xfrm>
            <a:off x="1714500" y="4691063"/>
            <a:ext cx="2214563" cy="461962"/>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为交易安全提供坚实的系统安全保证</a:t>
            </a:r>
          </a:p>
        </p:txBody>
      </p:sp>
      <p:sp>
        <p:nvSpPr>
          <p:cNvPr id="20487" name="矩形 7"/>
          <p:cNvSpPr>
            <a:spLocks noChangeArrowheads="1"/>
          </p:cNvSpPr>
          <p:nvPr/>
        </p:nvSpPr>
        <p:spPr bwMode="auto">
          <a:xfrm>
            <a:off x="1571625" y="830263"/>
            <a:ext cx="1928813" cy="646112"/>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深度挖掘，大流量处理和实时分析</a:t>
            </a:r>
            <a:endParaRPr lang="en-US" altLang="zh-CN" sz="1200">
              <a:latin typeface="微软雅黑" pitchFamily="34" charset="-122"/>
              <a:ea typeface="微软雅黑" pitchFamily="34" charset="-122"/>
            </a:endParaRPr>
          </a:p>
          <a:p>
            <a:endParaRPr lang="zh-CN" altLang="en-US" sz="1200">
              <a:latin typeface="微软雅黑" pitchFamily="34" charset="-122"/>
              <a:ea typeface="微软雅黑" pitchFamily="34" charset="-122"/>
            </a:endParaRPr>
          </a:p>
        </p:txBody>
      </p:sp>
      <p:sp>
        <p:nvSpPr>
          <p:cNvPr id="20488" name="矩形 8"/>
          <p:cNvSpPr>
            <a:spLocks noChangeArrowheads="1"/>
          </p:cNvSpPr>
          <p:nvPr/>
        </p:nvSpPr>
        <p:spPr bwMode="auto">
          <a:xfrm>
            <a:off x="1500188" y="2262188"/>
            <a:ext cx="1714500" cy="646112"/>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数据库</a:t>
            </a:r>
            <a:r>
              <a:rPr lang="en-US" altLang="zh-CN" sz="1200">
                <a:latin typeface="微软雅黑" pitchFamily="34" charset="-122"/>
                <a:ea typeface="微软雅黑" pitchFamily="34" charset="-122"/>
              </a:rPr>
              <a:t>——</a:t>
            </a:r>
            <a:r>
              <a:rPr lang="zh-CN" altLang="en-US" sz="1200">
                <a:latin typeface="微软雅黑" pitchFamily="34" charset="-122"/>
                <a:ea typeface="微软雅黑" pitchFamily="34" charset="-122"/>
              </a:rPr>
              <a:t>独有的分布式相关数据库</a:t>
            </a:r>
          </a:p>
          <a:p>
            <a:endParaRPr lang="zh-CN" altLang="en-US" sz="1200">
              <a:latin typeface="微软雅黑" pitchFamily="34" charset="-122"/>
              <a:ea typeface="微软雅黑" pitchFamily="34" charset="-122"/>
            </a:endParaRPr>
          </a:p>
        </p:txBody>
      </p:sp>
      <p:sp>
        <p:nvSpPr>
          <p:cNvPr id="20489" name="矩形 9"/>
          <p:cNvSpPr>
            <a:spLocks noChangeArrowheads="1"/>
          </p:cNvSpPr>
          <p:nvPr/>
        </p:nvSpPr>
        <p:spPr bwMode="auto">
          <a:xfrm>
            <a:off x="6858000" y="2976563"/>
            <a:ext cx="1714500" cy="646112"/>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定向营销</a:t>
            </a:r>
            <a:r>
              <a:rPr lang="en-US" altLang="zh-CN" sz="1200">
                <a:latin typeface="微软雅黑" pitchFamily="34" charset="-122"/>
                <a:ea typeface="微软雅黑" pitchFamily="34" charset="-122"/>
              </a:rPr>
              <a:t>——</a:t>
            </a:r>
            <a:r>
              <a:rPr lang="zh-CN" altLang="en-US" sz="1200">
                <a:latin typeface="微软雅黑" pitchFamily="34" charset="-122"/>
                <a:ea typeface="微软雅黑" pitchFamily="34" charset="-122"/>
              </a:rPr>
              <a:t>给消费者加标签，提高针对性</a:t>
            </a:r>
          </a:p>
          <a:p>
            <a:endParaRPr lang="zh-CN" altLang="en-US" sz="12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F:\嘉嘉购文档模板\新建文件夹\0 (20).jpg"/>
          <p:cNvPicPr>
            <a:picLocks noChangeAspect="1" noChangeArrowheads="1"/>
          </p:cNvPicPr>
          <p:nvPr/>
        </p:nvPicPr>
        <p:blipFill>
          <a:blip r:embed="rId2" cstate="print"/>
          <a:srcRect/>
          <a:stretch>
            <a:fillRect/>
          </a:stretch>
        </p:blipFill>
        <p:spPr bwMode="auto">
          <a:xfrm>
            <a:off x="714375" y="12700"/>
            <a:ext cx="7786688" cy="5892800"/>
          </a:xfrm>
          <a:prstGeom prst="rect">
            <a:avLst/>
          </a:prstGeom>
          <a:noFill/>
          <a:ln w="9525">
            <a:noFill/>
            <a:miter lim="800000"/>
            <a:headEnd/>
            <a:tailEnd/>
          </a:ln>
        </p:spPr>
      </p:pic>
      <p:sp>
        <p:nvSpPr>
          <p:cNvPr id="14" name="标题 13"/>
          <p:cNvSpPr>
            <a:spLocks noGrp="1"/>
          </p:cNvSpPr>
          <p:nvPr>
            <p:ph type="title"/>
          </p:nvPr>
        </p:nvSpPr>
        <p:spPr>
          <a:xfrm>
            <a:off x="1357313" y="0"/>
            <a:ext cx="4857750" cy="571500"/>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我们的云平台</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EADD6D8C-F6B3-40E4-B4C2-B1DB1E95B610}" type="slidenum">
              <a:rPr lang="zh-CN" altLang="en-US"/>
              <a:pPr>
                <a:defRPr/>
              </a:pPr>
              <a:t>16</a:t>
            </a:fld>
            <a:endParaRPr lang="zh-CN" altLang="en-US" dirty="0"/>
          </a:p>
        </p:txBody>
      </p:sp>
      <p:sp>
        <p:nvSpPr>
          <p:cNvPr id="21508" name="矩形 4"/>
          <p:cNvSpPr>
            <a:spLocks noChangeArrowheads="1"/>
          </p:cNvSpPr>
          <p:nvPr/>
        </p:nvSpPr>
        <p:spPr bwMode="auto">
          <a:xfrm>
            <a:off x="3786188" y="904875"/>
            <a:ext cx="4500562"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被</a:t>
            </a:r>
            <a:r>
              <a:rPr lang="en-US" altLang="zh-CN" sz="1400">
                <a:latin typeface="微软雅黑" pitchFamily="34" charset="-122"/>
                <a:ea typeface="微软雅黑" pitchFamily="34" charset="-122"/>
              </a:rPr>
              <a:t>app</a:t>
            </a:r>
            <a:r>
              <a:rPr lang="zh-CN" altLang="en-US" sz="1400">
                <a:latin typeface="微软雅黑" pitchFamily="34" charset="-122"/>
                <a:ea typeface="微软雅黑" pitchFamily="34" charset="-122"/>
              </a:rPr>
              <a:t>开发者用于移动应用程序托管和质量内容共享</a:t>
            </a:r>
            <a:br>
              <a:rPr lang="zh-CN" altLang="en-US" sz="1400">
                <a:latin typeface="微软雅黑" pitchFamily="34" charset="-122"/>
                <a:ea typeface="微软雅黑" pitchFamily="34" charset="-122"/>
              </a:rPr>
            </a:br>
            <a:endParaRPr lang="zh-CN" altLang="en-US" sz="1400">
              <a:latin typeface="微软雅黑" pitchFamily="34" charset="-122"/>
              <a:ea typeface="微软雅黑" pitchFamily="34" charset="-122"/>
            </a:endParaRPr>
          </a:p>
        </p:txBody>
      </p:sp>
      <p:sp>
        <p:nvSpPr>
          <p:cNvPr id="21509" name="矩形 5"/>
          <p:cNvSpPr>
            <a:spLocks noChangeArrowheads="1"/>
          </p:cNvSpPr>
          <p:nvPr/>
        </p:nvSpPr>
        <p:spPr bwMode="auto">
          <a:xfrm>
            <a:off x="3786188" y="1833563"/>
            <a:ext cx="4286250" cy="738187"/>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被网络游戏开发者和站点运营者用于避免系统过载和实现精准的媒体投放</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p:txBody>
      </p:sp>
      <p:sp>
        <p:nvSpPr>
          <p:cNvPr id="21510" name="矩形 6"/>
          <p:cNvSpPr>
            <a:spLocks noChangeArrowheads="1"/>
          </p:cNvSpPr>
          <p:nvPr/>
        </p:nvSpPr>
        <p:spPr bwMode="auto">
          <a:xfrm>
            <a:off x="3786188" y="3762375"/>
            <a:ext cx="4500562" cy="738188"/>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被政府、系统集成商和数码娱乐平台应用于广泛的需求中，包含系统稳定性改善和系统架构效率提升</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p:txBody>
      </p:sp>
      <p:sp>
        <p:nvSpPr>
          <p:cNvPr id="21511" name="矩形 7"/>
          <p:cNvSpPr>
            <a:spLocks noChangeArrowheads="1"/>
          </p:cNvSpPr>
          <p:nvPr/>
        </p:nvSpPr>
        <p:spPr bwMode="auto">
          <a:xfrm>
            <a:off x="1571625" y="4762500"/>
            <a:ext cx="2857500" cy="738188"/>
          </a:xfrm>
          <a:prstGeom prst="rect">
            <a:avLst/>
          </a:prstGeom>
          <a:solidFill>
            <a:schemeClr val="bg1"/>
          </a:solidFill>
          <a:ln w="9525">
            <a:solidFill>
              <a:schemeClr val="bg1"/>
            </a:solidFill>
            <a:miter lim="800000"/>
            <a:headEnd/>
            <a:tailEnd/>
          </a:ln>
        </p:spPr>
        <p:txBody>
          <a:bodyPr>
            <a:spAutoFit/>
          </a:bodyPr>
          <a:lstStyle/>
          <a:p>
            <a:r>
              <a:rPr lang="en-US" altLang="zh-CN" sz="1400">
                <a:latin typeface="微软雅黑" pitchFamily="34" charset="-122"/>
                <a:ea typeface="微软雅黑" pitchFamily="34" charset="-122"/>
              </a:rPr>
              <a:t>2013</a:t>
            </a:r>
            <a:r>
              <a:rPr lang="zh-CN" altLang="en-US" sz="1400">
                <a:latin typeface="微软雅黑" pitchFamily="34" charset="-122"/>
                <a:ea typeface="微软雅黑" pitchFamily="34" charset="-122"/>
              </a:rPr>
              <a:t>年“光棍节”当日</a:t>
            </a:r>
            <a:r>
              <a:rPr lang="en-US" altLang="zh-CN" sz="1400">
                <a:latin typeface="微软雅黑" pitchFamily="34" charset="-122"/>
                <a:ea typeface="微软雅黑" pitchFamily="34" charset="-122"/>
              </a:rPr>
              <a:t>24</a:t>
            </a:r>
            <a:r>
              <a:rPr lang="zh-CN" altLang="en-US" sz="1400">
                <a:latin typeface="微软雅黑" pitchFamily="34" charset="-122"/>
                <a:ea typeface="微软雅黑" pitchFamily="34" charset="-122"/>
              </a:rPr>
              <a:t>小时内处理了</a:t>
            </a:r>
            <a:r>
              <a:rPr lang="en-US" altLang="zh-CN" sz="1400">
                <a:latin typeface="微软雅黑" pitchFamily="34" charset="-122"/>
                <a:ea typeface="微软雅黑" pitchFamily="34" charset="-122"/>
              </a:rPr>
              <a:t>2.54</a:t>
            </a:r>
            <a:r>
              <a:rPr lang="zh-CN" altLang="en-US" sz="1400">
                <a:latin typeface="微软雅黑" pitchFamily="34" charset="-122"/>
                <a:ea typeface="微软雅黑" pitchFamily="34" charset="-122"/>
              </a:rPr>
              <a:t>亿份订单</a:t>
            </a:r>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21512" name="矩形 8"/>
          <p:cNvSpPr>
            <a:spLocks noChangeArrowheads="1"/>
          </p:cNvSpPr>
          <p:nvPr/>
        </p:nvSpPr>
        <p:spPr bwMode="auto">
          <a:xfrm>
            <a:off x="5357813" y="4833938"/>
            <a:ext cx="2857500"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截至</a:t>
            </a:r>
            <a:r>
              <a:rPr lang="en-US" altLang="zh-CN" sz="1400">
                <a:latin typeface="微软雅黑" pitchFamily="34" charset="-122"/>
                <a:ea typeface="微软雅黑" pitchFamily="34" charset="-122"/>
              </a:rPr>
              <a:t>2014</a:t>
            </a:r>
            <a:r>
              <a:rPr lang="zh-CN" altLang="en-US" sz="1400">
                <a:latin typeface="微软雅黑" pitchFamily="34" charset="-122"/>
                <a:ea typeface="微软雅黑" pitchFamily="34" charset="-122"/>
              </a:rPr>
              <a:t>年</a:t>
            </a:r>
            <a:r>
              <a:rPr lang="en-US" altLang="zh-CN" sz="1400">
                <a:latin typeface="微软雅黑" pitchFamily="34" charset="-122"/>
                <a:ea typeface="微软雅黑" pitchFamily="34" charset="-122"/>
              </a:rPr>
              <a:t>6</a:t>
            </a:r>
            <a:r>
              <a:rPr lang="zh-CN" altLang="en-US" sz="1400">
                <a:latin typeface="微软雅黑" pitchFamily="34" charset="-122"/>
                <a:ea typeface="微软雅黑" pitchFamily="34" charset="-122"/>
              </a:rPr>
              <a:t>月</a:t>
            </a:r>
            <a:r>
              <a:rPr lang="en-US" altLang="zh-CN" sz="1400">
                <a:latin typeface="微软雅黑" pitchFamily="34" charset="-122"/>
                <a:ea typeface="微软雅黑" pitchFamily="34" charset="-122"/>
              </a:rPr>
              <a:t>30</a:t>
            </a:r>
            <a:r>
              <a:rPr lang="zh-CN" altLang="en-US" sz="1400">
                <a:latin typeface="微软雅黑" pitchFamily="34" charset="-122"/>
                <a:ea typeface="微软雅黑" pitchFamily="34" charset="-122"/>
              </a:rPr>
              <a:t>日，阿里云服务用户超过</a:t>
            </a:r>
            <a:r>
              <a:rPr lang="en-US" altLang="zh-CN" sz="1400">
                <a:latin typeface="微软雅黑" pitchFamily="34" charset="-122"/>
                <a:ea typeface="微软雅黑" pitchFamily="34" charset="-122"/>
              </a:rPr>
              <a:t>140</a:t>
            </a:r>
            <a:r>
              <a:rPr lang="zh-CN" altLang="en-US" sz="1400">
                <a:latin typeface="微软雅黑" pitchFamily="34" charset="-122"/>
                <a:ea typeface="微软雅黑" pitchFamily="34" charset="-122"/>
              </a:rPr>
              <a:t>万</a:t>
            </a:r>
          </a:p>
        </p:txBody>
      </p:sp>
      <p:sp>
        <p:nvSpPr>
          <p:cNvPr id="21513" name="矩形 9"/>
          <p:cNvSpPr>
            <a:spLocks noChangeArrowheads="1"/>
          </p:cNvSpPr>
          <p:nvPr/>
        </p:nvSpPr>
        <p:spPr bwMode="auto">
          <a:xfrm>
            <a:off x="1500188" y="1119188"/>
            <a:ext cx="1571625" cy="3079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移动</a:t>
            </a:r>
            <a:r>
              <a:rPr lang="en-US" altLang="zh-CN" sz="1400">
                <a:latin typeface="微软雅黑" pitchFamily="34" charset="-122"/>
                <a:ea typeface="微软雅黑" pitchFamily="34" charset="-122"/>
              </a:rPr>
              <a:t>APP</a:t>
            </a:r>
            <a:r>
              <a:rPr lang="zh-CN" altLang="en-US" sz="1400">
                <a:latin typeface="微软雅黑" pitchFamily="34" charset="-122"/>
                <a:ea typeface="微软雅黑" pitchFamily="34" charset="-122"/>
              </a:rPr>
              <a:t>开发者</a:t>
            </a:r>
          </a:p>
        </p:txBody>
      </p:sp>
      <p:sp>
        <p:nvSpPr>
          <p:cNvPr id="21514" name="矩形 10"/>
          <p:cNvSpPr>
            <a:spLocks noChangeArrowheads="1"/>
          </p:cNvSpPr>
          <p:nvPr/>
        </p:nvSpPr>
        <p:spPr bwMode="auto">
          <a:xfrm>
            <a:off x="1571625" y="1905000"/>
            <a:ext cx="1571625"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网络游戏和线上平台</a:t>
            </a:r>
          </a:p>
        </p:txBody>
      </p:sp>
      <p:sp>
        <p:nvSpPr>
          <p:cNvPr id="21515" name="矩形 11"/>
          <p:cNvSpPr>
            <a:spLocks noChangeArrowheads="1"/>
          </p:cNvSpPr>
          <p:nvPr/>
        </p:nvSpPr>
        <p:spPr bwMode="auto">
          <a:xfrm>
            <a:off x="1500188" y="2905125"/>
            <a:ext cx="1714500"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电子商务和互联网金融</a:t>
            </a:r>
          </a:p>
        </p:txBody>
      </p:sp>
      <p:sp>
        <p:nvSpPr>
          <p:cNvPr id="21516" name="矩形 12"/>
          <p:cNvSpPr>
            <a:spLocks noChangeArrowheads="1"/>
          </p:cNvSpPr>
          <p:nvPr/>
        </p:nvSpPr>
        <p:spPr bwMode="auto">
          <a:xfrm>
            <a:off x="1500188" y="3833813"/>
            <a:ext cx="1714500"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系统集成</a:t>
            </a:r>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21517" name="矩形 15"/>
          <p:cNvSpPr>
            <a:spLocks noChangeArrowheads="1"/>
          </p:cNvSpPr>
          <p:nvPr/>
        </p:nvSpPr>
        <p:spPr bwMode="auto">
          <a:xfrm>
            <a:off x="3786188" y="2762250"/>
            <a:ext cx="4286250" cy="738188"/>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中小企业贷款的资产评估和风险管理</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descr="F:\嘉嘉购文档模板\新建文件夹\0 (22).jpg"/>
          <p:cNvPicPr>
            <a:picLocks noChangeAspect="1" noChangeArrowheads="1"/>
          </p:cNvPicPr>
          <p:nvPr/>
        </p:nvPicPr>
        <p:blipFill>
          <a:blip r:embed="rId2" cstate="print"/>
          <a:srcRect/>
          <a:stretch>
            <a:fillRect/>
          </a:stretch>
        </p:blipFill>
        <p:spPr bwMode="auto">
          <a:xfrm>
            <a:off x="571500" y="0"/>
            <a:ext cx="7897813" cy="5905500"/>
          </a:xfrm>
          <a:prstGeom prst="rect">
            <a:avLst/>
          </a:prstGeom>
          <a:noFill/>
          <a:ln w="9525">
            <a:noFill/>
            <a:miter lim="800000"/>
            <a:headEnd/>
            <a:tailEnd/>
          </a:ln>
        </p:spPr>
      </p:pic>
      <p:sp>
        <p:nvSpPr>
          <p:cNvPr id="14" name="标题 13"/>
          <p:cNvSpPr>
            <a:spLocks noGrp="1"/>
          </p:cNvSpPr>
          <p:nvPr>
            <p:ph type="title"/>
          </p:nvPr>
        </p:nvSpPr>
        <p:spPr>
          <a:xfrm>
            <a:off x="1214438" y="0"/>
            <a:ext cx="4643437" cy="571500"/>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移动商业市场的领导者</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78DB61FC-5844-4E03-8AB9-E9D97828EDB9}" type="slidenum">
              <a:rPr lang="zh-CN" altLang="en-US"/>
              <a:pPr>
                <a:defRPr/>
              </a:pPr>
              <a:t>17</a:t>
            </a:fld>
            <a:endParaRPr lang="zh-CN" altLang="en-US" dirty="0"/>
          </a:p>
        </p:txBody>
      </p:sp>
      <p:sp>
        <p:nvSpPr>
          <p:cNvPr id="22532" name="TextBox 4"/>
          <p:cNvSpPr txBox="1">
            <a:spLocks noChangeArrowheads="1"/>
          </p:cNvSpPr>
          <p:nvPr/>
        </p:nvSpPr>
        <p:spPr bwMode="auto">
          <a:xfrm>
            <a:off x="6215063" y="2619375"/>
            <a:ext cx="1428750" cy="1384300"/>
          </a:xfrm>
          <a:prstGeom prst="rect">
            <a:avLst/>
          </a:prstGeom>
          <a:solidFill>
            <a:schemeClr val="bg1"/>
          </a:solidFill>
          <a:ln w="9525">
            <a:solidFill>
              <a:schemeClr val="bg1"/>
            </a:solidFill>
            <a:miter lim="800000"/>
            <a:headEnd/>
            <a:tailEnd/>
          </a:ln>
        </p:spPr>
        <p:txBody>
          <a:bodyPr>
            <a:spAutoFit/>
          </a:bodyPr>
          <a:lstStyle/>
          <a:p>
            <a:r>
              <a:rPr lang="en-US" altLang="zh-CN" sz="1400">
                <a:latin typeface="微软雅黑" pitchFamily="34" charset="-122"/>
                <a:ea typeface="微软雅黑" pitchFamily="34" charset="-122"/>
              </a:rPr>
              <a:t>33%</a:t>
            </a:r>
            <a:r>
              <a:rPr lang="zh-CN" altLang="en-US" sz="1400">
                <a:latin typeface="微软雅黑" pitchFamily="34" charset="-122"/>
                <a:ea typeface="微软雅黑" pitchFamily="34" charset="-122"/>
              </a:rPr>
              <a:t>的交易额来自移动端</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22533" name="TextBox 5"/>
          <p:cNvSpPr txBox="1">
            <a:spLocks noChangeArrowheads="1"/>
          </p:cNvSpPr>
          <p:nvPr/>
        </p:nvSpPr>
        <p:spPr bwMode="auto">
          <a:xfrm>
            <a:off x="4429125" y="2762250"/>
            <a:ext cx="1643063" cy="1169988"/>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占据中国</a:t>
            </a:r>
            <a:r>
              <a:rPr lang="en-US" altLang="zh-CN" sz="1400">
                <a:latin typeface="微软雅黑" pitchFamily="34" charset="-122"/>
                <a:ea typeface="微软雅黑" pitchFamily="34" charset="-122"/>
              </a:rPr>
              <a:t>86%</a:t>
            </a:r>
            <a:r>
              <a:rPr lang="zh-CN" altLang="en-US" sz="1400">
                <a:latin typeface="微软雅黑" pitchFamily="34" charset="-122"/>
                <a:ea typeface="微软雅黑" pitchFamily="34" charset="-122"/>
              </a:rPr>
              <a:t>的移动零售成交额</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22534" name="矩形 6"/>
          <p:cNvSpPr>
            <a:spLocks noChangeArrowheads="1"/>
          </p:cNvSpPr>
          <p:nvPr/>
        </p:nvSpPr>
        <p:spPr bwMode="auto">
          <a:xfrm>
            <a:off x="1000125" y="2690813"/>
            <a:ext cx="1428750" cy="738187"/>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移动收入总额为</a:t>
            </a:r>
            <a:r>
              <a:rPr lang="en-US" altLang="zh-CN" sz="1400">
                <a:latin typeface="微软雅黑" pitchFamily="34" charset="-122"/>
                <a:ea typeface="微软雅黑" pitchFamily="34" charset="-122"/>
              </a:rPr>
              <a:t>710</a:t>
            </a:r>
            <a:r>
              <a:rPr lang="zh-CN" altLang="en-US" sz="1400">
                <a:latin typeface="微软雅黑" pitchFamily="34" charset="-122"/>
                <a:ea typeface="微软雅黑" pitchFamily="34" charset="-122"/>
              </a:rPr>
              <a:t>亿美元</a:t>
            </a:r>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22535" name="矩形 7"/>
          <p:cNvSpPr>
            <a:spLocks noChangeArrowheads="1"/>
          </p:cNvSpPr>
          <p:nvPr/>
        </p:nvSpPr>
        <p:spPr bwMode="auto">
          <a:xfrm>
            <a:off x="2643188" y="2762250"/>
            <a:ext cx="1571625" cy="738188"/>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移动端</a:t>
            </a:r>
            <a:r>
              <a:rPr lang="en-US" altLang="zh-CN" sz="1400">
                <a:latin typeface="微软雅黑" pitchFamily="34" charset="-122"/>
                <a:ea typeface="微软雅黑" pitchFamily="34" charset="-122"/>
              </a:rPr>
              <a:t>MAU</a:t>
            </a:r>
            <a:r>
              <a:rPr lang="zh-CN" altLang="en-US" sz="1400">
                <a:latin typeface="微软雅黑" pitchFamily="34" charset="-122"/>
                <a:ea typeface="微软雅黑" pitchFamily="34" charset="-122"/>
              </a:rPr>
              <a:t>（月活跃用户）</a:t>
            </a:r>
            <a:r>
              <a:rPr lang="en-US" altLang="zh-CN" sz="1400">
                <a:latin typeface="微软雅黑" pitchFamily="34" charset="-122"/>
                <a:ea typeface="微软雅黑" pitchFamily="34" charset="-122"/>
              </a:rPr>
              <a:t>1.88</a:t>
            </a:r>
            <a:r>
              <a:rPr lang="zh-CN" altLang="en-US" sz="1400">
                <a:latin typeface="微软雅黑" pitchFamily="34" charset="-122"/>
                <a:ea typeface="微软雅黑" pitchFamily="34" charset="-122"/>
              </a:rPr>
              <a:t>亿人</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F:\嘉嘉购文档模板\新建文件夹\0 (23).jpg"/>
          <p:cNvPicPr>
            <a:picLocks noChangeAspect="1" noChangeArrowheads="1"/>
          </p:cNvPicPr>
          <p:nvPr/>
        </p:nvPicPr>
        <p:blipFill>
          <a:blip r:embed="rId2" cstate="print"/>
          <a:srcRect/>
          <a:stretch>
            <a:fillRect/>
          </a:stretch>
        </p:blipFill>
        <p:spPr bwMode="auto">
          <a:xfrm>
            <a:off x="396875" y="7938"/>
            <a:ext cx="8032750" cy="6088062"/>
          </a:xfrm>
          <a:prstGeom prst="rect">
            <a:avLst/>
          </a:prstGeom>
          <a:noFill/>
          <a:ln w="9525">
            <a:noFill/>
            <a:miter lim="800000"/>
            <a:headEnd/>
            <a:tailEnd/>
          </a:ln>
        </p:spPr>
      </p:pic>
      <p:sp>
        <p:nvSpPr>
          <p:cNvPr id="14" name="标题 13"/>
          <p:cNvSpPr>
            <a:spLocks noGrp="1"/>
          </p:cNvSpPr>
          <p:nvPr>
            <p:ph type="title"/>
          </p:nvPr>
        </p:nvSpPr>
        <p:spPr>
          <a:xfrm>
            <a:off x="1071563" y="0"/>
            <a:ext cx="4549775" cy="630238"/>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移动端拓展了我们的机会</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504017EB-639C-49EF-B43B-4103B431EAE3}" type="slidenum">
              <a:rPr lang="zh-CN" altLang="en-US"/>
              <a:pPr>
                <a:defRPr/>
              </a:pPr>
              <a:t>18</a:t>
            </a:fld>
            <a:endParaRPr lang="zh-CN" altLang="en-US" dirty="0"/>
          </a:p>
        </p:txBody>
      </p:sp>
      <p:sp>
        <p:nvSpPr>
          <p:cNvPr id="23556" name="矩形 4"/>
          <p:cNvSpPr>
            <a:spLocks noChangeArrowheads="1"/>
          </p:cNvSpPr>
          <p:nvPr/>
        </p:nvSpPr>
        <p:spPr bwMode="auto">
          <a:xfrm>
            <a:off x="3143250" y="762000"/>
            <a:ext cx="2082800" cy="3079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阿里巴巴手机</a:t>
            </a:r>
            <a:r>
              <a:rPr lang="en-US" altLang="zh-CN" sz="1400">
                <a:latin typeface="微软雅黑" pitchFamily="34" charset="-122"/>
                <a:ea typeface="微软雅黑" pitchFamily="34" charset="-122"/>
              </a:rPr>
              <a:t>APP</a:t>
            </a:r>
          </a:p>
        </p:txBody>
      </p:sp>
      <p:sp>
        <p:nvSpPr>
          <p:cNvPr id="23557" name="矩形 5"/>
          <p:cNvSpPr>
            <a:spLocks noChangeArrowheads="1"/>
          </p:cNvSpPr>
          <p:nvPr/>
        </p:nvSpPr>
        <p:spPr bwMode="auto">
          <a:xfrm>
            <a:off x="5675313" y="739775"/>
            <a:ext cx="2468562" cy="307975"/>
          </a:xfrm>
          <a:prstGeom prst="rect">
            <a:avLst/>
          </a:prstGeom>
          <a:solidFill>
            <a:schemeClr val="bg1"/>
          </a:solidFill>
          <a:ln w="9525">
            <a:solidFill>
              <a:schemeClr val="bg1"/>
            </a:solidFill>
            <a:miter lim="800000"/>
            <a:headEnd/>
            <a:tailEnd/>
          </a:ln>
        </p:spPr>
        <p:txBody>
          <a:bodyPr>
            <a:spAutoFit/>
          </a:bodyPr>
          <a:lstStyle/>
          <a:p>
            <a:pPr algn="ctr"/>
            <a:r>
              <a:rPr lang="zh-CN" altLang="en-US" sz="1400">
                <a:latin typeface="微软雅黑" pitchFamily="34" charset="-122"/>
                <a:ea typeface="微软雅黑" pitchFamily="34" charset="-122"/>
              </a:rPr>
              <a:t>移动市场地位</a:t>
            </a:r>
            <a:endParaRPr lang="en-US" altLang="zh-CN" sz="1400">
              <a:latin typeface="微软雅黑" pitchFamily="34" charset="-122"/>
              <a:ea typeface="微软雅黑" pitchFamily="34" charset="-122"/>
            </a:endParaRPr>
          </a:p>
        </p:txBody>
      </p:sp>
      <p:sp>
        <p:nvSpPr>
          <p:cNvPr id="8" name="矩形 7"/>
          <p:cNvSpPr/>
          <p:nvPr/>
        </p:nvSpPr>
        <p:spPr>
          <a:xfrm>
            <a:off x="1071563" y="1190625"/>
            <a:ext cx="1233487" cy="307975"/>
          </a:xfrm>
          <a:prstGeom prst="rect">
            <a:avLst/>
          </a:prstGeom>
          <a:solidFill>
            <a:schemeClr val="accent6">
              <a:lumMod val="75000"/>
            </a:schemeClr>
          </a:solidFill>
          <a:ln>
            <a:solidFill>
              <a:schemeClr val="accent6">
                <a:lumMod val="75000"/>
              </a:schemeClr>
            </a:solidFill>
          </a:ln>
        </p:spPr>
        <p:txBody>
          <a:bodyPr>
            <a:spAutoFit/>
          </a:bodyPr>
          <a:lstStyle/>
          <a:p>
            <a:pPr algn="ctr" fontAlgn="auto">
              <a:spcBef>
                <a:spcPts val="0"/>
              </a:spcBef>
              <a:spcAft>
                <a:spcPts val="0"/>
              </a:spcAft>
              <a:defRPr/>
            </a:pPr>
            <a:r>
              <a:rPr lang="zh-CN" altLang="en-US" sz="1400" dirty="0">
                <a:latin typeface="微软雅黑" pitchFamily="34" charset="-122"/>
                <a:ea typeface="微软雅黑" pitchFamily="34" charset="-122"/>
              </a:rPr>
              <a:t>购物</a:t>
            </a:r>
            <a:endParaRPr lang="en-US" altLang="zh-CN" sz="1400" dirty="0">
              <a:latin typeface="微软雅黑" pitchFamily="34" charset="-122"/>
              <a:ea typeface="微软雅黑" pitchFamily="34" charset="-122"/>
            </a:endParaRPr>
          </a:p>
        </p:txBody>
      </p:sp>
      <p:sp>
        <p:nvSpPr>
          <p:cNvPr id="9" name="矩形 8"/>
          <p:cNvSpPr/>
          <p:nvPr/>
        </p:nvSpPr>
        <p:spPr>
          <a:xfrm>
            <a:off x="571500" y="1905000"/>
            <a:ext cx="2005013" cy="307975"/>
          </a:xfrm>
          <a:prstGeom prst="rect">
            <a:avLst/>
          </a:prstGeom>
          <a:solidFill>
            <a:schemeClr val="tx1">
              <a:lumMod val="50000"/>
              <a:lumOff val="50000"/>
            </a:schemeClr>
          </a:solidFill>
          <a:ln>
            <a:solidFill>
              <a:schemeClr val="tx1">
                <a:lumMod val="50000"/>
                <a:lumOff val="50000"/>
              </a:schemeClr>
            </a:solidFill>
          </a:ln>
        </p:spPr>
        <p:txBody>
          <a:bodyPr>
            <a:spAutoFit/>
          </a:bodyPr>
          <a:lstStyle/>
          <a:p>
            <a:pPr algn="ctr" fontAlgn="auto">
              <a:spcBef>
                <a:spcPts val="0"/>
              </a:spcBef>
              <a:spcAft>
                <a:spcPts val="0"/>
              </a:spcAft>
              <a:defRPr/>
            </a:pPr>
            <a:r>
              <a:rPr lang="zh-CN" altLang="en-US" sz="1400" dirty="0">
                <a:latin typeface="微软雅黑" pitchFamily="34" charset="-122"/>
                <a:ea typeface="微软雅黑" pitchFamily="34" charset="-122"/>
              </a:rPr>
              <a:t>支付</a:t>
            </a:r>
            <a:endParaRPr lang="en-US" altLang="zh-CN" sz="1400" dirty="0">
              <a:latin typeface="微软雅黑" pitchFamily="34" charset="-122"/>
              <a:ea typeface="微软雅黑" pitchFamily="34" charset="-122"/>
            </a:endParaRPr>
          </a:p>
        </p:txBody>
      </p:sp>
      <p:sp>
        <p:nvSpPr>
          <p:cNvPr id="10" name="矩形 9"/>
          <p:cNvSpPr/>
          <p:nvPr/>
        </p:nvSpPr>
        <p:spPr>
          <a:xfrm>
            <a:off x="571500" y="2619375"/>
            <a:ext cx="1927225" cy="307975"/>
          </a:xfrm>
          <a:prstGeom prst="rect">
            <a:avLst/>
          </a:prstGeom>
          <a:solidFill>
            <a:schemeClr val="bg2">
              <a:lumMod val="90000"/>
            </a:schemeClr>
          </a:solidFill>
          <a:ln>
            <a:solidFill>
              <a:schemeClr val="bg2">
                <a:lumMod val="9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浏览器和搜索</a:t>
            </a:r>
            <a:endParaRPr lang="en-US" altLang="zh-CN" sz="1400" dirty="0">
              <a:latin typeface="微软雅黑" pitchFamily="34" charset="-122"/>
              <a:ea typeface="微软雅黑" pitchFamily="34" charset="-122"/>
            </a:endParaRPr>
          </a:p>
        </p:txBody>
      </p:sp>
      <p:sp>
        <p:nvSpPr>
          <p:cNvPr id="11" name="矩形 10"/>
          <p:cNvSpPr/>
          <p:nvPr/>
        </p:nvSpPr>
        <p:spPr>
          <a:xfrm>
            <a:off x="714375" y="3262313"/>
            <a:ext cx="1643063" cy="492125"/>
          </a:xfrm>
          <a:prstGeom prst="rect">
            <a:avLst/>
          </a:prstGeom>
          <a:solidFill>
            <a:schemeClr val="accent1">
              <a:lumMod val="20000"/>
              <a:lumOff val="80000"/>
            </a:schemeClr>
          </a:solidFill>
          <a:ln>
            <a:solidFill>
              <a:schemeClr val="accent1">
                <a:lumMod val="20000"/>
                <a:lumOff val="8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地图服务</a:t>
            </a: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200" dirty="0">
              <a:latin typeface="微软雅黑" pitchFamily="34" charset="-122"/>
              <a:ea typeface="微软雅黑" pitchFamily="34" charset="-122"/>
            </a:endParaRPr>
          </a:p>
        </p:txBody>
      </p:sp>
      <p:sp>
        <p:nvSpPr>
          <p:cNvPr id="12" name="矩形 11"/>
          <p:cNvSpPr/>
          <p:nvPr/>
        </p:nvSpPr>
        <p:spPr>
          <a:xfrm>
            <a:off x="785813" y="4119563"/>
            <a:ext cx="1619250" cy="307975"/>
          </a:xfrm>
          <a:prstGeom prst="rect">
            <a:avLst/>
          </a:prstGeom>
          <a:solidFill>
            <a:schemeClr val="bg2">
              <a:lumMod val="50000"/>
            </a:schemeClr>
          </a:solidFill>
          <a:ln>
            <a:solidFill>
              <a:schemeClr val="bg2">
                <a:lumMod val="50000"/>
              </a:schemeClr>
            </a:solidFill>
          </a:ln>
        </p:spPr>
        <p:txBody>
          <a:bodyPr>
            <a:spAutoFit/>
          </a:bodyPr>
          <a:lstStyle/>
          <a:p>
            <a:pPr algn="ctr" fontAlgn="auto">
              <a:spcBef>
                <a:spcPts val="0"/>
              </a:spcBef>
              <a:spcAft>
                <a:spcPts val="0"/>
              </a:spcAft>
              <a:defRPr/>
            </a:pPr>
            <a:r>
              <a:rPr lang="zh-CN" altLang="en-US" sz="1400" dirty="0">
                <a:latin typeface="微软雅黑" pitchFamily="34" charset="-122"/>
                <a:ea typeface="微软雅黑" pitchFamily="34" charset="-122"/>
              </a:rPr>
              <a:t>娱乐</a:t>
            </a:r>
            <a:endParaRPr lang="en-US" altLang="zh-CN" sz="1400" dirty="0">
              <a:latin typeface="微软雅黑" pitchFamily="34" charset="-122"/>
              <a:ea typeface="微软雅黑" pitchFamily="34" charset="-122"/>
            </a:endParaRPr>
          </a:p>
        </p:txBody>
      </p:sp>
      <p:sp>
        <p:nvSpPr>
          <p:cNvPr id="13" name="矩形 12"/>
          <p:cNvSpPr/>
          <p:nvPr/>
        </p:nvSpPr>
        <p:spPr>
          <a:xfrm>
            <a:off x="928688" y="4762500"/>
            <a:ext cx="1387475" cy="307975"/>
          </a:xfrm>
          <a:prstGeom prst="rect">
            <a:avLst/>
          </a:prstGeom>
          <a:solidFill>
            <a:schemeClr val="tx2">
              <a:lumMod val="60000"/>
              <a:lumOff val="40000"/>
            </a:schemeClr>
          </a:solidFill>
          <a:ln>
            <a:solidFill>
              <a:schemeClr val="tx2">
                <a:lumMod val="60000"/>
                <a:lumOff val="4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社交媒体</a:t>
            </a:r>
            <a:endParaRPr lang="en-US" altLang="zh-CN" sz="14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灯片编号占位符 14"/>
          <p:cNvSpPr>
            <a:spLocks noGrp="1"/>
          </p:cNvSpPr>
          <p:nvPr>
            <p:ph type="sldNum" sz="quarter" idx="4294967295"/>
          </p:nvPr>
        </p:nvSpPr>
        <p:spPr>
          <a:xfrm>
            <a:off x="4000500" y="5619750"/>
            <a:ext cx="571500" cy="323850"/>
          </a:xfrm>
        </p:spPr>
        <p:txBody>
          <a:bodyPr/>
          <a:lstStyle/>
          <a:p>
            <a:pPr>
              <a:defRPr/>
            </a:pPr>
            <a:fld id="{A7256A72-A0FB-41CC-9645-10993F56BC0A}" type="slidenum">
              <a:rPr lang="zh-CN" altLang="en-US"/>
              <a:pPr>
                <a:defRPr/>
              </a:pPr>
              <a:t>1</a:t>
            </a:fld>
            <a:endParaRPr lang="zh-CN" altLang="en-US" dirty="0"/>
          </a:p>
        </p:txBody>
      </p:sp>
      <p:pic>
        <p:nvPicPr>
          <p:cNvPr id="6146" name="Picture 2" descr="F:\嘉嘉购文档模板\新建文件夹\18966_1090539_726200.jpg"/>
          <p:cNvPicPr>
            <a:picLocks noChangeAspect="1" noChangeArrowheads="1"/>
          </p:cNvPicPr>
          <p:nvPr/>
        </p:nvPicPr>
        <p:blipFill>
          <a:blip r:embed="rId2" cstate="print"/>
          <a:srcRect/>
          <a:stretch>
            <a:fillRect/>
          </a:stretch>
        </p:blipFill>
        <p:spPr bwMode="auto">
          <a:xfrm>
            <a:off x="0" y="0"/>
            <a:ext cx="9144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F:\嘉嘉购文档模板\新建文件夹\0 (24).jpg"/>
          <p:cNvPicPr>
            <a:picLocks noChangeAspect="1" noChangeArrowheads="1"/>
          </p:cNvPicPr>
          <p:nvPr/>
        </p:nvPicPr>
        <p:blipFill>
          <a:blip r:embed="rId2" cstate="print"/>
          <a:srcRect/>
          <a:stretch>
            <a:fillRect/>
          </a:stretch>
        </p:blipFill>
        <p:spPr bwMode="auto">
          <a:xfrm>
            <a:off x="385763" y="0"/>
            <a:ext cx="8175625" cy="6096000"/>
          </a:xfrm>
          <a:prstGeom prst="rect">
            <a:avLst/>
          </a:prstGeom>
          <a:noFill/>
          <a:ln w="9525">
            <a:noFill/>
            <a:miter lim="800000"/>
            <a:headEnd/>
            <a:tailEnd/>
          </a:ln>
        </p:spPr>
      </p:pic>
      <p:sp>
        <p:nvSpPr>
          <p:cNvPr id="14" name="标题 13"/>
          <p:cNvSpPr>
            <a:spLocks noGrp="1"/>
          </p:cNvSpPr>
          <p:nvPr>
            <p:ph type="title"/>
          </p:nvPr>
        </p:nvSpPr>
        <p:spPr>
          <a:xfrm>
            <a:off x="1071563" y="0"/>
            <a:ext cx="4003675" cy="636588"/>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关键增长战略</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72A3FFF8-C219-46F7-9564-DA2E2492EE0A}" type="slidenum">
              <a:rPr lang="zh-CN" altLang="en-US"/>
              <a:pPr>
                <a:defRPr/>
              </a:pPr>
              <a:t>19</a:t>
            </a:fld>
            <a:endParaRPr lang="zh-CN" altLang="en-US" dirty="0"/>
          </a:p>
        </p:txBody>
      </p:sp>
      <p:sp>
        <p:nvSpPr>
          <p:cNvPr id="24580" name="矩形 4"/>
          <p:cNvSpPr>
            <a:spLocks noChangeArrowheads="1"/>
          </p:cNvSpPr>
          <p:nvPr/>
        </p:nvSpPr>
        <p:spPr bwMode="auto">
          <a:xfrm>
            <a:off x="2000250" y="1690688"/>
            <a:ext cx="2079625"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提升活跃买家数量和钱包使用份额</a:t>
            </a:r>
            <a:endParaRPr lang="en-US" altLang="zh-CN" sz="1400">
              <a:latin typeface="微软雅黑" pitchFamily="34" charset="-122"/>
              <a:ea typeface="微软雅黑" pitchFamily="34" charset="-122"/>
            </a:endParaRPr>
          </a:p>
        </p:txBody>
      </p:sp>
      <p:sp>
        <p:nvSpPr>
          <p:cNvPr id="24581" name="矩形 5"/>
          <p:cNvSpPr>
            <a:spLocks noChangeArrowheads="1"/>
          </p:cNvSpPr>
          <p:nvPr/>
        </p:nvSpPr>
        <p:spPr bwMode="auto">
          <a:xfrm>
            <a:off x="5857875" y="3048000"/>
            <a:ext cx="2073275" cy="954088"/>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强化数据和云服务技术</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p:txBody>
      </p:sp>
      <p:sp>
        <p:nvSpPr>
          <p:cNvPr id="24582" name="矩形 6"/>
          <p:cNvSpPr>
            <a:spLocks noChangeArrowheads="1"/>
          </p:cNvSpPr>
          <p:nvPr/>
        </p:nvSpPr>
        <p:spPr bwMode="auto">
          <a:xfrm>
            <a:off x="5857875" y="4691063"/>
            <a:ext cx="2463800"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发展境外商业机会</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p:txBody>
      </p:sp>
      <p:sp>
        <p:nvSpPr>
          <p:cNvPr id="24583" name="矩形 7"/>
          <p:cNvSpPr>
            <a:spLocks noChangeArrowheads="1"/>
          </p:cNvSpPr>
          <p:nvPr/>
        </p:nvSpPr>
        <p:spPr bwMode="auto">
          <a:xfrm>
            <a:off x="2000250" y="4691063"/>
            <a:ext cx="2001838"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成为移动端的领导者</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p:txBody>
      </p:sp>
      <p:sp>
        <p:nvSpPr>
          <p:cNvPr id="24584" name="矩形 8"/>
          <p:cNvSpPr>
            <a:spLocks noChangeArrowheads="1"/>
          </p:cNvSpPr>
          <p:nvPr/>
        </p:nvSpPr>
        <p:spPr bwMode="auto">
          <a:xfrm>
            <a:off x="2000250" y="3190875"/>
            <a:ext cx="2387600"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不断丰富商品种类和服务内容</a:t>
            </a:r>
            <a:endParaRPr lang="en-US" altLang="zh-CN" sz="1400">
              <a:latin typeface="微软雅黑" pitchFamily="34" charset="-122"/>
              <a:ea typeface="微软雅黑" pitchFamily="34" charset="-122"/>
            </a:endParaRPr>
          </a:p>
        </p:txBody>
      </p:sp>
      <p:sp>
        <p:nvSpPr>
          <p:cNvPr id="24585" name="矩形 9"/>
          <p:cNvSpPr>
            <a:spLocks noChangeArrowheads="1"/>
          </p:cNvSpPr>
          <p:nvPr/>
        </p:nvSpPr>
        <p:spPr bwMode="auto">
          <a:xfrm>
            <a:off x="5857875" y="1690688"/>
            <a:ext cx="2428875"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多方面助力卖家的成功</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3" descr="F:\嘉嘉购文档模板\新建文件夹\0 (25).jpg"/>
          <p:cNvPicPr>
            <a:picLocks noChangeAspect="1" noChangeArrowheads="1"/>
          </p:cNvPicPr>
          <p:nvPr/>
        </p:nvPicPr>
        <p:blipFill>
          <a:blip r:embed="rId2" cstate="print"/>
          <a:srcRect/>
          <a:stretch>
            <a:fillRect/>
          </a:stretch>
        </p:blipFill>
        <p:spPr bwMode="auto">
          <a:xfrm>
            <a:off x="203200" y="0"/>
            <a:ext cx="8177213" cy="6096000"/>
          </a:xfrm>
          <a:prstGeom prst="rect">
            <a:avLst/>
          </a:prstGeom>
          <a:noFill/>
          <a:ln w="9525">
            <a:noFill/>
            <a:miter lim="800000"/>
            <a:headEnd/>
            <a:tailEnd/>
          </a:ln>
        </p:spPr>
      </p:pic>
      <p:sp>
        <p:nvSpPr>
          <p:cNvPr id="14" name="标题 13"/>
          <p:cNvSpPr>
            <a:spLocks noGrp="1"/>
          </p:cNvSpPr>
          <p:nvPr>
            <p:ph type="title"/>
          </p:nvPr>
        </p:nvSpPr>
        <p:spPr>
          <a:xfrm>
            <a:off x="785813" y="190500"/>
            <a:ext cx="5572125" cy="571500"/>
          </a:xfrm>
          <a:solidFill>
            <a:schemeClr val="bg1"/>
          </a:solidFill>
          <a:ln>
            <a:solidFill>
              <a:schemeClr val="bg1"/>
            </a:solidFill>
          </a:ln>
        </p:spPr>
        <p:txBody>
          <a:bodyPr rtlCol="0">
            <a:normAutofit fontScale="90000"/>
          </a:bodyPr>
          <a:lstStyle/>
          <a:p>
            <a:pPr algn="l" fontAlgn="auto">
              <a:spcAft>
                <a:spcPts val="0"/>
              </a:spcAft>
              <a:defRPr/>
            </a:pPr>
            <a:r>
              <a:rPr lang="zh-CN" altLang="en-US" dirty="0" smtClean="0">
                <a:solidFill>
                  <a:schemeClr val="accent6">
                    <a:lumMod val="75000"/>
                  </a:schemeClr>
                </a:solidFill>
              </a:rPr>
              <a:t>加强我们的生态系统：战略合作和收购</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1DCF24D2-2372-4649-BA08-B2976781F2F2}" type="slidenum">
              <a:rPr lang="zh-CN" altLang="en-US"/>
              <a:pPr>
                <a:defRPr/>
              </a:pPr>
              <a:t>20</a:t>
            </a:fld>
            <a:endParaRPr lang="zh-CN" altLang="en-US" dirty="0"/>
          </a:p>
        </p:txBody>
      </p:sp>
      <p:sp>
        <p:nvSpPr>
          <p:cNvPr id="6" name="矩形 5"/>
          <p:cNvSpPr/>
          <p:nvPr/>
        </p:nvSpPr>
        <p:spPr>
          <a:xfrm>
            <a:off x="1071563" y="3048000"/>
            <a:ext cx="2214562" cy="738188"/>
          </a:xfrm>
          <a:prstGeom prst="rect">
            <a:avLst/>
          </a:prstGeom>
          <a:solidFill>
            <a:schemeClr val="bg1">
              <a:lumMod val="65000"/>
            </a:schemeClr>
          </a:solidFill>
          <a:ln>
            <a:solidFill>
              <a:schemeClr val="bg1">
                <a:lumMod val="65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不断提升消费者的体验</a:t>
            </a: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p:txBody>
      </p:sp>
      <p:sp>
        <p:nvSpPr>
          <p:cNvPr id="7" name="矩形 6"/>
          <p:cNvSpPr/>
          <p:nvPr/>
        </p:nvSpPr>
        <p:spPr>
          <a:xfrm>
            <a:off x="1143000" y="4548188"/>
            <a:ext cx="2071688" cy="738187"/>
          </a:xfrm>
          <a:prstGeom prst="rect">
            <a:avLst/>
          </a:prstGeom>
          <a:solidFill>
            <a:schemeClr val="tx2">
              <a:lumMod val="60000"/>
              <a:lumOff val="40000"/>
            </a:schemeClr>
          </a:solidFill>
          <a:ln>
            <a:solidFill>
              <a:schemeClr val="tx2">
                <a:lumMod val="60000"/>
                <a:lumOff val="40000"/>
              </a:schemeClr>
            </a:solidFill>
          </a:ln>
        </p:spPr>
        <p:txBody>
          <a:bodyPr anchor="ctr">
            <a:spAutoFit/>
          </a:bodyPr>
          <a:lstStyle/>
          <a:p>
            <a:pPr algn="ctr" fontAlgn="auto">
              <a:spcBef>
                <a:spcPts val="0"/>
              </a:spcBef>
              <a:spcAft>
                <a:spcPts val="0"/>
              </a:spcAft>
              <a:defRPr/>
            </a:pPr>
            <a:r>
              <a:rPr lang="zh-CN" altLang="en-US" sz="1400" dirty="0">
                <a:latin typeface="微软雅黑" pitchFamily="34" charset="-122"/>
                <a:ea typeface="微软雅黑" pitchFamily="34" charset="-122"/>
              </a:rPr>
              <a:t>拓展产品和服务</a:t>
            </a:r>
            <a:endParaRPr lang="en-US" altLang="zh-CN" sz="1400" dirty="0">
              <a:latin typeface="微软雅黑" pitchFamily="34" charset="-122"/>
              <a:ea typeface="微软雅黑" pitchFamily="34" charset="-122"/>
            </a:endParaRPr>
          </a:p>
          <a:p>
            <a:pPr algn="ctr" fontAlgn="auto">
              <a:spcBef>
                <a:spcPts val="0"/>
              </a:spcBef>
              <a:spcAft>
                <a:spcPts val="0"/>
              </a:spcAft>
              <a:defRPr/>
            </a:pPr>
            <a:endParaRPr lang="en-US" altLang="zh-CN" sz="1400" dirty="0">
              <a:latin typeface="微软雅黑" pitchFamily="34" charset="-122"/>
              <a:ea typeface="微软雅黑" pitchFamily="34" charset="-122"/>
            </a:endParaRPr>
          </a:p>
          <a:p>
            <a:pPr algn="ctr" fontAlgn="auto">
              <a:spcBef>
                <a:spcPts val="0"/>
              </a:spcBef>
              <a:spcAft>
                <a:spcPts val="0"/>
              </a:spcAft>
              <a:defRPr/>
            </a:pPr>
            <a:endParaRPr lang="en-US" altLang="zh-CN" sz="1400" dirty="0">
              <a:latin typeface="微软雅黑" pitchFamily="34" charset="-122"/>
              <a:ea typeface="微软雅黑" pitchFamily="34" charset="-122"/>
            </a:endParaRPr>
          </a:p>
        </p:txBody>
      </p:sp>
      <p:sp>
        <p:nvSpPr>
          <p:cNvPr id="8" name="矩形 7"/>
          <p:cNvSpPr/>
          <p:nvPr/>
        </p:nvSpPr>
        <p:spPr>
          <a:xfrm>
            <a:off x="1214438" y="1476375"/>
            <a:ext cx="2071687" cy="954088"/>
          </a:xfrm>
          <a:prstGeom prst="rect">
            <a:avLst/>
          </a:prstGeom>
          <a:solidFill>
            <a:schemeClr val="accent6"/>
          </a:solidFill>
          <a:ln>
            <a:solidFill>
              <a:schemeClr val="accent6"/>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通过战略联盟和并购加强公司的生态系统</a:t>
            </a: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F:\嘉嘉购文档模板\新建文件夹\0 (26).jpg"/>
          <p:cNvPicPr>
            <a:picLocks noChangeAspect="1" noChangeArrowheads="1"/>
          </p:cNvPicPr>
          <p:nvPr/>
        </p:nvPicPr>
        <p:blipFill>
          <a:blip r:embed="rId2" cstate="print"/>
          <a:srcRect/>
          <a:stretch>
            <a:fillRect/>
          </a:stretch>
        </p:blipFill>
        <p:spPr bwMode="auto">
          <a:xfrm>
            <a:off x="157163" y="0"/>
            <a:ext cx="8707437" cy="6096000"/>
          </a:xfrm>
          <a:prstGeom prst="rect">
            <a:avLst/>
          </a:prstGeom>
          <a:noFill/>
          <a:ln w="9525">
            <a:noFill/>
            <a:miter lim="800000"/>
            <a:headEnd/>
            <a:tailEnd/>
          </a:ln>
        </p:spPr>
      </p:pic>
      <p:sp>
        <p:nvSpPr>
          <p:cNvPr id="14" name="标题 13"/>
          <p:cNvSpPr>
            <a:spLocks noGrp="1"/>
          </p:cNvSpPr>
          <p:nvPr>
            <p:ph type="title"/>
          </p:nvPr>
        </p:nvSpPr>
        <p:spPr>
          <a:xfrm>
            <a:off x="785813" y="0"/>
            <a:ext cx="6143625" cy="762000"/>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重构和小微金融服务公司的关系</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27827AF0-50C3-4175-852E-62838DDC545F}" type="slidenum">
              <a:rPr lang="zh-CN" altLang="en-US"/>
              <a:pPr>
                <a:defRPr/>
              </a:pPr>
              <a:t>21</a:t>
            </a:fld>
            <a:endParaRPr lang="zh-CN" altLang="en-US" dirty="0"/>
          </a:p>
        </p:txBody>
      </p:sp>
      <p:sp>
        <p:nvSpPr>
          <p:cNvPr id="5" name="TextBox 4"/>
          <p:cNvSpPr txBox="1"/>
          <p:nvPr/>
        </p:nvSpPr>
        <p:spPr>
          <a:xfrm>
            <a:off x="5357813" y="1333500"/>
            <a:ext cx="3143250" cy="307975"/>
          </a:xfrm>
          <a:prstGeom prst="rect">
            <a:avLst/>
          </a:prstGeom>
          <a:solidFill>
            <a:schemeClr val="accent6"/>
          </a:solidFill>
          <a:ln>
            <a:solidFill>
              <a:schemeClr val="accent6"/>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聚焦核心的电商业务</a:t>
            </a:r>
          </a:p>
        </p:txBody>
      </p:sp>
      <p:sp>
        <p:nvSpPr>
          <p:cNvPr id="6" name="TextBox 5"/>
          <p:cNvSpPr txBox="1"/>
          <p:nvPr/>
        </p:nvSpPr>
        <p:spPr>
          <a:xfrm>
            <a:off x="5214938" y="3333750"/>
            <a:ext cx="3286125" cy="523875"/>
          </a:xfrm>
          <a:prstGeom prst="rect">
            <a:avLst/>
          </a:prstGeom>
          <a:solidFill>
            <a:schemeClr val="tx2">
              <a:lumMod val="60000"/>
              <a:lumOff val="40000"/>
            </a:schemeClr>
          </a:solidFill>
          <a:ln>
            <a:solidFill>
              <a:schemeClr val="tx2">
                <a:lumMod val="60000"/>
                <a:lumOff val="4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从完整的金融服务中获取长期利益</a:t>
            </a:r>
            <a:endParaRPr lang="en-US" altLang="zh-CN" sz="1400" dirty="0">
              <a:latin typeface="微软雅黑" pitchFamily="34" charset="-122"/>
              <a:ea typeface="微软雅黑" pitchFamily="34" charset="-122"/>
            </a:endParaRPr>
          </a:p>
          <a:p>
            <a:pP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7" name="TextBox 6"/>
          <p:cNvSpPr txBox="1"/>
          <p:nvPr/>
        </p:nvSpPr>
        <p:spPr>
          <a:xfrm>
            <a:off x="5429250" y="4333875"/>
            <a:ext cx="3071813" cy="523875"/>
          </a:xfrm>
          <a:prstGeom prst="rect">
            <a:avLst/>
          </a:prstGeom>
          <a:solidFill>
            <a:schemeClr val="accent1">
              <a:lumMod val="60000"/>
              <a:lumOff val="40000"/>
            </a:schemeClr>
          </a:solidFill>
          <a:ln>
            <a:solidFill>
              <a:schemeClr val="accent1">
                <a:lumMod val="60000"/>
                <a:lumOff val="4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优惠条款继续存在</a:t>
            </a:r>
            <a:endParaRPr lang="en-US" altLang="zh-CN" sz="1400" dirty="0">
              <a:latin typeface="微软雅黑" pitchFamily="34" charset="-122"/>
              <a:ea typeface="微软雅黑" pitchFamily="34" charset="-122"/>
            </a:endParaRPr>
          </a:p>
          <a:p>
            <a:pP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8" name="TextBox 7"/>
          <p:cNvSpPr txBox="1"/>
          <p:nvPr/>
        </p:nvSpPr>
        <p:spPr>
          <a:xfrm>
            <a:off x="5286375" y="5476875"/>
            <a:ext cx="3071813" cy="307975"/>
          </a:xfrm>
          <a:prstGeom prst="rect">
            <a:avLst/>
          </a:prstGeom>
          <a:solidFill>
            <a:schemeClr val="accent1">
              <a:lumMod val="20000"/>
              <a:lumOff val="80000"/>
            </a:schemeClr>
          </a:solidFill>
          <a:ln>
            <a:solidFill>
              <a:schemeClr val="accent1">
                <a:lumMod val="20000"/>
                <a:lumOff val="8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潜在的股票权益</a:t>
            </a:r>
          </a:p>
        </p:txBody>
      </p:sp>
      <p:sp>
        <p:nvSpPr>
          <p:cNvPr id="9" name="TextBox 8"/>
          <p:cNvSpPr txBox="1"/>
          <p:nvPr/>
        </p:nvSpPr>
        <p:spPr>
          <a:xfrm>
            <a:off x="500063" y="1333500"/>
            <a:ext cx="3429000" cy="523875"/>
          </a:xfrm>
          <a:prstGeom prst="rect">
            <a:avLst/>
          </a:prstGeom>
          <a:solidFill>
            <a:schemeClr val="accent6"/>
          </a:solidFill>
          <a:ln>
            <a:solidFill>
              <a:schemeClr val="accent6"/>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中小企业贷款并入到小微金融服务公司</a:t>
            </a:r>
            <a:endParaRPr lang="en-US" altLang="zh-CN" sz="1400" dirty="0">
              <a:latin typeface="微软雅黑" pitchFamily="34" charset="-122"/>
              <a:ea typeface="微软雅黑" pitchFamily="34" charset="-122"/>
            </a:endParaRPr>
          </a:p>
          <a:p>
            <a:pP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10" name="TextBox 9"/>
          <p:cNvSpPr txBox="1"/>
          <p:nvPr/>
        </p:nvSpPr>
        <p:spPr>
          <a:xfrm>
            <a:off x="500063" y="2333625"/>
            <a:ext cx="3357562" cy="523875"/>
          </a:xfrm>
          <a:prstGeom prst="rect">
            <a:avLst/>
          </a:prstGeom>
          <a:solidFill>
            <a:schemeClr val="bg1">
              <a:lumMod val="75000"/>
            </a:schemeClr>
          </a:solidFill>
          <a:ln>
            <a:solidFill>
              <a:schemeClr val="bg1">
                <a:lumMod val="75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去除先前的潜在流动资产支付帽</a:t>
            </a:r>
            <a:endParaRPr lang="en-US" altLang="zh-CN" sz="1400" dirty="0">
              <a:latin typeface="微软雅黑" pitchFamily="34" charset="-122"/>
              <a:ea typeface="微软雅黑" pitchFamily="34" charset="-122"/>
            </a:endParaRPr>
          </a:p>
          <a:p>
            <a:pP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11" name="TextBox 10"/>
          <p:cNvSpPr txBox="1"/>
          <p:nvPr/>
        </p:nvSpPr>
        <p:spPr>
          <a:xfrm>
            <a:off x="571500" y="3190875"/>
            <a:ext cx="3357563" cy="738188"/>
          </a:xfrm>
          <a:prstGeom prst="rect">
            <a:avLst/>
          </a:prstGeom>
          <a:solidFill>
            <a:schemeClr val="tx2">
              <a:lumMod val="60000"/>
              <a:lumOff val="40000"/>
            </a:schemeClr>
          </a:solidFill>
          <a:ln>
            <a:solidFill>
              <a:schemeClr val="tx2">
                <a:lumMod val="60000"/>
                <a:lumOff val="4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调整利润分享协议，小微金融提供</a:t>
            </a:r>
            <a:r>
              <a:rPr lang="en-US" altLang="zh-CN" sz="1400" dirty="0">
                <a:latin typeface="微软雅黑" pitchFamily="34" charset="-122"/>
                <a:ea typeface="微软雅黑" pitchFamily="34" charset="-122"/>
              </a:rPr>
              <a:t>37.5%</a:t>
            </a:r>
            <a:r>
              <a:rPr lang="zh-CN" altLang="en-US" sz="1400" dirty="0">
                <a:latin typeface="微软雅黑" pitchFamily="34" charset="-122"/>
                <a:ea typeface="微软雅黑" pitchFamily="34" charset="-122"/>
              </a:rPr>
              <a:t>，支付宝则是</a:t>
            </a:r>
            <a:r>
              <a:rPr lang="en-US" altLang="zh-CN" sz="1400" dirty="0">
                <a:latin typeface="微软雅黑" pitchFamily="34" charset="-122"/>
                <a:ea typeface="微软雅黑" pitchFamily="34" charset="-122"/>
              </a:rPr>
              <a:t>49.9%</a:t>
            </a:r>
          </a:p>
          <a:p>
            <a:pP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12" name="矩形 11"/>
          <p:cNvSpPr/>
          <p:nvPr/>
        </p:nvSpPr>
        <p:spPr>
          <a:xfrm>
            <a:off x="571500" y="5310188"/>
            <a:ext cx="3286125" cy="523875"/>
          </a:xfrm>
          <a:prstGeom prst="rect">
            <a:avLst/>
          </a:prstGeom>
          <a:solidFill>
            <a:schemeClr val="accent1">
              <a:lumMod val="20000"/>
              <a:lumOff val="80000"/>
            </a:schemeClr>
          </a:solidFill>
          <a:ln>
            <a:solidFill>
              <a:schemeClr val="accent1">
                <a:lumMod val="20000"/>
                <a:lumOff val="8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税前利润最多可有</a:t>
            </a:r>
            <a:r>
              <a:rPr lang="en-US" altLang="zh-CN" sz="1400" dirty="0">
                <a:latin typeface="微软雅黑" pitchFamily="34" charset="-122"/>
                <a:ea typeface="微软雅黑" pitchFamily="34" charset="-122"/>
              </a:rPr>
              <a:t>33%</a:t>
            </a:r>
            <a:r>
              <a:rPr lang="zh-CN" altLang="en-US" sz="1400" dirty="0">
                <a:latin typeface="微软雅黑" pitchFamily="34" charset="-122"/>
                <a:ea typeface="微软雅黑" pitchFamily="34" charset="-122"/>
              </a:rPr>
              <a:t>直接转化为小微金融服务公司的股本</a:t>
            </a:r>
          </a:p>
        </p:txBody>
      </p:sp>
      <p:sp>
        <p:nvSpPr>
          <p:cNvPr id="13" name="矩形 12"/>
          <p:cNvSpPr/>
          <p:nvPr/>
        </p:nvSpPr>
        <p:spPr>
          <a:xfrm>
            <a:off x="642938" y="4333875"/>
            <a:ext cx="3214687" cy="523875"/>
          </a:xfrm>
          <a:prstGeom prst="rect">
            <a:avLst/>
          </a:prstGeom>
          <a:solidFill>
            <a:schemeClr val="accent1">
              <a:lumMod val="60000"/>
              <a:lumOff val="40000"/>
            </a:schemeClr>
          </a:solidFill>
          <a:ln>
            <a:solidFill>
              <a:schemeClr val="accent1">
                <a:lumMod val="60000"/>
                <a:lumOff val="4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支付宝商业协议经济条款保持不变</a:t>
            </a:r>
            <a:endParaRPr lang="en-US" altLang="zh-CN" sz="1400" dirty="0">
              <a:latin typeface="微软雅黑" pitchFamily="34" charset="-122"/>
              <a:ea typeface="微软雅黑" pitchFamily="34" charset="-122"/>
            </a:endParaRPr>
          </a:p>
          <a:p>
            <a:pP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16" name="矩形 15"/>
          <p:cNvSpPr/>
          <p:nvPr/>
        </p:nvSpPr>
        <p:spPr>
          <a:xfrm>
            <a:off x="5357813" y="2333625"/>
            <a:ext cx="3143250" cy="523875"/>
          </a:xfrm>
          <a:prstGeom prst="rect">
            <a:avLst/>
          </a:prstGeom>
          <a:solidFill>
            <a:schemeClr val="bg1">
              <a:lumMod val="75000"/>
            </a:schemeClr>
          </a:solidFill>
          <a:ln>
            <a:solidFill>
              <a:schemeClr val="bg1">
                <a:lumMod val="75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融入金融行业的整体发展</a:t>
            </a:r>
            <a:endParaRPr lang="en-US" altLang="zh-CN" sz="1400" dirty="0">
              <a:latin typeface="微软雅黑" pitchFamily="34" charset="-122"/>
              <a:ea typeface="微软雅黑" pitchFamily="34" charset="-122"/>
            </a:endParaRPr>
          </a:p>
          <a:p>
            <a:pPr fontAlgn="auto">
              <a:spcBef>
                <a:spcPts val="0"/>
              </a:spcBef>
              <a:spcAft>
                <a:spcPts val="0"/>
              </a:spcAft>
              <a:defRPr/>
            </a:pPr>
            <a:r>
              <a:rPr lang="zh-CN" altLang="en-US" sz="1400" dirty="0">
                <a:latin typeface="微软雅黑" pitchFamily="34" charset="-122"/>
                <a:ea typeface="微软雅黑" pitchFamily="34" charset="-122"/>
              </a:rPr>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F:\嘉嘉购文档模板\新建文件夹\0 (27).jpg"/>
          <p:cNvPicPr>
            <a:picLocks noChangeAspect="1" noChangeArrowheads="1"/>
          </p:cNvPicPr>
          <p:nvPr/>
        </p:nvPicPr>
        <p:blipFill>
          <a:blip r:embed="rId2" cstate="print"/>
          <a:srcRect/>
          <a:stretch>
            <a:fillRect/>
          </a:stretch>
        </p:blipFill>
        <p:spPr bwMode="auto">
          <a:xfrm>
            <a:off x="455613" y="0"/>
            <a:ext cx="8262937" cy="6096000"/>
          </a:xfrm>
          <a:prstGeom prst="rect">
            <a:avLst/>
          </a:prstGeom>
          <a:noFill/>
          <a:ln w="9525">
            <a:noFill/>
            <a:miter lim="800000"/>
            <a:headEnd/>
            <a:tailEnd/>
          </a:ln>
        </p:spPr>
      </p:pic>
      <p:sp>
        <p:nvSpPr>
          <p:cNvPr id="14" name="标题 13"/>
          <p:cNvSpPr>
            <a:spLocks noGrp="1"/>
          </p:cNvSpPr>
          <p:nvPr>
            <p:ph type="title"/>
          </p:nvPr>
        </p:nvSpPr>
        <p:spPr>
          <a:xfrm>
            <a:off x="1143000" y="0"/>
            <a:ext cx="5429250" cy="571500"/>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成功的管理团队和企业文化</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751F0703-E84C-4B87-9C50-92C712F1425C}" type="slidenum">
              <a:rPr lang="zh-CN" altLang="en-US"/>
              <a:pPr>
                <a:defRPr/>
              </a:pPr>
              <a:t>22</a:t>
            </a:fld>
            <a:endParaRPr lang="zh-CN" altLang="en-US" dirty="0"/>
          </a:p>
        </p:txBody>
      </p:sp>
      <p:sp>
        <p:nvSpPr>
          <p:cNvPr id="5" name="矩形 4"/>
          <p:cNvSpPr/>
          <p:nvPr/>
        </p:nvSpPr>
        <p:spPr>
          <a:xfrm>
            <a:off x="1785938" y="5262563"/>
            <a:ext cx="5715000" cy="646112"/>
          </a:xfrm>
          <a:prstGeom prst="rect">
            <a:avLst/>
          </a:prstGeom>
          <a:solidFill>
            <a:schemeClr val="bg1"/>
          </a:solidFill>
          <a:ln>
            <a:solidFill>
              <a:schemeClr val="bg1"/>
            </a:solidFill>
          </a:ln>
        </p:spPr>
        <p:txBody>
          <a:bodyPr>
            <a:spAutoFit/>
          </a:bodyPr>
          <a:lstStyle/>
          <a:p>
            <a:pPr fontAlgn="auto">
              <a:spcBef>
                <a:spcPts val="0"/>
              </a:spcBef>
              <a:spcAft>
                <a:spcPts val="0"/>
              </a:spcAft>
              <a:defRPr/>
            </a:pPr>
            <a:r>
              <a:rPr lang="zh-CN" altLang="en-US" b="1" dirty="0">
                <a:solidFill>
                  <a:schemeClr val="accent6"/>
                </a:solidFill>
                <a:latin typeface="+mn-ea"/>
                <a:ea typeface="+mn-ea"/>
              </a:rPr>
              <a:t>公司多年来稳扎稳打地不断开发和推出大型新业务</a:t>
            </a:r>
            <a:endParaRPr lang="en-US" altLang="zh-CN" b="1" dirty="0">
              <a:solidFill>
                <a:schemeClr val="accent6"/>
              </a:solidFill>
              <a:latin typeface="+mn-ea"/>
              <a:ea typeface="+mn-ea"/>
            </a:endParaRPr>
          </a:p>
          <a:p>
            <a:pPr fontAlgn="auto">
              <a:spcBef>
                <a:spcPts val="0"/>
              </a:spcBef>
              <a:spcAft>
                <a:spcPts val="0"/>
              </a:spcAft>
              <a:defRPr/>
            </a:pPr>
            <a:endParaRPr lang="zh-CN" altLang="en-US" dirty="0">
              <a:solidFill>
                <a:schemeClr val="accent6"/>
              </a:solidFill>
              <a:latin typeface="+mn-lt"/>
              <a:ea typeface="+mn-ea"/>
            </a:endParaRPr>
          </a:p>
        </p:txBody>
      </p:sp>
      <p:sp>
        <p:nvSpPr>
          <p:cNvPr id="27653" name="矩形 5"/>
          <p:cNvSpPr>
            <a:spLocks noChangeArrowheads="1"/>
          </p:cNvSpPr>
          <p:nvPr/>
        </p:nvSpPr>
        <p:spPr bwMode="auto">
          <a:xfrm>
            <a:off x="357188" y="1035050"/>
            <a:ext cx="8786812" cy="584200"/>
          </a:xfrm>
          <a:prstGeom prst="rect">
            <a:avLst/>
          </a:prstGeom>
          <a:solidFill>
            <a:schemeClr val="bg1"/>
          </a:solidFill>
          <a:ln w="9525">
            <a:noFill/>
            <a:miter lim="800000"/>
            <a:headEnd/>
            <a:tailEnd/>
          </a:ln>
        </p:spPr>
        <p:txBody>
          <a:bodyPr>
            <a:spAutoFit/>
          </a:bodyPr>
          <a:lstStyle/>
          <a:p>
            <a:r>
              <a:rPr lang="zh-CN" altLang="en-US" sz="1400" b="1">
                <a:solidFill>
                  <a:srgbClr val="FF0000"/>
                </a:solidFill>
                <a:latin typeface="微软雅黑" pitchFamily="34" charset="-122"/>
                <a:ea typeface="微软雅黑" pitchFamily="34" charset="-122"/>
              </a:rPr>
              <a:t>常务董事长马云    常务副董事长蔡崇信    </a:t>
            </a:r>
            <a:r>
              <a:rPr lang="en-US" altLang="zh-CN" sz="1400" b="1">
                <a:solidFill>
                  <a:srgbClr val="FF0000"/>
                </a:solidFill>
                <a:latin typeface="微软雅黑" pitchFamily="34" charset="-122"/>
                <a:ea typeface="微软雅黑" pitchFamily="34" charset="-122"/>
              </a:rPr>
              <a:t>CEO</a:t>
            </a:r>
            <a:r>
              <a:rPr lang="zh-CN" altLang="en-US" sz="1400" b="1">
                <a:solidFill>
                  <a:srgbClr val="FF0000"/>
                </a:solidFill>
                <a:latin typeface="微软雅黑" pitchFamily="34" charset="-122"/>
                <a:ea typeface="微软雅黑" pitchFamily="34" charset="-122"/>
              </a:rPr>
              <a:t>陆兆禧      </a:t>
            </a:r>
            <a:r>
              <a:rPr lang="en-US" altLang="zh-CN" sz="1400" b="1">
                <a:solidFill>
                  <a:srgbClr val="FF0000"/>
                </a:solidFill>
                <a:latin typeface="微软雅黑" pitchFamily="34" charset="-122"/>
                <a:ea typeface="微软雅黑" pitchFamily="34" charset="-122"/>
              </a:rPr>
              <a:t>CFO</a:t>
            </a:r>
            <a:r>
              <a:rPr lang="zh-CN" altLang="en-US" sz="1400" b="1">
                <a:solidFill>
                  <a:srgbClr val="FF0000"/>
                </a:solidFill>
                <a:latin typeface="微软雅黑" pitchFamily="34" charset="-122"/>
                <a:ea typeface="微软雅黑" pitchFamily="34" charset="-122"/>
              </a:rPr>
              <a:t>武卫        </a:t>
            </a:r>
            <a:r>
              <a:rPr lang="en-US" altLang="zh-CN" sz="1400" b="1">
                <a:solidFill>
                  <a:srgbClr val="FF0000"/>
                </a:solidFill>
                <a:latin typeface="微软雅黑" pitchFamily="34" charset="-122"/>
                <a:ea typeface="微软雅黑" pitchFamily="34" charset="-122"/>
              </a:rPr>
              <a:t>COO</a:t>
            </a:r>
            <a:r>
              <a:rPr lang="zh-CN" altLang="en-US" sz="1400" b="1">
                <a:solidFill>
                  <a:srgbClr val="FF0000"/>
                </a:solidFill>
                <a:latin typeface="微软雅黑" pitchFamily="34" charset="-122"/>
                <a:ea typeface="微软雅黑" pitchFamily="34" charset="-122"/>
              </a:rPr>
              <a:t>张勇          </a:t>
            </a:r>
            <a:r>
              <a:rPr lang="en-US" altLang="zh-CN" sz="1400" b="1">
                <a:solidFill>
                  <a:srgbClr val="FF0000"/>
                </a:solidFill>
                <a:latin typeface="微软雅黑" pitchFamily="34" charset="-122"/>
                <a:ea typeface="微软雅黑" pitchFamily="34" charset="-122"/>
              </a:rPr>
              <a:t>CTO</a:t>
            </a:r>
            <a:r>
              <a:rPr lang="zh-CN" altLang="en-US" sz="1400" b="1">
                <a:solidFill>
                  <a:srgbClr val="FF0000"/>
                </a:solidFill>
                <a:latin typeface="微软雅黑" pitchFamily="34" charset="-122"/>
                <a:ea typeface="微软雅黑" pitchFamily="34" charset="-122"/>
              </a:rPr>
              <a:t>王坚</a:t>
            </a:r>
            <a:endParaRPr lang="en-US" altLang="zh-CN" sz="1400" b="1">
              <a:solidFill>
                <a:srgbClr val="FF0000"/>
              </a:solidFill>
              <a:latin typeface="微软雅黑" pitchFamily="34" charset="-122"/>
              <a:ea typeface="微软雅黑" pitchFamily="34" charset="-122"/>
            </a:endParaRPr>
          </a:p>
          <a:p>
            <a:endParaRPr lang="zh-CN" altLang="en-US">
              <a:latin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descr="F:\嘉嘉购文档模板\新建文件夹\0 (28).jpg"/>
          <p:cNvPicPr>
            <a:picLocks noChangeAspect="1" noChangeArrowheads="1"/>
          </p:cNvPicPr>
          <p:nvPr/>
        </p:nvPicPr>
        <p:blipFill>
          <a:blip r:embed="rId2" cstate="print"/>
          <a:srcRect/>
          <a:stretch>
            <a:fillRect/>
          </a:stretch>
        </p:blipFill>
        <p:spPr bwMode="auto">
          <a:xfrm>
            <a:off x="500063" y="17463"/>
            <a:ext cx="8072437" cy="5991225"/>
          </a:xfrm>
          <a:prstGeom prst="rect">
            <a:avLst/>
          </a:prstGeom>
          <a:noFill/>
          <a:ln w="9525">
            <a:noFill/>
            <a:miter lim="800000"/>
            <a:headEnd/>
            <a:tailEnd/>
          </a:ln>
        </p:spPr>
      </p:pic>
      <p:sp>
        <p:nvSpPr>
          <p:cNvPr id="14" name="标题 13"/>
          <p:cNvSpPr>
            <a:spLocks noGrp="1"/>
          </p:cNvSpPr>
          <p:nvPr>
            <p:ph type="title"/>
          </p:nvPr>
        </p:nvSpPr>
        <p:spPr>
          <a:xfrm>
            <a:off x="642938" y="119063"/>
            <a:ext cx="5857875" cy="571500"/>
          </a:xfrm>
          <a:solidFill>
            <a:schemeClr val="bg1"/>
          </a:solidFill>
          <a:ln>
            <a:solidFill>
              <a:schemeClr val="bg1"/>
            </a:solidFill>
          </a:ln>
        </p:spPr>
        <p:txBody>
          <a:bodyPr rtlCol="0"/>
          <a:lstStyle/>
          <a:p>
            <a:pPr fontAlgn="auto">
              <a:spcAft>
                <a:spcPts val="0"/>
              </a:spcAft>
              <a:defRPr/>
            </a:pPr>
            <a:r>
              <a:rPr lang="zh-CN" altLang="en-US" dirty="0" smtClean="0">
                <a:solidFill>
                  <a:schemeClr val="accent6">
                    <a:lumMod val="75000"/>
                  </a:schemeClr>
                </a:solidFill>
              </a:rPr>
              <a:t>财务概况</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CE932E76-C177-45F1-AD53-39D93DFA9BCD}" type="slidenum">
              <a:rPr lang="zh-CN" altLang="en-US"/>
              <a:pPr>
                <a:defRPr/>
              </a:pPr>
              <a:t>23</a:t>
            </a:fld>
            <a:endParaRPr lang="zh-CN" altLang="en-US" dirty="0"/>
          </a:p>
        </p:txBody>
      </p:sp>
      <p:sp>
        <p:nvSpPr>
          <p:cNvPr id="28676" name="TextBox 5"/>
          <p:cNvSpPr txBox="1">
            <a:spLocks noChangeArrowheads="1"/>
          </p:cNvSpPr>
          <p:nvPr/>
        </p:nvSpPr>
        <p:spPr bwMode="auto">
          <a:xfrm>
            <a:off x="1003300" y="1047750"/>
            <a:ext cx="7127875" cy="4062413"/>
          </a:xfrm>
          <a:prstGeom prst="rect">
            <a:avLst/>
          </a:prstGeom>
          <a:solidFill>
            <a:schemeClr val="bg1"/>
          </a:solidFill>
          <a:ln w="9525">
            <a:solidFill>
              <a:schemeClr val="bg1"/>
            </a:solidFill>
            <a:miter lim="800000"/>
            <a:headEnd/>
            <a:tailEnd/>
          </a:ln>
        </p:spPr>
        <p:txBody>
          <a:bodyPr>
            <a:spAutoFit/>
          </a:bodyPr>
          <a:lstStyle/>
          <a:p>
            <a:pPr>
              <a:lnSpc>
                <a:spcPts val="2400"/>
              </a:lnSpc>
            </a:pPr>
            <a:r>
              <a:rPr lang="en-US" altLang="zh-CN" sz="1400">
                <a:latin typeface="微软雅黑" pitchFamily="34" charset="-122"/>
                <a:ea typeface="微软雅黑" pitchFamily="34" charset="-122"/>
              </a:rPr>
              <a:t>1</a:t>
            </a:r>
            <a:r>
              <a:rPr lang="zh-CN" altLang="en-US" sz="1400">
                <a:latin typeface="微软雅黑" pitchFamily="34" charset="-122"/>
                <a:ea typeface="微软雅黑" pitchFamily="34" charset="-122"/>
              </a:rPr>
              <a:t>、具有吸引力的商业模式</a:t>
            </a:r>
            <a:endParaRPr lang="en-US" altLang="zh-CN" sz="1400">
              <a:latin typeface="微软雅黑" pitchFamily="34" charset="-122"/>
              <a:ea typeface="微软雅黑" pitchFamily="34" charset="-122"/>
            </a:endParaRPr>
          </a:p>
          <a:p>
            <a:pPr>
              <a:lnSpc>
                <a:spcPts val="2400"/>
              </a:lnSpc>
            </a:pPr>
            <a:endParaRPr lang="en-US" altLang="zh-CN" sz="1400">
              <a:latin typeface="微软雅黑" pitchFamily="34" charset="-122"/>
              <a:ea typeface="微软雅黑" pitchFamily="34" charset="-122"/>
            </a:endParaRPr>
          </a:p>
          <a:p>
            <a:pPr>
              <a:lnSpc>
                <a:spcPts val="2400"/>
              </a:lnSpc>
            </a:pPr>
            <a:r>
              <a:rPr lang="en-US" altLang="zh-CN" sz="1400">
                <a:latin typeface="微软雅黑" pitchFamily="34" charset="-122"/>
                <a:ea typeface="微软雅黑" pitchFamily="34" charset="-122"/>
              </a:rPr>
              <a:t>2</a:t>
            </a:r>
            <a:r>
              <a:rPr lang="zh-CN" altLang="en-US" sz="1400">
                <a:latin typeface="微软雅黑" pitchFamily="34" charset="-122"/>
                <a:ea typeface="微软雅黑" pitchFamily="34" charset="-122"/>
              </a:rPr>
              <a:t>、可预期的成交额的持续增长和不断提升的移动端贡献</a:t>
            </a:r>
            <a:endParaRPr lang="en-US" altLang="zh-CN" sz="1400">
              <a:latin typeface="微软雅黑" pitchFamily="34" charset="-122"/>
              <a:ea typeface="微软雅黑" pitchFamily="34" charset="-122"/>
            </a:endParaRPr>
          </a:p>
          <a:p>
            <a:pPr>
              <a:lnSpc>
                <a:spcPts val="2400"/>
              </a:lnSpc>
            </a:pPr>
            <a:endParaRPr lang="en-US" altLang="zh-CN" sz="1400">
              <a:latin typeface="微软雅黑" pitchFamily="34" charset="-122"/>
              <a:ea typeface="微软雅黑" pitchFamily="34" charset="-122"/>
            </a:endParaRPr>
          </a:p>
          <a:p>
            <a:pPr>
              <a:lnSpc>
                <a:spcPts val="2400"/>
              </a:lnSpc>
            </a:pPr>
            <a:r>
              <a:rPr lang="en-US" altLang="zh-CN" sz="1400">
                <a:latin typeface="微软雅黑" pitchFamily="34" charset="-122"/>
                <a:ea typeface="微软雅黑" pitchFamily="34" charset="-122"/>
              </a:rPr>
              <a:t>3</a:t>
            </a:r>
            <a:r>
              <a:rPr lang="zh-CN" altLang="en-US" sz="1400">
                <a:latin typeface="微软雅黑" pitchFamily="34" charset="-122"/>
                <a:ea typeface="微软雅黑" pitchFamily="34" charset="-122"/>
              </a:rPr>
              <a:t>、 移动端的货币化率预期将继续接近非移动端</a:t>
            </a:r>
            <a:endParaRPr lang="en-US" altLang="zh-CN" sz="1400">
              <a:latin typeface="微软雅黑" pitchFamily="34" charset="-122"/>
              <a:ea typeface="微软雅黑" pitchFamily="34" charset="-122"/>
            </a:endParaRPr>
          </a:p>
          <a:p>
            <a:pPr>
              <a:lnSpc>
                <a:spcPts val="2400"/>
              </a:lnSpc>
            </a:pPr>
            <a:endParaRPr lang="en-US" altLang="zh-CN" sz="1400">
              <a:latin typeface="微软雅黑" pitchFamily="34" charset="-122"/>
              <a:ea typeface="微软雅黑" pitchFamily="34" charset="-122"/>
            </a:endParaRPr>
          </a:p>
          <a:p>
            <a:pPr>
              <a:lnSpc>
                <a:spcPts val="2400"/>
              </a:lnSpc>
            </a:pPr>
            <a:r>
              <a:rPr lang="en-US" altLang="zh-CN" sz="1400">
                <a:latin typeface="微软雅黑" pitchFamily="34" charset="-122"/>
                <a:ea typeface="微软雅黑" pitchFamily="34" charset="-122"/>
              </a:rPr>
              <a:t>4</a:t>
            </a:r>
            <a:r>
              <a:rPr lang="zh-CN" altLang="en-US" sz="1400">
                <a:latin typeface="微软雅黑" pitchFamily="34" charset="-122"/>
                <a:ea typeface="微软雅黑" pitchFamily="34" charset="-122"/>
              </a:rPr>
              <a:t>、强劲的营收增长</a:t>
            </a:r>
            <a:endParaRPr lang="en-US" altLang="zh-CN" sz="1400">
              <a:latin typeface="微软雅黑" pitchFamily="34" charset="-122"/>
              <a:ea typeface="微软雅黑" pitchFamily="34" charset="-122"/>
            </a:endParaRPr>
          </a:p>
          <a:p>
            <a:pPr>
              <a:lnSpc>
                <a:spcPts val="2400"/>
              </a:lnSpc>
            </a:pPr>
            <a:endParaRPr lang="en-US" altLang="zh-CN" sz="1400">
              <a:latin typeface="微软雅黑" pitchFamily="34" charset="-122"/>
              <a:ea typeface="微软雅黑" pitchFamily="34" charset="-122"/>
            </a:endParaRPr>
          </a:p>
          <a:p>
            <a:pPr>
              <a:lnSpc>
                <a:spcPts val="2400"/>
              </a:lnSpc>
            </a:pPr>
            <a:r>
              <a:rPr lang="en-US" altLang="zh-CN" sz="1400">
                <a:latin typeface="微软雅黑" pitchFamily="34" charset="-122"/>
                <a:ea typeface="微软雅黑" pitchFamily="34" charset="-122"/>
              </a:rPr>
              <a:t>5</a:t>
            </a:r>
            <a:r>
              <a:rPr lang="zh-CN" altLang="en-US" sz="1400">
                <a:latin typeface="微软雅黑" pitchFamily="34" charset="-122"/>
                <a:ea typeface="微软雅黑" pitchFamily="34" charset="-122"/>
              </a:rPr>
              <a:t>、结构成本优势和显著的运营杠杆效应</a:t>
            </a:r>
            <a:endParaRPr lang="en-US" altLang="zh-CN" sz="1400">
              <a:latin typeface="微软雅黑" pitchFamily="34" charset="-122"/>
              <a:ea typeface="微软雅黑" pitchFamily="34" charset="-122"/>
            </a:endParaRPr>
          </a:p>
          <a:p>
            <a:pPr>
              <a:lnSpc>
                <a:spcPts val="2400"/>
              </a:lnSpc>
            </a:pPr>
            <a:endParaRPr lang="en-US" altLang="zh-CN" sz="1400">
              <a:latin typeface="微软雅黑" pitchFamily="34" charset="-122"/>
              <a:ea typeface="微软雅黑" pitchFamily="34" charset="-122"/>
            </a:endParaRPr>
          </a:p>
          <a:p>
            <a:pPr>
              <a:lnSpc>
                <a:spcPts val="2400"/>
              </a:lnSpc>
            </a:pPr>
            <a:r>
              <a:rPr lang="en-US" altLang="zh-CN" sz="1400">
                <a:latin typeface="微软雅黑" pitchFamily="34" charset="-122"/>
                <a:ea typeface="微软雅黑" pitchFamily="34" charset="-122"/>
              </a:rPr>
              <a:t>6</a:t>
            </a:r>
            <a:r>
              <a:rPr lang="zh-CN" altLang="en-US" sz="1400">
                <a:latin typeface="微软雅黑" pitchFamily="34" charset="-122"/>
                <a:ea typeface="微软雅黑" pitchFamily="34" charset="-122"/>
              </a:rPr>
              <a:t>、长期投资增长率</a:t>
            </a:r>
            <a:endParaRPr lang="en-US" altLang="zh-CN" sz="1400">
              <a:latin typeface="微软雅黑" pitchFamily="34" charset="-122"/>
              <a:ea typeface="微软雅黑" pitchFamily="34" charset="-122"/>
            </a:endParaRPr>
          </a:p>
          <a:p>
            <a:pPr>
              <a:lnSpc>
                <a:spcPts val="2400"/>
              </a:lnSpc>
            </a:pPr>
            <a:endParaRPr lang="en-US" altLang="zh-CN" sz="1400">
              <a:latin typeface="微软雅黑" pitchFamily="34" charset="-122"/>
              <a:ea typeface="微软雅黑" pitchFamily="34" charset="-122"/>
            </a:endParaRPr>
          </a:p>
          <a:p>
            <a:pPr>
              <a:lnSpc>
                <a:spcPts val="2400"/>
              </a:lnSpc>
            </a:pPr>
            <a:r>
              <a:rPr lang="en-US" altLang="zh-CN" sz="1400">
                <a:latin typeface="微软雅黑" pitchFamily="34" charset="-122"/>
                <a:ea typeface="微软雅黑" pitchFamily="34" charset="-122"/>
              </a:rPr>
              <a:t>7</a:t>
            </a:r>
            <a:r>
              <a:rPr lang="zh-CN" altLang="en-US" sz="1400">
                <a:latin typeface="微软雅黑" pitchFamily="34" charset="-122"/>
                <a:ea typeface="微软雅黑" pitchFamily="34" charset="-122"/>
              </a:rPr>
              <a:t>、强劲的现金流</a:t>
            </a:r>
            <a:endParaRPr lang="zh-CN" altLang="en-US">
              <a:latin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标题 13"/>
          <p:cNvSpPr>
            <a:spLocks noGrp="1"/>
          </p:cNvSpPr>
          <p:nvPr>
            <p:ph type="title"/>
          </p:nvPr>
        </p:nvSpPr>
        <p:spPr>
          <a:xfrm>
            <a:off x="457200" y="119063"/>
            <a:ext cx="8229600" cy="571500"/>
          </a:xfrm>
        </p:spPr>
        <p:txBody>
          <a:bodyPr/>
          <a:lstStyle/>
          <a:p>
            <a:r>
              <a:rPr lang="zh-CN" altLang="en-US" smtClean="0"/>
              <a:t>我们收费模块</a:t>
            </a: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BF3CB680-5D17-4D11-A681-83E6713F52C0}" type="slidenum">
              <a:rPr lang="zh-CN" altLang="en-US"/>
              <a:pPr>
                <a:defRPr/>
              </a:pPr>
              <a:t>24</a:t>
            </a:fld>
            <a:endParaRPr lang="zh-CN" altLang="en-US" dirty="0"/>
          </a:p>
        </p:txBody>
      </p:sp>
      <p:pic>
        <p:nvPicPr>
          <p:cNvPr id="29699" name="Picture 3" descr="F:\嘉嘉购文档模板\新建文件夹\0 (29).jpg"/>
          <p:cNvPicPr>
            <a:picLocks noChangeAspect="1" noChangeArrowheads="1"/>
          </p:cNvPicPr>
          <p:nvPr/>
        </p:nvPicPr>
        <p:blipFill>
          <a:blip r:embed="rId2" cstate="print"/>
          <a:srcRect/>
          <a:stretch>
            <a:fillRect/>
          </a:stretch>
        </p:blipFill>
        <p:spPr bwMode="auto">
          <a:xfrm>
            <a:off x="296863" y="15875"/>
            <a:ext cx="8204200" cy="6080125"/>
          </a:xfrm>
          <a:prstGeom prst="rect">
            <a:avLst/>
          </a:prstGeom>
          <a:noFill/>
          <a:ln w="9525">
            <a:noFill/>
            <a:miter lim="800000"/>
            <a:headEnd/>
            <a:tailEnd/>
          </a:ln>
        </p:spPr>
      </p:pic>
      <p:sp>
        <p:nvSpPr>
          <p:cNvPr id="6" name="TextBox 5"/>
          <p:cNvSpPr txBox="1"/>
          <p:nvPr/>
        </p:nvSpPr>
        <p:spPr>
          <a:xfrm>
            <a:off x="2286000" y="3976688"/>
            <a:ext cx="1714500" cy="461962"/>
          </a:xfrm>
          <a:prstGeom prst="rect">
            <a:avLst/>
          </a:prstGeom>
          <a:solidFill>
            <a:schemeClr val="bg1">
              <a:lumMod val="85000"/>
            </a:schemeClr>
          </a:solidFill>
          <a:ln>
            <a:solidFill>
              <a:schemeClr val="bg1">
                <a:lumMod val="85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会员和增值服务费</a:t>
            </a:r>
            <a:endParaRPr lang="en-US" altLang="zh-CN" sz="1200" dirty="0">
              <a:latin typeface="微软雅黑" pitchFamily="34" charset="-122"/>
              <a:ea typeface="微软雅黑" pitchFamily="34" charset="-122"/>
            </a:endParaRPr>
          </a:p>
          <a:p>
            <a:pPr fontAlgn="auto">
              <a:spcBef>
                <a:spcPts val="0"/>
              </a:spcBef>
              <a:spcAft>
                <a:spcPts val="0"/>
              </a:spcAft>
              <a:defRPr/>
            </a:pPr>
            <a:r>
              <a:rPr lang="zh-CN" altLang="en-US" sz="1200" dirty="0">
                <a:latin typeface="微软雅黑" pitchFamily="34" charset="-122"/>
                <a:ea typeface="微软雅黑" pitchFamily="34" charset="-122"/>
              </a:rPr>
              <a:t>线上市场服务</a:t>
            </a:r>
          </a:p>
        </p:txBody>
      </p:sp>
      <p:sp>
        <p:nvSpPr>
          <p:cNvPr id="8" name="TextBox 7"/>
          <p:cNvSpPr txBox="1"/>
          <p:nvPr/>
        </p:nvSpPr>
        <p:spPr>
          <a:xfrm>
            <a:off x="4286250" y="3976688"/>
            <a:ext cx="1714500" cy="461962"/>
          </a:xfrm>
          <a:prstGeom prst="rect">
            <a:avLst/>
          </a:prstGeom>
          <a:solidFill>
            <a:schemeClr val="bg1">
              <a:lumMod val="85000"/>
            </a:schemeClr>
          </a:solidFill>
          <a:ln>
            <a:solidFill>
              <a:schemeClr val="bg1">
                <a:lumMod val="85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手续费</a:t>
            </a:r>
            <a:endParaRPr lang="en-US" altLang="zh-CN" sz="1200" dirty="0">
              <a:latin typeface="微软雅黑" pitchFamily="34" charset="-122"/>
              <a:ea typeface="微软雅黑" pitchFamily="34" charset="-122"/>
            </a:endParaRPr>
          </a:p>
          <a:p>
            <a:pPr fontAlgn="auto">
              <a:spcBef>
                <a:spcPts val="0"/>
              </a:spcBef>
              <a:spcAft>
                <a:spcPts val="0"/>
              </a:spcAft>
              <a:defRPr/>
            </a:pPr>
            <a:r>
              <a:rPr lang="zh-CN" altLang="en-US" sz="1200" dirty="0">
                <a:latin typeface="微软雅黑" pitchFamily="34" charset="-122"/>
                <a:ea typeface="微软雅黑" pitchFamily="34" charset="-122"/>
              </a:rPr>
              <a:t>第三方营销会员费</a:t>
            </a:r>
          </a:p>
        </p:txBody>
      </p:sp>
      <p:sp>
        <p:nvSpPr>
          <p:cNvPr id="9" name="TextBox 8"/>
          <p:cNvSpPr txBox="1"/>
          <p:nvPr/>
        </p:nvSpPr>
        <p:spPr>
          <a:xfrm>
            <a:off x="6357938" y="1905000"/>
            <a:ext cx="1714500" cy="461963"/>
          </a:xfrm>
          <a:prstGeom prst="rect">
            <a:avLst/>
          </a:prstGeom>
          <a:solidFill>
            <a:schemeClr val="bg1">
              <a:lumMod val="85000"/>
            </a:schemeClr>
          </a:solidFill>
          <a:ln>
            <a:solidFill>
              <a:schemeClr val="bg1">
                <a:lumMod val="85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手续费</a:t>
            </a:r>
            <a:endParaRPr lang="en-US" altLang="zh-CN" sz="1200" dirty="0">
              <a:latin typeface="微软雅黑" pitchFamily="34" charset="-122"/>
              <a:ea typeface="微软雅黑" pitchFamily="34" charset="-122"/>
            </a:endParaRPr>
          </a:p>
          <a:p>
            <a:pPr fontAlgn="auto">
              <a:spcBef>
                <a:spcPts val="0"/>
              </a:spcBef>
              <a:spcAft>
                <a:spcPts val="0"/>
              </a:spcAft>
              <a:defRPr/>
            </a:pPr>
            <a:r>
              <a:rPr lang="zh-CN" altLang="en-US" sz="1200" dirty="0">
                <a:latin typeface="微软雅黑" pitchFamily="34" charset="-122"/>
                <a:ea typeface="微软雅黑" pitchFamily="34" charset="-122"/>
              </a:rPr>
              <a:t>展位费</a:t>
            </a:r>
          </a:p>
        </p:txBody>
      </p:sp>
      <p:sp>
        <p:nvSpPr>
          <p:cNvPr id="10" name="TextBox 9"/>
          <p:cNvSpPr txBox="1"/>
          <p:nvPr/>
        </p:nvSpPr>
        <p:spPr>
          <a:xfrm>
            <a:off x="4357688" y="2690813"/>
            <a:ext cx="1714500" cy="461962"/>
          </a:xfrm>
          <a:prstGeom prst="rect">
            <a:avLst/>
          </a:prstGeom>
          <a:solidFill>
            <a:schemeClr val="bg1">
              <a:lumMod val="85000"/>
            </a:schemeClr>
          </a:solidFill>
          <a:ln>
            <a:solidFill>
              <a:schemeClr val="bg1">
                <a:lumMod val="85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手续费</a:t>
            </a:r>
            <a:endParaRPr lang="en-US" altLang="zh-CN" sz="1200" dirty="0">
              <a:latin typeface="微软雅黑" pitchFamily="34" charset="-122"/>
              <a:ea typeface="微软雅黑" pitchFamily="34" charset="-122"/>
            </a:endParaRPr>
          </a:p>
          <a:p>
            <a:pPr fontAlgn="auto">
              <a:spcBef>
                <a:spcPts val="0"/>
              </a:spcBef>
              <a:spcAft>
                <a:spcPts val="0"/>
              </a:spcAft>
              <a:defRPr/>
            </a:pPr>
            <a:r>
              <a:rPr lang="zh-CN" altLang="en-US" sz="1200" dirty="0">
                <a:latin typeface="微软雅黑" pitchFamily="34" charset="-122"/>
                <a:ea typeface="微软雅黑" pitchFamily="34" charset="-122"/>
              </a:rPr>
              <a:t>线上市场服务</a:t>
            </a:r>
          </a:p>
        </p:txBody>
      </p:sp>
      <p:sp>
        <p:nvSpPr>
          <p:cNvPr id="11" name="TextBox 10"/>
          <p:cNvSpPr txBox="1"/>
          <p:nvPr/>
        </p:nvSpPr>
        <p:spPr>
          <a:xfrm>
            <a:off x="2286000" y="1905000"/>
            <a:ext cx="1785938" cy="461963"/>
          </a:xfrm>
          <a:prstGeom prst="rect">
            <a:avLst/>
          </a:prstGeom>
          <a:solidFill>
            <a:schemeClr val="bg1">
              <a:lumMod val="85000"/>
            </a:schemeClr>
          </a:solidFill>
          <a:ln>
            <a:solidFill>
              <a:schemeClr val="bg1">
                <a:lumMod val="85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线上市场服务</a:t>
            </a:r>
            <a:endParaRPr lang="en-US" altLang="zh-CN" sz="1200" dirty="0">
              <a:latin typeface="微软雅黑" pitchFamily="34" charset="-122"/>
              <a:ea typeface="微软雅黑" pitchFamily="34" charset="-122"/>
            </a:endParaRPr>
          </a:p>
          <a:p>
            <a:pPr fontAlgn="auto">
              <a:spcBef>
                <a:spcPts val="0"/>
              </a:spcBef>
              <a:spcAft>
                <a:spcPts val="0"/>
              </a:spcAft>
              <a:defRPr/>
            </a:pPr>
            <a:r>
              <a:rPr lang="zh-CN" altLang="en-US" sz="1200" dirty="0">
                <a:latin typeface="微软雅黑" pitchFamily="34" charset="-122"/>
                <a:ea typeface="微软雅黑" pitchFamily="34" charset="-122"/>
              </a:rPr>
              <a:t>店铺运营费</a:t>
            </a:r>
          </a:p>
        </p:txBody>
      </p:sp>
      <p:sp>
        <p:nvSpPr>
          <p:cNvPr id="12" name="TextBox 11"/>
          <p:cNvSpPr txBox="1"/>
          <p:nvPr/>
        </p:nvSpPr>
        <p:spPr>
          <a:xfrm>
            <a:off x="6357938" y="2690813"/>
            <a:ext cx="1714500" cy="461962"/>
          </a:xfrm>
          <a:prstGeom prst="rect">
            <a:avLst/>
          </a:prstGeom>
          <a:solidFill>
            <a:schemeClr val="bg1">
              <a:lumMod val="85000"/>
            </a:schemeClr>
          </a:solidFill>
          <a:ln>
            <a:solidFill>
              <a:schemeClr val="bg1">
                <a:lumMod val="85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手续费</a:t>
            </a:r>
            <a:endParaRPr lang="en-US" altLang="zh-CN" sz="1200" dirty="0">
              <a:latin typeface="微软雅黑" pitchFamily="34" charset="-122"/>
              <a:ea typeface="微软雅黑" pitchFamily="34" charset="-122"/>
            </a:endParaRPr>
          </a:p>
          <a:p>
            <a:pPr fontAlgn="auto">
              <a:spcBef>
                <a:spcPts val="0"/>
              </a:spcBef>
              <a:spcAft>
                <a:spcPts val="0"/>
              </a:spcAft>
              <a:defRPr/>
            </a:pPr>
            <a:r>
              <a:rPr lang="zh-CN" altLang="en-US" sz="1200" dirty="0">
                <a:latin typeface="微软雅黑" pitchFamily="34" charset="-122"/>
                <a:ea typeface="微软雅黑" pitchFamily="34" charset="-122"/>
              </a:rPr>
              <a:t>展位费</a:t>
            </a:r>
          </a:p>
        </p:txBody>
      </p:sp>
      <p:sp>
        <p:nvSpPr>
          <p:cNvPr id="13" name="TextBox 12"/>
          <p:cNvSpPr txBox="1"/>
          <p:nvPr/>
        </p:nvSpPr>
        <p:spPr>
          <a:xfrm>
            <a:off x="6357938" y="4048125"/>
            <a:ext cx="1714500" cy="461963"/>
          </a:xfrm>
          <a:prstGeom prst="rect">
            <a:avLst/>
          </a:prstGeom>
          <a:solidFill>
            <a:schemeClr val="bg1">
              <a:lumMod val="85000"/>
            </a:schemeClr>
          </a:solidFill>
          <a:ln>
            <a:solidFill>
              <a:schemeClr val="bg1">
                <a:lumMod val="85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手续费</a:t>
            </a:r>
            <a:endParaRPr lang="en-US" altLang="zh-CN" sz="1200" dirty="0">
              <a:latin typeface="微软雅黑" pitchFamily="34" charset="-122"/>
              <a:ea typeface="微软雅黑" pitchFamily="34" charset="-122"/>
            </a:endParaRPr>
          </a:p>
          <a:p>
            <a:pPr fontAlgn="auto">
              <a:spcBef>
                <a:spcPts val="0"/>
              </a:spcBef>
              <a:spcAft>
                <a:spcPts val="0"/>
              </a:spcAft>
              <a:defRPr/>
            </a:pPr>
            <a:r>
              <a:rPr lang="zh-CN" altLang="en-US" sz="1200" dirty="0">
                <a:latin typeface="微软雅黑" pitchFamily="34" charset="-122"/>
                <a:ea typeface="微软雅黑" pitchFamily="34" charset="-122"/>
              </a:rPr>
              <a:t>第三方营销会员费</a:t>
            </a:r>
          </a:p>
        </p:txBody>
      </p:sp>
      <p:sp>
        <p:nvSpPr>
          <p:cNvPr id="16" name="TextBox 15"/>
          <p:cNvSpPr txBox="1"/>
          <p:nvPr/>
        </p:nvSpPr>
        <p:spPr>
          <a:xfrm>
            <a:off x="4357688" y="4619625"/>
            <a:ext cx="1714500" cy="461963"/>
          </a:xfrm>
          <a:prstGeom prst="rect">
            <a:avLst/>
          </a:prstGeom>
          <a:solidFill>
            <a:schemeClr val="bg1">
              <a:lumMod val="85000"/>
            </a:schemeClr>
          </a:solidFill>
          <a:ln>
            <a:solidFill>
              <a:schemeClr val="bg1">
                <a:lumMod val="85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会员和增值服务费</a:t>
            </a:r>
            <a:endParaRPr lang="en-US" altLang="zh-CN" sz="1200" dirty="0">
              <a:latin typeface="微软雅黑" pitchFamily="34" charset="-122"/>
              <a:ea typeface="微软雅黑" pitchFamily="34" charset="-122"/>
            </a:endParaRPr>
          </a:p>
          <a:p>
            <a:pPr fontAlgn="auto">
              <a:spcBef>
                <a:spcPts val="0"/>
              </a:spcBef>
              <a:spcAft>
                <a:spcPts val="0"/>
              </a:spcAft>
              <a:defRPr/>
            </a:pPr>
            <a:r>
              <a:rPr lang="zh-CN" altLang="en-US" sz="1200" dirty="0">
                <a:latin typeface="微软雅黑" pitchFamily="34" charset="-122"/>
                <a:ea typeface="微软雅黑" pitchFamily="34" charset="-122"/>
              </a:rPr>
              <a:t>线上市场服务</a:t>
            </a:r>
          </a:p>
        </p:txBody>
      </p:sp>
      <p:sp>
        <p:nvSpPr>
          <p:cNvPr id="18" name="TextBox 17"/>
          <p:cNvSpPr txBox="1"/>
          <p:nvPr/>
        </p:nvSpPr>
        <p:spPr>
          <a:xfrm>
            <a:off x="6357938" y="5334000"/>
            <a:ext cx="1714500" cy="461963"/>
          </a:xfrm>
          <a:prstGeom prst="rect">
            <a:avLst/>
          </a:prstGeom>
          <a:solidFill>
            <a:schemeClr val="bg1">
              <a:lumMod val="85000"/>
            </a:schemeClr>
          </a:solidFill>
          <a:ln>
            <a:solidFill>
              <a:schemeClr val="bg1">
                <a:lumMod val="85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手续费</a:t>
            </a:r>
            <a:endParaRPr lang="en-US" altLang="zh-CN" sz="1200" dirty="0">
              <a:latin typeface="微软雅黑" pitchFamily="34" charset="-122"/>
              <a:ea typeface="微软雅黑" pitchFamily="34" charset="-122"/>
            </a:endParaRPr>
          </a:p>
          <a:p>
            <a:pPr fontAlgn="auto">
              <a:spcBef>
                <a:spcPts val="0"/>
              </a:spcBef>
              <a:spcAft>
                <a:spcPts val="0"/>
              </a:spcAft>
              <a:defRPr/>
            </a:pPr>
            <a:r>
              <a:rPr lang="zh-CN" altLang="en-US" sz="1200" dirty="0">
                <a:latin typeface="微软雅黑" pitchFamily="34" charset="-122"/>
                <a:ea typeface="微软雅黑" pitchFamily="34" charset="-122"/>
              </a:rPr>
              <a:t>第三方营销会员费</a:t>
            </a:r>
          </a:p>
        </p:txBody>
      </p:sp>
      <p:sp>
        <p:nvSpPr>
          <p:cNvPr id="17" name="矩形 16"/>
          <p:cNvSpPr/>
          <p:nvPr/>
        </p:nvSpPr>
        <p:spPr>
          <a:xfrm>
            <a:off x="2286000" y="2690813"/>
            <a:ext cx="1571625" cy="276225"/>
          </a:xfrm>
          <a:prstGeom prst="rect">
            <a:avLst/>
          </a:prstGeom>
          <a:solidFill>
            <a:schemeClr val="bg1">
              <a:lumMod val="85000"/>
            </a:schemeClr>
          </a:solidFill>
          <a:ln>
            <a:solidFill>
              <a:schemeClr val="bg1">
                <a:lumMod val="75000"/>
              </a:schemeClr>
            </a:solidFill>
          </a:ln>
        </p:spPr>
        <p:txBody>
          <a:bodyPr>
            <a:spAutoFit/>
          </a:bodyPr>
          <a:lstStyle/>
          <a:p>
            <a:pPr fontAlgn="auto">
              <a:spcBef>
                <a:spcPts val="0"/>
              </a:spcBef>
              <a:spcAft>
                <a:spcPts val="0"/>
              </a:spcAft>
              <a:defRPr/>
            </a:pPr>
            <a:r>
              <a:rPr lang="zh-CN" altLang="en-US" sz="1200" dirty="0">
                <a:latin typeface="微软雅黑" pitchFamily="34" charset="-122"/>
                <a:ea typeface="微软雅黑" pitchFamily="34" charset="-122"/>
              </a:rPr>
              <a:t>线上市场服务</a:t>
            </a:r>
            <a:endParaRPr lang="en-US" altLang="zh-CN" sz="1200" dirty="0">
              <a:latin typeface="微软雅黑" pitchFamily="34" charset="-122"/>
              <a:ea typeface="微软雅黑" pitchFamily="34" charset="-122"/>
            </a:endParaRPr>
          </a:p>
        </p:txBody>
      </p:sp>
      <p:sp>
        <p:nvSpPr>
          <p:cNvPr id="19" name="矩形 18"/>
          <p:cNvSpPr/>
          <p:nvPr/>
        </p:nvSpPr>
        <p:spPr>
          <a:xfrm>
            <a:off x="642938" y="2905125"/>
            <a:ext cx="1214437" cy="276225"/>
          </a:xfrm>
          <a:prstGeom prst="rect">
            <a:avLst/>
          </a:prstGeom>
          <a:solidFill>
            <a:schemeClr val="bg1">
              <a:lumMod val="85000"/>
            </a:schemeClr>
          </a:solidFill>
          <a:ln>
            <a:solidFill>
              <a:schemeClr val="bg1">
                <a:lumMod val="75000"/>
              </a:schemeClr>
            </a:solidFill>
          </a:ln>
        </p:spPr>
        <p:txBody>
          <a:bodyPr>
            <a:spAutoFit/>
          </a:bodyPr>
          <a:lstStyle/>
          <a:p>
            <a:pPr algn="ctr" fontAlgn="auto">
              <a:spcBef>
                <a:spcPts val="0"/>
              </a:spcBef>
              <a:spcAft>
                <a:spcPts val="0"/>
              </a:spcAft>
              <a:defRPr/>
            </a:pPr>
            <a:r>
              <a:rPr lang="zh-CN" altLang="en-US" sz="1200" dirty="0">
                <a:latin typeface="微软雅黑" pitchFamily="34" charset="-122"/>
                <a:ea typeface="微软雅黑" pitchFamily="34" charset="-122"/>
              </a:rPr>
              <a:t>天猫</a:t>
            </a:r>
            <a:endParaRPr lang="en-US" altLang="zh-CN" sz="1200" dirty="0">
              <a:latin typeface="微软雅黑" pitchFamily="34" charset="-122"/>
              <a:ea typeface="微软雅黑" pitchFamily="34" charset="-122"/>
            </a:endParaRPr>
          </a:p>
        </p:txBody>
      </p:sp>
      <p:sp>
        <p:nvSpPr>
          <p:cNvPr id="20" name="矩形 19"/>
          <p:cNvSpPr/>
          <p:nvPr/>
        </p:nvSpPr>
        <p:spPr>
          <a:xfrm>
            <a:off x="571500" y="2047875"/>
            <a:ext cx="1428750" cy="461963"/>
          </a:xfrm>
          <a:prstGeom prst="rect">
            <a:avLst/>
          </a:prstGeom>
          <a:solidFill>
            <a:schemeClr val="bg1">
              <a:lumMod val="85000"/>
            </a:schemeClr>
          </a:solidFill>
          <a:ln>
            <a:solidFill>
              <a:schemeClr val="bg1">
                <a:lumMod val="75000"/>
              </a:schemeClr>
            </a:solidFill>
          </a:ln>
        </p:spPr>
        <p:txBody>
          <a:bodyPr>
            <a:spAutoFit/>
          </a:bodyPr>
          <a:lstStyle/>
          <a:p>
            <a:pPr algn="ctr" fontAlgn="auto">
              <a:spcBef>
                <a:spcPts val="0"/>
              </a:spcBef>
              <a:spcAft>
                <a:spcPts val="0"/>
              </a:spcAft>
              <a:defRPr/>
            </a:pPr>
            <a:r>
              <a:rPr lang="zh-CN" altLang="en-US" sz="1200" dirty="0">
                <a:latin typeface="微软雅黑" pitchFamily="34" charset="-122"/>
                <a:ea typeface="微软雅黑" pitchFamily="34" charset="-122"/>
              </a:rPr>
              <a:t>淘宝卖家</a:t>
            </a:r>
            <a:endParaRPr lang="en-US" altLang="zh-CN" sz="1200" dirty="0">
              <a:latin typeface="微软雅黑" pitchFamily="34" charset="-122"/>
              <a:ea typeface="微软雅黑" pitchFamily="34" charset="-122"/>
            </a:endParaRPr>
          </a:p>
          <a:p>
            <a:pPr algn="ctr" fontAlgn="auto">
              <a:spcBef>
                <a:spcPts val="0"/>
              </a:spcBef>
              <a:spcAft>
                <a:spcPts val="0"/>
              </a:spcAft>
              <a:defRPr/>
            </a:pPr>
            <a:endParaRPr lang="en-US" altLang="zh-CN" sz="1200" dirty="0">
              <a:latin typeface="微软雅黑" pitchFamily="34" charset="-122"/>
              <a:ea typeface="微软雅黑" pitchFamily="34" charset="-122"/>
            </a:endParaRPr>
          </a:p>
        </p:txBody>
      </p:sp>
      <p:sp>
        <p:nvSpPr>
          <p:cNvPr id="21" name="矩形 20"/>
          <p:cNvSpPr/>
          <p:nvPr/>
        </p:nvSpPr>
        <p:spPr>
          <a:xfrm>
            <a:off x="642938" y="4119563"/>
            <a:ext cx="1357312" cy="276225"/>
          </a:xfrm>
          <a:prstGeom prst="rect">
            <a:avLst/>
          </a:prstGeom>
          <a:solidFill>
            <a:schemeClr val="bg1">
              <a:lumMod val="85000"/>
            </a:schemeClr>
          </a:solidFill>
          <a:ln>
            <a:solidFill>
              <a:schemeClr val="bg1">
                <a:lumMod val="75000"/>
              </a:schemeClr>
            </a:solidFill>
          </a:ln>
        </p:spPr>
        <p:txBody>
          <a:bodyPr>
            <a:spAutoFit/>
          </a:bodyPr>
          <a:lstStyle/>
          <a:p>
            <a:pPr algn="ctr" fontAlgn="auto">
              <a:spcBef>
                <a:spcPts val="0"/>
              </a:spcBef>
              <a:spcAft>
                <a:spcPts val="0"/>
              </a:spcAft>
              <a:defRPr/>
            </a:pPr>
            <a:r>
              <a:rPr lang="zh-CN" altLang="en-US" sz="1200" dirty="0">
                <a:latin typeface="微软雅黑" pitchFamily="34" charset="-122"/>
                <a:ea typeface="微软雅黑" pitchFamily="34" charset="-122"/>
              </a:rPr>
              <a:t>中国批发商</a:t>
            </a:r>
            <a:endParaRPr lang="en-US" altLang="zh-CN" sz="1200" dirty="0">
              <a:latin typeface="微软雅黑" pitchFamily="34" charset="-122"/>
              <a:ea typeface="微软雅黑" pitchFamily="34" charset="-122"/>
            </a:endParaRPr>
          </a:p>
        </p:txBody>
      </p:sp>
      <p:sp>
        <p:nvSpPr>
          <p:cNvPr id="22" name="矩形 21"/>
          <p:cNvSpPr/>
          <p:nvPr/>
        </p:nvSpPr>
        <p:spPr>
          <a:xfrm>
            <a:off x="642938" y="4762500"/>
            <a:ext cx="1357312" cy="276225"/>
          </a:xfrm>
          <a:prstGeom prst="rect">
            <a:avLst/>
          </a:prstGeom>
          <a:solidFill>
            <a:schemeClr val="bg1">
              <a:lumMod val="85000"/>
            </a:schemeClr>
          </a:solidFill>
          <a:ln>
            <a:solidFill>
              <a:schemeClr val="bg1">
                <a:lumMod val="75000"/>
              </a:schemeClr>
            </a:solidFill>
          </a:ln>
        </p:spPr>
        <p:txBody>
          <a:bodyPr>
            <a:spAutoFit/>
          </a:bodyPr>
          <a:lstStyle/>
          <a:p>
            <a:pPr algn="ctr" fontAlgn="auto">
              <a:spcBef>
                <a:spcPts val="0"/>
              </a:spcBef>
              <a:spcAft>
                <a:spcPts val="0"/>
              </a:spcAft>
              <a:defRPr/>
            </a:pPr>
            <a:r>
              <a:rPr lang="zh-CN" altLang="en-US" sz="1200" dirty="0">
                <a:latin typeface="微软雅黑" pitchFamily="34" charset="-122"/>
                <a:ea typeface="微软雅黑" pitchFamily="34" charset="-122"/>
              </a:rPr>
              <a:t>国际批发商</a:t>
            </a:r>
            <a:endParaRPr lang="en-US" altLang="zh-CN" sz="1200" dirty="0">
              <a:latin typeface="微软雅黑" pitchFamily="34" charset="-122"/>
              <a:ea typeface="微软雅黑" pitchFamily="34" charset="-122"/>
            </a:endParaRPr>
          </a:p>
        </p:txBody>
      </p:sp>
      <p:sp>
        <p:nvSpPr>
          <p:cNvPr id="23" name="矩形 22"/>
          <p:cNvSpPr/>
          <p:nvPr/>
        </p:nvSpPr>
        <p:spPr>
          <a:xfrm>
            <a:off x="642938" y="5405438"/>
            <a:ext cx="1357312" cy="276225"/>
          </a:xfrm>
          <a:prstGeom prst="rect">
            <a:avLst/>
          </a:prstGeom>
          <a:solidFill>
            <a:schemeClr val="bg1">
              <a:lumMod val="85000"/>
            </a:schemeClr>
          </a:solidFill>
          <a:ln>
            <a:solidFill>
              <a:schemeClr val="bg1">
                <a:lumMod val="75000"/>
              </a:schemeClr>
            </a:solidFill>
          </a:ln>
        </p:spPr>
        <p:txBody>
          <a:bodyPr>
            <a:spAutoFit/>
          </a:bodyPr>
          <a:lstStyle/>
          <a:p>
            <a:pPr algn="ctr" fontAlgn="auto">
              <a:spcBef>
                <a:spcPts val="0"/>
              </a:spcBef>
              <a:spcAft>
                <a:spcPts val="0"/>
              </a:spcAft>
              <a:defRPr/>
            </a:pPr>
            <a:r>
              <a:rPr lang="zh-CN" altLang="en-US" sz="1200" dirty="0">
                <a:latin typeface="微软雅黑" pitchFamily="34" charset="-122"/>
                <a:ea typeface="微软雅黑" pitchFamily="34" charset="-122"/>
              </a:rPr>
              <a:t>速卖通</a:t>
            </a:r>
            <a:endParaRPr lang="en-US" altLang="zh-CN" sz="12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descr="F:\嘉嘉购文档模板\新建文件夹\0 (30).jpg"/>
          <p:cNvPicPr>
            <a:picLocks noChangeAspect="1" noChangeArrowheads="1"/>
          </p:cNvPicPr>
          <p:nvPr/>
        </p:nvPicPr>
        <p:blipFill>
          <a:blip r:embed="rId2" cstate="print"/>
          <a:srcRect/>
          <a:stretch>
            <a:fillRect/>
          </a:stretch>
        </p:blipFill>
        <p:spPr bwMode="auto">
          <a:xfrm>
            <a:off x="508000" y="-6350"/>
            <a:ext cx="8135938" cy="6102350"/>
          </a:xfrm>
          <a:prstGeom prst="rect">
            <a:avLst/>
          </a:prstGeom>
          <a:noFill/>
          <a:ln w="9525">
            <a:noFill/>
            <a:miter lim="800000"/>
            <a:headEnd/>
            <a:tailEnd/>
          </a:ln>
        </p:spPr>
      </p:pic>
      <p:sp>
        <p:nvSpPr>
          <p:cNvPr id="14" name="标题 13"/>
          <p:cNvSpPr>
            <a:spLocks noGrp="1"/>
          </p:cNvSpPr>
          <p:nvPr>
            <p:ph type="title"/>
          </p:nvPr>
        </p:nvSpPr>
        <p:spPr>
          <a:xfrm>
            <a:off x="357188" y="0"/>
            <a:ext cx="5143500" cy="404813"/>
          </a:xfrm>
          <a:solidFill>
            <a:schemeClr val="bg1"/>
          </a:solidFill>
          <a:ln>
            <a:solidFill>
              <a:schemeClr val="bg1"/>
            </a:solidFill>
          </a:ln>
        </p:spPr>
        <p:txBody>
          <a:bodyPr rtlCol="0">
            <a:normAutofit fontScale="90000"/>
          </a:bodyPr>
          <a:lstStyle/>
          <a:p>
            <a:pPr fontAlgn="auto">
              <a:spcAft>
                <a:spcPts val="0"/>
              </a:spcAft>
              <a:defRPr/>
            </a:pPr>
            <a:r>
              <a:rPr lang="zh-CN" altLang="en-US" dirty="0" smtClean="0">
                <a:solidFill>
                  <a:schemeClr val="accent6">
                    <a:lumMod val="75000"/>
                  </a:schemeClr>
                </a:solidFill>
              </a:rPr>
              <a:t>强劲的成交额增长概况</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41A74C62-9F96-4B9D-A63D-BE8CBCB826E3}" type="slidenum">
              <a:rPr lang="zh-CN" altLang="en-US"/>
              <a:pPr>
                <a:defRPr/>
              </a:pPr>
              <a:t>25</a:t>
            </a:fld>
            <a:endParaRPr lang="zh-CN" altLang="en-US" dirty="0"/>
          </a:p>
        </p:txBody>
      </p:sp>
      <p:sp>
        <p:nvSpPr>
          <p:cNvPr id="5" name="矩形 4"/>
          <p:cNvSpPr/>
          <p:nvPr/>
        </p:nvSpPr>
        <p:spPr>
          <a:xfrm>
            <a:off x="642938" y="476250"/>
            <a:ext cx="4572000" cy="276225"/>
          </a:xfrm>
          <a:prstGeom prst="rect">
            <a:avLst/>
          </a:prstGeom>
          <a:solidFill>
            <a:schemeClr val="bg1"/>
          </a:solidFill>
          <a:ln>
            <a:solidFill>
              <a:schemeClr val="bg1"/>
            </a:solidFill>
          </a:ln>
        </p:spPr>
        <p:txBody>
          <a:bodyPr>
            <a:spAutoFit/>
          </a:bodyPr>
          <a:lstStyle/>
          <a:p>
            <a:pPr fontAlgn="auto">
              <a:spcBef>
                <a:spcPts val="0"/>
              </a:spcBef>
              <a:spcAft>
                <a:spcPts val="0"/>
              </a:spcAft>
              <a:defRPr/>
            </a:pPr>
            <a:r>
              <a:rPr lang="zh-CN" altLang="en-US" sz="1200" dirty="0">
                <a:solidFill>
                  <a:schemeClr val="accent6">
                    <a:lumMod val="75000"/>
                  </a:schemeClr>
                </a:solidFill>
                <a:latin typeface="微软雅黑" pitchFamily="34" charset="-122"/>
                <a:ea typeface="微软雅黑" pitchFamily="34" charset="-122"/>
              </a:rPr>
              <a:t>季度成交额（中国零售市场）</a:t>
            </a:r>
          </a:p>
        </p:txBody>
      </p:sp>
      <p:sp>
        <p:nvSpPr>
          <p:cNvPr id="6" name="矩形 5"/>
          <p:cNvSpPr/>
          <p:nvPr/>
        </p:nvSpPr>
        <p:spPr>
          <a:xfrm>
            <a:off x="4214813" y="476250"/>
            <a:ext cx="4572000" cy="307975"/>
          </a:xfrm>
          <a:prstGeom prst="rect">
            <a:avLst/>
          </a:prstGeom>
          <a:solidFill>
            <a:schemeClr val="bg1"/>
          </a:solidFill>
        </p:spPr>
        <p:txBody>
          <a:bodyPr>
            <a:spAutoFit/>
          </a:bodyPr>
          <a:lstStyle/>
          <a:p>
            <a:pPr algn="ctr" fontAlgn="auto">
              <a:spcBef>
                <a:spcPts val="0"/>
              </a:spcBef>
              <a:spcAft>
                <a:spcPts val="0"/>
              </a:spcAft>
              <a:defRPr/>
            </a:pPr>
            <a:r>
              <a:rPr lang="zh-CN" altLang="en-US" sz="1400" dirty="0">
                <a:latin typeface="微软雅黑" pitchFamily="34" charset="-122"/>
                <a:ea typeface="微软雅黑" pitchFamily="34" charset="-122"/>
              </a:rPr>
              <a:t>                                                    </a:t>
            </a:r>
            <a:r>
              <a:rPr lang="zh-CN" altLang="en-US" sz="1200" dirty="0">
                <a:solidFill>
                  <a:schemeClr val="accent6">
                    <a:lumMod val="75000"/>
                  </a:schemeClr>
                </a:solidFill>
                <a:latin typeface="微软雅黑" pitchFamily="34" charset="-122"/>
                <a:ea typeface="微软雅黑" pitchFamily="34" charset="-122"/>
              </a:rPr>
              <a:t>活跃买家</a:t>
            </a:r>
          </a:p>
        </p:txBody>
      </p:sp>
      <p:sp>
        <p:nvSpPr>
          <p:cNvPr id="30726" name="矩形 6"/>
          <p:cNvSpPr>
            <a:spLocks noChangeArrowheads="1"/>
          </p:cNvSpPr>
          <p:nvPr/>
        </p:nvSpPr>
        <p:spPr bwMode="auto">
          <a:xfrm>
            <a:off x="214313" y="904875"/>
            <a:ext cx="928687" cy="461963"/>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年成交额增长率</a:t>
            </a:r>
            <a:endParaRPr lang="en-US" altLang="zh-CN" sz="1200">
              <a:latin typeface="微软雅黑" pitchFamily="34" charset="-122"/>
              <a:ea typeface="微软雅黑" pitchFamily="34" charset="-122"/>
            </a:endParaRPr>
          </a:p>
        </p:txBody>
      </p:sp>
      <p:sp>
        <p:nvSpPr>
          <p:cNvPr id="30727" name="矩形 7"/>
          <p:cNvSpPr>
            <a:spLocks noChangeArrowheads="1"/>
          </p:cNvSpPr>
          <p:nvPr/>
        </p:nvSpPr>
        <p:spPr bwMode="auto">
          <a:xfrm>
            <a:off x="214313" y="1333500"/>
            <a:ext cx="928687" cy="461963"/>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年成交额</a:t>
            </a:r>
            <a:endParaRPr lang="en-US" altLang="zh-CN" sz="1200">
              <a:latin typeface="微软雅黑" pitchFamily="34" charset="-122"/>
              <a:ea typeface="微软雅黑" pitchFamily="34" charset="-122"/>
            </a:endParaRPr>
          </a:p>
          <a:p>
            <a:endParaRPr lang="en-US" altLang="zh-CN" sz="1200">
              <a:latin typeface="微软雅黑" pitchFamily="34" charset="-122"/>
              <a:ea typeface="微软雅黑" pitchFamily="34" charset="-122"/>
            </a:endParaRPr>
          </a:p>
        </p:txBody>
      </p:sp>
      <p:sp>
        <p:nvSpPr>
          <p:cNvPr id="30728" name="矩形 8"/>
          <p:cNvSpPr>
            <a:spLocks noChangeArrowheads="1"/>
          </p:cNvSpPr>
          <p:nvPr/>
        </p:nvSpPr>
        <p:spPr bwMode="auto">
          <a:xfrm>
            <a:off x="4786313" y="5405438"/>
            <a:ext cx="800100" cy="276225"/>
          </a:xfrm>
          <a:prstGeom prst="rect">
            <a:avLst/>
          </a:prstGeom>
          <a:solidFill>
            <a:schemeClr val="bg1"/>
          </a:solidFill>
          <a:ln w="9525">
            <a:solidFill>
              <a:schemeClr val="bg1"/>
            </a:solidFill>
            <a:miter lim="800000"/>
            <a:headEnd/>
            <a:tailEnd/>
          </a:ln>
        </p:spPr>
        <p:txBody>
          <a:bodyPr wrap="none">
            <a:spAutoFit/>
          </a:bodyPr>
          <a:lstStyle/>
          <a:p>
            <a:pPr algn="ctr"/>
            <a:r>
              <a:rPr lang="zh-CN" altLang="en-US" sz="1200">
                <a:latin typeface="微软雅黑" pitchFamily="34" charset="-122"/>
                <a:ea typeface="微软雅黑" pitchFamily="34" charset="-122"/>
              </a:rPr>
              <a:t>活跃买家</a:t>
            </a:r>
          </a:p>
        </p:txBody>
      </p:sp>
      <p:sp>
        <p:nvSpPr>
          <p:cNvPr id="30729" name="矩形 9"/>
          <p:cNvSpPr>
            <a:spLocks noChangeArrowheads="1"/>
          </p:cNvSpPr>
          <p:nvPr/>
        </p:nvSpPr>
        <p:spPr bwMode="auto">
          <a:xfrm>
            <a:off x="4071938" y="5405438"/>
            <a:ext cx="642937" cy="246062"/>
          </a:xfrm>
          <a:prstGeom prst="rect">
            <a:avLst/>
          </a:prstGeom>
          <a:solidFill>
            <a:schemeClr val="bg1"/>
          </a:solidFill>
          <a:ln w="9525">
            <a:solidFill>
              <a:schemeClr val="bg1"/>
            </a:solidFill>
            <a:miter lim="800000"/>
            <a:headEnd/>
            <a:tailEnd/>
          </a:ln>
        </p:spPr>
        <p:txBody>
          <a:bodyPr>
            <a:spAutoFit/>
          </a:bodyPr>
          <a:lstStyle/>
          <a:p>
            <a:pPr algn="ctr"/>
            <a:r>
              <a:rPr lang="zh-CN" altLang="en-US" sz="1000">
                <a:latin typeface="微软雅黑" pitchFamily="34" charset="-122"/>
                <a:ea typeface="微软雅黑" pitchFamily="34" charset="-122"/>
              </a:rPr>
              <a:t>成交额</a:t>
            </a:r>
          </a:p>
        </p:txBody>
      </p:sp>
      <p:sp>
        <p:nvSpPr>
          <p:cNvPr id="30730" name="TextBox 10"/>
          <p:cNvSpPr txBox="1">
            <a:spLocks noChangeArrowheads="1"/>
          </p:cNvSpPr>
          <p:nvPr/>
        </p:nvSpPr>
        <p:spPr bwMode="auto">
          <a:xfrm>
            <a:off x="1143000" y="5014913"/>
            <a:ext cx="7500938" cy="461962"/>
          </a:xfrm>
          <a:prstGeom prst="rect">
            <a:avLst/>
          </a:prstGeom>
          <a:solidFill>
            <a:schemeClr val="bg1"/>
          </a:solidFill>
          <a:ln w="9525">
            <a:solidFill>
              <a:schemeClr val="bg1"/>
            </a:solidFill>
            <a:miter lim="800000"/>
            <a:headEnd/>
            <a:tailEnd/>
          </a:ln>
        </p:spPr>
        <p:txBody>
          <a:bodyPr>
            <a:spAutoFit/>
          </a:bodyPr>
          <a:lstStyle/>
          <a:p>
            <a:r>
              <a:rPr lang="en-US" altLang="zh-CN" sz="1200">
                <a:latin typeface="Calibri" pitchFamily="34" charset="0"/>
              </a:rPr>
              <a:t>2012.6.30  2012.9.30      2012.12.31   2013.3.31     2013.6.30       2013.9.30      2013.12.31       2014.3.31     2014.6.30</a:t>
            </a:r>
          </a:p>
          <a:p>
            <a:endParaRPr lang="zh-CN" altLang="en-US" sz="1200">
              <a:latin typeface="Calibri" pitchFamily="34" charset="0"/>
            </a:endParaRPr>
          </a:p>
        </p:txBody>
      </p:sp>
      <p:sp>
        <p:nvSpPr>
          <p:cNvPr id="30731" name="矩形 11"/>
          <p:cNvSpPr>
            <a:spLocks noChangeArrowheads="1"/>
          </p:cNvSpPr>
          <p:nvPr/>
        </p:nvSpPr>
        <p:spPr bwMode="auto">
          <a:xfrm>
            <a:off x="142875" y="4333875"/>
            <a:ext cx="998538" cy="276225"/>
          </a:xfrm>
          <a:prstGeom prst="rect">
            <a:avLst/>
          </a:prstGeom>
          <a:noFill/>
          <a:ln w="9525">
            <a:noFill/>
            <a:miter lim="800000"/>
            <a:headEnd/>
            <a:tailEnd/>
          </a:ln>
        </p:spPr>
        <p:txBody>
          <a:bodyPr wrap="none">
            <a:spAutoFit/>
          </a:bodyPr>
          <a:lstStyle/>
          <a:p>
            <a:r>
              <a:rPr lang="zh-CN" altLang="en-US" sz="1200">
                <a:solidFill>
                  <a:srgbClr val="FF0000"/>
                </a:solidFill>
                <a:latin typeface="微软雅黑" pitchFamily="34" charset="-122"/>
                <a:ea typeface="微软雅黑" pitchFamily="34" charset="-122"/>
              </a:rPr>
              <a:t>人民币 十亿</a:t>
            </a:r>
          </a:p>
        </p:txBody>
      </p:sp>
      <p:sp>
        <p:nvSpPr>
          <p:cNvPr id="30732" name="矩形 12"/>
          <p:cNvSpPr>
            <a:spLocks noChangeArrowheads="1"/>
          </p:cNvSpPr>
          <p:nvPr/>
        </p:nvSpPr>
        <p:spPr bwMode="auto">
          <a:xfrm>
            <a:off x="7500938" y="2476500"/>
            <a:ext cx="1143000" cy="276225"/>
          </a:xfrm>
          <a:prstGeom prst="rect">
            <a:avLst/>
          </a:prstGeom>
          <a:solidFill>
            <a:schemeClr val="bg1"/>
          </a:solidFill>
          <a:ln w="9525">
            <a:solidFill>
              <a:schemeClr val="bg1"/>
            </a:solidFill>
            <a:miter lim="800000"/>
            <a:headEnd/>
            <a:tailEnd/>
          </a:ln>
        </p:spPr>
        <p:txBody>
          <a:bodyPr>
            <a:spAutoFit/>
          </a:bodyPr>
          <a:lstStyle/>
          <a:p>
            <a:r>
              <a:rPr lang="zh-CN" altLang="en-US" sz="1200">
                <a:solidFill>
                  <a:srgbClr val="FF0000"/>
                </a:solidFill>
                <a:latin typeface="微软雅黑" pitchFamily="34" charset="-122"/>
                <a:ea typeface="微软雅黑" pitchFamily="34" charset="-122"/>
              </a:rPr>
              <a:t> </a:t>
            </a:r>
          </a:p>
        </p:txBody>
      </p:sp>
      <p:sp>
        <p:nvSpPr>
          <p:cNvPr id="30733" name="矩形 15"/>
          <p:cNvSpPr>
            <a:spLocks noChangeArrowheads="1"/>
          </p:cNvSpPr>
          <p:nvPr/>
        </p:nvSpPr>
        <p:spPr bwMode="auto">
          <a:xfrm>
            <a:off x="142875" y="3405188"/>
            <a:ext cx="844550" cy="276225"/>
          </a:xfrm>
          <a:prstGeom prst="rect">
            <a:avLst/>
          </a:prstGeom>
          <a:noFill/>
          <a:ln w="9525">
            <a:noFill/>
            <a:miter lim="800000"/>
            <a:headEnd/>
            <a:tailEnd/>
          </a:ln>
        </p:spPr>
        <p:txBody>
          <a:bodyPr wrap="none">
            <a:spAutoFit/>
          </a:bodyPr>
          <a:lstStyle/>
          <a:p>
            <a:r>
              <a:rPr lang="zh-CN" altLang="en-US" sz="1200">
                <a:solidFill>
                  <a:srgbClr val="FF0000"/>
                </a:solidFill>
                <a:latin typeface="微软雅黑" pitchFamily="34" charset="-122"/>
                <a:ea typeface="微软雅黑" pitchFamily="34" charset="-122"/>
              </a:rPr>
              <a:t>人数 百万</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descr="F:\嘉嘉购文档模板\新建文件夹\0 (31).jpg"/>
          <p:cNvPicPr>
            <a:picLocks noChangeAspect="1" noChangeArrowheads="1"/>
          </p:cNvPicPr>
          <p:nvPr/>
        </p:nvPicPr>
        <p:blipFill>
          <a:blip r:embed="rId2" cstate="print"/>
          <a:srcRect/>
          <a:stretch>
            <a:fillRect/>
          </a:stretch>
        </p:blipFill>
        <p:spPr bwMode="auto">
          <a:xfrm>
            <a:off x="514350" y="0"/>
            <a:ext cx="8224838" cy="6096000"/>
          </a:xfrm>
          <a:prstGeom prst="rect">
            <a:avLst/>
          </a:prstGeom>
          <a:noFill/>
          <a:ln w="9525">
            <a:noFill/>
            <a:miter lim="800000"/>
            <a:headEnd/>
            <a:tailEnd/>
          </a:ln>
        </p:spPr>
      </p:pic>
      <p:sp>
        <p:nvSpPr>
          <p:cNvPr id="14" name="标题 13"/>
          <p:cNvSpPr>
            <a:spLocks noGrp="1"/>
          </p:cNvSpPr>
          <p:nvPr>
            <p:ph type="title"/>
          </p:nvPr>
        </p:nvSpPr>
        <p:spPr>
          <a:xfrm>
            <a:off x="714375" y="0"/>
            <a:ext cx="4786313" cy="571500"/>
          </a:xfrm>
          <a:solidFill>
            <a:schemeClr val="bg1"/>
          </a:solidFill>
          <a:ln>
            <a:solidFill>
              <a:schemeClr val="bg1"/>
            </a:solidFill>
          </a:ln>
        </p:spPr>
        <p:txBody>
          <a:bodyPr rtlCol="0"/>
          <a:lstStyle/>
          <a:p>
            <a:pPr fontAlgn="auto">
              <a:spcAft>
                <a:spcPts val="0"/>
              </a:spcAft>
              <a:defRPr/>
            </a:pPr>
            <a:r>
              <a:rPr lang="zh-CN" altLang="en-US" dirty="0" smtClean="0">
                <a:solidFill>
                  <a:schemeClr val="accent6">
                    <a:lumMod val="75000"/>
                  </a:schemeClr>
                </a:solidFill>
              </a:rPr>
              <a:t>移动端成交额贡献 </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1F722925-B5CF-4E80-A3B6-9FB8623B4E68}" type="slidenum">
              <a:rPr lang="zh-CN" altLang="en-US"/>
              <a:pPr>
                <a:defRPr/>
              </a:pPr>
              <a:t>26</a:t>
            </a:fld>
            <a:endParaRPr lang="zh-CN" altLang="en-US" dirty="0"/>
          </a:p>
        </p:txBody>
      </p:sp>
      <p:sp>
        <p:nvSpPr>
          <p:cNvPr id="5" name="矩形 4"/>
          <p:cNvSpPr/>
          <p:nvPr/>
        </p:nvSpPr>
        <p:spPr>
          <a:xfrm>
            <a:off x="785813" y="833438"/>
            <a:ext cx="7643812" cy="523875"/>
          </a:xfrm>
          <a:prstGeom prst="rect">
            <a:avLst/>
          </a:prstGeom>
          <a:solidFill>
            <a:schemeClr val="bg1"/>
          </a:solidFill>
          <a:ln>
            <a:solidFill>
              <a:schemeClr val="bg1"/>
            </a:solidFill>
          </a:ln>
        </p:spPr>
        <p:txBody>
          <a:bodyPr>
            <a:spAutoFit/>
          </a:bodyPr>
          <a:lstStyle/>
          <a:p>
            <a:pPr fontAlgn="auto">
              <a:spcBef>
                <a:spcPts val="0"/>
              </a:spcBef>
              <a:spcAft>
                <a:spcPts val="0"/>
              </a:spcAft>
              <a:defRPr/>
            </a:pPr>
            <a:r>
              <a:rPr lang="zh-CN" altLang="en-US" sz="1400" dirty="0">
                <a:solidFill>
                  <a:schemeClr val="accent6">
                    <a:lumMod val="75000"/>
                  </a:schemeClr>
                </a:solidFill>
                <a:latin typeface="微软雅黑" pitchFamily="34" charset="-122"/>
                <a:ea typeface="微软雅黑" pitchFamily="34" charset="-122"/>
              </a:rPr>
              <a:t>移动端成交额和移动端使用渗透率（中国零售市场）</a:t>
            </a:r>
            <a:endParaRPr lang="en-US" altLang="zh-CN" sz="1400" dirty="0">
              <a:solidFill>
                <a:schemeClr val="accent6">
                  <a:lumMod val="75000"/>
                </a:schemeClr>
              </a:solidFill>
              <a:latin typeface="微软雅黑" pitchFamily="34" charset="-122"/>
              <a:ea typeface="微软雅黑" pitchFamily="34" charset="-122"/>
            </a:endParaRPr>
          </a:p>
          <a:p>
            <a:pPr fontAlgn="auto">
              <a:spcBef>
                <a:spcPts val="0"/>
              </a:spcBef>
              <a:spcAft>
                <a:spcPts val="0"/>
              </a:spcAft>
              <a:defRPr/>
            </a:pPr>
            <a:endParaRPr lang="en-US" altLang="zh-CN" sz="1400" dirty="0">
              <a:solidFill>
                <a:schemeClr val="accent6">
                  <a:lumMod val="75000"/>
                </a:schemeClr>
              </a:solidFill>
              <a:latin typeface="微软雅黑" pitchFamily="34" charset="-122"/>
              <a:ea typeface="微软雅黑" pitchFamily="34" charset="-122"/>
            </a:endParaRPr>
          </a:p>
        </p:txBody>
      </p:sp>
      <p:sp>
        <p:nvSpPr>
          <p:cNvPr id="31749" name="矩形 16"/>
          <p:cNvSpPr>
            <a:spLocks noChangeArrowheads="1"/>
          </p:cNvSpPr>
          <p:nvPr/>
        </p:nvSpPr>
        <p:spPr bwMode="auto">
          <a:xfrm>
            <a:off x="2714625" y="5691188"/>
            <a:ext cx="1071563" cy="276225"/>
          </a:xfrm>
          <a:prstGeom prst="rect">
            <a:avLst/>
          </a:prstGeom>
          <a:solidFill>
            <a:schemeClr val="bg1"/>
          </a:solidFill>
          <a:ln w="9525">
            <a:solidFill>
              <a:schemeClr val="bg1"/>
            </a:solidFill>
            <a:miter lim="800000"/>
            <a:headEnd/>
            <a:tailEnd/>
          </a:ln>
        </p:spPr>
        <p:txBody>
          <a:bodyPr>
            <a:spAutoFit/>
          </a:bodyPr>
          <a:lstStyle/>
          <a:p>
            <a:pPr algn="ctr"/>
            <a:r>
              <a:rPr lang="zh-CN" altLang="en-US" sz="1200">
                <a:latin typeface="微软雅黑" pitchFamily="34" charset="-122"/>
                <a:ea typeface="微软雅黑" pitchFamily="34" charset="-122"/>
              </a:rPr>
              <a:t>移动成交额</a:t>
            </a:r>
          </a:p>
        </p:txBody>
      </p:sp>
      <p:sp>
        <p:nvSpPr>
          <p:cNvPr id="31750" name="矩形 17"/>
          <p:cNvSpPr>
            <a:spLocks noChangeArrowheads="1"/>
          </p:cNvSpPr>
          <p:nvPr/>
        </p:nvSpPr>
        <p:spPr bwMode="auto">
          <a:xfrm>
            <a:off x="4500563" y="5548313"/>
            <a:ext cx="1643062" cy="276225"/>
          </a:xfrm>
          <a:prstGeom prst="rect">
            <a:avLst/>
          </a:prstGeom>
          <a:solidFill>
            <a:schemeClr val="bg1"/>
          </a:solidFill>
          <a:ln w="9525">
            <a:solidFill>
              <a:schemeClr val="bg1"/>
            </a:solidFill>
            <a:miter lim="800000"/>
            <a:headEnd/>
            <a:tailEnd/>
          </a:ln>
        </p:spPr>
        <p:txBody>
          <a:bodyPr>
            <a:spAutoFit/>
          </a:bodyPr>
          <a:lstStyle/>
          <a:p>
            <a:pPr algn="ctr"/>
            <a:r>
              <a:rPr lang="zh-CN" altLang="en-US" sz="1200">
                <a:latin typeface="微软雅黑" pitchFamily="34" charset="-122"/>
                <a:ea typeface="微软雅黑" pitchFamily="34" charset="-122"/>
              </a:rPr>
              <a:t>移动成交额占比</a:t>
            </a:r>
          </a:p>
        </p:txBody>
      </p:sp>
      <p:sp>
        <p:nvSpPr>
          <p:cNvPr id="31751" name="矩形 18"/>
          <p:cNvSpPr>
            <a:spLocks noChangeArrowheads="1"/>
          </p:cNvSpPr>
          <p:nvPr/>
        </p:nvSpPr>
        <p:spPr bwMode="auto">
          <a:xfrm>
            <a:off x="7500938" y="1976438"/>
            <a:ext cx="1285875" cy="369887"/>
          </a:xfrm>
          <a:prstGeom prst="rect">
            <a:avLst/>
          </a:prstGeom>
          <a:solidFill>
            <a:schemeClr val="bg1"/>
          </a:solidFill>
          <a:ln w="9525">
            <a:solidFill>
              <a:schemeClr val="bg1"/>
            </a:solidFill>
            <a:miter lim="800000"/>
            <a:headEnd/>
            <a:tailEnd/>
          </a:ln>
        </p:spPr>
        <p:txBody>
          <a:bodyPr>
            <a:spAutoFit/>
          </a:bodyPr>
          <a:lstStyle/>
          <a:p>
            <a:r>
              <a:rPr lang="zh-CN" altLang="en-US">
                <a:latin typeface="微软雅黑" pitchFamily="34" charset="-122"/>
                <a:ea typeface="微软雅黑" pitchFamily="34" charset="-122"/>
              </a:rPr>
              <a:t> </a:t>
            </a:r>
          </a:p>
        </p:txBody>
      </p:sp>
      <p:sp>
        <p:nvSpPr>
          <p:cNvPr id="31752" name="矩形 19"/>
          <p:cNvSpPr>
            <a:spLocks noChangeArrowheads="1"/>
          </p:cNvSpPr>
          <p:nvPr/>
        </p:nvSpPr>
        <p:spPr bwMode="auto">
          <a:xfrm>
            <a:off x="7715250" y="833438"/>
            <a:ext cx="998538" cy="276225"/>
          </a:xfrm>
          <a:prstGeom prst="rect">
            <a:avLst/>
          </a:prstGeom>
          <a:noFill/>
          <a:ln w="9525">
            <a:noFill/>
            <a:miter lim="800000"/>
            <a:headEnd/>
            <a:tailEnd/>
          </a:ln>
        </p:spPr>
        <p:txBody>
          <a:bodyPr wrap="none">
            <a:spAutoFit/>
          </a:bodyPr>
          <a:lstStyle/>
          <a:p>
            <a:r>
              <a:rPr lang="zh-CN" altLang="en-US" sz="1200">
                <a:solidFill>
                  <a:srgbClr val="FF0000"/>
                </a:solidFill>
                <a:latin typeface="微软雅黑" pitchFamily="34" charset="-122"/>
                <a:ea typeface="微软雅黑" pitchFamily="34" charset="-122"/>
              </a:rPr>
              <a:t>人民币 十亿</a:t>
            </a:r>
          </a:p>
        </p:txBody>
      </p:sp>
      <p:sp>
        <p:nvSpPr>
          <p:cNvPr id="31753" name="TextBox 20"/>
          <p:cNvSpPr txBox="1">
            <a:spLocks noChangeArrowheads="1"/>
          </p:cNvSpPr>
          <p:nvPr/>
        </p:nvSpPr>
        <p:spPr bwMode="auto">
          <a:xfrm>
            <a:off x="1000125" y="5086350"/>
            <a:ext cx="7500938" cy="461963"/>
          </a:xfrm>
          <a:prstGeom prst="rect">
            <a:avLst/>
          </a:prstGeom>
          <a:solidFill>
            <a:schemeClr val="bg1"/>
          </a:solidFill>
          <a:ln w="9525">
            <a:solidFill>
              <a:schemeClr val="bg1"/>
            </a:solidFill>
            <a:miter lim="800000"/>
            <a:headEnd/>
            <a:tailEnd/>
          </a:ln>
        </p:spPr>
        <p:txBody>
          <a:bodyPr>
            <a:spAutoFit/>
          </a:bodyPr>
          <a:lstStyle/>
          <a:p>
            <a:r>
              <a:rPr lang="en-US" altLang="zh-CN" sz="1200">
                <a:latin typeface="Calibri" pitchFamily="34" charset="0"/>
              </a:rPr>
              <a:t>2012.6.30  2012.9.30      2012.12.31   2013.3.31     2013.6.30       2013.9.30      2013.12.31       2014.3.31     2014.6.30</a:t>
            </a:r>
          </a:p>
          <a:p>
            <a:endParaRPr lang="zh-CN" altLang="en-US" sz="1200">
              <a:latin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13"/>
          <p:cNvSpPr>
            <a:spLocks noGrp="1"/>
          </p:cNvSpPr>
          <p:nvPr>
            <p:ph type="title"/>
          </p:nvPr>
        </p:nvSpPr>
        <p:spPr>
          <a:xfrm>
            <a:off x="457200" y="119063"/>
            <a:ext cx="8229600" cy="571500"/>
          </a:xfrm>
        </p:spPr>
        <p:txBody>
          <a:bodyPr/>
          <a:lstStyle/>
          <a:p>
            <a:r>
              <a:rPr lang="zh-CN" altLang="en-US" smtClean="0"/>
              <a:t> </a:t>
            </a: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F0EFE887-ECB6-400F-96FB-1A116C0237AD}" type="slidenum">
              <a:rPr lang="zh-CN" altLang="en-US"/>
              <a:pPr>
                <a:defRPr/>
              </a:pPr>
              <a:t>27</a:t>
            </a:fld>
            <a:endParaRPr lang="zh-CN" altLang="en-US" dirty="0"/>
          </a:p>
        </p:txBody>
      </p:sp>
      <p:pic>
        <p:nvPicPr>
          <p:cNvPr id="32771" name="Picture 2" descr="F:\嘉嘉购文档模板\新建文件夹\0 (32).jpg"/>
          <p:cNvPicPr>
            <a:picLocks noChangeAspect="1" noChangeArrowheads="1"/>
          </p:cNvPicPr>
          <p:nvPr/>
        </p:nvPicPr>
        <p:blipFill>
          <a:blip r:embed="rId2" cstate="print"/>
          <a:srcRect/>
          <a:stretch>
            <a:fillRect/>
          </a:stretch>
        </p:blipFill>
        <p:spPr bwMode="auto">
          <a:xfrm>
            <a:off x="857250" y="31750"/>
            <a:ext cx="8072438" cy="6027738"/>
          </a:xfrm>
          <a:prstGeom prst="rect">
            <a:avLst/>
          </a:prstGeom>
          <a:noFill/>
          <a:ln w="9525">
            <a:noFill/>
            <a:miter lim="800000"/>
            <a:headEnd/>
            <a:tailEnd/>
          </a:ln>
        </p:spPr>
      </p:pic>
      <p:sp>
        <p:nvSpPr>
          <p:cNvPr id="5" name="标题 13"/>
          <p:cNvSpPr txBox="1">
            <a:spLocks/>
          </p:cNvSpPr>
          <p:nvPr/>
        </p:nvSpPr>
        <p:spPr>
          <a:xfrm>
            <a:off x="857250" y="119063"/>
            <a:ext cx="5643563" cy="571500"/>
          </a:xfrm>
          <a:prstGeom prst="rect">
            <a:avLst/>
          </a:prstGeom>
          <a:solidFill>
            <a:schemeClr val="bg1"/>
          </a:solidFill>
          <a:ln>
            <a:solidFill>
              <a:schemeClr val="bg1"/>
            </a:solidFill>
          </a:ln>
        </p:spPr>
        <p:txBody>
          <a:bodyPr anchor="ctr">
            <a:normAutofit/>
          </a:bodyPr>
          <a:lstStyle/>
          <a:p>
            <a:pPr algn="ctr" fontAlgn="auto">
              <a:spcAft>
                <a:spcPts val="0"/>
              </a:spcAft>
              <a:defRPr/>
            </a:pPr>
            <a:r>
              <a:rPr lang="zh-CN" altLang="en-US" sz="2800" b="1" dirty="0">
                <a:solidFill>
                  <a:schemeClr val="accent6">
                    <a:lumMod val="75000"/>
                  </a:schemeClr>
                </a:solidFill>
                <a:latin typeface="微软雅黑" pitchFamily="34" charset="-122"/>
                <a:ea typeface="微软雅黑" pitchFamily="34" charset="-122"/>
                <a:cs typeface="+mj-cs"/>
              </a:rPr>
              <a:t>显著的移动变现机会</a:t>
            </a:r>
          </a:p>
        </p:txBody>
      </p:sp>
      <p:sp>
        <p:nvSpPr>
          <p:cNvPr id="32773" name="矩形 5"/>
          <p:cNvSpPr>
            <a:spLocks noChangeArrowheads="1"/>
          </p:cNvSpPr>
          <p:nvPr/>
        </p:nvSpPr>
        <p:spPr bwMode="auto">
          <a:xfrm>
            <a:off x="1571625" y="833438"/>
            <a:ext cx="6429375" cy="461962"/>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营销展示渠道推动产品目录以非强迫的方式传递到消费者</a:t>
            </a:r>
            <a:endParaRPr lang="en-US" altLang="zh-CN" sz="1400">
              <a:latin typeface="微软雅黑" pitchFamily="34" charset="-122"/>
              <a:ea typeface="微软雅黑" pitchFamily="34" charset="-122"/>
            </a:endParaRPr>
          </a:p>
          <a:p>
            <a:endParaRPr lang="zh-CN" altLang="en-US" sz="10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descr="F:\嘉嘉购文档模板\新建文件夹\0 (33).jpg"/>
          <p:cNvPicPr>
            <a:picLocks noChangeAspect="1" noChangeArrowheads="1"/>
          </p:cNvPicPr>
          <p:nvPr/>
        </p:nvPicPr>
        <p:blipFill>
          <a:blip r:embed="rId2" cstate="print"/>
          <a:srcRect/>
          <a:stretch>
            <a:fillRect/>
          </a:stretch>
        </p:blipFill>
        <p:spPr bwMode="auto">
          <a:xfrm>
            <a:off x="473075" y="-23813"/>
            <a:ext cx="8242300" cy="6054726"/>
          </a:xfrm>
          <a:prstGeom prst="rect">
            <a:avLst/>
          </a:prstGeom>
          <a:noFill/>
          <a:ln w="9525">
            <a:noFill/>
            <a:miter lim="800000"/>
            <a:headEnd/>
            <a:tailEnd/>
          </a:ln>
        </p:spPr>
      </p:pic>
      <p:sp>
        <p:nvSpPr>
          <p:cNvPr id="14" name="标题 13"/>
          <p:cNvSpPr>
            <a:spLocks noGrp="1"/>
          </p:cNvSpPr>
          <p:nvPr>
            <p:ph type="title"/>
          </p:nvPr>
        </p:nvSpPr>
        <p:spPr>
          <a:xfrm>
            <a:off x="714375" y="47625"/>
            <a:ext cx="6000750" cy="571500"/>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不断增长的移动市场货币化</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C6B5AD16-70E4-4294-AD65-32C2F7C20618}" type="slidenum">
              <a:rPr lang="zh-CN" altLang="en-US"/>
              <a:pPr>
                <a:defRPr/>
              </a:pPr>
              <a:t>28</a:t>
            </a:fld>
            <a:endParaRPr lang="zh-CN" altLang="en-US" dirty="0"/>
          </a:p>
        </p:txBody>
      </p:sp>
      <p:sp>
        <p:nvSpPr>
          <p:cNvPr id="33796" name="矩形 4"/>
          <p:cNvSpPr>
            <a:spLocks noChangeArrowheads="1"/>
          </p:cNvSpPr>
          <p:nvPr/>
        </p:nvSpPr>
        <p:spPr bwMode="auto">
          <a:xfrm>
            <a:off x="1500188" y="5262563"/>
            <a:ext cx="1571625" cy="276225"/>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移动端变现增长率</a:t>
            </a:r>
            <a:endParaRPr lang="en-US" altLang="zh-CN" sz="1200">
              <a:latin typeface="微软雅黑" pitchFamily="34" charset="-122"/>
              <a:ea typeface="微软雅黑" pitchFamily="34" charset="-122"/>
            </a:endParaRPr>
          </a:p>
        </p:txBody>
      </p:sp>
      <p:sp>
        <p:nvSpPr>
          <p:cNvPr id="33797" name="矩形 5"/>
          <p:cNvSpPr>
            <a:spLocks noChangeArrowheads="1"/>
          </p:cNvSpPr>
          <p:nvPr/>
        </p:nvSpPr>
        <p:spPr bwMode="auto">
          <a:xfrm>
            <a:off x="3714750" y="5262563"/>
            <a:ext cx="1857375" cy="276225"/>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非移动端变现增长率</a:t>
            </a:r>
            <a:endParaRPr lang="en-US" altLang="zh-CN" sz="1200">
              <a:latin typeface="微软雅黑" pitchFamily="34" charset="-122"/>
              <a:ea typeface="微软雅黑" pitchFamily="34" charset="-122"/>
            </a:endParaRPr>
          </a:p>
        </p:txBody>
      </p:sp>
      <p:sp>
        <p:nvSpPr>
          <p:cNvPr id="33798" name="矩形 6"/>
          <p:cNvSpPr>
            <a:spLocks noChangeArrowheads="1"/>
          </p:cNvSpPr>
          <p:nvPr/>
        </p:nvSpPr>
        <p:spPr bwMode="auto">
          <a:xfrm>
            <a:off x="6215063" y="5262563"/>
            <a:ext cx="1785937" cy="276225"/>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混合变现增长率</a:t>
            </a:r>
            <a:endParaRPr lang="en-US" altLang="zh-CN" sz="1200">
              <a:latin typeface="微软雅黑" pitchFamily="34" charset="-122"/>
              <a:ea typeface="微软雅黑" pitchFamily="34" charset="-122"/>
            </a:endParaRPr>
          </a:p>
        </p:txBody>
      </p:sp>
      <p:sp>
        <p:nvSpPr>
          <p:cNvPr id="33799" name="矩形 7"/>
          <p:cNvSpPr>
            <a:spLocks noChangeArrowheads="1"/>
          </p:cNvSpPr>
          <p:nvPr/>
        </p:nvSpPr>
        <p:spPr bwMode="auto">
          <a:xfrm>
            <a:off x="428625" y="2800350"/>
            <a:ext cx="1071563" cy="461963"/>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混合变现增长率</a:t>
            </a:r>
            <a:endParaRPr lang="en-US" altLang="zh-CN" sz="1200">
              <a:latin typeface="微软雅黑" pitchFamily="34" charset="-122"/>
              <a:ea typeface="微软雅黑" pitchFamily="34" charset="-122"/>
            </a:endParaRPr>
          </a:p>
        </p:txBody>
      </p:sp>
      <p:sp>
        <p:nvSpPr>
          <p:cNvPr id="33800" name="矩形 8"/>
          <p:cNvSpPr>
            <a:spLocks noChangeArrowheads="1"/>
          </p:cNvSpPr>
          <p:nvPr/>
        </p:nvSpPr>
        <p:spPr bwMode="auto">
          <a:xfrm>
            <a:off x="571500" y="4048125"/>
            <a:ext cx="928688" cy="461963"/>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移动端变现增长率</a:t>
            </a:r>
            <a:endParaRPr lang="en-US" altLang="zh-CN" sz="1200">
              <a:latin typeface="微软雅黑" pitchFamily="34" charset="-122"/>
              <a:ea typeface="微软雅黑" pitchFamily="34" charset="-122"/>
            </a:endParaRPr>
          </a:p>
        </p:txBody>
      </p:sp>
      <p:sp>
        <p:nvSpPr>
          <p:cNvPr id="33801" name="矩形 9"/>
          <p:cNvSpPr>
            <a:spLocks noChangeArrowheads="1"/>
          </p:cNvSpPr>
          <p:nvPr/>
        </p:nvSpPr>
        <p:spPr bwMode="auto">
          <a:xfrm>
            <a:off x="642938" y="2119313"/>
            <a:ext cx="857250" cy="646112"/>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非移动端变现增长率</a:t>
            </a:r>
            <a:endParaRPr lang="en-US" altLang="zh-CN" sz="1200">
              <a:latin typeface="微软雅黑" pitchFamily="34" charset="-122"/>
              <a:ea typeface="微软雅黑" pitchFamily="34" charset="-122"/>
            </a:endParaRPr>
          </a:p>
        </p:txBody>
      </p:sp>
      <p:sp>
        <p:nvSpPr>
          <p:cNvPr id="11" name="矩形 10"/>
          <p:cNvSpPr/>
          <p:nvPr/>
        </p:nvSpPr>
        <p:spPr>
          <a:xfrm>
            <a:off x="642938" y="904875"/>
            <a:ext cx="4071937" cy="276225"/>
          </a:xfrm>
          <a:prstGeom prst="rect">
            <a:avLst/>
          </a:prstGeom>
          <a:solidFill>
            <a:schemeClr val="bg1"/>
          </a:solidFill>
          <a:ln>
            <a:solidFill>
              <a:schemeClr val="bg1"/>
            </a:solidFill>
          </a:ln>
        </p:spPr>
        <p:txBody>
          <a:bodyPr>
            <a:spAutoFit/>
          </a:bodyPr>
          <a:lstStyle/>
          <a:p>
            <a:pPr fontAlgn="auto">
              <a:spcBef>
                <a:spcPts val="0"/>
              </a:spcBef>
              <a:spcAft>
                <a:spcPts val="0"/>
              </a:spcAft>
              <a:defRPr/>
            </a:pPr>
            <a:r>
              <a:rPr lang="zh-CN" altLang="en-US" sz="1200" dirty="0">
                <a:solidFill>
                  <a:schemeClr val="accent6"/>
                </a:solidFill>
                <a:latin typeface="微软雅黑" pitchFamily="34" charset="-122"/>
                <a:ea typeface="微软雅黑" pitchFamily="34" charset="-122"/>
              </a:rPr>
              <a:t>季度变现增长率（中国零售市场）</a:t>
            </a:r>
            <a:endParaRPr lang="en-US" altLang="zh-CN" sz="1200" dirty="0">
              <a:solidFill>
                <a:schemeClr val="accent6"/>
              </a:solidFill>
              <a:latin typeface="微软雅黑" pitchFamily="34" charset="-122"/>
              <a:ea typeface="微软雅黑" pitchFamily="34" charset="-122"/>
            </a:endParaRPr>
          </a:p>
        </p:txBody>
      </p:sp>
      <p:sp>
        <p:nvSpPr>
          <p:cNvPr id="33803" name="TextBox 22"/>
          <p:cNvSpPr txBox="1">
            <a:spLocks noChangeArrowheads="1"/>
          </p:cNvSpPr>
          <p:nvPr/>
        </p:nvSpPr>
        <p:spPr bwMode="auto">
          <a:xfrm>
            <a:off x="1357313" y="4762500"/>
            <a:ext cx="7143750" cy="461963"/>
          </a:xfrm>
          <a:prstGeom prst="rect">
            <a:avLst/>
          </a:prstGeom>
          <a:solidFill>
            <a:schemeClr val="bg1"/>
          </a:solidFill>
          <a:ln w="9525">
            <a:solidFill>
              <a:schemeClr val="bg1"/>
            </a:solidFill>
            <a:miter lim="800000"/>
            <a:headEnd/>
            <a:tailEnd/>
          </a:ln>
        </p:spPr>
        <p:txBody>
          <a:bodyPr>
            <a:spAutoFit/>
          </a:bodyPr>
          <a:lstStyle/>
          <a:p>
            <a:r>
              <a:rPr lang="en-US" altLang="zh-CN" sz="1200">
                <a:latin typeface="Calibri" pitchFamily="34" charset="0"/>
              </a:rPr>
              <a:t>2012.6.30  2012.9.30 2012.12.31   2013.3.31   2013.6.30      2013.9.30      2013.12.31   2014.3.31    2014.6.30</a:t>
            </a:r>
          </a:p>
          <a:p>
            <a:endParaRPr lang="zh-CN" altLang="en-US" sz="1200">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标题 13"/>
          <p:cNvSpPr>
            <a:spLocks noGrp="1"/>
          </p:cNvSpPr>
          <p:nvPr>
            <p:ph type="title"/>
          </p:nvPr>
        </p:nvSpPr>
        <p:spPr>
          <a:xfrm>
            <a:off x="457200" y="119063"/>
            <a:ext cx="8229600" cy="571500"/>
          </a:xfrm>
        </p:spPr>
        <p:txBody>
          <a:bodyPr/>
          <a:lstStyle/>
          <a:p>
            <a:r>
              <a:rPr lang="zh-CN" altLang="en-US" smtClean="0"/>
              <a:t>目 录</a:t>
            </a: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05DF9697-5EEC-47F9-A970-846061A4CA2B}" type="slidenum">
              <a:rPr lang="zh-CN" altLang="en-US"/>
              <a:pPr>
                <a:defRPr/>
              </a:pPr>
              <a:t>2</a:t>
            </a:fld>
            <a:endParaRPr lang="zh-CN" altLang="en-US" dirty="0"/>
          </a:p>
        </p:txBody>
      </p:sp>
      <p:pic>
        <p:nvPicPr>
          <p:cNvPr id="7171" name="Picture 2"/>
          <p:cNvPicPr>
            <a:picLocks noChangeAspect="1" noChangeArrowheads="1"/>
          </p:cNvPicPr>
          <p:nvPr/>
        </p:nvPicPr>
        <p:blipFill>
          <a:blip r:embed="rId2" cstate="print"/>
          <a:srcRect/>
          <a:stretch>
            <a:fillRect/>
          </a:stretch>
        </p:blipFill>
        <p:spPr bwMode="auto">
          <a:xfrm>
            <a:off x="357188" y="127000"/>
            <a:ext cx="8358187" cy="5248275"/>
          </a:xfrm>
          <a:prstGeom prst="rect">
            <a:avLst/>
          </a:prstGeom>
          <a:noFill/>
          <a:ln w="9525">
            <a:noFill/>
            <a:miter lim="800000"/>
            <a:headEnd/>
            <a:tailEnd/>
          </a:ln>
        </p:spPr>
      </p:pic>
      <p:sp>
        <p:nvSpPr>
          <p:cNvPr id="7172" name="TextBox 5"/>
          <p:cNvSpPr txBox="1">
            <a:spLocks noChangeArrowheads="1"/>
          </p:cNvSpPr>
          <p:nvPr/>
        </p:nvSpPr>
        <p:spPr bwMode="auto">
          <a:xfrm>
            <a:off x="5857875" y="2619375"/>
            <a:ext cx="2928938" cy="1169988"/>
          </a:xfrm>
          <a:prstGeom prst="rect">
            <a:avLst/>
          </a:prstGeom>
          <a:noFill/>
          <a:ln w="9525">
            <a:noFill/>
            <a:miter lim="800000"/>
            <a:headEnd/>
            <a:tailEnd/>
          </a:ln>
        </p:spPr>
        <p:txBody>
          <a:bodyPr>
            <a:spAutoFit/>
          </a:bodyPr>
          <a:lstStyle/>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7" name="矩形 6"/>
          <p:cNvSpPr/>
          <p:nvPr/>
        </p:nvSpPr>
        <p:spPr>
          <a:xfrm>
            <a:off x="714375" y="1047750"/>
            <a:ext cx="7429500" cy="428625"/>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400" dirty="0">
                <a:solidFill>
                  <a:schemeClr val="tx1"/>
                </a:solidFill>
                <a:latin typeface="微软雅黑" pitchFamily="34" charset="-122"/>
                <a:ea typeface="微软雅黑" pitchFamily="34" charset="-122"/>
              </a:rPr>
              <a:t>世界最大的网络和移动商业公司</a:t>
            </a:r>
            <a:endParaRPr lang="en-US" altLang="zh-CN" sz="1400" dirty="0">
              <a:solidFill>
                <a:schemeClr val="tx1"/>
              </a:solidFill>
              <a:latin typeface="微软雅黑" pitchFamily="34" charset="-122"/>
              <a:ea typeface="微软雅黑" pitchFamily="34" charset="-122"/>
            </a:endParaRPr>
          </a:p>
        </p:txBody>
      </p:sp>
      <p:sp>
        <p:nvSpPr>
          <p:cNvPr id="8" name="矩形 7"/>
          <p:cNvSpPr/>
          <p:nvPr/>
        </p:nvSpPr>
        <p:spPr>
          <a:xfrm>
            <a:off x="785813" y="1833563"/>
            <a:ext cx="7072312" cy="428625"/>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400" dirty="0">
                <a:solidFill>
                  <a:schemeClr val="tx1"/>
                </a:solidFill>
                <a:latin typeface="微软雅黑" pitchFamily="34" charset="-122"/>
                <a:ea typeface="微软雅黑" pitchFamily="34" charset="-122"/>
              </a:rPr>
              <a:t>正在改变中国的商业</a:t>
            </a:r>
          </a:p>
        </p:txBody>
      </p:sp>
      <p:sp>
        <p:nvSpPr>
          <p:cNvPr id="9" name="矩形 8"/>
          <p:cNvSpPr/>
          <p:nvPr/>
        </p:nvSpPr>
        <p:spPr>
          <a:xfrm>
            <a:off x="785813" y="2619375"/>
            <a:ext cx="7072312" cy="428625"/>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400" dirty="0">
                <a:solidFill>
                  <a:schemeClr val="tx1"/>
                </a:solidFill>
                <a:latin typeface="微软雅黑" pitchFamily="34" charset="-122"/>
                <a:ea typeface="微软雅黑" pitchFamily="34" charset="-122"/>
              </a:rPr>
              <a:t>支持中小企业发展</a:t>
            </a:r>
            <a:endParaRPr lang="en-US" altLang="zh-CN" sz="1400" dirty="0">
              <a:solidFill>
                <a:schemeClr val="tx1"/>
              </a:solidFill>
              <a:latin typeface="微软雅黑" pitchFamily="34" charset="-122"/>
              <a:ea typeface="微软雅黑" pitchFamily="34" charset="-122"/>
            </a:endParaRPr>
          </a:p>
        </p:txBody>
      </p:sp>
      <p:sp>
        <p:nvSpPr>
          <p:cNvPr id="10" name="矩形 9"/>
          <p:cNvSpPr/>
          <p:nvPr/>
        </p:nvSpPr>
        <p:spPr>
          <a:xfrm>
            <a:off x="785813" y="3405188"/>
            <a:ext cx="7072312" cy="428625"/>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400" dirty="0">
                <a:solidFill>
                  <a:schemeClr val="tx1"/>
                </a:solidFill>
                <a:latin typeface="微软雅黑" pitchFamily="34" charset="-122"/>
                <a:ea typeface="微软雅黑" pitchFamily="34" charset="-122"/>
              </a:rPr>
              <a:t>通过商业数据实现消费者洞察的领导者</a:t>
            </a:r>
            <a:endParaRPr lang="en-US" altLang="zh-CN" sz="1400" dirty="0">
              <a:solidFill>
                <a:schemeClr val="tx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descr="F:\嘉嘉购文档模板\新建文件夹\0 (34).jpg"/>
          <p:cNvPicPr>
            <a:picLocks noChangeAspect="1" noChangeArrowheads="1"/>
          </p:cNvPicPr>
          <p:nvPr/>
        </p:nvPicPr>
        <p:blipFill>
          <a:blip r:embed="rId2" cstate="print"/>
          <a:srcRect/>
          <a:stretch>
            <a:fillRect/>
          </a:stretch>
        </p:blipFill>
        <p:spPr bwMode="auto">
          <a:xfrm>
            <a:off x="428625" y="-12700"/>
            <a:ext cx="8143875" cy="6108700"/>
          </a:xfrm>
          <a:prstGeom prst="rect">
            <a:avLst/>
          </a:prstGeom>
          <a:solidFill>
            <a:schemeClr val="bg1"/>
          </a:solidFill>
          <a:ln w="9525">
            <a:solidFill>
              <a:schemeClr val="bg1"/>
            </a:solidFill>
            <a:miter lim="800000"/>
            <a:headEnd/>
            <a:tailEnd/>
          </a:ln>
        </p:spPr>
      </p:pic>
      <p:sp>
        <p:nvSpPr>
          <p:cNvPr id="14" name="标题 13"/>
          <p:cNvSpPr>
            <a:spLocks noGrp="1"/>
          </p:cNvSpPr>
          <p:nvPr>
            <p:ph type="title"/>
          </p:nvPr>
        </p:nvSpPr>
        <p:spPr>
          <a:xfrm>
            <a:off x="642938" y="119063"/>
            <a:ext cx="6000750" cy="571500"/>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我们商业模式的成本优势</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3449E7CB-2D29-4B02-856E-06C832FF6162}" type="slidenum">
              <a:rPr lang="zh-CN" altLang="en-US"/>
              <a:pPr>
                <a:defRPr/>
              </a:pPr>
              <a:t>29</a:t>
            </a:fld>
            <a:endParaRPr lang="zh-CN" altLang="en-US" dirty="0"/>
          </a:p>
        </p:txBody>
      </p:sp>
      <p:sp>
        <p:nvSpPr>
          <p:cNvPr id="5" name="TextBox 4"/>
          <p:cNvSpPr txBox="1"/>
          <p:nvPr/>
        </p:nvSpPr>
        <p:spPr>
          <a:xfrm>
            <a:off x="4214813" y="1547813"/>
            <a:ext cx="2928937" cy="307975"/>
          </a:xfrm>
          <a:prstGeom prst="rect">
            <a:avLst/>
          </a:prstGeom>
          <a:solidFill>
            <a:schemeClr val="accent6">
              <a:lumMod val="40000"/>
              <a:lumOff val="60000"/>
            </a:schemeClr>
          </a:solidFill>
          <a:ln>
            <a:solidFill>
              <a:schemeClr val="accent6">
                <a:lumMod val="40000"/>
                <a:lumOff val="6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较低的库存成本</a:t>
            </a:r>
          </a:p>
        </p:txBody>
      </p:sp>
      <p:sp>
        <p:nvSpPr>
          <p:cNvPr id="6" name="TextBox 5"/>
          <p:cNvSpPr txBox="1"/>
          <p:nvPr/>
        </p:nvSpPr>
        <p:spPr>
          <a:xfrm>
            <a:off x="1285875" y="1547813"/>
            <a:ext cx="2143125" cy="307975"/>
          </a:xfrm>
          <a:prstGeom prst="rect">
            <a:avLst/>
          </a:prstGeom>
          <a:solidFill>
            <a:schemeClr val="accent6"/>
          </a:solidFill>
          <a:ln>
            <a:solidFill>
              <a:schemeClr val="accent6"/>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市场模式</a:t>
            </a:r>
          </a:p>
        </p:txBody>
      </p:sp>
      <p:sp>
        <p:nvSpPr>
          <p:cNvPr id="7" name="TextBox 6"/>
          <p:cNvSpPr txBox="1"/>
          <p:nvPr/>
        </p:nvSpPr>
        <p:spPr>
          <a:xfrm>
            <a:off x="4214813" y="4619625"/>
            <a:ext cx="3286125" cy="307975"/>
          </a:xfrm>
          <a:prstGeom prst="rect">
            <a:avLst/>
          </a:prstGeom>
          <a:solidFill>
            <a:schemeClr val="accent1">
              <a:lumMod val="40000"/>
              <a:lumOff val="60000"/>
            </a:schemeClr>
          </a:solidFill>
          <a:ln>
            <a:solidFill>
              <a:schemeClr val="accent1">
                <a:lumMod val="40000"/>
                <a:lumOff val="6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不需要大量的销售投入</a:t>
            </a:r>
          </a:p>
        </p:txBody>
      </p:sp>
      <p:sp>
        <p:nvSpPr>
          <p:cNvPr id="8" name="TextBox 7"/>
          <p:cNvSpPr txBox="1"/>
          <p:nvPr/>
        </p:nvSpPr>
        <p:spPr>
          <a:xfrm>
            <a:off x="1071563" y="4308475"/>
            <a:ext cx="2357437" cy="954088"/>
          </a:xfrm>
          <a:prstGeom prst="rect">
            <a:avLst/>
          </a:prstGeom>
          <a:solidFill>
            <a:schemeClr val="tx2">
              <a:lumMod val="60000"/>
              <a:lumOff val="40000"/>
            </a:schemeClr>
          </a:solidFill>
          <a:ln>
            <a:solidFill>
              <a:schemeClr val="tx2">
                <a:lumMod val="60000"/>
                <a:lumOff val="40000"/>
              </a:schemeClr>
            </a:solidFill>
          </a:ln>
        </p:spPr>
        <p:txBody>
          <a:bodyPr>
            <a:spAutoFit/>
          </a:bodyPr>
          <a:lstStyle/>
          <a:p>
            <a:pPr fontAlgn="auto">
              <a:spcBef>
                <a:spcPts val="0"/>
              </a:spcBef>
              <a:spcAft>
                <a:spcPts val="0"/>
              </a:spcAft>
              <a:defRPr/>
            </a:pP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a:p>
            <a:pPr fontAlgn="auto">
              <a:spcBef>
                <a:spcPts val="0"/>
              </a:spcBef>
              <a:spcAft>
                <a:spcPts val="0"/>
              </a:spcAft>
              <a:defRPr/>
            </a:pPr>
            <a:r>
              <a:rPr lang="zh-CN" altLang="en-US" sz="1400" dirty="0">
                <a:latin typeface="微软雅黑" pitchFamily="34" charset="-122"/>
                <a:ea typeface="微软雅黑" pitchFamily="34" charset="-122"/>
              </a:rPr>
              <a:t>为买家提供商业服务</a:t>
            </a:r>
            <a:endParaRPr lang="en-US" altLang="zh-CN" sz="1400" dirty="0">
              <a:latin typeface="微软雅黑" pitchFamily="34" charset="-122"/>
              <a:ea typeface="微软雅黑" pitchFamily="34" charset="-122"/>
            </a:endParaRPr>
          </a:p>
          <a:p>
            <a:pP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9" name="矩形 8"/>
          <p:cNvSpPr/>
          <p:nvPr/>
        </p:nvSpPr>
        <p:spPr>
          <a:xfrm>
            <a:off x="1000125" y="3048000"/>
            <a:ext cx="2643188" cy="523875"/>
          </a:xfrm>
          <a:prstGeom prst="rect">
            <a:avLst/>
          </a:prstGeom>
          <a:solidFill>
            <a:schemeClr val="bg1">
              <a:lumMod val="50000"/>
            </a:schemeClr>
          </a:solidFill>
          <a:ln>
            <a:solidFill>
              <a:schemeClr val="bg1">
                <a:lumMod val="50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对淘宝市场具有重大意义的自然流量</a:t>
            </a:r>
          </a:p>
        </p:txBody>
      </p:sp>
      <p:sp>
        <p:nvSpPr>
          <p:cNvPr id="10" name="矩形 9"/>
          <p:cNvSpPr/>
          <p:nvPr/>
        </p:nvSpPr>
        <p:spPr>
          <a:xfrm>
            <a:off x="4214813" y="3119438"/>
            <a:ext cx="3143250" cy="307975"/>
          </a:xfrm>
          <a:prstGeom prst="rect">
            <a:avLst/>
          </a:prstGeom>
          <a:solidFill>
            <a:schemeClr val="bg1">
              <a:lumMod val="85000"/>
            </a:schemeClr>
          </a:solidFill>
          <a:ln>
            <a:solidFill>
              <a:schemeClr val="bg1">
                <a:lumMod val="85000"/>
              </a:schemeClr>
            </a:solidFill>
          </a:ln>
        </p:spPr>
        <p:txBody>
          <a:bodyPr>
            <a:spAutoFit/>
          </a:bodyPr>
          <a:lstStyle/>
          <a:p>
            <a:pPr fontAlgn="auto">
              <a:spcBef>
                <a:spcPts val="0"/>
              </a:spcBef>
              <a:spcAft>
                <a:spcPts val="0"/>
              </a:spcAft>
              <a:defRPr/>
            </a:pPr>
            <a:r>
              <a:rPr lang="zh-CN" altLang="en-US" sz="1400" dirty="0">
                <a:latin typeface="微软雅黑" pitchFamily="34" charset="-122"/>
                <a:ea typeface="微软雅黑" pitchFamily="34" charset="-122"/>
              </a:rPr>
              <a:t>较低的引流成本</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2" descr="F:\嘉嘉购文档模板\新建文件夹\0 (35).jpg"/>
          <p:cNvPicPr>
            <a:picLocks noChangeAspect="1" noChangeArrowheads="1"/>
          </p:cNvPicPr>
          <p:nvPr/>
        </p:nvPicPr>
        <p:blipFill>
          <a:blip r:embed="rId2" cstate="print"/>
          <a:srcRect/>
          <a:stretch>
            <a:fillRect/>
          </a:stretch>
        </p:blipFill>
        <p:spPr bwMode="auto">
          <a:xfrm>
            <a:off x="479425" y="0"/>
            <a:ext cx="8212138" cy="6096000"/>
          </a:xfrm>
          <a:prstGeom prst="rect">
            <a:avLst/>
          </a:prstGeom>
          <a:noFill/>
          <a:ln w="9525">
            <a:noFill/>
            <a:miter lim="800000"/>
            <a:headEnd/>
            <a:tailEnd/>
          </a:ln>
        </p:spPr>
      </p:pic>
      <p:sp>
        <p:nvSpPr>
          <p:cNvPr id="14" name="标题 13"/>
          <p:cNvSpPr>
            <a:spLocks noGrp="1"/>
          </p:cNvSpPr>
          <p:nvPr>
            <p:ph type="title"/>
          </p:nvPr>
        </p:nvSpPr>
        <p:spPr>
          <a:xfrm>
            <a:off x="642938" y="0"/>
            <a:ext cx="5715000" cy="690563"/>
          </a:xfrm>
          <a:solidFill>
            <a:schemeClr val="bg1"/>
          </a:solidFill>
          <a:ln>
            <a:solidFill>
              <a:schemeClr val="bg1"/>
            </a:solidFill>
          </a:ln>
        </p:spPr>
        <p:txBody>
          <a:bodyPr rtlCol="0">
            <a:normAutofit fontScale="90000"/>
          </a:bodyPr>
          <a:lstStyle/>
          <a:p>
            <a:pPr fontAlgn="auto">
              <a:spcAft>
                <a:spcPts val="0"/>
              </a:spcAft>
              <a:defRPr/>
            </a:pPr>
            <a:r>
              <a:rPr lang="zh-CN" altLang="en-US" dirty="0" smtClean="0">
                <a:solidFill>
                  <a:schemeClr val="accent6">
                    <a:lumMod val="75000"/>
                  </a:schemeClr>
                </a:solidFill>
              </a:rPr>
              <a:t>结构成本优势和显著的运营杠杆效应</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9149C43B-4388-45AD-860C-6CA29ECD4D88}" type="slidenum">
              <a:rPr lang="zh-CN" altLang="en-US"/>
              <a:pPr>
                <a:defRPr/>
              </a:pPr>
              <a:t>30</a:t>
            </a:fld>
            <a:endParaRPr lang="zh-CN" altLang="en-US" dirty="0"/>
          </a:p>
        </p:txBody>
      </p:sp>
      <p:sp>
        <p:nvSpPr>
          <p:cNvPr id="5" name="矩形 4"/>
          <p:cNvSpPr/>
          <p:nvPr/>
        </p:nvSpPr>
        <p:spPr>
          <a:xfrm>
            <a:off x="4500563" y="619125"/>
            <a:ext cx="2714625" cy="276225"/>
          </a:xfrm>
          <a:prstGeom prst="rect">
            <a:avLst/>
          </a:prstGeom>
          <a:solidFill>
            <a:schemeClr val="bg1"/>
          </a:solidFill>
          <a:ln>
            <a:solidFill>
              <a:schemeClr val="bg1"/>
            </a:solidFill>
          </a:ln>
        </p:spPr>
        <p:txBody>
          <a:bodyPr>
            <a:spAutoFit/>
          </a:bodyPr>
          <a:lstStyle/>
          <a:p>
            <a:pPr fontAlgn="auto">
              <a:spcBef>
                <a:spcPts val="0"/>
              </a:spcBef>
              <a:spcAft>
                <a:spcPts val="0"/>
              </a:spcAft>
              <a:defRPr/>
            </a:pPr>
            <a:r>
              <a:rPr lang="zh-CN" altLang="en-US" sz="1200" dirty="0">
                <a:solidFill>
                  <a:schemeClr val="accent6"/>
                </a:solidFill>
                <a:latin typeface="微软雅黑" pitchFamily="34" charset="-122"/>
                <a:ea typeface="微软雅黑" pitchFamily="34" charset="-122"/>
              </a:rPr>
              <a:t>调整后的营收和利润</a:t>
            </a:r>
            <a:endParaRPr lang="en-US" altLang="zh-CN" sz="1200" dirty="0">
              <a:solidFill>
                <a:schemeClr val="accent6"/>
              </a:solidFill>
              <a:latin typeface="微软雅黑" pitchFamily="34" charset="-122"/>
              <a:ea typeface="微软雅黑" pitchFamily="34" charset="-122"/>
            </a:endParaRPr>
          </a:p>
        </p:txBody>
      </p:sp>
      <p:sp>
        <p:nvSpPr>
          <p:cNvPr id="6" name="矩形 5"/>
          <p:cNvSpPr/>
          <p:nvPr/>
        </p:nvSpPr>
        <p:spPr>
          <a:xfrm>
            <a:off x="928688" y="619125"/>
            <a:ext cx="2714625" cy="276225"/>
          </a:xfrm>
          <a:prstGeom prst="rect">
            <a:avLst/>
          </a:prstGeom>
          <a:solidFill>
            <a:schemeClr val="bg1"/>
          </a:solidFill>
          <a:ln>
            <a:solidFill>
              <a:schemeClr val="bg1"/>
            </a:solidFill>
          </a:ln>
        </p:spPr>
        <p:txBody>
          <a:bodyPr>
            <a:spAutoFit/>
          </a:bodyPr>
          <a:lstStyle/>
          <a:p>
            <a:pPr fontAlgn="auto">
              <a:spcBef>
                <a:spcPts val="0"/>
              </a:spcBef>
              <a:spcAft>
                <a:spcPts val="0"/>
              </a:spcAft>
              <a:defRPr/>
            </a:pPr>
            <a:r>
              <a:rPr lang="zh-CN" altLang="en-US" sz="1200" dirty="0">
                <a:solidFill>
                  <a:schemeClr val="accent6"/>
                </a:solidFill>
                <a:latin typeface="微软雅黑" pitchFamily="34" charset="-122"/>
                <a:ea typeface="微软雅黑" pitchFamily="34" charset="-122"/>
              </a:rPr>
              <a:t>调整后的</a:t>
            </a:r>
            <a:r>
              <a:rPr lang="en-US" altLang="zh-CN" sz="1200" dirty="0">
                <a:solidFill>
                  <a:schemeClr val="accent6"/>
                </a:solidFill>
                <a:latin typeface="微软雅黑" pitchFamily="34" charset="-122"/>
                <a:ea typeface="微软雅黑" pitchFamily="34" charset="-122"/>
              </a:rPr>
              <a:t>EBITDA</a:t>
            </a:r>
            <a:r>
              <a:rPr lang="zh-CN" altLang="en-US" sz="1200" dirty="0">
                <a:solidFill>
                  <a:schemeClr val="accent6"/>
                </a:solidFill>
                <a:latin typeface="微软雅黑" pitchFamily="34" charset="-122"/>
                <a:ea typeface="微软雅黑" pitchFamily="34" charset="-122"/>
              </a:rPr>
              <a:t>和利润</a:t>
            </a:r>
            <a:endParaRPr lang="en-US" altLang="zh-CN" sz="1200" dirty="0">
              <a:solidFill>
                <a:schemeClr val="accent6"/>
              </a:solidFill>
              <a:latin typeface="微软雅黑" pitchFamily="34" charset="-122"/>
              <a:ea typeface="微软雅黑" pitchFamily="34" charset="-122"/>
            </a:endParaRPr>
          </a:p>
        </p:txBody>
      </p:sp>
      <p:sp>
        <p:nvSpPr>
          <p:cNvPr id="35846" name="矩形 6"/>
          <p:cNvSpPr>
            <a:spLocks noChangeArrowheads="1"/>
          </p:cNvSpPr>
          <p:nvPr/>
        </p:nvSpPr>
        <p:spPr bwMode="auto">
          <a:xfrm>
            <a:off x="1000125" y="4762500"/>
            <a:ext cx="571500" cy="246063"/>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2012</a:t>
            </a:r>
          </a:p>
        </p:txBody>
      </p:sp>
      <p:sp>
        <p:nvSpPr>
          <p:cNvPr id="35847" name="矩形 7"/>
          <p:cNvSpPr>
            <a:spLocks noChangeArrowheads="1"/>
          </p:cNvSpPr>
          <p:nvPr/>
        </p:nvSpPr>
        <p:spPr bwMode="auto">
          <a:xfrm>
            <a:off x="1714500" y="4762500"/>
            <a:ext cx="571500" cy="246063"/>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2013</a:t>
            </a:r>
          </a:p>
        </p:txBody>
      </p:sp>
      <p:sp>
        <p:nvSpPr>
          <p:cNvPr id="35848" name="矩形 8"/>
          <p:cNvSpPr>
            <a:spLocks noChangeArrowheads="1"/>
          </p:cNvSpPr>
          <p:nvPr/>
        </p:nvSpPr>
        <p:spPr bwMode="auto">
          <a:xfrm>
            <a:off x="2357438" y="4762500"/>
            <a:ext cx="571500" cy="246063"/>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2014</a:t>
            </a:r>
          </a:p>
        </p:txBody>
      </p:sp>
      <p:sp>
        <p:nvSpPr>
          <p:cNvPr id="35849" name="矩形 9"/>
          <p:cNvSpPr>
            <a:spLocks noChangeArrowheads="1"/>
          </p:cNvSpPr>
          <p:nvPr/>
        </p:nvSpPr>
        <p:spPr bwMode="auto">
          <a:xfrm>
            <a:off x="2928938" y="4762500"/>
            <a:ext cx="857250" cy="400050"/>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2013.6.30</a:t>
            </a:r>
          </a:p>
          <a:p>
            <a:endParaRPr lang="en-US" altLang="zh-CN" sz="1000">
              <a:latin typeface="微软雅黑" pitchFamily="34" charset="-122"/>
              <a:ea typeface="微软雅黑" pitchFamily="34" charset="-122"/>
            </a:endParaRPr>
          </a:p>
        </p:txBody>
      </p:sp>
      <p:sp>
        <p:nvSpPr>
          <p:cNvPr id="35850" name="矩形 10"/>
          <p:cNvSpPr>
            <a:spLocks noChangeArrowheads="1"/>
          </p:cNvSpPr>
          <p:nvPr/>
        </p:nvSpPr>
        <p:spPr bwMode="auto">
          <a:xfrm>
            <a:off x="3714750" y="4762500"/>
            <a:ext cx="857250" cy="400050"/>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2014.6.30</a:t>
            </a:r>
          </a:p>
          <a:p>
            <a:endParaRPr lang="en-US" altLang="zh-CN" sz="1000">
              <a:latin typeface="微软雅黑" pitchFamily="34" charset="-122"/>
              <a:ea typeface="微软雅黑" pitchFamily="34" charset="-122"/>
            </a:endParaRPr>
          </a:p>
        </p:txBody>
      </p:sp>
      <p:sp>
        <p:nvSpPr>
          <p:cNvPr id="35851" name="矩形 11"/>
          <p:cNvSpPr>
            <a:spLocks noChangeArrowheads="1"/>
          </p:cNvSpPr>
          <p:nvPr/>
        </p:nvSpPr>
        <p:spPr bwMode="auto">
          <a:xfrm>
            <a:off x="4786313" y="4762500"/>
            <a:ext cx="571500" cy="246063"/>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2012</a:t>
            </a:r>
          </a:p>
        </p:txBody>
      </p:sp>
      <p:sp>
        <p:nvSpPr>
          <p:cNvPr id="35852" name="矩形 12"/>
          <p:cNvSpPr>
            <a:spLocks noChangeArrowheads="1"/>
          </p:cNvSpPr>
          <p:nvPr/>
        </p:nvSpPr>
        <p:spPr bwMode="auto">
          <a:xfrm>
            <a:off x="5500688" y="4762500"/>
            <a:ext cx="571500" cy="246063"/>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2013</a:t>
            </a:r>
          </a:p>
        </p:txBody>
      </p:sp>
      <p:sp>
        <p:nvSpPr>
          <p:cNvPr id="35853" name="矩形 15"/>
          <p:cNvSpPr>
            <a:spLocks noChangeArrowheads="1"/>
          </p:cNvSpPr>
          <p:nvPr/>
        </p:nvSpPr>
        <p:spPr bwMode="auto">
          <a:xfrm>
            <a:off x="6143625" y="4762500"/>
            <a:ext cx="571500" cy="246063"/>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2014</a:t>
            </a:r>
          </a:p>
        </p:txBody>
      </p:sp>
      <p:sp>
        <p:nvSpPr>
          <p:cNvPr id="35854" name="矩形 16"/>
          <p:cNvSpPr>
            <a:spLocks noChangeArrowheads="1"/>
          </p:cNvSpPr>
          <p:nvPr/>
        </p:nvSpPr>
        <p:spPr bwMode="auto">
          <a:xfrm>
            <a:off x="6786563" y="4762500"/>
            <a:ext cx="857250" cy="400050"/>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2013.6.30</a:t>
            </a:r>
          </a:p>
          <a:p>
            <a:endParaRPr lang="en-US" altLang="zh-CN" sz="1000">
              <a:latin typeface="微软雅黑" pitchFamily="34" charset="-122"/>
              <a:ea typeface="微软雅黑" pitchFamily="34" charset="-122"/>
            </a:endParaRPr>
          </a:p>
        </p:txBody>
      </p:sp>
      <p:sp>
        <p:nvSpPr>
          <p:cNvPr id="35855" name="矩形 17"/>
          <p:cNvSpPr>
            <a:spLocks noChangeArrowheads="1"/>
          </p:cNvSpPr>
          <p:nvPr/>
        </p:nvSpPr>
        <p:spPr bwMode="auto">
          <a:xfrm>
            <a:off x="7643813" y="4762500"/>
            <a:ext cx="857250" cy="400050"/>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2014.6.30</a:t>
            </a:r>
          </a:p>
          <a:p>
            <a:endParaRPr lang="en-US" altLang="zh-CN" sz="1000">
              <a:latin typeface="微软雅黑" pitchFamily="34" charset="-122"/>
              <a:ea typeface="微软雅黑" pitchFamily="34" charset="-122"/>
            </a:endParaRPr>
          </a:p>
        </p:txBody>
      </p:sp>
      <p:sp>
        <p:nvSpPr>
          <p:cNvPr id="35856" name="矩形 18"/>
          <p:cNvSpPr>
            <a:spLocks noChangeArrowheads="1"/>
          </p:cNvSpPr>
          <p:nvPr/>
        </p:nvSpPr>
        <p:spPr bwMode="auto">
          <a:xfrm>
            <a:off x="715963" y="904875"/>
            <a:ext cx="998537" cy="276225"/>
          </a:xfrm>
          <a:prstGeom prst="rect">
            <a:avLst/>
          </a:prstGeom>
          <a:solidFill>
            <a:schemeClr val="bg1"/>
          </a:solidFill>
          <a:ln w="9525">
            <a:solidFill>
              <a:schemeClr val="bg1"/>
            </a:solidFill>
            <a:miter lim="800000"/>
            <a:headEnd/>
            <a:tailEnd/>
          </a:ln>
        </p:spPr>
        <p:txBody>
          <a:bodyPr wrap="none">
            <a:spAutoFit/>
          </a:bodyPr>
          <a:lstStyle/>
          <a:p>
            <a:r>
              <a:rPr lang="zh-CN" altLang="en-US" sz="1200">
                <a:solidFill>
                  <a:srgbClr val="FF0000"/>
                </a:solidFill>
                <a:latin typeface="微软雅黑" pitchFamily="34" charset="-122"/>
                <a:ea typeface="微软雅黑" pitchFamily="34" charset="-122"/>
              </a:rPr>
              <a:t>人民币 十亿</a:t>
            </a:r>
          </a:p>
        </p:txBody>
      </p:sp>
      <p:sp>
        <p:nvSpPr>
          <p:cNvPr id="35857" name="矩形 19"/>
          <p:cNvSpPr>
            <a:spLocks noChangeArrowheads="1"/>
          </p:cNvSpPr>
          <p:nvPr/>
        </p:nvSpPr>
        <p:spPr bwMode="auto">
          <a:xfrm>
            <a:off x="4643438" y="904875"/>
            <a:ext cx="998537" cy="276225"/>
          </a:xfrm>
          <a:prstGeom prst="rect">
            <a:avLst/>
          </a:prstGeom>
          <a:solidFill>
            <a:schemeClr val="bg1"/>
          </a:solidFill>
          <a:ln w="9525">
            <a:solidFill>
              <a:schemeClr val="bg1"/>
            </a:solidFill>
            <a:miter lim="800000"/>
            <a:headEnd/>
            <a:tailEnd/>
          </a:ln>
        </p:spPr>
        <p:txBody>
          <a:bodyPr wrap="none">
            <a:spAutoFit/>
          </a:bodyPr>
          <a:lstStyle/>
          <a:p>
            <a:r>
              <a:rPr lang="zh-CN" altLang="en-US" sz="1200">
                <a:solidFill>
                  <a:srgbClr val="FF0000"/>
                </a:solidFill>
                <a:latin typeface="微软雅黑" pitchFamily="34" charset="-122"/>
                <a:ea typeface="微软雅黑" pitchFamily="34" charset="-122"/>
              </a:rPr>
              <a:t>人民币 十亿</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descr="F:\嘉嘉购文档模板\新建文件夹\0 (36).jpg"/>
          <p:cNvPicPr>
            <a:picLocks noChangeAspect="1" noChangeArrowheads="1"/>
          </p:cNvPicPr>
          <p:nvPr/>
        </p:nvPicPr>
        <p:blipFill>
          <a:blip r:embed="rId2" cstate="print"/>
          <a:srcRect/>
          <a:stretch>
            <a:fillRect/>
          </a:stretch>
        </p:blipFill>
        <p:spPr bwMode="auto">
          <a:xfrm>
            <a:off x="714375" y="28575"/>
            <a:ext cx="8162925" cy="6067425"/>
          </a:xfrm>
          <a:prstGeom prst="rect">
            <a:avLst/>
          </a:prstGeom>
          <a:noFill/>
          <a:ln w="9525">
            <a:noFill/>
            <a:miter lim="800000"/>
            <a:headEnd/>
            <a:tailEnd/>
          </a:ln>
        </p:spPr>
      </p:pic>
      <p:sp>
        <p:nvSpPr>
          <p:cNvPr id="14" name="标题 13"/>
          <p:cNvSpPr>
            <a:spLocks noGrp="1"/>
          </p:cNvSpPr>
          <p:nvPr>
            <p:ph type="title"/>
          </p:nvPr>
        </p:nvSpPr>
        <p:spPr>
          <a:xfrm>
            <a:off x="785813" y="0"/>
            <a:ext cx="5072062" cy="571500"/>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强劲的现金流</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26991014-5FFF-4A05-B0DC-F60C299B979C}" type="slidenum">
              <a:rPr lang="zh-CN" altLang="en-US"/>
              <a:pPr>
                <a:defRPr/>
              </a:pPr>
              <a:t>31</a:t>
            </a:fld>
            <a:endParaRPr lang="zh-CN" altLang="en-US" dirty="0"/>
          </a:p>
        </p:txBody>
      </p:sp>
      <p:sp>
        <p:nvSpPr>
          <p:cNvPr id="5" name="矩形 4"/>
          <p:cNvSpPr/>
          <p:nvPr/>
        </p:nvSpPr>
        <p:spPr>
          <a:xfrm>
            <a:off x="928688" y="762000"/>
            <a:ext cx="2714625" cy="276225"/>
          </a:xfrm>
          <a:prstGeom prst="rect">
            <a:avLst/>
          </a:prstGeom>
          <a:solidFill>
            <a:schemeClr val="bg1"/>
          </a:solidFill>
          <a:ln>
            <a:solidFill>
              <a:schemeClr val="bg1"/>
            </a:solidFill>
          </a:ln>
        </p:spPr>
        <p:txBody>
          <a:bodyPr>
            <a:spAutoFit/>
          </a:bodyPr>
          <a:lstStyle/>
          <a:p>
            <a:pPr fontAlgn="auto">
              <a:spcBef>
                <a:spcPts val="0"/>
              </a:spcBef>
              <a:spcAft>
                <a:spcPts val="0"/>
              </a:spcAft>
              <a:defRPr/>
            </a:pPr>
            <a:r>
              <a:rPr lang="zh-CN" altLang="en-US" sz="1200" dirty="0">
                <a:solidFill>
                  <a:schemeClr val="accent6"/>
                </a:solidFill>
                <a:latin typeface="微软雅黑" pitchFamily="34" charset="-122"/>
                <a:ea typeface="微软雅黑" pitchFamily="34" charset="-122"/>
              </a:rPr>
              <a:t>自由现金流</a:t>
            </a:r>
            <a:endParaRPr lang="en-US" altLang="zh-CN" sz="1200" dirty="0">
              <a:solidFill>
                <a:schemeClr val="accent6"/>
              </a:solidFill>
              <a:latin typeface="微软雅黑" pitchFamily="34" charset="-122"/>
              <a:ea typeface="微软雅黑" pitchFamily="34" charset="-122"/>
            </a:endParaRPr>
          </a:p>
        </p:txBody>
      </p:sp>
      <p:sp>
        <p:nvSpPr>
          <p:cNvPr id="36869" name="矩形 5"/>
          <p:cNvSpPr>
            <a:spLocks noChangeArrowheads="1"/>
          </p:cNvSpPr>
          <p:nvPr/>
        </p:nvSpPr>
        <p:spPr bwMode="auto">
          <a:xfrm>
            <a:off x="2643188" y="5262563"/>
            <a:ext cx="857250" cy="246062"/>
          </a:xfrm>
          <a:prstGeom prst="rect">
            <a:avLst/>
          </a:prstGeom>
          <a:solidFill>
            <a:schemeClr val="bg1"/>
          </a:solidFill>
          <a:ln w="9525">
            <a:solidFill>
              <a:schemeClr val="bg1"/>
            </a:solidFill>
            <a:miter lim="800000"/>
            <a:headEnd/>
            <a:tailEnd/>
          </a:ln>
        </p:spPr>
        <p:txBody>
          <a:bodyPr>
            <a:spAutoFit/>
          </a:bodyPr>
          <a:lstStyle/>
          <a:p>
            <a:r>
              <a:rPr lang="zh-CN" altLang="en-US" sz="1000">
                <a:latin typeface="微软雅黑" pitchFamily="34" charset="-122"/>
                <a:ea typeface="微软雅黑" pitchFamily="34" charset="-122"/>
              </a:rPr>
              <a:t>自由现金流</a:t>
            </a:r>
            <a:endParaRPr lang="en-US" altLang="zh-CN" sz="1000">
              <a:latin typeface="微软雅黑" pitchFamily="34" charset="-122"/>
              <a:ea typeface="微软雅黑" pitchFamily="34" charset="-122"/>
            </a:endParaRPr>
          </a:p>
        </p:txBody>
      </p:sp>
      <p:sp>
        <p:nvSpPr>
          <p:cNvPr id="36870" name="矩形 6"/>
          <p:cNvSpPr>
            <a:spLocks noChangeArrowheads="1"/>
          </p:cNvSpPr>
          <p:nvPr/>
        </p:nvSpPr>
        <p:spPr bwMode="auto">
          <a:xfrm>
            <a:off x="3643313" y="5262563"/>
            <a:ext cx="1143000" cy="246062"/>
          </a:xfrm>
          <a:prstGeom prst="rect">
            <a:avLst/>
          </a:prstGeom>
          <a:solidFill>
            <a:schemeClr val="bg1"/>
          </a:solidFill>
          <a:ln w="9525">
            <a:solidFill>
              <a:schemeClr val="bg1"/>
            </a:solidFill>
            <a:miter lim="800000"/>
            <a:headEnd/>
            <a:tailEnd/>
          </a:ln>
        </p:spPr>
        <p:txBody>
          <a:bodyPr>
            <a:spAutoFit/>
          </a:bodyPr>
          <a:lstStyle/>
          <a:p>
            <a:r>
              <a:rPr lang="zh-CN" altLang="en-US" sz="1000">
                <a:latin typeface="微软雅黑" pitchFamily="34" charset="-122"/>
                <a:ea typeface="微软雅黑" pitchFamily="34" charset="-122"/>
              </a:rPr>
              <a:t>收入占比</a:t>
            </a:r>
            <a:endParaRPr lang="en-US" altLang="zh-CN" sz="1000">
              <a:latin typeface="微软雅黑" pitchFamily="34" charset="-122"/>
              <a:ea typeface="微软雅黑" pitchFamily="34" charset="-122"/>
            </a:endParaRPr>
          </a:p>
        </p:txBody>
      </p:sp>
      <p:sp>
        <p:nvSpPr>
          <p:cNvPr id="36871" name="矩形 7"/>
          <p:cNvSpPr>
            <a:spLocks noChangeArrowheads="1"/>
          </p:cNvSpPr>
          <p:nvPr/>
        </p:nvSpPr>
        <p:spPr bwMode="auto">
          <a:xfrm>
            <a:off x="1500188" y="4905375"/>
            <a:ext cx="571500" cy="246063"/>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2012</a:t>
            </a:r>
          </a:p>
        </p:txBody>
      </p:sp>
      <p:sp>
        <p:nvSpPr>
          <p:cNvPr id="36872" name="矩形 8"/>
          <p:cNvSpPr>
            <a:spLocks noChangeArrowheads="1"/>
          </p:cNvSpPr>
          <p:nvPr/>
        </p:nvSpPr>
        <p:spPr bwMode="auto">
          <a:xfrm>
            <a:off x="2928938" y="4905375"/>
            <a:ext cx="571500" cy="246063"/>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2013</a:t>
            </a:r>
          </a:p>
        </p:txBody>
      </p:sp>
      <p:sp>
        <p:nvSpPr>
          <p:cNvPr id="36873" name="矩形 9"/>
          <p:cNvSpPr>
            <a:spLocks noChangeArrowheads="1"/>
          </p:cNvSpPr>
          <p:nvPr/>
        </p:nvSpPr>
        <p:spPr bwMode="auto">
          <a:xfrm>
            <a:off x="4357688" y="4905375"/>
            <a:ext cx="571500" cy="246063"/>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2014</a:t>
            </a:r>
          </a:p>
        </p:txBody>
      </p:sp>
      <p:sp>
        <p:nvSpPr>
          <p:cNvPr id="36874" name="矩形 10"/>
          <p:cNvSpPr>
            <a:spLocks noChangeArrowheads="1"/>
          </p:cNvSpPr>
          <p:nvPr/>
        </p:nvSpPr>
        <p:spPr bwMode="auto">
          <a:xfrm>
            <a:off x="5715000" y="4905375"/>
            <a:ext cx="857250" cy="400050"/>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2013.6.30</a:t>
            </a:r>
          </a:p>
          <a:p>
            <a:endParaRPr lang="en-US" altLang="zh-CN" sz="1000">
              <a:latin typeface="微软雅黑" pitchFamily="34" charset="-122"/>
              <a:ea typeface="微软雅黑" pitchFamily="34" charset="-122"/>
            </a:endParaRPr>
          </a:p>
        </p:txBody>
      </p:sp>
      <p:sp>
        <p:nvSpPr>
          <p:cNvPr id="36875" name="矩形 11"/>
          <p:cNvSpPr>
            <a:spLocks noChangeArrowheads="1"/>
          </p:cNvSpPr>
          <p:nvPr/>
        </p:nvSpPr>
        <p:spPr bwMode="auto">
          <a:xfrm>
            <a:off x="7072313" y="4905375"/>
            <a:ext cx="857250" cy="400050"/>
          </a:xfrm>
          <a:prstGeom prst="rect">
            <a:avLst/>
          </a:prstGeom>
          <a:solidFill>
            <a:schemeClr val="bg1"/>
          </a:solidFill>
          <a:ln w="9525">
            <a:solidFill>
              <a:schemeClr val="bg1"/>
            </a:solidFill>
            <a:miter lim="800000"/>
            <a:headEnd/>
            <a:tailEnd/>
          </a:ln>
        </p:spPr>
        <p:txBody>
          <a:bodyPr>
            <a:spAutoFit/>
          </a:bodyPr>
          <a:lstStyle/>
          <a:p>
            <a:r>
              <a:rPr lang="en-US" altLang="zh-CN" sz="1000">
                <a:latin typeface="微软雅黑" pitchFamily="34" charset="-122"/>
                <a:ea typeface="微软雅黑" pitchFamily="34" charset="-122"/>
              </a:rPr>
              <a:t>2014.6.30</a:t>
            </a:r>
          </a:p>
          <a:p>
            <a:endParaRPr lang="en-US" altLang="zh-CN" sz="1000">
              <a:latin typeface="微软雅黑" pitchFamily="34" charset="-122"/>
              <a:ea typeface="微软雅黑" pitchFamily="34" charset="-122"/>
            </a:endParaRPr>
          </a:p>
        </p:txBody>
      </p:sp>
      <p:sp>
        <p:nvSpPr>
          <p:cNvPr id="36876" name="矩形 15"/>
          <p:cNvSpPr>
            <a:spLocks noChangeArrowheads="1"/>
          </p:cNvSpPr>
          <p:nvPr/>
        </p:nvSpPr>
        <p:spPr bwMode="auto">
          <a:xfrm>
            <a:off x="785813" y="1119188"/>
            <a:ext cx="998537" cy="276225"/>
          </a:xfrm>
          <a:prstGeom prst="rect">
            <a:avLst/>
          </a:prstGeom>
          <a:solidFill>
            <a:schemeClr val="bg1"/>
          </a:solidFill>
          <a:ln w="9525">
            <a:solidFill>
              <a:schemeClr val="bg1"/>
            </a:solidFill>
            <a:miter lim="800000"/>
            <a:headEnd/>
            <a:tailEnd/>
          </a:ln>
        </p:spPr>
        <p:txBody>
          <a:bodyPr wrap="none">
            <a:spAutoFit/>
          </a:bodyPr>
          <a:lstStyle/>
          <a:p>
            <a:r>
              <a:rPr lang="zh-CN" altLang="en-US" sz="1200">
                <a:solidFill>
                  <a:srgbClr val="FF0000"/>
                </a:solidFill>
                <a:latin typeface="微软雅黑" pitchFamily="34" charset="-122"/>
                <a:ea typeface="微软雅黑" pitchFamily="34" charset="-122"/>
              </a:rPr>
              <a:t>人民币 十亿</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3" name="Picture 5"/>
          <p:cNvPicPr>
            <a:picLocks noChangeAspect="1" noChangeArrowheads="1"/>
          </p:cNvPicPr>
          <p:nvPr/>
        </p:nvPicPr>
        <p:blipFill>
          <a:blip r:embed="rId2" cstate="print"/>
          <a:srcRect/>
          <a:stretch>
            <a:fillRect/>
          </a:stretch>
        </p:blipFill>
        <p:spPr bwMode="auto">
          <a:xfrm>
            <a:off x="4067175" y="3314700"/>
            <a:ext cx="5076825" cy="2781300"/>
          </a:xfrm>
          <a:prstGeom prst="rect">
            <a:avLst/>
          </a:prstGeom>
          <a:noFill/>
          <a:ln w="9525">
            <a:noFill/>
            <a:miter lim="800000"/>
            <a:headEnd/>
            <a:tailEnd/>
          </a:ln>
          <a:effectLst/>
        </p:spPr>
      </p:pic>
      <p:pic>
        <p:nvPicPr>
          <p:cNvPr id="37892" name="Picture 4"/>
          <p:cNvPicPr>
            <a:picLocks noChangeAspect="1" noChangeArrowheads="1"/>
          </p:cNvPicPr>
          <p:nvPr/>
        </p:nvPicPr>
        <p:blipFill>
          <a:blip r:embed="rId3" cstate="print"/>
          <a:srcRect/>
          <a:stretch>
            <a:fillRect/>
          </a:stretch>
        </p:blipFill>
        <p:spPr bwMode="auto">
          <a:xfrm>
            <a:off x="2195513" y="1392238"/>
            <a:ext cx="3524250" cy="3467100"/>
          </a:xfrm>
          <a:prstGeom prst="rect">
            <a:avLst/>
          </a:prstGeom>
          <a:noFill/>
          <a:ln w="9525">
            <a:noFill/>
            <a:miter lim="800000"/>
            <a:headEnd/>
            <a:tailEnd/>
          </a:ln>
          <a:effectLst/>
        </p:spPr>
      </p:pic>
      <p:pic>
        <p:nvPicPr>
          <p:cNvPr id="37894" name="Picture 6"/>
          <p:cNvPicPr>
            <a:picLocks noChangeAspect="1" noChangeArrowheads="1"/>
          </p:cNvPicPr>
          <p:nvPr/>
        </p:nvPicPr>
        <p:blipFill>
          <a:blip r:embed="rId4" cstate="print"/>
          <a:srcRect/>
          <a:stretch>
            <a:fillRect/>
          </a:stretch>
        </p:blipFill>
        <p:spPr bwMode="auto">
          <a:xfrm>
            <a:off x="0" y="0"/>
            <a:ext cx="3362325" cy="3495675"/>
          </a:xfrm>
          <a:prstGeom prst="rect">
            <a:avLst/>
          </a:prstGeom>
          <a:noFill/>
          <a:ln w="9525">
            <a:noFill/>
            <a:miter lim="800000"/>
            <a:headEnd/>
            <a:tailEnd/>
          </a:ln>
          <a:effectLst/>
        </p:spPr>
      </p:pic>
      <p:sp>
        <p:nvSpPr>
          <p:cNvPr id="37895" name="Text Box 7"/>
          <p:cNvSpPr txBox="1">
            <a:spLocks noChangeArrowheads="1"/>
          </p:cNvSpPr>
          <p:nvPr/>
        </p:nvSpPr>
        <p:spPr bwMode="auto">
          <a:xfrm>
            <a:off x="4356100" y="311150"/>
            <a:ext cx="4032250" cy="366713"/>
          </a:xfrm>
          <a:prstGeom prst="rect">
            <a:avLst/>
          </a:prstGeom>
          <a:noFill/>
          <a:ln w="9525">
            <a:noFill/>
            <a:miter lim="800000"/>
            <a:headEnd/>
            <a:tailEnd/>
          </a:ln>
          <a:effectLst/>
        </p:spPr>
        <p:txBody>
          <a:bodyPr>
            <a:spAutoFit/>
          </a:bodyPr>
          <a:lstStyle/>
          <a:p>
            <a:pPr algn="ctr">
              <a:spcBef>
                <a:spcPct val="50000"/>
              </a:spcBef>
            </a:pPr>
            <a:r>
              <a:rPr lang="zh-CN" altLang="en-US" b="1"/>
              <a:t>大佬的青葱岁月</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3" name="Picture 3"/>
          <p:cNvPicPr>
            <a:picLocks noChangeAspect="1" noChangeArrowheads="1"/>
          </p:cNvPicPr>
          <p:nvPr/>
        </p:nvPicPr>
        <p:blipFill>
          <a:blip r:embed="rId2" cstate="print"/>
          <a:srcRect/>
          <a:stretch>
            <a:fillRect/>
          </a:stretch>
        </p:blipFill>
        <p:spPr bwMode="auto">
          <a:xfrm>
            <a:off x="1835150" y="1247775"/>
            <a:ext cx="5429250" cy="3600450"/>
          </a:xfrm>
          <a:prstGeom prst="rect">
            <a:avLst/>
          </a:prstGeom>
          <a:noFill/>
          <a:ln w="9525">
            <a:noFill/>
            <a:miter lim="800000"/>
            <a:headEnd/>
            <a:tailEnd/>
          </a:ln>
          <a:effectLst/>
        </p:spPr>
      </p:pic>
      <p:sp>
        <p:nvSpPr>
          <p:cNvPr id="40964" name="Text Box 4"/>
          <p:cNvSpPr txBox="1">
            <a:spLocks noChangeArrowheads="1"/>
          </p:cNvSpPr>
          <p:nvPr/>
        </p:nvSpPr>
        <p:spPr bwMode="auto">
          <a:xfrm>
            <a:off x="1476375" y="5064125"/>
            <a:ext cx="6335713" cy="366713"/>
          </a:xfrm>
          <a:prstGeom prst="rect">
            <a:avLst/>
          </a:prstGeom>
          <a:noFill/>
          <a:ln w="9525">
            <a:noFill/>
            <a:miter lim="800000"/>
            <a:headEnd/>
            <a:tailEnd/>
          </a:ln>
          <a:effectLst/>
        </p:spPr>
        <p:txBody>
          <a:bodyPr>
            <a:spAutoFit/>
          </a:bodyPr>
          <a:lstStyle/>
          <a:p>
            <a:pPr algn="ctr">
              <a:spcBef>
                <a:spcPct val="50000"/>
              </a:spcBef>
            </a:pPr>
            <a:r>
              <a:rPr lang="zh-CN" altLang="en-US" b="1"/>
              <a:t>马云说，这次来纽约要多要点钱回去！</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灯片编号占位符 14"/>
          <p:cNvSpPr>
            <a:spLocks noGrp="1"/>
          </p:cNvSpPr>
          <p:nvPr>
            <p:ph type="sldNum" sz="quarter" idx="4294967295"/>
          </p:nvPr>
        </p:nvSpPr>
        <p:spPr>
          <a:xfrm>
            <a:off x="4000500" y="5619750"/>
            <a:ext cx="571500" cy="323850"/>
          </a:xfrm>
        </p:spPr>
        <p:txBody>
          <a:bodyPr/>
          <a:lstStyle/>
          <a:p>
            <a:pPr>
              <a:defRPr/>
            </a:pPr>
            <a:fld id="{A89CED18-C812-4C87-9B1B-09A267E1B021}" type="slidenum">
              <a:rPr lang="zh-CN" altLang="en-US"/>
              <a:pPr>
                <a:defRPr/>
              </a:pPr>
              <a:t>3</a:t>
            </a:fld>
            <a:endParaRPr lang="zh-CN" altLang="en-US" dirty="0"/>
          </a:p>
        </p:txBody>
      </p:sp>
      <p:pic>
        <p:nvPicPr>
          <p:cNvPr id="8194" name="Picture 2" descr="F:\嘉嘉购文档模板\新建文件夹\0 (1).jpg"/>
          <p:cNvPicPr>
            <a:picLocks noChangeAspect="1" noChangeArrowheads="1"/>
          </p:cNvPicPr>
          <p:nvPr/>
        </p:nvPicPr>
        <p:blipFill>
          <a:blip r:embed="rId2" cstate="print"/>
          <a:srcRect/>
          <a:stretch>
            <a:fillRect/>
          </a:stretch>
        </p:blipFill>
        <p:spPr bwMode="auto">
          <a:xfrm>
            <a:off x="1071563" y="0"/>
            <a:ext cx="7429500" cy="5489575"/>
          </a:xfrm>
          <a:prstGeom prst="rect">
            <a:avLst/>
          </a:prstGeom>
          <a:noFill/>
          <a:ln w="9525">
            <a:noFill/>
            <a:miter lim="800000"/>
            <a:headEnd/>
            <a:tailEnd/>
          </a:ln>
        </p:spPr>
      </p:pic>
      <p:sp>
        <p:nvSpPr>
          <p:cNvPr id="6" name="TextBox 5"/>
          <p:cNvSpPr txBox="1"/>
          <p:nvPr/>
        </p:nvSpPr>
        <p:spPr>
          <a:xfrm>
            <a:off x="6000750" y="833438"/>
            <a:ext cx="2357438" cy="1384300"/>
          </a:xfrm>
          <a:prstGeom prst="rect">
            <a:avLst/>
          </a:prstGeom>
          <a:solidFill>
            <a:schemeClr val="accent1">
              <a:lumMod val="60000"/>
              <a:lumOff val="40000"/>
            </a:schemeClr>
          </a:solidFill>
          <a:ln>
            <a:solidFill>
              <a:schemeClr val="accent1">
                <a:lumMod val="60000"/>
                <a:lumOff val="40000"/>
              </a:schemeClr>
            </a:solidFill>
          </a:ln>
        </p:spPr>
        <p:txBody>
          <a:bodyPr anchor="ctr">
            <a:spAutoFit/>
          </a:bodyPr>
          <a:lstStyle/>
          <a:p>
            <a:pPr algn="ctr" fontAlgn="auto">
              <a:spcBef>
                <a:spcPts val="0"/>
              </a:spcBef>
              <a:spcAft>
                <a:spcPts val="0"/>
              </a:spcAft>
              <a:defRPr/>
            </a:pPr>
            <a:r>
              <a:rPr lang="zh-CN" altLang="en-US" sz="1400" b="1" dirty="0">
                <a:latin typeface="微软雅黑" pitchFamily="34" charset="-122"/>
                <a:ea typeface="微软雅黑" pitchFamily="34" charset="-122"/>
              </a:rPr>
              <a:t>生活</a:t>
            </a:r>
            <a:endParaRPr lang="en-US" altLang="zh-CN" sz="1400" b="1" dirty="0">
              <a:latin typeface="微软雅黑" pitchFamily="34" charset="-122"/>
              <a:ea typeface="微软雅黑" pitchFamily="34" charset="-122"/>
            </a:endParaRPr>
          </a:p>
          <a:p>
            <a:pPr fontAlgn="auto">
              <a:spcBef>
                <a:spcPts val="0"/>
              </a:spcBef>
              <a:spcAft>
                <a:spcPts val="0"/>
              </a:spcAft>
              <a:defRPr/>
            </a:pPr>
            <a:r>
              <a:rPr lang="zh-CN" altLang="en-US" sz="1400" dirty="0">
                <a:latin typeface="微软雅黑" pitchFamily="34" charset="-122"/>
                <a:ea typeface="微软雅黑" pitchFamily="34" charset="-122"/>
              </a:rPr>
              <a:t>成为每个人生活的中心</a:t>
            </a: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p:txBody>
      </p:sp>
      <p:sp>
        <p:nvSpPr>
          <p:cNvPr id="8" name="标题 13"/>
          <p:cNvSpPr>
            <a:spLocks noGrp="1"/>
          </p:cNvSpPr>
          <p:nvPr>
            <p:ph type="title"/>
          </p:nvPr>
        </p:nvSpPr>
        <p:spPr>
          <a:xfrm>
            <a:off x="1214438" y="47625"/>
            <a:ext cx="5500687" cy="571500"/>
          </a:xfrm>
          <a:solidFill>
            <a:schemeClr val="bg1"/>
          </a:solidFill>
          <a:ln>
            <a:solidFill>
              <a:schemeClr val="bg1"/>
            </a:solidFill>
          </a:ln>
        </p:spPr>
        <p:txBody>
          <a:bodyPr rtlCol="0">
            <a:normAutofit fontScale="90000"/>
          </a:bodyPr>
          <a:lstStyle/>
          <a:p>
            <a:pPr algn="l" fontAlgn="auto">
              <a:spcAft>
                <a:spcPts val="0"/>
              </a:spcAft>
              <a:defRPr/>
            </a:pPr>
            <a:r>
              <a:rPr lang="zh-CN" altLang="en-US" dirty="0" smtClean="0">
                <a:solidFill>
                  <a:schemeClr val="accent6">
                    <a:lumMod val="75000"/>
                  </a:schemeClr>
                </a:solidFill>
              </a:rPr>
              <a:t>我们的愿景：建设未来的商业基础</a:t>
            </a:r>
            <a:endParaRPr lang="zh-CN" altLang="en-US" dirty="0">
              <a:solidFill>
                <a:schemeClr val="accent6">
                  <a:lumMod val="75000"/>
                </a:schemeClr>
              </a:solidFill>
            </a:endParaRPr>
          </a:p>
        </p:txBody>
      </p:sp>
      <p:sp>
        <p:nvSpPr>
          <p:cNvPr id="8197" name="矩形 8"/>
          <p:cNvSpPr>
            <a:spLocks noChangeArrowheads="1"/>
          </p:cNvSpPr>
          <p:nvPr/>
        </p:nvSpPr>
        <p:spPr bwMode="auto">
          <a:xfrm>
            <a:off x="1214438" y="879475"/>
            <a:ext cx="2286000" cy="1169988"/>
          </a:xfrm>
          <a:prstGeom prst="rect">
            <a:avLst/>
          </a:prstGeom>
          <a:solidFill>
            <a:schemeClr val="bg1"/>
          </a:solidFill>
          <a:ln w="9525">
            <a:noFill/>
            <a:miter lim="800000"/>
            <a:headEnd/>
            <a:tailEnd/>
          </a:ln>
        </p:spPr>
        <p:txBody>
          <a:bodyPr>
            <a:spAutoFit/>
          </a:bodyPr>
          <a:lstStyle/>
          <a:p>
            <a:pPr algn="ctr"/>
            <a:r>
              <a:rPr lang="zh-CN" altLang="en-US" sz="1400" b="1">
                <a:latin typeface="微软雅黑" pitchFamily="34" charset="-122"/>
                <a:ea typeface="微软雅黑" pitchFamily="34" charset="-122"/>
              </a:rPr>
              <a:t>社交</a:t>
            </a:r>
            <a:endParaRPr lang="en-US" altLang="zh-CN" sz="1400" b="1">
              <a:latin typeface="微软雅黑" pitchFamily="34" charset="-122"/>
              <a:ea typeface="微软雅黑" pitchFamily="34" charset="-122"/>
            </a:endParaRPr>
          </a:p>
          <a:p>
            <a:r>
              <a:rPr lang="zh-CN" altLang="en-US" sz="1400">
                <a:latin typeface="微软雅黑" pitchFamily="34" charset="-122"/>
                <a:ea typeface="微软雅黑" pitchFamily="34" charset="-122"/>
              </a:rPr>
              <a:t>实现上百万人的商业和社交互动</a:t>
            </a: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p:txBody>
      </p:sp>
      <p:sp>
        <p:nvSpPr>
          <p:cNvPr id="7" name="矩形 6"/>
          <p:cNvSpPr/>
          <p:nvPr/>
        </p:nvSpPr>
        <p:spPr>
          <a:xfrm>
            <a:off x="3571875" y="833438"/>
            <a:ext cx="2357438" cy="1384300"/>
          </a:xfrm>
          <a:prstGeom prst="rect">
            <a:avLst/>
          </a:prstGeom>
          <a:solidFill>
            <a:schemeClr val="bg2">
              <a:lumMod val="75000"/>
            </a:schemeClr>
          </a:solidFill>
          <a:ln>
            <a:solidFill>
              <a:schemeClr val="bg2">
                <a:lumMod val="50000"/>
              </a:schemeClr>
            </a:solidFill>
          </a:ln>
        </p:spPr>
        <p:txBody>
          <a:bodyPr>
            <a:spAutoFit/>
          </a:bodyPr>
          <a:lstStyle/>
          <a:p>
            <a:pPr algn="ctr" fontAlgn="auto">
              <a:spcBef>
                <a:spcPts val="0"/>
              </a:spcBef>
              <a:spcAft>
                <a:spcPts val="0"/>
              </a:spcAft>
              <a:defRPr/>
            </a:pPr>
            <a:r>
              <a:rPr lang="zh-CN" altLang="en-US" sz="1400" b="1" dirty="0">
                <a:latin typeface="微软雅黑" pitchFamily="34" charset="-122"/>
                <a:ea typeface="微软雅黑" pitchFamily="34" charset="-122"/>
              </a:rPr>
              <a:t>工作</a:t>
            </a:r>
            <a:endParaRPr lang="en-US" altLang="zh-CN" sz="1400" b="1" dirty="0">
              <a:latin typeface="微软雅黑" pitchFamily="34" charset="-122"/>
              <a:ea typeface="微软雅黑" pitchFamily="34" charset="-122"/>
            </a:endParaRPr>
          </a:p>
          <a:p>
            <a:pPr fontAlgn="auto">
              <a:spcBef>
                <a:spcPts val="0"/>
              </a:spcBef>
              <a:spcAft>
                <a:spcPts val="0"/>
              </a:spcAft>
              <a:defRPr/>
            </a:pPr>
            <a:r>
              <a:rPr lang="zh-CN" altLang="en-US" sz="1400" dirty="0">
                <a:latin typeface="微软雅黑" pitchFamily="34" charset="-122"/>
                <a:ea typeface="微软雅黑" pitchFamily="34" charset="-122"/>
              </a:rPr>
              <a:t>提供消费者的消费数据和商业基础设施到商家</a:t>
            </a: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2" descr="F:\嘉嘉购文档模板\新建文件夹\0 (2).jpg"/>
          <p:cNvPicPr>
            <a:picLocks noChangeAspect="1" noChangeArrowheads="1"/>
          </p:cNvPicPr>
          <p:nvPr/>
        </p:nvPicPr>
        <p:blipFill>
          <a:blip r:embed="rId2" cstate="print"/>
          <a:srcRect/>
          <a:stretch>
            <a:fillRect/>
          </a:stretch>
        </p:blipFill>
        <p:spPr bwMode="auto">
          <a:xfrm>
            <a:off x="298450" y="0"/>
            <a:ext cx="8175625" cy="6096000"/>
          </a:xfrm>
          <a:prstGeom prst="rect">
            <a:avLst/>
          </a:prstGeom>
          <a:noFill/>
          <a:ln w="9525">
            <a:noFill/>
            <a:miter lim="800000"/>
            <a:headEnd/>
            <a:tailEnd/>
          </a:ln>
        </p:spPr>
      </p:pic>
      <p:sp>
        <p:nvSpPr>
          <p:cNvPr id="14" name="标题 13"/>
          <p:cNvSpPr>
            <a:spLocks noGrp="1"/>
          </p:cNvSpPr>
          <p:nvPr>
            <p:ph type="title"/>
          </p:nvPr>
        </p:nvSpPr>
        <p:spPr>
          <a:xfrm>
            <a:off x="500063" y="119063"/>
            <a:ext cx="5072062" cy="571500"/>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关键投资概要</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E873DAC5-7C56-43CA-9538-35C11960C68B}" type="slidenum">
              <a:rPr lang="zh-CN" altLang="en-US"/>
              <a:pPr>
                <a:defRPr/>
              </a:pPr>
              <a:t>4</a:t>
            </a:fld>
            <a:endParaRPr lang="zh-CN" altLang="en-US" dirty="0"/>
          </a:p>
        </p:txBody>
      </p:sp>
      <p:sp>
        <p:nvSpPr>
          <p:cNvPr id="9220" name="矩形 5"/>
          <p:cNvSpPr>
            <a:spLocks noChangeArrowheads="1"/>
          </p:cNvSpPr>
          <p:nvPr/>
        </p:nvSpPr>
        <p:spPr bwMode="auto">
          <a:xfrm>
            <a:off x="1500188" y="904875"/>
            <a:ext cx="4071937" cy="395288"/>
          </a:xfrm>
          <a:prstGeom prst="rect">
            <a:avLst/>
          </a:prstGeom>
          <a:solidFill>
            <a:schemeClr val="bg1"/>
          </a:solidFill>
          <a:ln w="9525">
            <a:solidFill>
              <a:schemeClr val="bg1"/>
            </a:solidFill>
            <a:miter lim="800000"/>
            <a:headEnd/>
            <a:tailEnd/>
          </a:ln>
        </p:spPr>
        <p:txBody>
          <a:bodyPr>
            <a:spAutoFit/>
          </a:bodyPr>
          <a:lstStyle/>
          <a:p>
            <a:pPr>
              <a:lnSpc>
                <a:spcPts val="2700"/>
              </a:lnSpc>
            </a:pPr>
            <a:r>
              <a:rPr lang="zh-CN" altLang="en-US" sz="1400">
                <a:latin typeface="微软雅黑" pitchFamily="34" charset="-122"/>
                <a:ea typeface="微软雅黑" pitchFamily="34" charset="-122"/>
              </a:rPr>
              <a:t>庞大的中国商业机会</a:t>
            </a:r>
            <a:endParaRPr lang="en-US" altLang="zh-CN" sz="1400">
              <a:latin typeface="微软雅黑" pitchFamily="34" charset="-122"/>
              <a:ea typeface="微软雅黑" pitchFamily="34" charset="-122"/>
            </a:endParaRPr>
          </a:p>
        </p:txBody>
      </p:sp>
      <p:sp>
        <p:nvSpPr>
          <p:cNvPr id="9221" name="矩形 6"/>
          <p:cNvSpPr>
            <a:spLocks noChangeArrowheads="1"/>
          </p:cNvSpPr>
          <p:nvPr/>
        </p:nvSpPr>
        <p:spPr bwMode="auto">
          <a:xfrm>
            <a:off x="1571625" y="1690688"/>
            <a:ext cx="3786188" cy="406400"/>
          </a:xfrm>
          <a:prstGeom prst="rect">
            <a:avLst/>
          </a:prstGeom>
          <a:solidFill>
            <a:schemeClr val="bg1"/>
          </a:solidFill>
          <a:ln w="9525">
            <a:solidFill>
              <a:schemeClr val="bg1"/>
            </a:solidFill>
            <a:miter lim="800000"/>
            <a:headEnd/>
            <a:tailEnd/>
          </a:ln>
        </p:spPr>
        <p:txBody>
          <a:bodyPr>
            <a:spAutoFit/>
          </a:bodyPr>
          <a:lstStyle/>
          <a:p>
            <a:pPr>
              <a:lnSpc>
                <a:spcPts val="2700"/>
              </a:lnSpc>
            </a:pPr>
            <a:r>
              <a:rPr lang="zh-CN" altLang="en-US" sz="1400">
                <a:latin typeface="微软雅黑" pitchFamily="34" charset="-122"/>
                <a:ea typeface="微软雅黑" pitchFamily="34" charset="-122"/>
              </a:rPr>
              <a:t>我们的规模和市场领导地位</a:t>
            </a:r>
            <a:endParaRPr lang="en-US" altLang="zh-CN" sz="1400">
              <a:latin typeface="微软雅黑" pitchFamily="34" charset="-122"/>
              <a:ea typeface="微软雅黑" pitchFamily="34" charset="-122"/>
            </a:endParaRPr>
          </a:p>
        </p:txBody>
      </p:sp>
      <p:sp>
        <p:nvSpPr>
          <p:cNvPr id="9222" name="矩形 7"/>
          <p:cNvSpPr>
            <a:spLocks noChangeArrowheads="1"/>
          </p:cNvSpPr>
          <p:nvPr/>
        </p:nvSpPr>
        <p:spPr bwMode="auto">
          <a:xfrm>
            <a:off x="1571625" y="2333625"/>
            <a:ext cx="5500688" cy="438150"/>
          </a:xfrm>
          <a:prstGeom prst="rect">
            <a:avLst/>
          </a:prstGeom>
          <a:solidFill>
            <a:schemeClr val="bg1"/>
          </a:solidFill>
          <a:ln w="9525">
            <a:solidFill>
              <a:schemeClr val="bg1"/>
            </a:solidFill>
            <a:miter lim="800000"/>
            <a:headEnd/>
            <a:tailEnd/>
          </a:ln>
        </p:spPr>
        <p:txBody>
          <a:bodyPr>
            <a:spAutoFit/>
          </a:bodyPr>
          <a:lstStyle/>
          <a:p>
            <a:pPr>
              <a:lnSpc>
                <a:spcPts val="2700"/>
              </a:lnSpc>
            </a:pPr>
            <a:r>
              <a:rPr lang="zh-CN" altLang="en-US" sz="1400">
                <a:latin typeface="微软雅黑" pitchFamily="34" charset="-122"/>
                <a:ea typeface="微软雅黑" pitchFamily="34" charset="-122"/>
              </a:rPr>
              <a:t>我们蒸蒸日上的市场地位，不断完善的平台和生态系统</a:t>
            </a:r>
            <a:endParaRPr lang="en-US" altLang="zh-CN" sz="1400">
              <a:latin typeface="微软雅黑" pitchFamily="34" charset="-122"/>
              <a:ea typeface="微软雅黑" pitchFamily="34" charset="-122"/>
            </a:endParaRPr>
          </a:p>
        </p:txBody>
      </p:sp>
      <p:sp>
        <p:nvSpPr>
          <p:cNvPr id="9223" name="矩形 8"/>
          <p:cNvSpPr>
            <a:spLocks noChangeArrowheads="1"/>
          </p:cNvSpPr>
          <p:nvPr/>
        </p:nvSpPr>
        <p:spPr bwMode="auto">
          <a:xfrm>
            <a:off x="1571625" y="3119438"/>
            <a:ext cx="4929188" cy="438150"/>
          </a:xfrm>
          <a:prstGeom prst="rect">
            <a:avLst/>
          </a:prstGeom>
          <a:solidFill>
            <a:schemeClr val="bg1"/>
          </a:solidFill>
          <a:ln w="9525">
            <a:solidFill>
              <a:schemeClr val="bg1"/>
            </a:solidFill>
            <a:miter lim="800000"/>
            <a:headEnd/>
            <a:tailEnd/>
          </a:ln>
        </p:spPr>
        <p:txBody>
          <a:bodyPr>
            <a:spAutoFit/>
          </a:bodyPr>
          <a:lstStyle/>
          <a:p>
            <a:pPr>
              <a:lnSpc>
                <a:spcPts val="2700"/>
              </a:lnSpc>
            </a:pPr>
            <a:r>
              <a:rPr lang="zh-CN" altLang="en-US" sz="1400">
                <a:latin typeface="微软雅黑" pitchFamily="34" charset="-122"/>
                <a:ea typeface="微软雅黑" pitchFamily="34" charset="-122"/>
              </a:rPr>
              <a:t>在移动端的领导地位</a:t>
            </a:r>
            <a:endParaRPr lang="en-US" altLang="zh-CN" sz="1400">
              <a:latin typeface="微软雅黑" pitchFamily="34" charset="-122"/>
              <a:ea typeface="微软雅黑" pitchFamily="34" charset="-122"/>
            </a:endParaRPr>
          </a:p>
        </p:txBody>
      </p:sp>
      <p:sp>
        <p:nvSpPr>
          <p:cNvPr id="9224" name="矩形 9"/>
          <p:cNvSpPr>
            <a:spLocks noChangeArrowheads="1"/>
          </p:cNvSpPr>
          <p:nvPr/>
        </p:nvSpPr>
        <p:spPr bwMode="auto">
          <a:xfrm>
            <a:off x="1500188" y="3833813"/>
            <a:ext cx="2714625" cy="406400"/>
          </a:xfrm>
          <a:prstGeom prst="rect">
            <a:avLst/>
          </a:prstGeom>
          <a:solidFill>
            <a:schemeClr val="bg1"/>
          </a:solidFill>
          <a:ln w="9525">
            <a:solidFill>
              <a:schemeClr val="bg1"/>
            </a:solidFill>
            <a:miter lim="800000"/>
            <a:headEnd/>
            <a:tailEnd/>
          </a:ln>
        </p:spPr>
        <p:txBody>
          <a:bodyPr>
            <a:spAutoFit/>
          </a:bodyPr>
          <a:lstStyle/>
          <a:p>
            <a:pPr>
              <a:lnSpc>
                <a:spcPts val="2700"/>
              </a:lnSpc>
            </a:pPr>
            <a:r>
              <a:rPr lang="zh-CN" altLang="en-US" sz="1400">
                <a:latin typeface="微软雅黑" pitchFamily="34" charset="-122"/>
                <a:ea typeface="微软雅黑" pitchFamily="34" charset="-122"/>
              </a:rPr>
              <a:t>清晰的发展战略</a:t>
            </a:r>
            <a:endParaRPr lang="en-US" altLang="zh-CN" sz="1400">
              <a:latin typeface="微软雅黑" pitchFamily="34" charset="-122"/>
              <a:ea typeface="微软雅黑" pitchFamily="34" charset="-122"/>
            </a:endParaRPr>
          </a:p>
        </p:txBody>
      </p:sp>
      <p:sp>
        <p:nvSpPr>
          <p:cNvPr id="9225" name="矩形 10"/>
          <p:cNvSpPr>
            <a:spLocks noChangeArrowheads="1"/>
          </p:cNvSpPr>
          <p:nvPr/>
        </p:nvSpPr>
        <p:spPr bwMode="auto">
          <a:xfrm>
            <a:off x="1571625" y="4548188"/>
            <a:ext cx="5072063" cy="406400"/>
          </a:xfrm>
          <a:prstGeom prst="rect">
            <a:avLst/>
          </a:prstGeom>
          <a:solidFill>
            <a:schemeClr val="bg1"/>
          </a:solidFill>
          <a:ln w="9525">
            <a:solidFill>
              <a:schemeClr val="bg1"/>
            </a:solidFill>
            <a:miter lim="800000"/>
            <a:headEnd/>
            <a:tailEnd/>
          </a:ln>
        </p:spPr>
        <p:txBody>
          <a:bodyPr>
            <a:spAutoFit/>
          </a:bodyPr>
          <a:lstStyle/>
          <a:p>
            <a:pPr>
              <a:lnSpc>
                <a:spcPts val="2700"/>
              </a:lnSpc>
            </a:pPr>
            <a:r>
              <a:rPr lang="zh-CN" altLang="en-US" sz="1400">
                <a:latin typeface="微软雅黑" pitchFamily="34" charset="-122"/>
                <a:ea typeface="微软雅黑" pitchFamily="34" charset="-122"/>
              </a:rPr>
              <a:t>成功的管理团队和企业文化</a:t>
            </a:r>
            <a:endParaRPr lang="en-US" altLang="zh-CN" sz="1400">
              <a:latin typeface="微软雅黑" pitchFamily="34" charset="-122"/>
              <a:ea typeface="微软雅黑" pitchFamily="34" charset="-122"/>
            </a:endParaRPr>
          </a:p>
        </p:txBody>
      </p:sp>
      <p:sp>
        <p:nvSpPr>
          <p:cNvPr id="9226" name="矩形 11"/>
          <p:cNvSpPr>
            <a:spLocks noChangeArrowheads="1"/>
          </p:cNvSpPr>
          <p:nvPr/>
        </p:nvSpPr>
        <p:spPr bwMode="auto">
          <a:xfrm>
            <a:off x="1571625" y="5367338"/>
            <a:ext cx="5643563" cy="439737"/>
          </a:xfrm>
          <a:prstGeom prst="rect">
            <a:avLst/>
          </a:prstGeom>
          <a:solidFill>
            <a:schemeClr val="bg1"/>
          </a:solidFill>
          <a:ln w="9525">
            <a:solidFill>
              <a:schemeClr val="bg1"/>
            </a:solidFill>
            <a:miter lim="800000"/>
            <a:headEnd/>
            <a:tailEnd/>
          </a:ln>
        </p:spPr>
        <p:txBody>
          <a:bodyPr>
            <a:spAutoFit/>
          </a:bodyPr>
          <a:lstStyle/>
          <a:p>
            <a:pPr>
              <a:lnSpc>
                <a:spcPts val="2700"/>
              </a:lnSpc>
            </a:pPr>
            <a:r>
              <a:rPr lang="zh-CN" altLang="en-US" sz="1400">
                <a:latin typeface="微软雅黑" pitchFamily="34" charset="-122"/>
                <a:ea typeface="微软雅黑" pitchFamily="34" charset="-122"/>
              </a:rPr>
              <a:t>强劲的营收，利润率和现金流</a:t>
            </a:r>
            <a:endParaRPr lang="en-US" altLang="zh-CN" sz="14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2" descr="F:\嘉嘉购文档模板\新建文件夹\0 (4).jpg"/>
          <p:cNvPicPr>
            <a:picLocks noChangeAspect="1" noChangeArrowheads="1"/>
          </p:cNvPicPr>
          <p:nvPr/>
        </p:nvPicPr>
        <p:blipFill>
          <a:blip r:embed="rId2" cstate="print"/>
          <a:srcRect/>
          <a:stretch>
            <a:fillRect/>
          </a:stretch>
        </p:blipFill>
        <p:spPr bwMode="auto">
          <a:xfrm>
            <a:off x="142875" y="119063"/>
            <a:ext cx="9001125" cy="5691187"/>
          </a:xfrm>
          <a:prstGeom prst="rect">
            <a:avLst/>
          </a:prstGeom>
          <a:solidFill>
            <a:schemeClr val="bg1"/>
          </a:solidFill>
          <a:ln w="9525">
            <a:solidFill>
              <a:schemeClr val="bg1"/>
            </a:solidFill>
            <a:miter lim="800000"/>
            <a:headEnd/>
            <a:tailEnd/>
          </a:ln>
        </p:spPr>
      </p:pic>
      <p:sp>
        <p:nvSpPr>
          <p:cNvPr id="14" name="标题 13"/>
          <p:cNvSpPr>
            <a:spLocks noGrp="1"/>
          </p:cNvSpPr>
          <p:nvPr>
            <p:ph type="title"/>
          </p:nvPr>
        </p:nvSpPr>
        <p:spPr>
          <a:xfrm>
            <a:off x="857250" y="119063"/>
            <a:ext cx="5214938" cy="571500"/>
          </a:xfrm>
          <a:solidFill>
            <a:schemeClr val="bg1"/>
          </a:solidFill>
          <a:ln>
            <a:solidFill>
              <a:schemeClr val="bg1"/>
            </a:solidFill>
          </a:ln>
        </p:spPr>
        <p:txBody>
          <a:bodyPr rtlCol="0"/>
          <a:lstStyle/>
          <a:p>
            <a:pPr algn="l" fontAlgn="auto">
              <a:spcAft>
                <a:spcPts val="0"/>
              </a:spcAft>
              <a:defRPr/>
            </a:pPr>
            <a:r>
              <a:rPr lang="zh-CN" altLang="en-US" dirty="0" smtClean="0">
                <a:solidFill>
                  <a:schemeClr val="accent6">
                    <a:lumMod val="75000"/>
                  </a:schemeClr>
                </a:solidFill>
              </a:rPr>
              <a:t>中国巨大的商业机会</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F2955975-A525-41F1-9C0A-8B63EBDC0F1C}" type="slidenum">
              <a:rPr lang="zh-CN" altLang="en-US"/>
              <a:pPr>
                <a:defRPr/>
              </a:pPr>
              <a:t>5</a:t>
            </a:fld>
            <a:endParaRPr lang="zh-CN" altLang="en-US" dirty="0"/>
          </a:p>
        </p:txBody>
      </p:sp>
      <p:sp>
        <p:nvSpPr>
          <p:cNvPr id="10244" name="TextBox 4"/>
          <p:cNvSpPr txBox="1">
            <a:spLocks noChangeArrowheads="1"/>
          </p:cNvSpPr>
          <p:nvPr/>
        </p:nvSpPr>
        <p:spPr bwMode="auto">
          <a:xfrm>
            <a:off x="1214438" y="4619625"/>
            <a:ext cx="6929437" cy="307975"/>
          </a:xfrm>
          <a:prstGeom prst="rect">
            <a:avLst/>
          </a:prstGeom>
          <a:solidFill>
            <a:schemeClr val="bg1"/>
          </a:solidFill>
          <a:ln w="9525">
            <a:solidFill>
              <a:schemeClr val="bg1"/>
            </a:solidFill>
            <a:miter lim="800000"/>
            <a:headEnd/>
            <a:tailEnd/>
          </a:ln>
        </p:spPr>
        <p:txBody>
          <a:bodyPr>
            <a:spAutoFit/>
          </a:bodyPr>
          <a:lstStyle/>
          <a:p>
            <a:pPr algn="ctr"/>
            <a:r>
              <a:rPr lang="zh-CN" altLang="en-US" sz="1400">
                <a:latin typeface="微软雅黑" pitchFamily="34" charset="-122"/>
                <a:ea typeface="微软雅黑" pitchFamily="34" charset="-122"/>
              </a:rPr>
              <a:t>网络购物占</a:t>
            </a:r>
            <a:r>
              <a:rPr lang="en-US" altLang="zh-CN" sz="1400">
                <a:latin typeface="微软雅黑" pitchFamily="34" charset="-122"/>
                <a:ea typeface="微软雅黑" pitchFamily="34" charset="-122"/>
              </a:rPr>
              <a:t>2013</a:t>
            </a:r>
            <a:r>
              <a:rPr lang="zh-CN" altLang="en-US" sz="1400">
                <a:latin typeface="微软雅黑" pitchFamily="34" charset="-122"/>
                <a:ea typeface="微软雅黑" pitchFamily="34" charset="-122"/>
              </a:rPr>
              <a:t>年总消费份额的</a:t>
            </a:r>
            <a:r>
              <a:rPr lang="en-US" altLang="zh-CN" sz="1400">
                <a:latin typeface="微软雅黑" pitchFamily="34" charset="-122"/>
                <a:ea typeface="微软雅黑" pitchFamily="34" charset="-122"/>
              </a:rPr>
              <a:t>9%</a:t>
            </a:r>
            <a:endParaRPr lang="zh-CN" altLang="en-US" sz="1400">
              <a:latin typeface="微软雅黑" pitchFamily="34" charset="-122"/>
              <a:ea typeface="微软雅黑" pitchFamily="34" charset="-122"/>
            </a:endParaRPr>
          </a:p>
        </p:txBody>
      </p:sp>
      <p:sp>
        <p:nvSpPr>
          <p:cNvPr id="10245" name="矩形 5"/>
          <p:cNvSpPr>
            <a:spLocks noChangeArrowheads="1"/>
          </p:cNvSpPr>
          <p:nvPr/>
        </p:nvSpPr>
        <p:spPr bwMode="auto">
          <a:xfrm>
            <a:off x="357188" y="690563"/>
            <a:ext cx="714375" cy="276225"/>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使用者</a:t>
            </a:r>
            <a:endParaRPr lang="en-US" altLang="zh-CN" sz="1200">
              <a:latin typeface="微软雅黑" pitchFamily="34" charset="-122"/>
              <a:ea typeface="微软雅黑" pitchFamily="34" charset="-122"/>
            </a:endParaRPr>
          </a:p>
        </p:txBody>
      </p:sp>
      <p:sp>
        <p:nvSpPr>
          <p:cNvPr id="10246" name="矩形 6"/>
          <p:cNvSpPr>
            <a:spLocks noChangeArrowheads="1"/>
          </p:cNvSpPr>
          <p:nvPr/>
        </p:nvSpPr>
        <p:spPr bwMode="auto">
          <a:xfrm>
            <a:off x="4643438" y="762000"/>
            <a:ext cx="1785937" cy="276225"/>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消费量</a:t>
            </a:r>
            <a:endParaRPr lang="en-US" altLang="zh-CN" sz="1200">
              <a:latin typeface="微软雅黑" pitchFamily="34" charset="-122"/>
              <a:ea typeface="微软雅黑" pitchFamily="34" charset="-122"/>
            </a:endParaRPr>
          </a:p>
        </p:txBody>
      </p:sp>
      <p:sp>
        <p:nvSpPr>
          <p:cNvPr id="8" name="TextBox 7"/>
          <p:cNvSpPr txBox="1"/>
          <p:nvPr/>
        </p:nvSpPr>
        <p:spPr>
          <a:xfrm>
            <a:off x="2857500" y="1190625"/>
            <a:ext cx="1428750" cy="523875"/>
          </a:xfrm>
          <a:prstGeom prst="rect">
            <a:avLst/>
          </a:prstGeom>
          <a:solidFill>
            <a:schemeClr val="bg2">
              <a:lumMod val="75000"/>
            </a:schemeClr>
          </a:solidFill>
          <a:ln>
            <a:solidFill>
              <a:schemeClr val="bg2">
                <a:lumMod val="50000"/>
              </a:schemeClr>
            </a:solidFill>
          </a:ln>
        </p:spPr>
        <p:txBody>
          <a:bodyPr>
            <a:spAutoFit/>
          </a:bodyPr>
          <a:lstStyle/>
          <a:p>
            <a:pPr fontAlgn="auto">
              <a:spcBef>
                <a:spcPts val="0"/>
              </a:spcBef>
              <a:spcAft>
                <a:spcPts val="0"/>
              </a:spcAft>
              <a:defRPr/>
            </a:pPr>
            <a:r>
              <a:rPr lang="en-US" altLang="zh-CN" sz="1400" dirty="0">
                <a:latin typeface="微软雅黑" pitchFamily="34" charset="-122"/>
                <a:ea typeface="微软雅黑" pitchFamily="34" charset="-122"/>
              </a:rPr>
              <a:t>13.5</a:t>
            </a:r>
            <a:r>
              <a:rPr lang="zh-CN" altLang="en-US" sz="1400" dirty="0">
                <a:latin typeface="微软雅黑" pitchFamily="34" charset="-122"/>
                <a:ea typeface="微软雅黑" pitchFamily="34" charset="-122"/>
              </a:rPr>
              <a:t>亿人口</a:t>
            </a:r>
            <a:endParaRPr lang="en-US" altLang="zh-CN" sz="1400" dirty="0">
              <a:latin typeface="微软雅黑" pitchFamily="34" charset="-122"/>
              <a:ea typeface="微软雅黑" pitchFamily="34" charset="-122"/>
            </a:endParaRPr>
          </a:p>
          <a:p>
            <a:pP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9" name="TextBox 8"/>
          <p:cNvSpPr txBox="1"/>
          <p:nvPr/>
        </p:nvSpPr>
        <p:spPr>
          <a:xfrm>
            <a:off x="1285875" y="2405063"/>
            <a:ext cx="1643063" cy="523875"/>
          </a:xfrm>
          <a:prstGeom prst="rect">
            <a:avLst/>
          </a:prstGeom>
          <a:solidFill>
            <a:schemeClr val="bg2">
              <a:lumMod val="75000"/>
            </a:schemeClr>
          </a:solidFill>
          <a:ln>
            <a:solidFill>
              <a:schemeClr val="bg2">
                <a:lumMod val="50000"/>
              </a:schemeClr>
            </a:solidFill>
          </a:ln>
        </p:spPr>
        <p:txBody>
          <a:bodyPr>
            <a:spAutoFit/>
          </a:bodyPr>
          <a:lstStyle/>
          <a:p>
            <a:pPr fontAlgn="auto">
              <a:spcBef>
                <a:spcPts val="0"/>
              </a:spcBef>
              <a:spcAft>
                <a:spcPts val="0"/>
              </a:spcAft>
              <a:defRPr/>
            </a:pPr>
            <a:r>
              <a:rPr lang="en-US" altLang="zh-CN" sz="1400" dirty="0">
                <a:latin typeface="微软雅黑" pitchFamily="34" charset="-122"/>
                <a:ea typeface="微软雅黑" pitchFamily="34" charset="-122"/>
              </a:rPr>
              <a:t>6.18</a:t>
            </a:r>
            <a:r>
              <a:rPr lang="zh-CN" altLang="en-US" sz="1400" dirty="0">
                <a:latin typeface="微软雅黑" pitchFamily="34" charset="-122"/>
                <a:ea typeface="微软雅黑" pitchFamily="34" charset="-122"/>
              </a:rPr>
              <a:t>网络使用者</a:t>
            </a:r>
            <a:endParaRPr lang="en-US" altLang="zh-CN" sz="1400" dirty="0">
              <a:latin typeface="微软雅黑" pitchFamily="34" charset="-122"/>
              <a:ea typeface="微软雅黑" pitchFamily="34" charset="-122"/>
            </a:endParaRPr>
          </a:p>
          <a:p>
            <a:pP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10" name="TextBox 9"/>
          <p:cNvSpPr txBox="1"/>
          <p:nvPr/>
        </p:nvSpPr>
        <p:spPr>
          <a:xfrm>
            <a:off x="428625" y="3190875"/>
            <a:ext cx="1428750" cy="1169988"/>
          </a:xfrm>
          <a:prstGeom prst="rect">
            <a:avLst/>
          </a:prstGeom>
          <a:solidFill>
            <a:schemeClr val="accent6">
              <a:lumMod val="75000"/>
            </a:schemeClr>
          </a:solidFill>
          <a:ln>
            <a:solidFill>
              <a:schemeClr val="accent6">
                <a:lumMod val="75000"/>
              </a:schemeClr>
            </a:solidFill>
          </a:ln>
        </p:spPr>
        <p:txBody>
          <a:bodyPr>
            <a:spAutoFit/>
          </a:bodyPr>
          <a:lstStyle/>
          <a:p>
            <a:pPr fontAlgn="auto">
              <a:spcBef>
                <a:spcPts val="0"/>
              </a:spcBef>
              <a:spcAft>
                <a:spcPts val="0"/>
              </a:spcAft>
              <a:defRPr/>
            </a:pPr>
            <a:r>
              <a:rPr lang="en-US" altLang="zh-CN" sz="1400" dirty="0">
                <a:latin typeface="微软雅黑" pitchFamily="34" charset="-122"/>
                <a:ea typeface="微软雅黑" pitchFamily="34" charset="-122"/>
              </a:rPr>
              <a:t>3.02</a:t>
            </a:r>
            <a:r>
              <a:rPr lang="zh-CN" altLang="en-US" sz="1400" dirty="0">
                <a:latin typeface="微软雅黑" pitchFamily="34" charset="-122"/>
                <a:ea typeface="微软雅黑" pitchFamily="34" charset="-122"/>
              </a:rPr>
              <a:t>亿网络购物者</a:t>
            </a: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a:p>
            <a:pPr fontAlgn="auto">
              <a:spcBef>
                <a:spcPts val="0"/>
              </a:spcBef>
              <a:spcAft>
                <a:spcPts val="0"/>
              </a:spcAft>
              <a:defRPr/>
            </a:pPr>
            <a:endParaRPr lang="en-US" altLang="zh-CN" sz="1400" dirty="0">
              <a:latin typeface="微软雅黑" pitchFamily="34" charset="-122"/>
              <a:ea typeface="微软雅黑" pitchFamily="34" charset="-122"/>
            </a:endParaRPr>
          </a:p>
          <a:p>
            <a:pP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11" name="TextBox 10"/>
          <p:cNvSpPr txBox="1"/>
          <p:nvPr/>
        </p:nvSpPr>
        <p:spPr>
          <a:xfrm>
            <a:off x="4786313" y="3833813"/>
            <a:ext cx="785812" cy="554037"/>
          </a:xfrm>
          <a:prstGeom prst="rect">
            <a:avLst/>
          </a:prstGeom>
          <a:solidFill>
            <a:schemeClr val="accent6">
              <a:lumMod val="75000"/>
            </a:schemeClr>
          </a:solidFill>
          <a:ln>
            <a:solidFill>
              <a:schemeClr val="accent6">
                <a:lumMod val="75000"/>
              </a:schemeClr>
            </a:solidFill>
          </a:ln>
        </p:spPr>
        <p:txBody>
          <a:bodyPr>
            <a:spAutoFit/>
          </a:bodyPr>
          <a:lstStyle/>
          <a:p>
            <a:pPr fontAlgn="auto">
              <a:spcBef>
                <a:spcPts val="0"/>
              </a:spcBef>
              <a:spcAft>
                <a:spcPts val="0"/>
              </a:spcAft>
              <a:defRPr/>
            </a:pPr>
            <a:r>
              <a:rPr lang="en-US" altLang="zh-CN" sz="1000" dirty="0">
                <a:latin typeface="微软雅黑" pitchFamily="34" charset="-122"/>
                <a:ea typeface="微软雅黑" pitchFamily="34" charset="-122"/>
              </a:rPr>
              <a:t>3020</a:t>
            </a:r>
            <a:r>
              <a:rPr lang="zh-CN" altLang="en-US" sz="1000" dirty="0">
                <a:latin typeface="微软雅黑" pitchFamily="34" charset="-122"/>
                <a:ea typeface="微软雅黑" pitchFamily="34" charset="-122"/>
              </a:rPr>
              <a:t>亿美元 网络成交金额</a:t>
            </a:r>
          </a:p>
        </p:txBody>
      </p:sp>
      <p:sp>
        <p:nvSpPr>
          <p:cNvPr id="12" name="TextBox 11"/>
          <p:cNvSpPr txBox="1"/>
          <p:nvPr/>
        </p:nvSpPr>
        <p:spPr>
          <a:xfrm>
            <a:off x="5357813" y="2476500"/>
            <a:ext cx="1500187" cy="738188"/>
          </a:xfrm>
          <a:prstGeom prst="rect">
            <a:avLst/>
          </a:prstGeom>
          <a:solidFill>
            <a:schemeClr val="bg2">
              <a:lumMod val="75000"/>
            </a:schemeClr>
          </a:solidFill>
          <a:ln>
            <a:solidFill>
              <a:schemeClr val="bg2">
                <a:lumMod val="50000"/>
              </a:schemeClr>
            </a:solidFill>
          </a:ln>
        </p:spPr>
        <p:txBody>
          <a:bodyPr>
            <a:spAutoFit/>
          </a:bodyPr>
          <a:lstStyle/>
          <a:p>
            <a:pPr fontAlgn="auto">
              <a:spcBef>
                <a:spcPts val="0"/>
              </a:spcBef>
              <a:spcAft>
                <a:spcPts val="0"/>
              </a:spcAft>
              <a:defRPr/>
            </a:pPr>
            <a:r>
              <a:rPr lang="en-US" altLang="zh-CN" sz="1400" dirty="0">
                <a:latin typeface="微软雅黑" pitchFamily="34" charset="-122"/>
                <a:ea typeface="微软雅黑" pitchFamily="34" charset="-122"/>
              </a:rPr>
              <a:t>3.4</a:t>
            </a:r>
            <a:r>
              <a:rPr lang="zh-CN" altLang="en-US" sz="1400" dirty="0">
                <a:latin typeface="微软雅黑" pitchFamily="34" charset="-122"/>
                <a:ea typeface="微软雅黑" pitchFamily="34" charset="-122"/>
              </a:rPr>
              <a:t>万亿美元消费金额</a:t>
            </a:r>
            <a:endParaRPr lang="en-US" altLang="zh-CN" sz="1400" dirty="0">
              <a:latin typeface="微软雅黑" pitchFamily="34" charset="-122"/>
              <a:ea typeface="微软雅黑" pitchFamily="34" charset="-122"/>
            </a:endParaRPr>
          </a:p>
          <a:p>
            <a:pPr fontAlgn="auto">
              <a:spcBef>
                <a:spcPts val="0"/>
              </a:spcBef>
              <a:spcAft>
                <a:spcPts val="0"/>
              </a:spcAft>
              <a:defRPr/>
            </a:pPr>
            <a:endParaRPr lang="zh-CN" altLang="en-US" sz="1400" dirty="0">
              <a:latin typeface="微软雅黑" pitchFamily="34" charset="-122"/>
              <a:ea typeface="微软雅黑" pitchFamily="34" charset="-122"/>
            </a:endParaRPr>
          </a:p>
        </p:txBody>
      </p:sp>
      <p:sp>
        <p:nvSpPr>
          <p:cNvPr id="13" name="TextBox 12"/>
          <p:cNvSpPr txBox="1"/>
          <p:nvPr/>
        </p:nvSpPr>
        <p:spPr>
          <a:xfrm>
            <a:off x="7286625" y="1333500"/>
            <a:ext cx="1500188" cy="738188"/>
          </a:xfrm>
          <a:prstGeom prst="rect">
            <a:avLst/>
          </a:prstGeom>
          <a:solidFill>
            <a:schemeClr val="bg2">
              <a:lumMod val="75000"/>
            </a:schemeClr>
          </a:solidFill>
          <a:ln>
            <a:solidFill>
              <a:schemeClr val="bg2">
                <a:lumMod val="50000"/>
              </a:schemeClr>
            </a:solidFill>
          </a:ln>
        </p:spPr>
        <p:txBody>
          <a:bodyPr>
            <a:spAutoFit/>
          </a:bodyPr>
          <a:lstStyle/>
          <a:p>
            <a:pPr fontAlgn="auto">
              <a:spcBef>
                <a:spcPts val="0"/>
              </a:spcBef>
              <a:spcAft>
                <a:spcPts val="0"/>
              </a:spcAft>
              <a:defRPr/>
            </a:pPr>
            <a:r>
              <a:rPr lang="en-US" altLang="zh-CN" sz="1400" dirty="0">
                <a:latin typeface="微软雅黑" pitchFamily="34" charset="-122"/>
                <a:ea typeface="微软雅黑" pitchFamily="34" charset="-122"/>
              </a:rPr>
              <a:t>9.5</a:t>
            </a:r>
            <a:r>
              <a:rPr lang="zh-CN" altLang="en-US" sz="1400" dirty="0">
                <a:latin typeface="微软雅黑" pitchFamily="34" charset="-122"/>
                <a:ea typeface="微软雅黑" pitchFamily="34" charset="-122"/>
              </a:rPr>
              <a:t>万亿美元</a:t>
            </a:r>
            <a:r>
              <a:rPr lang="en-US" altLang="zh-CN" sz="1400" dirty="0">
                <a:latin typeface="微软雅黑" pitchFamily="34" charset="-122"/>
                <a:ea typeface="微软雅黑" pitchFamily="34" charset="-122"/>
              </a:rPr>
              <a:t>GDP</a:t>
            </a:r>
          </a:p>
          <a:p>
            <a:pPr fontAlgn="auto">
              <a:spcBef>
                <a:spcPts val="0"/>
              </a:spcBef>
              <a:spcAft>
                <a:spcPts val="0"/>
              </a:spcAft>
              <a:defRPr/>
            </a:pPr>
            <a:endParaRPr lang="zh-CN" altLang="en-US" sz="14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2" descr="F:\嘉嘉购文档模板\新建文件夹\0 (5).jpg"/>
          <p:cNvPicPr>
            <a:picLocks noChangeAspect="1" noChangeArrowheads="1"/>
          </p:cNvPicPr>
          <p:nvPr/>
        </p:nvPicPr>
        <p:blipFill>
          <a:blip r:embed="rId2" cstate="print"/>
          <a:srcRect/>
          <a:stretch>
            <a:fillRect/>
          </a:stretch>
        </p:blipFill>
        <p:spPr bwMode="auto">
          <a:xfrm>
            <a:off x="0" y="0"/>
            <a:ext cx="9144000" cy="5834063"/>
          </a:xfrm>
          <a:prstGeom prst="rect">
            <a:avLst/>
          </a:prstGeom>
          <a:noFill/>
          <a:ln w="9525">
            <a:noFill/>
            <a:miter lim="800000"/>
            <a:headEnd/>
            <a:tailEnd/>
          </a:ln>
        </p:spPr>
      </p:pic>
      <p:sp>
        <p:nvSpPr>
          <p:cNvPr id="14" name="标题 13"/>
          <p:cNvSpPr>
            <a:spLocks noGrp="1"/>
          </p:cNvSpPr>
          <p:nvPr>
            <p:ph type="title"/>
          </p:nvPr>
        </p:nvSpPr>
        <p:spPr>
          <a:xfrm>
            <a:off x="714375" y="119063"/>
            <a:ext cx="5572125" cy="571500"/>
          </a:xfrm>
          <a:solidFill>
            <a:schemeClr val="bg1"/>
          </a:solidFill>
          <a:ln>
            <a:solidFill>
              <a:schemeClr val="bg1"/>
            </a:solidFill>
          </a:ln>
        </p:spPr>
        <p:txBody>
          <a:bodyPr rtlCol="0"/>
          <a:lstStyle/>
          <a:p>
            <a:pPr fontAlgn="auto">
              <a:spcAft>
                <a:spcPts val="0"/>
              </a:spcAft>
              <a:defRPr/>
            </a:pPr>
            <a:r>
              <a:rPr lang="zh-CN" altLang="en-US" dirty="0" smtClean="0">
                <a:solidFill>
                  <a:schemeClr val="accent6">
                    <a:lumMod val="75000"/>
                  </a:schemeClr>
                </a:solidFill>
              </a:rPr>
              <a:t>拉动中国商业增长的多重因素</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2136F53D-B439-4A67-BD04-590D835E9B17}" type="slidenum">
              <a:rPr lang="zh-CN" altLang="en-US"/>
              <a:pPr>
                <a:defRPr/>
              </a:pPr>
              <a:t>6</a:t>
            </a:fld>
            <a:endParaRPr lang="zh-CN" altLang="en-US" dirty="0"/>
          </a:p>
        </p:txBody>
      </p:sp>
      <p:sp>
        <p:nvSpPr>
          <p:cNvPr id="11268" name="TextBox 4"/>
          <p:cNvSpPr txBox="1">
            <a:spLocks noChangeArrowheads="1"/>
          </p:cNvSpPr>
          <p:nvPr/>
        </p:nvSpPr>
        <p:spPr bwMode="auto">
          <a:xfrm>
            <a:off x="7358063" y="976313"/>
            <a:ext cx="1285875" cy="646112"/>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不断增长的网络消费支出</a:t>
            </a:r>
            <a:endParaRPr lang="en-US" altLang="zh-CN" sz="1200">
              <a:latin typeface="微软雅黑" pitchFamily="34" charset="-122"/>
              <a:ea typeface="微软雅黑" pitchFamily="34" charset="-122"/>
            </a:endParaRPr>
          </a:p>
          <a:p>
            <a:endParaRPr lang="zh-CN" altLang="en-US" sz="1200">
              <a:latin typeface="微软雅黑" pitchFamily="34" charset="-122"/>
              <a:ea typeface="微软雅黑" pitchFamily="34" charset="-122"/>
            </a:endParaRPr>
          </a:p>
        </p:txBody>
      </p:sp>
      <p:sp>
        <p:nvSpPr>
          <p:cNvPr id="11269" name="矩形 5"/>
          <p:cNvSpPr>
            <a:spLocks noChangeArrowheads="1"/>
          </p:cNvSpPr>
          <p:nvPr/>
        </p:nvSpPr>
        <p:spPr bwMode="auto">
          <a:xfrm>
            <a:off x="571500" y="904875"/>
            <a:ext cx="1214438" cy="646113"/>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不断增长的互联网渗透率普及率</a:t>
            </a:r>
          </a:p>
        </p:txBody>
      </p:sp>
      <p:sp>
        <p:nvSpPr>
          <p:cNvPr id="11270" name="矩形 6"/>
          <p:cNvSpPr>
            <a:spLocks noChangeArrowheads="1"/>
          </p:cNvSpPr>
          <p:nvPr/>
        </p:nvSpPr>
        <p:spPr bwMode="auto">
          <a:xfrm>
            <a:off x="2786063" y="976313"/>
            <a:ext cx="1285875" cy="646112"/>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不断增长的移动网络渗透率普及率</a:t>
            </a:r>
            <a:endParaRPr lang="en-US" altLang="zh-CN" sz="1200">
              <a:latin typeface="微软雅黑" pitchFamily="34" charset="-122"/>
              <a:ea typeface="微软雅黑" pitchFamily="34" charset="-122"/>
            </a:endParaRPr>
          </a:p>
        </p:txBody>
      </p:sp>
      <p:sp>
        <p:nvSpPr>
          <p:cNvPr id="11271" name="矩形 7"/>
          <p:cNvSpPr>
            <a:spLocks noChangeArrowheads="1"/>
          </p:cNvSpPr>
          <p:nvPr/>
        </p:nvSpPr>
        <p:spPr bwMode="auto">
          <a:xfrm>
            <a:off x="5072063" y="904875"/>
            <a:ext cx="1357312" cy="646113"/>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增长中的消费量</a:t>
            </a:r>
            <a:endParaRPr lang="en-US" altLang="zh-CN" sz="1200">
              <a:latin typeface="微软雅黑" pitchFamily="34" charset="-122"/>
              <a:ea typeface="微软雅黑" pitchFamily="34" charset="-122"/>
            </a:endParaRPr>
          </a:p>
          <a:p>
            <a:endParaRPr lang="en-US" altLang="zh-CN" sz="1200">
              <a:latin typeface="微软雅黑" pitchFamily="34" charset="-122"/>
              <a:ea typeface="微软雅黑" pitchFamily="34" charset="-122"/>
            </a:endParaRPr>
          </a:p>
          <a:p>
            <a:endParaRPr lang="en-US" altLang="zh-CN" sz="120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2" descr="F:\嘉嘉购文档模板\新建文件夹\0 (6).jpg"/>
          <p:cNvPicPr>
            <a:picLocks noChangeAspect="1" noChangeArrowheads="1"/>
          </p:cNvPicPr>
          <p:nvPr/>
        </p:nvPicPr>
        <p:blipFill>
          <a:blip r:embed="rId2" cstate="print"/>
          <a:srcRect/>
          <a:stretch>
            <a:fillRect/>
          </a:stretch>
        </p:blipFill>
        <p:spPr bwMode="auto">
          <a:xfrm>
            <a:off x="1214438" y="87313"/>
            <a:ext cx="7143750" cy="5326062"/>
          </a:xfrm>
          <a:prstGeom prst="rect">
            <a:avLst/>
          </a:prstGeom>
          <a:noFill/>
          <a:ln w="9525">
            <a:noFill/>
            <a:miter lim="800000"/>
            <a:headEnd/>
            <a:tailEnd/>
          </a:ln>
        </p:spPr>
      </p:pic>
      <p:sp>
        <p:nvSpPr>
          <p:cNvPr id="14" name="标题 13"/>
          <p:cNvSpPr>
            <a:spLocks noGrp="1"/>
          </p:cNvSpPr>
          <p:nvPr>
            <p:ph type="title"/>
          </p:nvPr>
        </p:nvSpPr>
        <p:spPr>
          <a:xfrm>
            <a:off x="1785938" y="119063"/>
            <a:ext cx="4786312" cy="571500"/>
          </a:xfrm>
          <a:solidFill>
            <a:schemeClr val="bg1"/>
          </a:solidFill>
          <a:ln>
            <a:solidFill>
              <a:schemeClr val="bg1"/>
            </a:solidFill>
          </a:ln>
        </p:spPr>
        <p:txBody>
          <a:bodyPr rtlCol="0">
            <a:normAutofit fontScale="90000"/>
          </a:bodyPr>
          <a:lstStyle/>
          <a:p>
            <a:pPr algn="l" fontAlgn="auto">
              <a:spcAft>
                <a:spcPts val="0"/>
              </a:spcAft>
              <a:defRPr/>
            </a:pPr>
            <a:r>
              <a:rPr lang="zh-CN" altLang="en-US" dirty="0" smtClean="0">
                <a:solidFill>
                  <a:schemeClr val="accent6">
                    <a:lumMod val="75000"/>
                  </a:schemeClr>
                </a:solidFill>
              </a:rPr>
              <a:t>全球最大的网络和移动商业公司</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506F350B-4B94-4512-BB52-03CF6D90FF5A}" type="slidenum">
              <a:rPr lang="zh-CN" altLang="en-US"/>
              <a:pPr>
                <a:defRPr/>
              </a:pPr>
              <a:t>7</a:t>
            </a:fld>
            <a:endParaRPr lang="zh-CN" altLang="en-US" dirty="0"/>
          </a:p>
        </p:txBody>
      </p:sp>
      <p:sp>
        <p:nvSpPr>
          <p:cNvPr id="12292" name="TextBox 4"/>
          <p:cNvSpPr txBox="1">
            <a:spLocks noChangeArrowheads="1"/>
          </p:cNvSpPr>
          <p:nvPr/>
        </p:nvSpPr>
        <p:spPr bwMode="auto">
          <a:xfrm>
            <a:off x="1571625" y="4405313"/>
            <a:ext cx="6786563" cy="276225"/>
          </a:xfrm>
          <a:prstGeom prst="rect">
            <a:avLst/>
          </a:prstGeom>
          <a:solidFill>
            <a:schemeClr val="bg1"/>
          </a:solidFill>
          <a:ln w="9525">
            <a:solidFill>
              <a:schemeClr val="bg1"/>
            </a:solidFill>
            <a:miter lim="800000"/>
            <a:headEnd/>
            <a:tailEnd/>
          </a:ln>
        </p:spPr>
        <p:txBody>
          <a:bodyPr>
            <a:spAutoFit/>
          </a:bodyPr>
          <a:lstStyle/>
          <a:p>
            <a:r>
              <a:rPr lang="zh-CN" altLang="en-US" sz="1200">
                <a:latin typeface="微软雅黑" pitchFamily="34" charset="-122"/>
                <a:ea typeface="微软雅黑" pitchFamily="34" charset="-122"/>
              </a:rPr>
              <a:t>阿里巴巴 亚马逊    易趣        京东       乐天      史泰博     沃尔玛       奥托     魅卡多网     高朋</a:t>
            </a:r>
          </a:p>
        </p:txBody>
      </p:sp>
      <p:sp>
        <p:nvSpPr>
          <p:cNvPr id="6" name="TextBox 5"/>
          <p:cNvSpPr txBox="1"/>
          <p:nvPr/>
        </p:nvSpPr>
        <p:spPr>
          <a:xfrm>
            <a:off x="1643063" y="976313"/>
            <a:ext cx="4143375" cy="307975"/>
          </a:xfrm>
          <a:prstGeom prst="rect">
            <a:avLst/>
          </a:prstGeom>
          <a:solidFill>
            <a:schemeClr val="bg1"/>
          </a:solidFill>
          <a:ln>
            <a:solidFill>
              <a:schemeClr val="bg1"/>
            </a:solidFill>
          </a:ln>
        </p:spPr>
        <p:txBody>
          <a:bodyPr>
            <a:spAutoFit/>
          </a:bodyPr>
          <a:lstStyle/>
          <a:p>
            <a:pPr fontAlgn="auto">
              <a:spcBef>
                <a:spcPts val="0"/>
              </a:spcBef>
              <a:spcAft>
                <a:spcPts val="0"/>
              </a:spcAft>
              <a:defRPr/>
            </a:pPr>
            <a:r>
              <a:rPr lang="zh-CN" altLang="en-US" sz="1400" dirty="0">
                <a:solidFill>
                  <a:schemeClr val="accent6">
                    <a:lumMod val="75000"/>
                  </a:schemeClr>
                </a:solidFill>
                <a:latin typeface="微软雅黑" pitchFamily="34" charset="-122"/>
                <a:ea typeface="微软雅黑" pitchFamily="34" charset="-122"/>
              </a:rPr>
              <a:t>电子商务平台</a:t>
            </a:r>
            <a:r>
              <a:rPr lang="en-US" altLang="zh-CN" sz="1400" dirty="0">
                <a:solidFill>
                  <a:schemeClr val="accent6">
                    <a:lumMod val="75000"/>
                  </a:schemeClr>
                </a:solidFill>
                <a:latin typeface="微软雅黑" pitchFamily="34" charset="-122"/>
                <a:ea typeface="微软雅黑" pitchFamily="34" charset="-122"/>
              </a:rPr>
              <a:t>TOP10</a:t>
            </a:r>
            <a:r>
              <a:rPr lang="zh-CN" altLang="en-US" sz="1400" dirty="0">
                <a:solidFill>
                  <a:schemeClr val="accent6">
                    <a:lumMod val="75000"/>
                  </a:schemeClr>
                </a:solidFill>
                <a:latin typeface="微软雅黑" pitchFamily="34" charset="-122"/>
                <a:ea typeface="微软雅黑" pitchFamily="34" charset="-122"/>
              </a:rPr>
              <a:t>企业</a:t>
            </a:r>
            <a:r>
              <a:rPr lang="en-US" altLang="zh-CN" sz="1400" dirty="0">
                <a:solidFill>
                  <a:schemeClr val="accent6">
                    <a:lumMod val="75000"/>
                  </a:schemeClr>
                </a:solidFill>
                <a:latin typeface="微软雅黑" pitchFamily="34" charset="-122"/>
                <a:ea typeface="微软雅黑" pitchFamily="34" charset="-122"/>
              </a:rPr>
              <a:t>(2013)</a:t>
            </a:r>
            <a:endParaRPr lang="zh-CN" altLang="en-US" sz="1400" dirty="0">
              <a:solidFill>
                <a:schemeClr val="accent6">
                  <a:lumMod val="75000"/>
                </a:schemeClr>
              </a:solidFill>
              <a:latin typeface="微软雅黑" pitchFamily="34" charset="-122"/>
              <a:ea typeface="微软雅黑" pitchFamily="34" charset="-122"/>
            </a:endParaRPr>
          </a:p>
        </p:txBody>
      </p:sp>
      <p:sp>
        <p:nvSpPr>
          <p:cNvPr id="12294" name="矩形 6"/>
          <p:cNvSpPr>
            <a:spLocks noChangeArrowheads="1"/>
          </p:cNvSpPr>
          <p:nvPr/>
        </p:nvSpPr>
        <p:spPr bwMode="auto">
          <a:xfrm>
            <a:off x="1571625" y="1262063"/>
            <a:ext cx="844550" cy="276225"/>
          </a:xfrm>
          <a:prstGeom prst="rect">
            <a:avLst/>
          </a:prstGeom>
          <a:solidFill>
            <a:schemeClr val="bg1"/>
          </a:solidFill>
          <a:ln w="9525">
            <a:solidFill>
              <a:schemeClr val="bg1"/>
            </a:solidFill>
            <a:miter lim="800000"/>
            <a:headEnd/>
            <a:tailEnd/>
          </a:ln>
        </p:spPr>
        <p:txBody>
          <a:bodyPr wrap="none">
            <a:spAutoFit/>
          </a:bodyPr>
          <a:lstStyle/>
          <a:p>
            <a:r>
              <a:rPr lang="zh-CN" altLang="en-US" sz="1200">
                <a:solidFill>
                  <a:srgbClr val="FF0000"/>
                </a:solidFill>
                <a:latin typeface="微软雅黑" pitchFamily="34" charset="-122"/>
                <a:ea typeface="微软雅黑" pitchFamily="34" charset="-122"/>
              </a:rPr>
              <a:t>美元 十亿</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F:\嘉嘉购文档模板\新建文件夹\0 (7).jpg"/>
          <p:cNvPicPr>
            <a:picLocks noChangeAspect="1" noChangeArrowheads="1"/>
          </p:cNvPicPr>
          <p:nvPr/>
        </p:nvPicPr>
        <p:blipFill>
          <a:blip r:embed="rId2" cstate="print"/>
          <a:srcRect/>
          <a:stretch>
            <a:fillRect/>
          </a:stretch>
        </p:blipFill>
        <p:spPr bwMode="auto">
          <a:xfrm>
            <a:off x="566738" y="0"/>
            <a:ext cx="8220075" cy="5905500"/>
          </a:xfrm>
          <a:prstGeom prst="rect">
            <a:avLst/>
          </a:prstGeom>
          <a:noFill/>
          <a:ln w="9525">
            <a:noFill/>
            <a:miter lim="800000"/>
            <a:headEnd/>
            <a:tailEnd/>
          </a:ln>
        </p:spPr>
      </p:pic>
      <p:sp>
        <p:nvSpPr>
          <p:cNvPr id="13314" name="TextBox 4"/>
          <p:cNvSpPr txBox="1">
            <a:spLocks noChangeArrowheads="1"/>
          </p:cNvSpPr>
          <p:nvPr/>
        </p:nvSpPr>
        <p:spPr bwMode="auto">
          <a:xfrm>
            <a:off x="3643313" y="5334000"/>
            <a:ext cx="2000250" cy="307975"/>
          </a:xfrm>
          <a:prstGeom prst="rect">
            <a:avLst/>
          </a:prstGeom>
          <a:solidFill>
            <a:schemeClr val="bg1"/>
          </a:solidFill>
          <a:ln w="9525">
            <a:solidFill>
              <a:schemeClr val="bg1"/>
            </a:solidFill>
            <a:miter lim="800000"/>
            <a:headEnd/>
            <a:tailEnd/>
          </a:ln>
        </p:spPr>
        <p:txBody>
          <a:bodyPr>
            <a:spAutoFit/>
          </a:bodyPr>
          <a:lstStyle/>
          <a:p>
            <a:pPr algn="ctr"/>
            <a:r>
              <a:rPr lang="zh-CN" altLang="en-US" sz="1400">
                <a:latin typeface="微软雅黑" pitchFamily="34" charset="-122"/>
                <a:ea typeface="微软雅黑" pitchFamily="34" charset="-122"/>
              </a:rPr>
              <a:t>年度成交订单</a:t>
            </a:r>
          </a:p>
        </p:txBody>
      </p:sp>
      <p:sp>
        <p:nvSpPr>
          <p:cNvPr id="13315" name="TextBox 5"/>
          <p:cNvSpPr txBox="1">
            <a:spLocks noChangeArrowheads="1"/>
          </p:cNvSpPr>
          <p:nvPr/>
        </p:nvSpPr>
        <p:spPr bwMode="auto">
          <a:xfrm>
            <a:off x="6357938" y="1833563"/>
            <a:ext cx="1714500"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年度活跃卖家</a:t>
            </a:r>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13316" name="TextBox 6"/>
          <p:cNvSpPr txBox="1">
            <a:spLocks noChangeArrowheads="1"/>
          </p:cNvSpPr>
          <p:nvPr/>
        </p:nvSpPr>
        <p:spPr bwMode="auto">
          <a:xfrm>
            <a:off x="1143000" y="1833563"/>
            <a:ext cx="1785938"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年度活跃买家</a:t>
            </a:r>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13317" name="TextBox 7"/>
          <p:cNvSpPr txBox="1">
            <a:spLocks noChangeArrowheads="1"/>
          </p:cNvSpPr>
          <p:nvPr/>
        </p:nvSpPr>
        <p:spPr bwMode="auto">
          <a:xfrm>
            <a:off x="3643313" y="476250"/>
            <a:ext cx="1857375" cy="523875"/>
          </a:xfrm>
          <a:prstGeom prst="rect">
            <a:avLst/>
          </a:prstGeom>
          <a:solidFill>
            <a:schemeClr val="bg1"/>
          </a:solidFill>
          <a:ln w="9525">
            <a:solidFill>
              <a:schemeClr val="bg1"/>
            </a:solidFill>
            <a:miter lim="800000"/>
            <a:headEnd/>
            <a:tailEnd/>
          </a:ln>
        </p:spPr>
        <p:txBody>
          <a:bodyPr>
            <a:spAutoFit/>
          </a:bodyPr>
          <a:lstStyle/>
          <a:p>
            <a:r>
              <a:rPr lang="zh-CN" altLang="en-US" sz="1400">
                <a:latin typeface="微软雅黑" pitchFamily="34" charset="-122"/>
                <a:ea typeface="微软雅黑" pitchFamily="34" charset="-122"/>
              </a:rPr>
              <a:t>产品和服务名录</a:t>
            </a:r>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sp>
        <p:nvSpPr>
          <p:cNvPr id="14" name="标题 13"/>
          <p:cNvSpPr>
            <a:spLocks noGrp="1"/>
          </p:cNvSpPr>
          <p:nvPr>
            <p:ph type="title"/>
          </p:nvPr>
        </p:nvSpPr>
        <p:spPr>
          <a:xfrm>
            <a:off x="1214438" y="0"/>
            <a:ext cx="4429125" cy="476250"/>
          </a:xfrm>
          <a:solidFill>
            <a:schemeClr val="bg1"/>
          </a:solidFill>
          <a:ln>
            <a:solidFill>
              <a:schemeClr val="bg1"/>
            </a:solidFill>
          </a:ln>
        </p:spPr>
        <p:txBody>
          <a:bodyPr rtlCol="0">
            <a:normAutofit fontScale="90000"/>
          </a:bodyPr>
          <a:lstStyle/>
          <a:p>
            <a:pPr algn="l" fontAlgn="auto">
              <a:spcAft>
                <a:spcPts val="0"/>
              </a:spcAft>
              <a:defRPr/>
            </a:pPr>
            <a:r>
              <a:rPr lang="zh-CN" altLang="en-US" dirty="0" smtClean="0">
                <a:solidFill>
                  <a:schemeClr val="accent6">
                    <a:lumMod val="75000"/>
                  </a:schemeClr>
                </a:solidFill>
              </a:rPr>
              <a:t>我们聚集的平台使用规模</a:t>
            </a:r>
            <a:endParaRPr lang="zh-CN" altLang="en-US" dirty="0">
              <a:solidFill>
                <a:schemeClr val="accent6">
                  <a:lumMod val="75000"/>
                </a:schemeClr>
              </a:solidFill>
            </a:endParaRPr>
          </a:p>
        </p:txBody>
      </p:sp>
      <p:sp>
        <p:nvSpPr>
          <p:cNvPr id="15" name="灯片编号占位符 14"/>
          <p:cNvSpPr>
            <a:spLocks noGrp="1"/>
          </p:cNvSpPr>
          <p:nvPr>
            <p:ph type="sldNum" sz="quarter" idx="4294967295"/>
          </p:nvPr>
        </p:nvSpPr>
        <p:spPr>
          <a:xfrm>
            <a:off x="4000500" y="5619750"/>
            <a:ext cx="571500" cy="323850"/>
          </a:xfrm>
        </p:spPr>
        <p:txBody>
          <a:bodyPr/>
          <a:lstStyle/>
          <a:p>
            <a:pPr>
              <a:defRPr/>
            </a:pPr>
            <a:fld id="{2D770BC1-187F-4357-85C4-4591EEFBFE18}" type="slidenum">
              <a:rPr lang="zh-CN" altLang="en-US"/>
              <a:pPr>
                <a:defRPr/>
              </a:pPr>
              <a:t>8</a:t>
            </a:fld>
            <a:endParaRPr lang="zh-CN" altLang="en-US" dirty="0"/>
          </a:p>
        </p:txBody>
      </p:sp>
      <p:sp>
        <p:nvSpPr>
          <p:cNvPr id="10" name="椭圆 9"/>
          <p:cNvSpPr/>
          <p:nvPr/>
        </p:nvSpPr>
        <p:spPr>
          <a:xfrm>
            <a:off x="3929063" y="2476500"/>
            <a:ext cx="1285875" cy="1214438"/>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sz="1400" b="1" dirty="0">
                <a:latin typeface="微软雅黑" pitchFamily="34" charset="-122"/>
                <a:ea typeface="微软雅黑" pitchFamily="34" charset="-122"/>
              </a:rPr>
              <a:t>2960</a:t>
            </a:r>
            <a:r>
              <a:rPr lang="zh-CN" altLang="en-US" sz="1400" b="1" dirty="0">
                <a:latin typeface="微软雅黑" pitchFamily="34" charset="-122"/>
                <a:ea typeface="微软雅黑" pitchFamily="34" charset="-122"/>
              </a:rPr>
              <a:t>亿美元</a:t>
            </a:r>
            <a:endParaRPr lang="en-US" altLang="zh-CN" sz="1400"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1054</TotalTime>
  <Words>2304</Words>
  <Application>Microsoft Office PowerPoint</Application>
  <PresentationFormat>自定义</PresentationFormat>
  <Paragraphs>309</Paragraphs>
  <Slides>34</Slides>
  <Notes>0</Notes>
  <HiddenSlides>0</HiddenSlides>
  <MMClips>0</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Office 主题</vt:lpstr>
      <vt:lpstr>幻灯片 0</vt:lpstr>
      <vt:lpstr>幻灯片 1</vt:lpstr>
      <vt:lpstr>目 录</vt:lpstr>
      <vt:lpstr>我们的愿景：建设未来的商业基础</vt:lpstr>
      <vt:lpstr>关键投资概要</vt:lpstr>
      <vt:lpstr>中国巨大的商业机会</vt:lpstr>
      <vt:lpstr>拉动中国商业增长的多重因素</vt:lpstr>
      <vt:lpstr>全球最大的网络和移动商业公司</vt:lpstr>
      <vt:lpstr>我们聚集的平台使用规模</vt:lpstr>
      <vt:lpstr>我们蒸蒸日上的市场地位，不断完善的平台和生态系统</vt:lpstr>
      <vt:lpstr>我们在中国的零售市场</vt:lpstr>
      <vt:lpstr>我们批发和境外市场</vt:lpstr>
      <vt:lpstr>我们的公司网络</vt:lpstr>
      <vt:lpstr>我们的支付解决方案：支付宝</vt:lpstr>
      <vt:lpstr>我们的物流平台</vt:lpstr>
      <vt:lpstr>我们的技术和数据平台</vt:lpstr>
      <vt:lpstr>我们的云平台</vt:lpstr>
      <vt:lpstr>移动商业市场的领导者</vt:lpstr>
      <vt:lpstr>移动端拓展了我们的机会</vt:lpstr>
      <vt:lpstr>关键增长战略</vt:lpstr>
      <vt:lpstr>加强我们的生态系统：战略合作和收购</vt:lpstr>
      <vt:lpstr>重构和小微金融服务公司的关系</vt:lpstr>
      <vt:lpstr>成功的管理团队和企业文化</vt:lpstr>
      <vt:lpstr>财务概况</vt:lpstr>
      <vt:lpstr>我们收费模块</vt:lpstr>
      <vt:lpstr>强劲的成交额增长概况</vt:lpstr>
      <vt:lpstr>移动端成交额贡献 </vt:lpstr>
      <vt:lpstr> </vt:lpstr>
      <vt:lpstr>不断增长的移动市场货币化</vt:lpstr>
      <vt:lpstr>我们商业模式的成本优势</vt:lpstr>
      <vt:lpstr>结构成本优势和显著的运营杠杆效应</vt:lpstr>
      <vt:lpstr>强劲的现金流</vt:lpstr>
      <vt:lpstr>幻灯片 32</vt:lpstr>
      <vt:lpstr>幻灯片 33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Windows</dc:creator>
  <cp:lastModifiedBy>Administrator</cp:lastModifiedBy>
  <cp:revision>211</cp:revision>
  <dcterms:created xsi:type="dcterms:W3CDTF">2014-05-15T06:22:33Z</dcterms:created>
  <dcterms:modified xsi:type="dcterms:W3CDTF">2015-07-29T06:49:50Z</dcterms:modified>
</cp:coreProperties>
</file>