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2"/>
    <p:sldMasterId id="2147483696" r:id="rId3"/>
    <p:sldMasterId id="2147483708" r:id="rId4"/>
    <p:sldMasterId id="2147483720" r:id="rId5"/>
    <p:sldMasterId id="2147483732" r:id="rId6"/>
    <p:sldMasterId id="2147483744" r:id="rId7"/>
  </p:sldMasterIdLst>
  <p:notesMasterIdLst>
    <p:notesMasterId r:id="rId39"/>
  </p:notesMasterIdLst>
  <p:sldIdLst>
    <p:sldId id="257" r:id="rId8"/>
    <p:sldId id="315" r:id="rId9"/>
    <p:sldId id="317" r:id="rId10"/>
    <p:sldId id="318" r:id="rId11"/>
    <p:sldId id="320" r:id="rId12"/>
    <p:sldId id="288" r:id="rId13"/>
    <p:sldId id="291" r:id="rId14"/>
    <p:sldId id="290" r:id="rId15"/>
    <p:sldId id="292" r:id="rId16"/>
    <p:sldId id="294" r:id="rId17"/>
    <p:sldId id="321" r:id="rId18"/>
    <p:sldId id="304" r:id="rId19"/>
    <p:sldId id="300" r:id="rId20"/>
    <p:sldId id="302" r:id="rId21"/>
    <p:sldId id="324" r:id="rId22"/>
    <p:sldId id="325" r:id="rId23"/>
    <p:sldId id="308" r:id="rId24"/>
    <p:sldId id="309" r:id="rId25"/>
    <p:sldId id="310" r:id="rId26"/>
    <p:sldId id="312" r:id="rId27"/>
    <p:sldId id="295" r:id="rId28"/>
    <p:sldId id="327" r:id="rId29"/>
    <p:sldId id="328" r:id="rId30"/>
    <p:sldId id="313" r:id="rId31"/>
    <p:sldId id="326" r:id="rId32"/>
    <p:sldId id="323" r:id="rId33"/>
    <p:sldId id="314" r:id="rId34"/>
    <p:sldId id="296" r:id="rId35"/>
    <p:sldId id="311" r:id="rId36"/>
    <p:sldId id="293" r:id="rId37"/>
    <p:sldId id="284" r:id="rId38"/>
  </p:sldIdLst>
  <p:sldSz cx="12192000" cy="6858000"/>
  <p:notesSz cx="6858000" cy="9144000"/>
  <p:embeddedFontLst>
    <p:embeddedFont>
      <p:font typeface="方正清刻本悦宋简体" charset="-122"/>
      <p:regular r:id="rId40"/>
    </p:embeddedFont>
    <p:embeddedFont>
      <p:font typeface="方正兰亭纤黑_GBK" charset="-122"/>
      <p:regular r:id="rId41"/>
    </p:embeddedFont>
    <p:embeddedFont>
      <p:font typeface="方正超粗黑简体" charset="-122"/>
      <p:regular r:id="rId42"/>
    </p:embeddedFont>
    <p:embeddedFont>
      <p:font typeface="Segoe UI Black" charset="0"/>
      <p:bold r:id="rId43"/>
      <p:boldItalic r:id="rId44"/>
    </p:embeddedFont>
    <p:embeddedFont>
      <p:font typeface="Calibri" pitchFamily="34" charset="0"/>
      <p:regular r:id="rId45"/>
      <p:bold r:id="rId46"/>
      <p:italic r:id="rId47"/>
      <p:boldItalic r:id="rId48"/>
    </p:embeddedFont>
    <p:embeddedFont>
      <p:font typeface="Arial Unicode MS" charset="-122"/>
      <p:regular r:id="rId49"/>
    </p:embeddedFont>
    <p:embeddedFont>
      <p:font typeface="微软雅黑" pitchFamily="34" charset="-122"/>
      <p:regular r:id="rId50"/>
      <p:bold r:id="rId51"/>
    </p:embeddedFont>
    <p:embeddedFont>
      <p:font typeface="方正兰亭细黑_GBK" charset="-122"/>
      <p:regular r:id="rId52"/>
    </p:embeddedFont>
    <p:embeddedFont>
      <p:font typeface="方正正中黑简体" charset="-122"/>
      <p:regular r:id="rId53"/>
    </p:embeddedFont>
    <p:embeddedFont>
      <p:font typeface="方正正黑简体" charset="-122"/>
      <p:regular r:id="rId54"/>
    </p:embeddedFont>
    <p:embeddedFont>
      <p:font typeface="书体坊兰亭体" charset="-122"/>
      <p:regular r:id="rId55"/>
    </p:embeddedFont>
    <p:embeddedFont>
      <p:font typeface="方正兰亭黑简体" charset="-122"/>
      <p:regular r:id="rId56"/>
    </p:embeddedFont>
    <p:embeddedFont>
      <p:font typeface="Calibri Light" charset="0"/>
      <p:regular r:id="rId57"/>
      <p:italic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3069" userDrawn="1">
          <p15:clr>
            <a:srgbClr val="A4A3A4"/>
          </p15:clr>
        </p15:guide>
        <p15:guide id="3" pos="4543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2840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  <p15:guide id="7" orient="horz" pos="845" userDrawn="1">
          <p15:clr>
            <a:srgbClr val="A4A3A4"/>
          </p15:clr>
        </p15:guide>
        <p15:guide id="8" pos="347" userDrawn="1">
          <p15:clr>
            <a:srgbClr val="A4A3A4"/>
          </p15:clr>
        </p15:guide>
        <p15:guide id="9" pos="6966">
          <p15:clr>
            <a:srgbClr val="A4A3A4"/>
          </p15:clr>
        </p15:guide>
        <p15:guide id="10" pos="76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191919"/>
    <a:srgbClr val="232323"/>
    <a:srgbClr val="670A00"/>
    <a:srgbClr val="911602"/>
    <a:srgbClr val="E87304"/>
    <a:srgbClr val="0A0A0A"/>
    <a:srgbClr val="090909"/>
    <a:srgbClr val="0F0F0F"/>
    <a:srgbClr val="0B0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50" y="-90"/>
      </p:cViewPr>
      <p:guideLst>
        <p:guide orient="horz" pos="1616"/>
        <p:guide orient="horz" pos="2840"/>
        <p:guide orient="horz" pos="391"/>
        <p:guide orient="horz" pos="845"/>
        <p:guide pos="3069"/>
        <p:guide pos="4543"/>
        <p:guide pos="1209"/>
        <p:guide pos="347"/>
        <p:guide pos="6966"/>
        <p:guide pos="7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-208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8" Type="http://schemas.openxmlformats.org/officeDocument/2006/relationships/slide" Target="slides/slide1.xml"/><Relationship Id="rId51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font" Target="fonts/font7.fntdata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A32BF-13EA-43CA-9661-DD99F7187BFB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4B794-E744-4FD9-937C-4FBC746B97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661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412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350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3061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0592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597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880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414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98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094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913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60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574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209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383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2340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7099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1944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4775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075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528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0326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48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0893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85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491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4604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103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0165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7822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6085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5296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0917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82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3220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0893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5716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4439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742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6416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1058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0376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3659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2215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19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86406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0633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9692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1154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642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6508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39465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4359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4662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126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46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80761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9721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898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5528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336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6047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0516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3679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4C2EC-F852-470A-A9DD-86F0A59AC289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4003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A8B93-8351-4898-BB24-564053CE2302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7083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B5B81E-7CF0-4F5B-9FF8-B9F51549063A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06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90693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7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7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D4D57-6B8A-480D-AA65-EF318E8BA923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2945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3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F1E0D-3DB7-4B98-B5A2-0BD6175C0CFB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488334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E9454-2E4F-4179-AC26-B45346A8E5E6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9846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AA2A7E-54E6-4B9A-B9F2-26045CE35D3E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5773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3811589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CF94B2-F66F-4EE6-B1E1-D241C68DB758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0115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3811589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BB78EF-B977-4F0E-A8A5-6144ED398882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83870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183D7-0B93-4594-ACC5-74436FEF7CD1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861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8372D8-672D-457D-A7E8-104FA1A9EB76}" type="slidenum">
              <a:rPr lang="zh-CN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5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7747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48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262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04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437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232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43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7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B7F8D54-5516-4B2E-AB95-6F67C90F4696}" type="slidenum">
              <a:rPr lang="zh-CN" altLang="zh-CN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678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7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39306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pc="15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参</a:t>
            </a:r>
            <a:r>
              <a:rPr lang="zh-CN" altLang="en-US" sz="9600" b="1" spc="1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与感</a:t>
            </a:r>
            <a:endParaRPr lang="en-US" altLang="zh-CN" sz="9600" b="1" spc="18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1666" y="1865546"/>
            <a:ext cx="5313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00" dirty="0" smtClean="0">
                <a:latin typeface="方正兰亭纤黑_GBK" pitchFamily="2" charset="-122"/>
                <a:ea typeface="方正兰亭纤黑_GBK" pitchFamily="2" charset="-122"/>
              </a:rPr>
              <a:t>小米口碑营销内部手册</a:t>
            </a:r>
            <a:endParaRPr lang="zh-CN" altLang="en-US" sz="3200" spc="1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243" y="2477564"/>
            <a:ext cx="3176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小米联合创始人  黎万强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2532" y="3485357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64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-188686" y="3900714"/>
            <a:ext cx="12569372" cy="2540328"/>
          </a:xfrm>
          <a:prstGeom prst="roundRect">
            <a:avLst>
              <a:gd name="adj" fmla="val 3950"/>
            </a:avLst>
          </a:prstGeom>
          <a:solidFill>
            <a:schemeClr val="bg1">
              <a:alpha val="5000"/>
            </a:schemeClr>
          </a:solidFill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709134"/>
            <a:ext cx="12192000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endParaRPr lang="en-US" altLang="zh-CN" sz="2800" dirty="0" smtClean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对</a:t>
            </a:r>
            <a:r>
              <a:rPr lang="zh-CN" altLang="en-US" sz="2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用户</a:t>
            </a:r>
            <a:r>
              <a:rPr lang="zh-CN" altLang="en-US" sz="2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而言：</a:t>
            </a:r>
            <a:endParaRPr lang="en-US" altLang="zh-CN" sz="20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战略</a:t>
            </a:r>
            <a:r>
              <a:rPr lang="zh-CN" altLang="en-US" sz="4000" b="1" dirty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如冰山之下看不见，战术如冰山</a:t>
            </a:r>
            <a:r>
              <a:rPr lang="zh-CN" altLang="en-US" sz="4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之上可感知</a:t>
            </a:r>
            <a:endParaRPr lang="zh-CN" altLang="en-US" sz="4000" b="1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100" y="5153739"/>
            <a:ext cx="113728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3977523"/>
            <a:ext cx="121920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战略是坚持做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什么不</a:t>
            </a: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做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什么</a:t>
            </a:r>
            <a:endParaRPr lang="en-US" altLang="zh-CN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战术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是在执行</a:t>
            </a: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层面如何去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做</a:t>
            </a:r>
            <a:endParaRPr lang="en-US" altLang="zh-CN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33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87304"/>
            </a:gs>
            <a:gs pos="59000">
              <a:srgbClr val="911602"/>
            </a:gs>
            <a:gs pos="100000">
              <a:srgbClr val="670A00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18411"/>
            <a:ext cx="12192000" cy="1446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prstClr val="white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参与感</a:t>
            </a:r>
            <a:endParaRPr lang="zh-CN" altLang="en-US" sz="8800" dirty="0">
              <a:solidFill>
                <a:prstClr val="white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1765032"/>
            <a:ext cx="12192000" cy="9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看看小米如何构建用户的</a:t>
            </a:r>
          </a:p>
        </p:txBody>
      </p:sp>
    </p:spTree>
    <p:extLst>
      <p:ext uri="{BB962C8B-B14F-4D97-AF65-F5344CB8AC3E}">
        <p14:creationId xmlns:p14="http://schemas.microsoft.com/office/powerpoint/2010/main" xmlns="" val="37363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506"/>
          <a:stretch/>
        </p:blipFill>
        <p:spPr>
          <a:xfrm>
            <a:off x="0" y="-1"/>
            <a:ext cx="12779831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0"/>
                </a:schemeClr>
              </a:gs>
              <a:gs pos="91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316785" y="596126"/>
            <a:ext cx="706694" cy="706694"/>
            <a:chOff x="1352520" y="466878"/>
            <a:chExt cx="950686" cy="950686"/>
          </a:xfrm>
        </p:grpSpPr>
        <p:sp>
          <p:nvSpPr>
            <p:cNvPr id="52" name="圆角矩形 51"/>
            <p:cNvSpPr/>
            <p:nvPr/>
          </p:nvSpPr>
          <p:spPr>
            <a:xfrm>
              <a:off x="1352520" y="466878"/>
              <a:ext cx="950686" cy="950686"/>
            </a:xfrm>
            <a:prstGeom prst="roundRect">
              <a:avLst/>
            </a:prstGeom>
            <a:gradFill>
              <a:gsLst>
                <a:gs pos="0">
                  <a:srgbClr val="668BE7"/>
                </a:gs>
                <a:gs pos="100000">
                  <a:srgbClr val="4D68DD"/>
                </a:gs>
              </a:gsLst>
              <a:lin ang="5400000" scaled="0"/>
            </a:gradFill>
            <a:ln w="25400">
              <a:noFill/>
            </a:ln>
            <a:effectLst>
              <a:outerShdw blurRad="63500" sx="102000" sy="102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606325" y="597903"/>
              <a:ext cx="443075" cy="688636"/>
              <a:chOff x="9653343" y="2742224"/>
              <a:chExt cx="763570" cy="1186756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54" name="圆角矩形 7177"/>
              <p:cNvSpPr/>
              <p:nvPr/>
            </p:nvSpPr>
            <p:spPr>
              <a:xfrm>
                <a:off x="9653343" y="2742224"/>
                <a:ext cx="763570" cy="1186756"/>
              </a:xfrm>
              <a:custGeom>
                <a:avLst/>
                <a:gdLst/>
                <a:ahLst/>
                <a:cxnLst/>
                <a:rect l="l" t="t" r="r" b="b"/>
                <a:pathLst>
                  <a:path w="3168352" h="4374096">
                    <a:moveTo>
                      <a:pt x="1584176" y="4115631"/>
                    </a:moveTo>
                    <a:cubicBezTo>
                      <a:pt x="1533675" y="4115631"/>
                      <a:pt x="1492736" y="4156570"/>
                      <a:pt x="1492736" y="4207071"/>
                    </a:cubicBezTo>
                    <a:cubicBezTo>
                      <a:pt x="1492736" y="4257572"/>
                      <a:pt x="1533675" y="4298511"/>
                      <a:pt x="1584176" y="4298511"/>
                    </a:cubicBezTo>
                    <a:cubicBezTo>
                      <a:pt x="1634677" y="4298511"/>
                      <a:pt x="1675616" y="4257572"/>
                      <a:pt x="1675616" y="4207071"/>
                    </a:cubicBezTo>
                    <a:cubicBezTo>
                      <a:pt x="1675616" y="4156570"/>
                      <a:pt x="1634677" y="4115631"/>
                      <a:pt x="1584176" y="4115631"/>
                    </a:cubicBezTo>
                    <a:close/>
                    <a:moveTo>
                      <a:pt x="671590" y="297212"/>
                    </a:moveTo>
                    <a:cubicBezTo>
                      <a:pt x="419580" y="297212"/>
                      <a:pt x="215284" y="501508"/>
                      <a:pt x="215284" y="753518"/>
                    </a:cubicBezTo>
                    <a:lnTo>
                      <a:pt x="215284" y="3620578"/>
                    </a:lnTo>
                    <a:cubicBezTo>
                      <a:pt x="215284" y="3872588"/>
                      <a:pt x="419580" y="4076884"/>
                      <a:pt x="671590" y="4076884"/>
                    </a:cubicBezTo>
                    <a:lnTo>
                      <a:pt x="2496762" y="4076884"/>
                    </a:lnTo>
                    <a:cubicBezTo>
                      <a:pt x="2748772" y="4076884"/>
                      <a:pt x="2953068" y="3872588"/>
                      <a:pt x="2953068" y="3620578"/>
                    </a:cubicBezTo>
                    <a:lnTo>
                      <a:pt x="2953068" y="753518"/>
                    </a:lnTo>
                    <a:cubicBezTo>
                      <a:pt x="2953068" y="501508"/>
                      <a:pt x="2748772" y="297212"/>
                      <a:pt x="2496762" y="297212"/>
                    </a:cubicBezTo>
                    <a:close/>
                    <a:moveTo>
                      <a:pt x="528070" y="0"/>
                    </a:moveTo>
                    <a:lnTo>
                      <a:pt x="2640282" y="0"/>
                    </a:lnTo>
                    <a:cubicBezTo>
                      <a:pt x="2931928" y="0"/>
                      <a:pt x="3168352" y="236424"/>
                      <a:pt x="3168352" y="528070"/>
                    </a:cubicBezTo>
                    <a:lnTo>
                      <a:pt x="3168352" y="3846026"/>
                    </a:lnTo>
                    <a:cubicBezTo>
                      <a:pt x="3168352" y="4137672"/>
                      <a:pt x="2931928" y="4374096"/>
                      <a:pt x="2640282" y="4374096"/>
                    </a:cubicBezTo>
                    <a:lnTo>
                      <a:pt x="528070" y="4374096"/>
                    </a:lnTo>
                    <a:cubicBezTo>
                      <a:pt x="236424" y="4374096"/>
                      <a:pt x="0" y="4137672"/>
                      <a:pt x="0" y="3846026"/>
                    </a:cubicBezTo>
                    <a:lnTo>
                      <a:pt x="0" y="528070"/>
                    </a:lnTo>
                    <a:cubicBezTo>
                      <a:pt x="0" y="236424"/>
                      <a:pt x="236424" y="0"/>
                      <a:pt x="528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上箭头 54"/>
              <p:cNvSpPr/>
              <p:nvPr/>
            </p:nvSpPr>
            <p:spPr>
              <a:xfrm>
                <a:off x="9818311" y="2989759"/>
                <a:ext cx="433633" cy="593888"/>
              </a:xfrm>
              <a:prstGeom prst="upArrow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1125779" y="1010810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Orange Friday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58" name="组合 57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用户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参与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MIUI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测试和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发布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59" name="圆角矩形 58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00537" y="2855396"/>
            <a:ext cx="3286304" cy="1439878"/>
            <a:chOff x="1556137" y="2980251"/>
            <a:chExt cx="3286304" cy="1439878"/>
          </a:xfrm>
        </p:grpSpPr>
        <p:grpSp>
          <p:nvGrpSpPr>
            <p:cNvPr id="66" name="组合 65"/>
            <p:cNvGrpSpPr/>
            <p:nvPr/>
          </p:nvGrpSpPr>
          <p:grpSpPr>
            <a:xfrm>
              <a:off x="1560512" y="2980251"/>
              <a:ext cx="3281929" cy="1439878"/>
              <a:chOff x="1560512" y="2980251"/>
              <a:chExt cx="3281929" cy="1439878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1560512" y="2980251"/>
                <a:ext cx="3281929" cy="143987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圆角矩形 66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00536" y="4598822"/>
            <a:ext cx="3286305" cy="1531521"/>
            <a:chOff x="1556136" y="4652962"/>
            <a:chExt cx="3286305" cy="1531521"/>
          </a:xfrm>
        </p:grpSpPr>
        <p:grpSp>
          <p:nvGrpSpPr>
            <p:cNvPr id="73" name="组合 72"/>
            <p:cNvGrpSpPr/>
            <p:nvPr/>
          </p:nvGrpSpPr>
          <p:grpSpPr>
            <a:xfrm>
              <a:off x="1560512" y="4652962"/>
              <a:ext cx="3281929" cy="1531521"/>
              <a:chOff x="1560512" y="2980250"/>
              <a:chExt cx="3281929" cy="1531521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560512" y="2980250"/>
                <a:ext cx="3281929" cy="1531521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圆角矩形 73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橙色星期五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82" name="文本框 53"/>
          <p:cNvSpPr txBox="1"/>
          <p:nvPr/>
        </p:nvSpPr>
        <p:spPr>
          <a:xfrm>
            <a:off x="1204912" y="3263530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讨论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每周五更新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开展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荣誉开发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组</a:t>
            </a:r>
            <a:endParaRPr lang="zh-CN" altLang="en-US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36" name="文本框 53"/>
          <p:cNvSpPr txBox="1"/>
          <p:nvPr/>
        </p:nvSpPr>
        <p:spPr>
          <a:xfrm>
            <a:off x="1204912" y="5006957"/>
            <a:ext cx="367775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成功升级分享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四格体验报告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微电影</a:t>
            </a:r>
            <a:r>
              <a:rPr lang="en-US" altLang="zh-CN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《100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个梦想赞助商</a:t>
            </a:r>
            <a:r>
              <a:rPr lang="en-US" altLang="zh-CN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》</a:t>
            </a:r>
            <a:endParaRPr lang="zh-CN" altLang="en-US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1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6000">
                <a:schemeClr val="tx1">
                  <a:alpha val="0"/>
                </a:schemeClr>
              </a:gs>
              <a:gs pos="99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9AD754"/>
              </a:gs>
              <a:gs pos="100000">
                <a:srgbClr val="67B339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25779" y="1010810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 Tuesday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00538" y="1614714"/>
            <a:ext cx="3682133" cy="1091398"/>
            <a:chOff x="1556138" y="1614714"/>
            <a:chExt cx="3682133" cy="1091398"/>
          </a:xfrm>
        </p:grpSpPr>
        <p:grpSp>
          <p:nvGrpSpPr>
            <p:cNvPr id="43" name="组合 42"/>
            <p:cNvGrpSpPr/>
            <p:nvPr/>
          </p:nvGrpSpPr>
          <p:grpSpPr>
            <a:xfrm>
              <a:off x="1560512" y="1614714"/>
              <a:ext cx="3677759" cy="1091398"/>
              <a:chOff x="1560512" y="1614714"/>
              <a:chExt cx="3677759" cy="109139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文本框 53"/>
              <p:cNvSpPr txBox="1"/>
              <p:nvPr/>
            </p:nvSpPr>
            <p:spPr>
              <a:xfrm>
                <a:off x="1560512" y="2022848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小米网开放购买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00537" y="2855396"/>
            <a:ext cx="3682134" cy="876118"/>
            <a:chOff x="1556137" y="2980251"/>
            <a:chExt cx="3682134" cy="876118"/>
          </a:xfrm>
        </p:grpSpPr>
        <p:grpSp>
          <p:nvGrpSpPr>
            <p:cNvPr id="51" name="组合 50"/>
            <p:cNvGrpSpPr/>
            <p:nvPr/>
          </p:nvGrpSpPr>
          <p:grpSpPr>
            <a:xfrm>
              <a:off x="1560512" y="2980251"/>
              <a:ext cx="3677759" cy="876118"/>
              <a:chOff x="1560512" y="2980251"/>
              <a:chExt cx="3677759" cy="876118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1560512" y="2980251"/>
                <a:ext cx="3281929" cy="87611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3"/>
              <p:cNvSpPr txBox="1"/>
              <p:nvPr/>
            </p:nvSpPr>
            <p:spPr>
              <a:xfrm>
                <a:off x="1560512" y="3388385"/>
                <a:ext cx="36777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预约、抢购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圆角矩形 51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00536" y="4050336"/>
            <a:ext cx="3286305" cy="1476811"/>
            <a:chOff x="1556136" y="4652962"/>
            <a:chExt cx="3286305" cy="1476811"/>
          </a:xfrm>
        </p:grpSpPr>
        <p:grpSp>
          <p:nvGrpSpPr>
            <p:cNvPr id="58" name="组合 57"/>
            <p:cNvGrpSpPr/>
            <p:nvPr/>
          </p:nvGrpSpPr>
          <p:grpSpPr>
            <a:xfrm>
              <a:off x="1560512" y="4652962"/>
              <a:ext cx="3281929" cy="1476811"/>
              <a:chOff x="1560512" y="2980250"/>
              <a:chExt cx="3281929" cy="1476811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1560512" y="2980250"/>
                <a:ext cx="3281929" cy="1476811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圆角矩形 58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红色星期二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67" name="文本框 53"/>
          <p:cNvSpPr txBox="1"/>
          <p:nvPr/>
        </p:nvSpPr>
        <p:spPr>
          <a:xfrm>
            <a:off x="1204912" y="4458471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每次开放购买结果公布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预约分享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晒单赢免单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3817" y="635335"/>
            <a:ext cx="2612814" cy="559070"/>
            <a:chOff x="5785712" y="1463468"/>
            <a:chExt cx="2612814" cy="559070"/>
          </a:xfrm>
        </p:grpSpPr>
        <p:sp>
          <p:nvSpPr>
            <p:cNvPr id="68" name="文本框 3"/>
            <p:cNvSpPr txBox="1"/>
            <p:nvPr/>
          </p:nvSpPr>
          <p:spPr>
            <a:xfrm>
              <a:off x="5785712" y="1463468"/>
              <a:ext cx="26128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u="sng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mi.com</a:t>
              </a:r>
              <a:endParaRPr lang="zh-CN" altLang="en-US" sz="24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6016569" y="1683032"/>
              <a:ext cx="275426" cy="339506"/>
            </a:xfrm>
            <a:custGeom>
              <a:avLst/>
              <a:gdLst>
                <a:gd name="T0" fmla="*/ 61 w 128"/>
                <a:gd name="T1" fmla="*/ 17 h 158"/>
                <a:gd name="T2" fmla="*/ 64 w 128"/>
                <a:gd name="T3" fmla="*/ 67 h 158"/>
                <a:gd name="T4" fmla="*/ 68 w 128"/>
                <a:gd name="T5" fmla="*/ 53 h 158"/>
                <a:gd name="T6" fmla="*/ 77 w 128"/>
                <a:gd name="T7" fmla="*/ 47 h 158"/>
                <a:gd name="T8" fmla="*/ 84 w 128"/>
                <a:gd name="T9" fmla="*/ 60 h 158"/>
                <a:gd name="T10" fmla="*/ 89 w 128"/>
                <a:gd name="T11" fmla="*/ 61 h 158"/>
                <a:gd name="T12" fmla="*/ 94 w 128"/>
                <a:gd name="T13" fmla="*/ 53 h 158"/>
                <a:gd name="T14" fmla="*/ 105 w 128"/>
                <a:gd name="T15" fmla="*/ 60 h 158"/>
                <a:gd name="T16" fmla="*/ 104 w 128"/>
                <a:gd name="T17" fmla="*/ 63 h 158"/>
                <a:gd name="T18" fmla="*/ 104 w 128"/>
                <a:gd name="T19" fmla="*/ 71 h 158"/>
                <a:gd name="T20" fmla="*/ 106 w 128"/>
                <a:gd name="T21" fmla="*/ 69 h 158"/>
                <a:gd name="T22" fmla="*/ 116 w 128"/>
                <a:gd name="T23" fmla="*/ 69 h 158"/>
                <a:gd name="T24" fmla="*/ 101 w 128"/>
                <a:gd name="T25" fmla="*/ 131 h 158"/>
                <a:gd name="T26" fmla="*/ 56 w 128"/>
                <a:gd name="T27" fmla="*/ 148 h 158"/>
                <a:gd name="T28" fmla="*/ 40 w 128"/>
                <a:gd name="T29" fmla="*/ 112 h 158"/>
                <a:gd name="T30" fmla="*/ 14 w 128"/>
                <a:gd name="T31" fmla="*/ 80 h 158"/>
                <a:gd name="T32" fmla="*/ 25 w 128"/>
                <a:gd name="T33" fmla="*/ 79 h 158"/>
                <a:gd name="T34" fmla="*/ 42 w 128"/>
                <a:gd name="T35" fmla="*/ 91 h 158"/>
                <a:gd name="T36" fmla="*/ 46 w 128"/>
                <a:gd name="T37" fmla="*/ 18 h 158"/>
                <a:gd name="T38" fmla="*/ 53 w 128"/>
                <a:gd name="T39" fmla="*/ 10 h 158"/>
                <a:gd name="T40" fmla="*/ 53 w 128"/>
                <a:gd name="T41" fmla="*/ 0 h 158"/>
                <a:gd name="T42" fmla="*/ 36 w 128"/>
                <a:gd name="T43" fmla="*/ 18 h 158"/>
                <a:gd name="T44" fmla="*/ 36 w 128"/>
                <a:gd name="T45" fmla="*/ 75 h 158"/>
                <a:gd name="T46" fmla="*/ 20 w 128"/>
                <a:gd name="T47" fmla="*/ 67 h 158"/>
                <a:gd name="T48" fmla="*/ 8 w 128"/>
                <a:gd name="T49" fmla="*/ 98 h 158"/>
                <a:gd name="T50" fmla="*/ 46 w 128"/>
                <a:gd name="T51" fmla="*/ 135 h 158"/>
                <a:gd name="T52" fmla="*/ 46 w 128"/>
                <a:gd name="T53" fmla="*/ 158 h 158"/>
                <a:gd name="T54" fmla="*/ 101 w 128"/>
                <a:gd name="T55" fmla="*/ 158 h 158"/>
                <a:gd name="T56" fmla="*/ 111 w 128"/>
                <a:gd name="T57" fmla="*/ 148 h 158"/>
                <a:gd name="T58" fmla="*/ 125 w 128"/>
                <a:gd name="T59" fmla="*/ 87 h 158"/>
                <a:gd name="T60" fmla="*/ 125 w 128"/>
                <a:gd name="T61" fmla="*/ 86 h 158"/>
                <a:gd name="T62" fmla="*/ 128 w 128"/>
                <a:gd name="T63" fmla="*/ 74 h 158"/>
                <a:gd name="T64" fmla="*/ 115 w 128"/>
                <a:gd name="T65" fmla="*/ 57 h 158"/>
                <a:gd name="T66" fmla="*/ 94 w 128"/>
                <a:gd name="T67" fmla="*/ 43 h 158"/>
                <a:gd name="T68" fmla="*/ 77 w 128"/>
                <a:gd name="T69" fmla="*/ 37 h 158"/>
                <a:gd name="T70" fmla="*/ 71 w 128"/>
                <a:gd name="T71" fmla="*/ 38 h 158"/>
                <a:gd name="T72" fmla="*/ 71 w 128"/>
                <a:gd name="T73" fmla="*/ 17 h 158"/>
                <a:gd name="T74" fmla="*/ 53 w 128"/>
                <a:gd name="T7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58">
                  <a:moveTo>
                    <a:pt x="53" y="10"/>
                  </a:moveTo>
                  <a:cubicBezTo>
                    <a:pt x="57" y="10"/>
                    <a:pt x="61" y="13"/>
                    <a:pt x="61" y="17"/>
                  </a:cubicBezTo>
                  <a:cubicBezTo>
                    <a:pt x="61" y="17"/>
                    <a:pt x="61" y="63"/>
                    <a:pt x="61" y="64"/>
                  </a:cubicBezTo>
                  <a:cubicBezTo>
                    <a:pt x="61" y="66"/>
                    <a:pt x="62" y="67"/>
                    <a:pt x="64" y="67"/>
                  </a:cubicBezTo>
                  <a:cubicBezTo>
                    <a:pt x="66" y="67"/>
                    <a:pt x="68" y="65"/>
                    <a:pt x="68" y="60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49"/>
                    <a:pt x="71" y="47"/>
                    <a:pt x="75" y="47"/>
                  </a:cubicBezTo>
                  <a:cubicBezTo>
                    <a:pt x="76" y="47"/>
                    <a:pt x="76" y="47"/>
                    <a:pt x="77" y="47"/>
                  </a:cubicBezTo>
                  <a:cubicBezTo>
                    <a:pt x="80" y="47"/>
                    <a:pt x="83" y="48"/>
                    <a:pt x="83" y="52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3"/>
                    <a:pt x="85" y="63"/>
                    <a:pt x="86" y="63"/>
                  </a:cubicBezTo>
                  <a:cubicBezTo>
                    <a:pt x="87" y="63"/>
                    <a:pt x="89" y="61"/>
                    <a:pt x="89" y="61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0" y="54"/>
                    <a:pt x="92" y="53"/>
                    <a:pt x="94" y="53"/>
                  </a:cubicBezTo>
                  <a:cubicBezTo>
                    <a:pt x="95" y="53"/>
                    <a:pt x="96" y="53"/>
                    <a:pt x="97" y="54"/>
                  </a:cubicBezTo>
                  <a:cubicBezTo>
                    <a:pt x="101" y="54"/>
                    <a:pt x="105" y="56"/>
                    <a:pt x="105" y="60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1" y="72"/>
                    <a:pt x="103" y="72"/>
                  </a:cubicBezTo>
                  <a:cubicBezTo>
                    <a:pt x="104" y="72"/>
                    <a:pt x="104" y="72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7"/>
                    <a:pt x="109" y="67"/>
                    <a:pt x="110" y="67"/>
                  </a:cubicBezTo>
                  <a:cubicBezTo>
                    <a:pt x="112" y="67"/>
                    <a:pt x="113" y="68"/>
                    <a:pt x="116" y="69"/>
                  </a:cubicBezTo>
                  <a:cubicBezTo>
                    <a:pt x="119" y="71"/>
                    <a:pt x="118" y="75"/>
                    <a:pt x="116" y="83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48" y="125"/>
                    <a:pt x="40" y="112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2" y="88"/>
                    <a:pt x="11" y="83"/>
                    <a:pt x="14" y="80"/>
                  </a:cubicBezTo>
                  <a:cubicBezTo>
                    <a:pt x="15" y="78"/>
                    <a:pt x="18" y="77"/>
                    <a:pt x="20" y="77"/>
                  </a:cubicBezTo>
                  <a:cubicBezTo>
                    <a:pt x="22" y="77"/>
                    <a:pt x="23" y="77"/>
                    <a:pt x="25" y="79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45" y="91"/>
                    <a:pt x="46" y="84"/>
                    <a:pt x="46" y="6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4"/>
                    <a:pt x="49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8" y="0"/>
                    <a:pt x="43" y="2"/>
                    <a:pt x="40" y="6"/>
                  </a:cubicBezTo>
                  <a:cubicBezTo>
                    <a:pt x="37" y="9"/>
                    <a:pt x="35" y="13"/>
                    <a:pt x="36" y="18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70"/>
                    <a:pt x="36" y="73"/>
                    <a:pt x="36" y="7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8" y="68"/>
                    <a:pt x="24" y="67"/>
                    <a:pt x="20" y="67"/>
                  </a:cubicBezTo>
                  <a:cubicBezTo>
                    <a:pt x="15" y="67"/>
                    <a:pt x="10" y="69"/>
                    <a:pt x="6" y="73"/>
                  </a:cubicBezTo>
                  <a:cubicBezTo>
                    <a:pt x="0" y="81"/>
                    <a:pt x="1" y="92"/>
                    <a:pt x="8" y="9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7" y="127"/>
                    <a:pt x="42" y="132"/>
                    <a:pt x="46" y="135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32"/>
                    <a:pt x="111" y="132"/>
                    <a:pt x="111" y="132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7" y="80"/>
                    <a:pt x="128" y="77"/>
                    <a:pt x="128" y="74"/>
                  </a:cubicBezTo>
                  <a:cubicBezTo>
                    <a:pt x="128" y="66"/>
                    <a:pt x="124" y="62"/>
                    <a:pt x="121" y="61"/>
                  </a:cubicBezTo>
                  <a:cubicBezTo>
                    <a:pt x="119" y="59"/>
                    <a:pt x="117" y="58"/>
                    <a:pt x="115" y="57"/>
                  </a:cubicBezTo>
                  <a:cubicBezTo>
                    <a:pt x="114" y="52"/>
                    <a:pt x="109" y="46"/>
                    <a:pt x="99" y="44"/>
                  </a:cubicBezTo>
                  <a:cubicBezTo>
                    <a:pt x="97" y="43"/>
                    <a:pt x="96" y="43"/>
                    <a:pt x="94" y="43"/>
                  </a:cubicBezTo>
                  <a:cubicBezTo>
                    <a:pt x="93" y="43"/>
                    <a:pt x="92" y="43"/>
                    <a:pt x="91" y="44"/>
                  </a:cubicBezTo>
                  <a:cubicBezTo>
                    <a:pt x="88" y="40"/>
                    <a:pt x="84" y="37"/>
                    <a:pt x="77" y="37"/>
                  </a:cubicBezTo>
                  <a:cubicBezTo>
                    <a:pt x="76" y="37"/>
                    <a:pt x="75" y="37"/>
                    <a:pt x="75" y="37"/>
                  </a:cubicBezTo>
                  <a:cubicBezTo>
                    <a:pt x="73" y="37"/>
                    <a:pt x="72" y="37"/>
                    <a:pt x="71" y="38"/>
                  </a:cubicBezTo>
                  <a:cubicBezTo>
                    <a:pt x="71" y="28"/>
                    <a:pt x="71" y="19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7"/>
                    <a:pt x="63" y="0"/>
                    <a:pt x="5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362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42" b="17064"/>
          <a:stretch/>
        </p:blipFill>
        <p:spPr>
          <a:xfrm>
            <a:off x="1413217" y="-47138"/>
            <a:ext cx="12192000" cy="6930538"/>
          </a:xfrm>
          <a:prstGeom prst="rect">
            <a:avLst/>
          </a:prstGeom>
        </p:spPr>
      </p:pic>
      <p:sp>
        <p:nvSpPr>
          <p:cNvPr id="68" name="圆角矩形 67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C92F6D"/>
              </a:gs>
              <a:gs pos="100000">
                <a:srgbClr val="D53A40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125779" y="101081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Fan events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200538" y="1614713"/>
            <a:ext cx="3286303" cy="1176625"/>
            <a:chOff x="1556138" y="1614713"/>
            <a:chExt cx="3286303" cy="1176625"/>
          </a:xfrm>
        </p:grpSpPr>
        <p:grpSp>
          <p:nvGrpSpPr>
            <p:cNvPr id="77" name="组合 76"/>
            <p:cNvGrpSpPr/>
            <p:nvPr/>
          </p:nvGrpSpPr>
          <p:grpSpPr>
            <a:xfrm>
              <a:off x="1560512" y="1614713"/>
              <a:ext cx="3281929" cy="1176625"/>
              <a:chOff x="1560512" y="1614713"/>
              <a:chExt cx="3281929" cy="1176625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1560512" y="1614713"/>
                <a:ext cx="3281929" cy="117662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1560513" y="2004139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圆角矩形 74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00537" y="3125970"/>
            <a:ext cx="3286304" cy="1478065"/>
            <a:chOff x="1556137" y="2980250"/>
            <a:chExt cx="3286304" cy="1478065"/>
          </a:xfrm>
        </p:grpSpPr>
        <p:grpSp>
          <p:nvGrpSpPr>
            <p:cNvPr id="82" name="组合 81"/>
            <p:cNvGrpSpPr/>
            <p:nvPr/>
          </p:nvGrpSpPr>
          <p:grpSpPr>
            <a:xfrm>
              <a:off x="1560512" y="2980250"/>
              <a:ext cx="3281929" cy="1478065"/>
              <a:chOff x="1560512" y="2980250"/>
              <a:chExt cx="3281929" cy="1478065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1560512" y="2980250"/>
                <a:ext cx="3281929" cy="147806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圆角矩形 82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200536" y="4943816"/>
            <a:ext cx="3286305" cy="1498479"/>
            <a:chOff x="1556136" y="4652962"/>
            <a:chExt cx="3286305" cy="1498479"/>
          </a:xfrm>
        </p:grpSpPr>
        <p:grpSp>
          <p:nvGrpSpPr>
            <p:cNvPr id="89" name="组合 88"/>
            <p:cNvGrpSpPr/>
            <p:nvPr/>
          </p:nvGrpSpPr>
          <p:grpSpPr>
            <a:xfrm>
              <a:off x="1560512" y="4652962"/>
              <a:ext cx="3281929" cy="1498479"/>
              <a:chOff x="1560512" y="2980250"/>
              <a:chExt cx="3281929" cy="1498479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1560512" y="2980250"/>
                <a:ext cx="3281929" cy="1498479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圆角矩形 89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爆米花活动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98" name="文本框 53"/>
          <p:cNvSpPr txBox="1"/>
          <p:nvPr/>
        </p:nvSpPr>
        <p:spPr>
          <a:xfrm>
            <a:off x="1204912" y="2022848"/>
            <a:ext cx="3677759" cy="66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线下活动地址选择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设计现场活动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内容</a:t>
            </a:r>
          </a:p>
        </p:txBody>
      </p:sp>
      <p:sp>
        <p:nvSpPr>
          <p:cNvPr id="99" name="文本框 53"/>
          <p:cNvSpPr txBox="1"/>
          <p:nvPr/>
        </p:nvSpPr>
        <p:spPr>
          <a:xfrm>
            <a:off x="1204912" y="3534105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论坛投票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论坛上传活动方案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各地同城会</a:t>
            </a:r>
          </a:p>
        </p:txBody>
      </p:sp>
      <p:sp>
        <p:nvSpPr>
          <p:cNvPr id="102" name="文本框 53"/>
          <p:cNvSpPr txBox="1"/>
          <p:nvPr/>
        </p:nvSpPr>
        <p:spPr>
          <a:xfrm>
            <a:off x="1204912" y="5351951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现场微博分享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年度爆米花盛典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爆米花杂志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58423" y="649225"/>
            <a:ext cx="423418" cy="600495"/>
            <a:chOff x="9901901" y="2769216"/>
            <a:chExt cx="834403" cy="1210026"/>
          </a:xfrm>
          <a:solidFill>
            <a:schemeClr val="bg1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10283260" y="2838032"/>
              <a:ext cx="103225" cy="94623"/>
            </a:xfrm>
            <a:custGeom>
              <a:avLst/>
              <a:gdLst>
                <a:gd name="T0" fmla="*/ 0 w 15"/>
                <a:gd name="T1" fmla="*/ 9 h 14"/>
                <a:gd name="T2" fmla="*/ 4 w 15"/>
                <a:gd name="T3" fmla="*/ 12 h 14"/>
                <a:gd name="T4" fmla="*/ 8 w 15"/>
                <a:gd name="T5" fmla="*/ 14 h 14"/>
                <a:gd name="T6" fmla="*/ 10 w 15"/>
                <a:gd name="T7" fmla="*/ 12 h 14"/>
                <a:gd name="T8" fmla="*/ 11 w 15"/>
                <a:gd name="T9" fmla="*/ 12 h 14"/>
                <a:gd name="T10" fmla="*/ 14 w 15"/>
                <a:gd name="T11" fmla="*/ 6 h 14"/>
                <a:gd name="T12" fmla="*/ 13 w 15"/>
                <a:gd name="T13" fmla="*/ 4 h 14"/>
                <a:gd name="T14" fmla="*/ 13 w 15"/>
                <a:gd name="T15" fmla="*/ 2 h 14"/>
                <a:gd name="T16" fmla="*/ 10 w 15"/>
                <a:gd name="T17" fmla="*/ 0 h 14"/>
                <a:gd name="T18" fmla="*/ 8 w 15"/>
                <a:gd name="T19" fmla="*/ 2 h 14"/>
                <a:gd name="T20" fmla="*/ 4 w 15"/>
                <a:gd name="T21" fmla="*/ 0 h 14"/>
                <a:gd name="T22" fmla="*/ 1 w 15"/>
                <a:gd name="T23" fmla="*/ 6 h 14"/>
                <a:gd name="T24" fmla="*/ 0 w 15"/>
                <a:gd name="T2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0" y="9"/>
                  </a:moveTo>
                  <a:cubicBezTo>
                    <a:pt x="1" y="11"/>
                    <a:pt x="2" y="12"/>
                    <a:pt x="4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4" y="11"/>
                    <a:pt x="15" y="9"/>
                    <a:pt x="14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1" y="1"/>
                    <a:pt x="0" y="3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10180035" y="2769216"/>
              <a:ext cx="103225" cy="94623"/>
            </a:xfrm>
            <a:custGeom>
              <a:avLst/>
              <a:gdLst>
                <a:gd name="T0" fmla="*/ 1 w 15"/>
                <a:gd name="T1" fmla="*/ 9 h 14"/>
                <a:gd name="T2" fmla="*/ 4 w 15"/>
                <a:gd name="T3" fmla="*/ 12 h 14"/>
                <a:gd name="T4" fmla="*/ 8 w 15"/>
                <a:gd name="T5" fmla="*/ 14 h 14"/>
                <a:gd name="T6" fmla="*/ 10 w 15"/>
                <a:gd name="T7" fmla="*/ 12 h 14"/>
                <a:gd name="T8" fmla="*/ 11 w 15"/>
                <a:gd name="T9" fmla="*/ 12 h 14"/>
                <a:gd name="T10" fmla="*/ 14 w 15"/>
                <a:gd name="T11" fmla="*/ 6 h 14"/>
                <a:gd name="T12" fmla="*/ 13 w 15"/>
                <a:gd name="T13" fmla="*/ 4 h 14"/>
                <a:gd name="T14" fmla="*/ 13 w 15"/>
                <a:gd name="T15" fmla="*/ 2 h 14"/>
                <a:gd name="T16" fmla="*/ 10 w 15"/>
                <a:gd name="T17" fmla="*/ 0 h 14"/>
                <a:gd name="T18" fmla="*/ 9 w 15"/>
                <a:gd name="T19" fmla="*/ 2 h 14"/>
                <a:gd name="T20" fmla="*/ 4 w 15"/>
                <a:gd name="T21" fmla="*/ 0 h 14"/>
                <a:gd name="T22" fmla="*/ 1 w 15"/>
                <a:gd name="T23" fmla="*/ 5 h 14"/>
                <a:gd name="T24" fmla="*/ 1 w 15"/>
                <a:gd name="T2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1" y="9"/>
                  </a:moveTo>
                  <a:cubicBezTo>
                    <a:pt x="1" y="10"/>
                    <a:pt x="2" y="11"/>
                    <a:pt x="4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4" y="11"/>
                    <a:pt x="15" y="9"/>
                    <a:pt x="14" y="6"/>
                  </a:cubicBezTo>
                  <a:cubicBezTo>
                    <a:pt x="14" y="5"/>
                    <a:pt x="13" y="5"/>
                    <a:pt x="13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0" y="6"/>
                    <a:pt x="0" y="8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2"/>
            <p:cNvSpPr>
              <a:spLocks noEditPoints="1"/>
            </p:cNvSpPr>
            <p:nvPr/>
          </p:nvSpPr>
          <p:spPr bwMode="auto">
            <a:xfrm>
              <a:off x="9901901" y="2941257"/>
              <a:ext cx="834403" cy="1026515"/>
            </a:xfrm>
            <a:custGeom>
              <a:avLst/>
              <a:gdLst>
                <a:gd name="T0" fmla="*/ 92 w 120"/>
                <a:gd name="T1" fmla="*/ 29 h 149"/>
                <a:gd name="T2" fmla="*/ 91 w 120"/>
                <a:gd name="T3" fmla="*/ 23 h 149"/>
                <a:gd name="T4" fmla="*/ 91 w 120"/>
                <a:gd name="T5" fmla="*/ 16 h 149"/>
                <a:gd name="T6" fmla="*/ 91 w 120"/>
                <a:gd name="T7" fmla="*/ 11 h 149"/>
                <a:gd name="T8" fmla="*/ 94 w 120"/>
                <a:gd name="T9" fmla="*/ 15 h 149"/>
                <a:gd name="T10" fmla="*/ 96 w 120"/>
                <a:gd name="T11" fmla="*/ 26 h 149"/>
                <a:gd name="T12" fmla="*/ 103 w 120"/>
                <a:gd name="T13" fmla="*/ 26 h 149"/>
                <a:gd name="T14" fmla="*/ 105 w 120"/>
                <a:gd name="T15" fmla="*/ 16 h 149"/>
                <a:gd name="T16" fmla="*/ 105 w 120"/>
                <a:gd name="T17" fmla="*/ 13 h 149"/>
                <a:gd name="T18" fmla="*/ 102 w 120"/>
                <a:gd name="T19" fmla="*/ 5 h 149"/>
                <a:gd name="T20" fmla="*/ 97 w 120"/>
                <a:gd name="T21" fmla="*/ 6 h 149"/>
                <a:gd name="T22" fmla="*/ 90 w 120"/>
                <a:gd name="T23" fmla="*/ 6 h 149"/>
                <a:gd name="T24" fmla="*/ 80 w 120"/>
                <a:gd name="T25" fmla="*/ 5 h 149"/>
                <a:gd name="T26" fmla="*/ 77 w 120"/>
                <a:gd name="T27" fmla="*/ 1 h 149"/>
                <a:gd name="T28" fmla="*/ 67 w 120"/>
                <a:gd name="T29" fmla="*/ 5 h 149"/>
                <a:gd name="T30" fmla="*/ 59 w 120"/>
                <a:gd name="T31" fmla="*/ 5 h 149"/>
                <a:gd name="T32" fmla="*/ 55 w 120"/>
                <a:gd name="T33" fmla="*/ 4 h 149"/>
                <a:gd name="T34" fmla="*/ 46 w 120"/>
                <a:gd name="T35" fmla="*/ 3 h 149"/>
                <a:gd name="T36" fmla="*/ 38 w 120"/>
                <a:gd name="T37" fmla="*/ 12 h 149"/>
                <a:gd name="T38" fmla="*/ 33 w 120"/>
                <a:gd name="T39" fmla="*/ 12 h 149"/>
                <a:gd name="T40" fmla="*/ 32 w 120"/>
                <a:gd name="T41" fmla="*/ 6 h 149"/>
                <a:gd name="T42" fmla="*/ 22 w 120"/>
                <a:gd name="T43" fmla="*/ 4 h 149"/>
                <a:gd name="T44" fmla="*/ 22 w 120"/>
                <a:gd name="T45" fmla="*/ 16 h 149"/>
                <a:gd name="T46" fmla="*/ 28 w 120"/>
                <a:gd name="T47" fmla="*/ 23 h 149"/>
                <a:gd name="T48" fmla="*/ 33 w 120"/>
                <a:gd name="T49" fmla="*/ 29 h 149"/>
                <a:gd name="T50" fmla="*/ 27 w 120"/>
                <a:gd name="T51" fmla="*/ 26 h 149"/>
                <a:gd name="T52" fmla="*/ 20 w 120"/>
                <a:gd name="T53" fmla="*/ 20 h 149"/>
                <a:gd name="T54" fmla="*/ 16 w 120"/>
                <a:gd name="T55" fmla="*/ 24 h 149"/>
                <a:gd name="T56" fmla="*/ 1 w 120"/>
                <a:gd name="T57" fmla="*/ 29 h 149"/>
                <a:gd name="T58" fmla="*/ 16 w 120"/>
                <a:gd name="T59" fmla="*/ 149 h 149"/>
                <a:gd name="T60" fmla="*/ 48 w 120"/>
                <a:gd name="T61" fmla="*/ 40 h 149"/>
                <a:gd name="T62" fmla="*/ 71 w 120"/>
                <a:gd name="T63" fmla="*/ 40 h 149"/>
                <a:gd name="T64" fmla="*/ 105 w 120"/>
                <a:gd name="T65" fmla="*/ 149 h 149"/>
                <a:gd name="T66" fmla="*/ 120 w 120"/>
                <a:gd name="T67" fmla="*/ 29 h 149"/>
                <a:gd name="T68" fmla="*/ 60 w 120"/>
                <a:gd name="T69" fmla="*/ 18 h 149"/>
                <a:gd name="T70" fmla="*/ 63 w 120"/>
                <a:gd name="T71" fmla="*/ 28 h 149"/>
                <a:gd name="T72" fmla="*/ 65 w 120"/>
                <a:gd name="T73" fmla="*/ 20 h 149"/>
                <a:gd name="T74" fmla="*/ 66 w 120"/>
                <a:gd name="T75" fmla="*/ 25 h 149"/>
                <a:gd name="T76" fmla="*/ 61 w 120"/>
                <a:gd name="T77" fmla="*/ 29 h 149"/>
                <a:gd name="T78" fmla="*/ 80 w 120"/>
                <a:gd name="T79" fmla="*/ 23 h 149"/>
                <a:gd name="T80" fmla="*/ 80 w 120"/>
                <a:gd name="T81" fmla="*/ 22 h 149"/>
                <a:gd name="T82" fmla="*/ 79 w 120"/>
                <a:gd name="T83" fmla="*/ 21 h 149"/>
                <a:gd name="T84" fmla="*/ 78 w 120"/>
                <a:gd name="T85" fmla="*/ 29 h 149"/>
                <a:gd name="T86" fmla="*/ 77 w 120"/>
                <a:gd name="T87" fmla="*/ 28 h 149"/>
                <a:gd name="T88" fmla="*/ 78 w 120"/>
                <a:gd name="T89" fmla="*/ 12 h 149"/>
                <a:gd name="T90" fmla="*/ 79 w 120"/>
                <a:gd name="T91" fmla="*/ 17 h 149"/>
                <a:gd name="T92" fmla="*/ 74 w 120"/>
                <a:gd name="T93" fmla="*/ 18 h 149"/>
                <a:gd name="T94" fmla="*/ 75 w 120"/>
                <a:gd name="T95" fmla="*/ 14 h 149"/>
                <a:gd name="T96" fmla="*/ 55 w 120"/>
                <a:gd name="T97" fmla="*/ 13 h 149"/>
                <a:gd name="T98" fmla="*/ 55 w 120"/>
                <a:gd name="T99" fmla="*/ 16 h 149"/>
                <a:gd name="T100" fmla="*/ 56 w 120"/>
                <a:gd name="T101" fmla="*/ 28 h 149"/>
                <a:gd name="T102" fmla="*/ 51 w 120"/>
                <a:gd name="T103" fmla="*/ 24 h 149"/>
                <a:gd name="T104" fmla="*/ 50 w 120"/>
                <a:gd name="T105" fmla="*/ 19 h 149"/>
                <a:gd name="T106" fmla="*/ 53 w 120"/>
                <a:gd name="T107" fmla="*/ 14 h 149"/>
                <a:gd name="T108" fmla="*/ 40 w 120"/>
                <a:gd name="T109" fmla="*/ 2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49">
                  <a:moveTo>
                    <a:pt x="120" y="29"/>
                  </a:moveTo>
                  <a:cubicBezTo>
                    <a:pt x="96" y="29"/>
                    <a:pt x="96" y="29"/>
                    <a:pt x="96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2" y="28"/>
                    <a:pt x="92" y="28"/>
                  </a:cubicBezTo>
                  <a:cubicBezTo>
                    <a:pt x="92" y="27"/>
                    <a:pt x="91" y="26"/>
                    <a:pt x="91" y="26"/>
                  </a:cubicBezTo>
                  <a:cubicBezTo>
                    <a:pt x="91" y="25"/>
                    <a:pt x="91" y="24"/>
                    <a:pt x="91" y="23"/>
                  </a:cubicBezTo>
                  <a:cubicBezTo>
                    <a:pt x="91" y="23"/>
                    <a:pt x="91" y="23"/>
                    <a:pt x="91" y="22"/>
                  </a:cubicBezTo>
                  <a:cubicBezTo>
                    <a:pt x="92" y="21"/>
                    <a:pt x="93" y="19"/>
                    <a:pt x="92" y="18"/>
                  </a:cubicBezTo>
                  <a:cubicBezTo>
                    <a:pt x="92" y="17"/>
                    <a:pt x="91" y="16"/>
                    <a:pt x="91" y="16"/>
                  </a:cubicBezTo>
                  <a:cubicBezTo>
                    <a:pt x="91" y="15"/>
                    <a:pt x="91" y="14"/>
                    <a:pt x="91" y="13"/>
                  </a:cubicBezTo>
                  <a:cubicBezTo>
                    <a:pt x="91" y="13"/>
                    <a:pt x="91" y="12"/>
                    <a:pt x="91" y="12"/>
                  </a:cubicBezTo>
                  <a:cubicBezTo>
                    <a:pt x="91" y="12"/>
                    <a:pt x="91" y="12"/>
                    <a:pt x="91" y="11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2" y="12"/>
                    <a:pt x="93" y="13"/>
                    <a:pt x="94" y="14"/>
                  </a:cubicBezTo>
                  <a:cubicBezTo>
                    <a:pt x="94" y="14"/>
                    <a:pt x="94" y="15"/>
                    <a:pt x="94" y="15"/>
                  </a:cubicBezTo>
                  <a:cubicBezTo>
                    <a:pt x="93" y="16"/>
                    <a:pt x="92" y="18"/>
                    <a:pt x="93" y="19"/>
                  </a:cubicBezTo>
                  <a:cubicBezTo>
                    <a:pt x="92" y="21"/>
                    <a:pt x="92" y="22"/>
                    <a:pt x="93" y="23"/>
                  </a:cubicBezTo>
                  <a:cubicBezTo>
                    <a:pt x="93" y="24"/>
                    <a:pt x="95" y="26"/>
                    <a:pt x="96" y="26"/>
                  </a:cubicBezTo>
                  <a:cubicBezTo>
                    <a:pt x="97" y="27"/>
                    <a:pt x="99" y="28"/>
                    <a:pt x="100" y="28"/>
                  </a:cubicBezTo>
                  <a:cubicBezTo>
                    <a:pt x="101" y="27"/>
                    <a:pt x="101" y="27"/>
                    <a:pt x="102" y="26"/>
                  </a:cubicBezTo>
                  <a:cubicBezTo>
                    <a:pt x="102" y="26"/>
                    <a:pt x="103" y="26"/>
                    <a:pt x="103" y="26"/>
                  </a:cubicBezTo>
                  <a:cubicBezTo>
                    <a:pt x="106" y="25"/>
                    <a:pt x="107" y="23"/>
                    <a:pt x="106" y="20"/>
                  </a:cubicBezTo>
                  <a:cubicBezTo>
                    <a:pt x="106" y="20"/>
                    <a:pt x="105" y="19"/>
                    <a:pt x="105" y="18"/>
                  </a:cubicBezTo>
                  <a:cubicBezTo>
                    <a:pt x="105" y="18"/>
                    <a:pt x="106" y="17"/>
                    <a:pt x="105" y="16"/>
                  </a:cubicBezTo>
                  <a:cubicBezTo>
                    <a:pt x="105" y="16"/>
                    <a:pt x="105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9"/>
                    <a:pt x="106" y="6"/>
                    <a:pt x="104" y="5"/>
                  </a:cubicBezTo>
                  <a:cubicBezTo>
                    <a:pt x="103" y="5"/>
                    <a:pt x="102" y="5"/>
                    <a:pt x="102" y="5"/>
                  </a:cubicBezTo>
                  <a:cubicBezTo>
                    <a:pt x="102" y="4"/>
                    <a:pt x="101" y="3"/>
                    <a:pt x="100" y="3"/>
                  </a:cubicBezTo>
                  <a:cubicBezTo>
                    <a:pt x="99" y="2"/>
                    <a:pt x="97" y="3"/>
                    <a:pt x="97" y="4"/>
                  </a:cubicBezTo>
                  <a:cubicBezTo>
                    <a:pt x="97" y="5"/>
                    <a:pt x="97" y="5"/>
                    <a:pt x="97" y="6"/>
                  </a:cubicBezTo>
                  <a:cubicBezTo>
                    <a:pt x="95" y="6"/>
                    <a:pt x="94" y="6"/>
                    <a:pt x="93" y="8"/>
                  </a:cubicBezTo>
                  <a:cubicBezTo>
                    <a:pt x="93" y="7"/>
                    <a:pt x="92" y="7"/>
                    <a:pt x="92" y="7"/>
                  </a:cubicBezTo>
                  <a:cubicBezTo>
                    <a:pt x="91" y="6"/>
                    <a:pt x="90" y="6"/>
                    <a:pt x="90" y="6"/>
                  </a:cubicBezTo>
                  <a:cubicBezTo>
                    <a:pt x="90" y="5"/>
                    <a:pt x="89" y="3"/>
                    <a:pt x="87" y="2"/>
                  </a:cubicBezTo>
                  <a:cubicBezTo>
                    <a:pt x="85" y="1"/>
                    <a:pt x="83" y="2"/>
                    <a:pt x="82" y="3"/>
                  </a:cubicBezTo>
                  <a:cubicBezTo>
                    <a:pt x="81" y="4"/>
                    <a:pt x="80" y="4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0" y="4"/>
                    <a:pt x="80" y="3"/>
                    <a:pt x="80" y="2"/>
                  </a:cubicBezTo>
                  <a:cubicBezTo>
                    <a:pt x="79" y="1"/>
                    <a:pt x="78" y="0"/>
                    <a:pt x="77" y="1"/>
                  </a:cubicBezTo>
                  <a:cubicBezTo>
                    <a:pt x="76" y="1"/>
                    <a:pt x="76" y="1"/>
                    <a:pt x="75" y="2"/>
                  </a:cubicBezTo>
                  <a:cubicBezTo>
                    <a:pt x="74" y="1"/>
                    <a:pt x="72" y="0"/>
                    <a:pt x="70" y="1"/>
                  </a:cubicBezTo>
                  <a:cubicBezTo>
                    <a:pt x="68" y="1"/>
                    <a:pt x="67" y="3"/>
                    <a:pt x="67" y="5"/>
                  </a:cubicBezTo>
                  <a:cubicBezTo>
                    <a:pt x="67" y="5"/>
                    <a:pt x="66" y="4"/>
                    <a:pt x="65" y="5"/>
                  </a:cubicBezTo>
                  <a:cubicBezTo>
                    <a:pt x="64" y="5"/>
                    <a:pt x="64" y="5"/>
                    <a:pt x="63" y="6"/>
                  </a:cubicBezTo>
                  <a:cubicBezTo>
                    <a:pt x="62" y="5"/>
                    <a:pt x="60" y="4"/>
                    <a:pt x="59" y="5"/>
                  </a:cubicBezTo>
                  <a:cubicBezTo>
                    <a:pt x="57" y="5"/>
                    <a:pt x="56" y="6"/>
                    <a:pt x="56" y="8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6" y="5"/>
                    <a:pt x="55" y="4"/>
                  </a:cubicBezTo>
                  <a:cubicBezTo>
                    <a:pt x="55" y="3"/>
                    <a:pt x="53" y="2"/>
                    <a:pt x="52" y="3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49" y="3"/>
                    <a:pt x="48" y="2"/>
                    <a:pt x="46" y="3"/>
                  </a:cubicBezTo>
                  <a:cubicBezTo>
                    <a:pt x="44" y="3"/>
                    <a:pt x="43" y="5"/>
                    <a:pt x="43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39" y="8"/>
                    <a:pt x="38" y="10"/>
                    <a:pt x="38" y="12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5" y="11"/>
                    <a:pt x="34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2" y="9"/>
                    <a:pt x="31" y="9"/>
                  </a:cubicBezTo>
                  <a:cubicBezTo>
                    <a:pt x="32" y="8"/>
                    <a:pt x="32" y="7"/>
                    <a:pt x="32" y="6"/>
                  </a:cubicBezTo>
                  <a:cubicBezTo>
                    <a:pt x="31" y="5"/>
                    <a:pt x="30" y="4"/>
                    <a:pt x="28" y="4"/>
                  </a:cubicBezTo>
                  <a:cubicBezTo>
                    <a:pt x="28" y="5"/>
                    <a:pt x="27" y="5"/>
                    <a:pt x="27" y="6"/>
                  </a:cubicBezTo>
                  <a:cubicBezTo>
                    <a:pt x="26" y="4"/>
                    <a:pt x="24" y="4"/>
                    <a:pt x="22" y="4"/>
                  </a:cubicBezTo>
                  <a:cubicBezTo>
                    <a:pt x="20" y="5"/>
                    <a:pt x="19" y="7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20" y="15"/>
                    <a:pt x="21" y="16"/>
                    <a:pt x="22" y="16"/>
                  </a:cubicBezTo>
                  <a:cubicBezTo>
                    <a:pt x="23" y="18"/>
                    <a:pt x="25" y="18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1"/>
                    <a:pt x="27" y="22"/>
                    <a:pt x="28" y="23"/>
                  </a:cubicBezTo>
                  <a:cubicBezTo>
                    <a:pt x="28" y="24"/>
                    <a:pt x="28" y="24"/>
                    <a:pt x="29" y="25"/>
                  </a:cubicBezTo>
                  <a:cubicBezTo>
                    <a:pt x="29" y="27"/>
                    <a:pt x="30" y="28"/>
                    <a:pt x="32" y="28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8" y="27"/>
                    <a:pt x="27" y="26"/>
                    <a:pt x="27" y="26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22"/>
                    <a:pt x="25" y="20"/>
                    <a:pt x="23" y="20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7" y="19"/>
                    <a:pt x="16" y="20"/>
                    <a:pt x="16" y="22"/>
                  </a:cubicBezTo>
                  <a:cubicBezTo>
                    <a:pt x="16" y="22"/>
                    <a:pt x="16" y="23"/>
                    <a:pt x="16" y="24"/>
                  </a:cubicBezTo>
                  <a:cubicBezTo>
                    <a:pt x="15" y="24"/>
                    <a:pt x="14" y="26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0"/>
                    <a:pt x="119" y="40"/>
                    <a:pt x="119" y="40"/>
                  </a:cubicBezTo>
                  <a:lnTo>
                    <a:pt x="120" y="29"/>
                  </a:lnTo>
                  <a:close/>
                  <a:moveTo>
                    <a:pt x="60" y="18"/>
                  </a:move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lose/>
                  <a:moveTo>
                    <a:pt x="61" y="28"/>
                  </a:moveTo>
                  <a:cubicBezTo>
                    <a:pt x="62" y="28"/>
                    <a:pt x="62" y="28"/>
                    <a:pt x="63" y="28"/>
                  </a:cubicBezTo>
                  <a:cubicBezTo>
                    <a:pt x="65" y="27"/>
                    <a:pt x="67" y="25"/>
                    <a:pt x="66" y="22"/>
                  </a:cubicBezTo>
                  <a:cubicBezTo>
                    <a:pt x="66" y="22"/>
                    <a:pt x="65" y="21"/>
                    <a:pt x="64" y="20"/>
                  </a:cubicBezTo>
                  <a:cubicBezTo>
                    <a:pt x="64" y="20"/>
                    <a:pt x="64" y="20"/>
                    <a:pt x="65" y="20"/>
                  </a:cubicBezTo>
                  <a:cubicBezTo>
                    <a:pt x="65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2"/>
                  </a:cubicBezTo>
                  <a:cubicBezTo>
                    <a:pt x="66" y="23"/>
                    <a:pt x="66" y="24"/>
                    <a:pt x="66" y="25"/>
                  </a:cubicBezTo>
                  <a:cubicBezTo>
                    <a:pt x="67" y="27"/>
                    <a:pt x="68" y="28"/>
                    <a:pt x="70" y="28"/>
                  </a:cubicBezTo>
                  <a:cubicBezTo>
                    <a:pt x="70" y="29"/>
                    <a:pt x="70" y="29"/>
                    <a:pt x="7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8"/>
                  </a:cubicBezTo>
                  <a:close/>
                  <a:moveTo>
                    <a:pt x="80" y="22"/>
                  </a:moveTo>
                  <a:cubicBezTo>
                    <a:pt x="80" y="22"/>
                    <a:pt x="80" y="23"/>
                    <a:pt x="80" y="23"/>
                  </a:cubicBezTo>
                  <a:cubicBezTo>
                    <a:pt x="80" y="23"/>
                    <a:pt x="80" y="23"/>
                    <a:pt x="80" y="22"/>
                  </a:cubicBezTo>
                  <a:cubicBezTo>
                    <a:pt x="80" y="22"/>
                    <a:pt x="80" y="22"/>
                    <a:pt x="79" y="21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78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1"/>
                    <a:pt x="79" y="21"/>
                  </a:cubicBezTo>
                  <a:cubicBezTo>
                    <a:pt x="79" y="21"/>
                    <a:pt x="79" y="21"/>
                    <a:pt x="78" y="20"/>
                  </a:cubicBezTo>
                  <a:close/>
                  <a:moveTo>
                    <a:pt x="78" y="27"/>
                  </a:moveTo>
                  <a:cubicBezTo>
                    <a:pt x="78" y="28"/>
                    <a:pt x="78" y="29"/>
                    <a:pt x="78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6" y="28"/>
                  </a:cubicBezTo>
                  <a:cubicBezTo>
                    <a:pt x="76" y="28"/>
                    <a:pt x="77" y="28"/>
                    <a:pt x="77" y="28"/>
                  </a:cubicBezTo>
                  <a:cubicBezTo>
                    <a:pt x="78" y="28"/>
                    <a:pt x="78" y="28"/>
                    <a:pt x="78" y="27"/>
                  </a:cubicBezTo>
                  <a:close/>
                  <a:moveTo>
                    <a:pt x="76" y="13"/>
                  </a:moveTo>
                  <a:cubicBezTo>
                    <a:pt x="77" y="13"/>
                    <a:pt x="77" y="13"/>
                    <a:pt x="78" y="12"/>
                  </a:cubicBezTo>
                  <a:cubicBezTo>
                    <a:pt x="78" y="12"/>
                    <a:pt x="79" y="12"/>
                    <a:pt x="79" y="12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8" y="15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8" y="16"/>
                    <a:pt x="77" y="16"/>
                    <a:pt x="76" y="16"/>
                  </a:cubicBezTo>
                  <a:cubicBezTo>
                    <a:pt x="75" y="17"/>
                    <a:pt x="75" y="17"/>
                    <a:pt x="74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6"/>
                    <a:pt x="74" y="15"/>
                    <a:pt x="74" y="14"/>
                  </a:cubicBezTo>
                  <a:cubicBezTo>
                    <a:pt x="74" y="14"/>
                    <a:pt x="75" y="14"/>
                    <a:pt x="75" y="14"/>
                  </a:cubicBezTo>
                  <a:cubicBezTo>
                    <a:pt x="76" y="14"/>
                    <a:pt x="76" y="13"/>
                    <a:pt x="76" y="13"/>
                  </a:cubicBezTo>
                  <a:close/>
                  <a:moveTo>
                    <a:pt x="53" y="14"/>
                  </a:moveTo>
                  <a:cubicBezTo>
                    <a:pt x="54" y="14"/>
                    <a:pt x="55" y="14"/>
                    <a:pt x="55" y="13"/>
                  </a:cubicBezTo>
                  <a:cubicBezTo>
                    <a:pt x="56" y="15"/>
                    <a:pt x="57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7" y="16"/>
                    <a:pt x="55" y="16"/>
                  </a:cubicBezTo>
                  <a:cubicBezTo>
                    <a:pt x="53" y="17"/>
                    <a:pt x="52" y="19"/>
                    <a:pt x="52" y="22"/>
                  </a:cubicBezTo>
                  <a:cubicBezTo>
                    <a:pt x="52" y="23"/>
                    <a:pt x="52" y="24"/>
                    <a:pt x="52" y="25"/>
                  </a:cubicBezTo>
                  <a:cubicBezTo>
                    <a:pt x="53" y="27"/>
                    <a:pt x="54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8"/>
                    <a:pt x="52" y="26"/>
                    <a:pt x="51" y="24"/>
                  </a:cubicBezTo>
                  <a:cubicBezTo>
                    <a:pt x="51" y="23"/>
                    <a:pt x="51" y="23"/>
                    <a:pt x="50" y="22"/>
                  </a:cubicBezTo>
                  <a:cubicBezTo>
                    <a:pt x="50" y="22"/>
                    <a:pt x="51" y="21"/>
                    <a:pt x="50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8"/>
                    <a:pt x="52" y="16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5"/>
                    <a:pt x="53" y="14"/>
                  </a:cubicBezTo>
                  <a:close/>
                  <a:moveTo>
                    <a:pt x="38" y="28"/>
                  </a:moveTo>
                  <a:cubicBezTo>
                    <a:pt x="38" y="28"/>
                    <a:pt x="38" y="28"/>
                    <a:pt x="39" y="28"/>
                  </a:cubicBezTo>
                  <a:cubicBezTo>
                    <a:pt x="39" y="29"/>
                    <a:pt x="39" y="29"/>
                    <a:pt x="4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8" y="29"/>
                    <a:pt x="38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53"/>
            <p:cNvSpPr>
              <a:spLocks noChangeArrowheads="1"/>
            </p:cNvSpPr>
            <p:nvPr/>
          </p:nvSpPr>
          <p:spPr bwMode="auto">
            <a:xfrm>
              <a:off x="10010861" y="3967773"/>
              <a:ext cx="619351" cy="114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355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21"/>
          <a:stretch/>
        </p:blipFill>
        <p:spPr>
          <a:xfrm>
            <a:off x="0" y="0"/>
            <a:ext cx="1230811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7716" y="2516942"/>
            <a:ext cx="6563017" cy="22150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4547" y="3514046"/>
            <a:ext cx="4442195" cy="1883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27317" y="3533776"/>
            <a:ext cx="552450" cy="1104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6835" y="3305174"/>
            <a:ext cx="451875" cy="115389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822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chemeClr val="tx1">
                  <a:alpha val="0"/>
                </a:schemeClr>
              </a:gs>
              <a:gs pos="65000">
                <a:schemeClr val="tx1">
                  <a:alpha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F09E06"/>
              </a:gs>
              <a:gs pos="100000">
                <a:srgbClr val="E57112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25779" y="1010810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is our time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00538" y="1614714"/>
            <a:ext cx="3682133" cy="1091398"/>
            <a:chOff x="1556138" y="1614714"/>
            <a:chExt cx="3682133" cy="1091398"/>
          </a:xfrm>
        </p:grpSpPr>
        <p:grpSp>
          <p:nvGrpSpPr>
            <p:cNvPr id="39" name="组合 38"/>
            <p:cNvGrpSpPr/>
            <p:nvPr/>
          </p:nvGrpSpPr>
          <p:grpSpPr>
            <a:xfrm>
              <a:off x="1560512" y="1614714"/>
              <a:ext cx="3677759" cy="1091398"/>
              <a:chOff x="1560512" y="1614714"/>
              <a:chExt cx="3677759" cy="1091398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文本框 53"/>
              <p:cNvSpPr txBox="1"/>
              <p:nvPr/>
            </p:nvSpPr>
            <p:spPr>
              <a:xfrm>
                <a:off x="1560512" y="2022848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在线首映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00537" y="2855396"/>
            <a:ext cx="3682134" cy="1186394"/>
            <a:chOff x="1556137" y="2980251"/>
            <a:chExt cx="3682134" cy="1186394"/>
          </a:xfrm>
        </p:grpSpPr>
        <p:grpSp>
          <p:nvGrpSpPr>
            <p:cNvPr id="47" name="组合 46"/>
            <p:cNvGrpSpPr/>
            <p:nvPr/>
          </p:nvGrpSpPr>
          <p:grpSpPr>
            <a:xfrm>
              <a:off x="1560512" y="2980251"/>
              <a:ext cx="3677759" cy="1186394"/>
              <a:chOff x="1560512" y="2980251"/>
              <a:chExt cx="3677759" cy="118639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560512" y="2980251"/>
                <a:ext cx="3281929" cy="118639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3"/>
              <p:cNvSpPr txBox="1"/>
              <p:nvPr/>
            </p:nvSpPr>
            <p:spPr>
              <a:xfrm>
                <a:off x="1560512" y="3388385"/>
                <a:ext cx="3677759" cy="665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点赞领取礼品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在线个性宣言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圆角矩形 47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00536" y="4419283"/>
            <a:ext cx="3682135" cy="1236134"/>
            <a:chOff x="1556136" y="4652963"/>
            <a:chExt cx="3682135" cy="1236134"/>
          </a:xfrm>
        </p:grpSpPr>
        <p:grpSp>
          <p:nvGrpSpPr>
            <p:cNvPr id="54" name="组合 53"/>
            <p:cNvGrpSpPr/>
            <p:nvPr/>
          </p:nvGrpSpPr>
          <p:grpSpPr>
            <a:xfrm>
              <a:off x="1560512" y="4652963"/>
              <a:ext cx="3677759" cy="1236134"/>
              <a:chOff x="1560512" y="2980251"/>
              <a:chExt cx="3677759" cy="1236134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560512" y="2980251"/>
                <a:ext cx="3281929" cy="123613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3"/>
              <p:cNvSpPr txBox="1"/>
              <p:nvPr/>
            </p:nvSpPr>
            <p:spPr>
              <a:xfrm>
                <a:off x="1560512" y="3388385"/>
                <a:ext cx="3677759" cy="82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个性宣言的微博分享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广告片创作故事传播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圆角矩形 54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0" name="Freeform 5"/>
          <p:cNvSpPr>
            <a:spLocks noEditPoints="1"/>
          </p:cNvSpPr>
          <p:nvPr/>
        </p:nvSpPr>
        <p:spPr bwMode="auto">
          <a:xfrm>
            <a:off x="362811" y="676662"/>
            <a:ext cx="614642" cy="518814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895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我们的时代</a:t>
            </a:r>
            <a:r>
              <a:rPr lang="en-US" altLang="zh-CN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》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广告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9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3138" y="0"/>
            <a:ext cx="12210685" cy="6868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526971" cy="6858000"/>
          </a:xfrm>
          <a:prstGeom prst="rect">
            <a:avLst/>
          </a:prstGeom>
          <a:gradFill flip="none" rotWithShape="1">
            <a:gsLst>
              <a:gs pos="43000">
                <a:schemeClr val="tx1"/>
              </a:gs>
              <a:gs pos="84000">
                <a:schemeClr val="tx1">
                  <a:alpha val="0"/>
                </a:schemeClr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16783" y="596126"/>
            <a:ext cx="706693" cy="706695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25779" y="1010810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 mobile phone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36" name="组合 35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在线首发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38" name="圆角矩形 37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00537" y="2855396"/>
            <a:ext cx="3682134" cy="1199217"/>
            <a:chOff x="1556137" y="2980251"/>
            <a:chExt cx="3682134" cy="1199217"/>
          </a:xfrm>
        </p:grpSpPr>
        <p:grpSp>
          <p:nvGrpSpPr>
            <p:cNvPr id="48" name="组合 47"/>
            <p:cNvGrpSpPr/>
            <p:nvPr/>
          </p:nvGrpSpPr>
          <p:grpSpPr>
            <a:xfrm>
              <a:off x="1560512" y="2980251"/>
              <a:ext cx="3677759" cy="1199217"/>
              <a:chOff x="1560512" y="2980251"/>
              <a:chExt cx="3677759" cy="1199217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560512" y="2980251"/>
                <a:ext cx="3281929" cy="1199217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3"/>
              <p:cNvSpPr txBox="1"/>
              <p:nvPr/>
            </p:nvSpPr>
            <p:spPr>
              <a:xfrm>
                <a:off x="1560512" y="3388385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猜猜发布什么产品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转发即预约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圆角矩形 48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0536" y="4424363"/>
            <a:ext cx="3682135" cy="933734"/>
            <a:chOff x="1556136" y="4652963"/>
            <a:chExt cx="3682135" cy="933734"/>
          </a:xfrm>
        </p:grpSpPr>
        <p:grpSp>
          <p:nvGrpSpPr>
            <p:cNvPr id="55" name="组合 54"/>
            <p:cNvGrpSpPr/>
            <p:nvPr/>
          </p:nvGrpSpPr>
          <p:grpSpPr>
            <a:xfrm>
              <a:off x="1560512" y="4652963"/>
              <a:ext cx="3677759" cy="933734"/>
              <a:chOff x="1560512" y="2980251"/>
              <a:chExt cx="3677759" cy="933734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560512" y="2980251"/>
                <a:ext cx="3281929" cy="93373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红米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750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万人预约事件传播</a:t>
                </a: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圆角矩形 55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130178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红米手机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11688" y="674107"/>
            <a:ext cx="292817" cy="550731"/>
            <a:chOff x="1571857" y="2430391"/>
            <a:chExt cx="715619" cy="1345939"/>
          </a:xfrm>
          <a:solidFill>
            <a:schemeClr val="bg1"/>
          </a:solidFill>
        </p:grpSpPr>
        <p:sp>
          <p:nvSpPr>
            <p:cNvPr id="63" name="Freeform 25"/>
            <p:cNvSpPr>
              <a:spLocks noEditPoints="1"/>
            </p:cNvSpPr>
            <p:nvPr/>
          </p:nvSpPr>
          <p:spPr bwMode="auto">
            <a:xfrm>
              <a:off x="1571857" y="2430391"/>
              <a:ext cx="715619" cy="1345939"/>
            </a:xfrm>
            <a:custGeom>
              <a:avLst/>
              <a:gdLst>
                <a:gd name="T0" fmla="*/ 81 w 96"/>
                <a:gd name="T1" fmla="*/ 0 h 180"/>
                <a:gd name="T2" fmla="*/ 15 w 96"/>
                <a:gd name="T3" fmla="*/ 0 h 180"/>
                <a:gd name="T4" fmla="*/ 0 w 96"/>
                <a:gd name="T5" fmla="*/ 15 h 180"/>
                <a:gd name="T6" fmla="*/ 0 w 96"/>
                <a:gd name="T7" fmla="*/ 165 h 180"/>
                <a:gd name="T8" fmla="*/ 15 w 96"/>
                <a:gd name="T9" fmla="*/ 180 h 180"/>
                <a:gd name="T10" fmla="*/ 81 w 96"/>
                <a:gd name="T11" fmla="*/ 180 h 180"/>
                <a:gd name="T12" fmla="*/ 96 w 96"/>
                <a:gd name="T13" fmla="*/ 165 h 180"/>
                <a:gd name="T14" fmla="*/ 96 w 96"/>
                <a:gd name="T15" fmla="*/ 15 h 180"/>
                <a:gd name="T16" fmla="*/ 81 w 96"/>
                <a:gd name="T17" fmla="*/ 0 h 180"/>
                <a:gd name="T18" fmla="*/ 39 w 96"/>
                <a:gd name="T19" fmla="*/ 12 h 180"/>
                <a:gd name="T20" fmla="*/ 57 w 96"/>
                <a:gd name="T21" fmla="*/ 12 h 180"/>
                <a:gd name="T22" fmla="*/ 60 w 96"/>
                <a:gd name="T23" fmla="*/ 15 h 180"/>
                <a:gd name="T24" fmla="*/ 57 w 96"/>
                <a:gd name="T25" fmla="*/ 18 h 180"/>
                <a:gd name="T26" fmla="*/ 39 w 96"/>
                <a:gd name="T27" fmla="*/ 18 h 180"/>
                <a:gd name="T28" fmla="*/ 36 w 96"/>
                <a:gd name="T29" fmla="*/ 15 h 180"/>
                <a:gd name="T30" fmla="*/ 39 w 96"/>
                <a:gd name="T31" fmla="*/ 12 h 180"/>
                <a:gd name="T32" fmla="*/ 48 w 96"/>
                <a:gd name="T33" fmla="*/ 174 h 180"/>
                <a:gd name="T34" fmla="*/ 39 w 96"/>
                <a:gd name="T35" fmla="*/ 165 h 180"/>
                <a:gd name="T36" fmla="*/ 48 w 96"/>
                <a:gd name="T37" fmla="*/ 156 h 180"/>
                <a:gd name="T38" fmla="*/ 57 w 96"/>
                <a:gd name="T39" fmla="*/ 165 h 180"/>
                <a:gd name="T40" fmla="*/ 48 w 96"/>
                <a:gd name="T41" fmla="*/ 174 h 180"/>
                <a:gd name="T42" fmla="*/ 90 w 96"/>
                <a:gd name="T43" fmla="*/ 150 h 180"/>
                <a:gd name="T44" fmla="*/ 6 w 96"/>
                <a:gd name="T45" fmla="*/ 150 h 180"/>
                <a:gd name="T46" fmla="*/ 6 w 96"/>
                <a:gd name="T47" fmla="*/ 30 h 180"/>
                <a:gd name="T48" fmla="*/ 90 w 96"/>
                <a:gd name="T49" fmla="*/ 30 h 180"/>
                <a:gd name="T50" fmla="*/ 90 w 96"/>
                <a:gd name="T51" fmla="*/ 1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80">
                  <a:moveTo>
                    <a:pt x="8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9" y="180"/>
                    <a:pt x="96" y="173"/>
                    <a:pt x="96" y="16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89" y="0"/>
                    <a:pt x="81" y="0"/>
                  </a:cubicBezTo>
                  <a:moveTo>
                    <a:pt x="39" y="12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0" y="15"/>
                  </a:cubicBezTo>
                  <a:cubicBezTo>
                    <a:pt x="60" y="17"/>
                    <a:pt x="59" y="18"/>
                    <a:pt x="57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8"/>
                    <a:pt x="36" y="17"/>
                    <a:pt x="36" y="15"/>
                  </a:cubicBezTo>
                  <a:cubicBezTo>
                    <a:pt x="36" y="13"/>
                    <a:pt x="37" y="12"/>
                    <a:pt x="39" y="12"/>
                  </a:cubicBezTo>
                  <a:moveTo>
                    <a:pt x="48" y="174"/>
                  </a:moveTo>
                  <a:cubicBezTo>
                    <a:pt x="43" y="174"/>
                    <a:pt x="39" y="170"/>
                    <a:pt x="39" y="165"/>
                  </a:cubicBezTo>
                  <a:cubicBezTo>
                    <a:pt x="39" y="160"/>
                    <a:pt x="43" y="156"/>
                    <a:pt x="48" y="156"/>
                  </a:cubicBezTo>
                  <a:cubicBezTo>
                    <a:pt x="53" y="156"/>
                    <a:pt x="57" y="160"/>
                    <a:pt x="57" y="165"/>
                  </a:cubicBezTo>
                  <a:cubicBezTo>
                    <a:pt x="57" y="170"/>
                    <a:pt x="53" y="174"/>
                    <a:pt x="48" y="174"/>
                  </a:cubicBezTo>
                  <a:moveTo>
                    <a:pt x="90" y="150"/>
                  </a:moveTo>
                  <a:cubicBezTo>
                    <a:pt x="6" y="150"/>
                    <a:pt x="6" y="150"/>
                    <a:pt x="6" y="15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0" y="30"/>
                    <a:pt x="90" y="30"/>
                    <a:pt x="90" y="30"/>
                  </a:cubicBezTo>
                  <a:lnTo>
                    <a:pt x="9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5"/>
            <p:cNvSpPr>
              <a:spLocks noEditPoints="1"/>
            </p:cNvSpPr>
            <p:nvPr/>
          </p:nvSpPr>
          <p:spPr bwMode="auto">
            <a:xfrm>
              <a:off x="1756214" y="2935184"/>
              <a:ext cx="346906" cy="258416"/>
            </a:xfrm>
            <a:custGeom>
              <a:avLst/>
              <a:gdLst>
                <a:gd name="T0" fmla="*/ 237 w 240"/>
                <a:gd name="T1" fmla="*/ 0 h 157"/>
                <a:gd name="T2" fmla="*/ 201 w 240"/>
                <a:gd name="T3" fmla="*/ 0 h 157"/>
                <a:gd name="T4" fmla="*/ 198 w 240"/>
                <a:gd name="T5" fmla="*/ 2 h 157"/>
                <a:gd name="T6" fmla="*/ 198 w 240"/>
                <a:gd name="T7" fmla="*/ 155 h 157"/>
                <a:gd name="T8" fmla="*/ 201 w 240"/>
                <a:gd name="T9" fmla="*/ 157 h 157"/>
                <a:gd name="T10" fmla="*/ 237 w 240"/>
                <a:gd name="T11" fmla="*/ 157 h 157"/>
                <a:gd name="T12" fmla="*/ 240 w 240"/>
                <a:gd name="T13" fmla="*/ 155 h 157"/>
                <a:gd name="T14" fmla="*/ 240 w 240"/>
                <a:gd name="T15" fmla="*/ 2 h 157"/>
                <a:gd name="T16" fmla="*/ 237 w 240"/>
                <a:gd name="T17" fmla="*/ 0 h 157"/>
                <a:gd name="T18" fmla="*/ 131 w 240"/>
                <a:gd name="T19" fmla="*/ 0 h 157"/>
                <a:gd name="T20" fmla="*/ 3 w 240"/>
                <a:gd name="T21" fmla="*/ 0 h 157"/>
                <a:gd name="T22" fmla="*/ 0 w 240"/>
                <a:gd name="T23" fmla="*/ 2 h 157"/>
                <a:gd name="T24" fmla="*/ 0 w 240"/>
                <a:gd name="T25" fmla="*/ 155 h 157"/>
                <a:gd name="T26" fmla="*/ 3 w 240"/>
                <a:gd name="T27" fmla="*/ 157 h 157"/>
                <a:gd name="T28" fmla="*/ 39 w 240"/>
                <a:gd name="T29" fmla="*/ 157 h 157"/>
                <a:gd name="T30" fmla="*/ 41 w 240"/>
                <a:gd name="T31" fmla="*/ 155 h 157"/>
                <a:gd name="T32" fmla="*/ 41 w 240"/>
                <a:gd name="T33" fmla="*/ 37 h 157"/>
                <a:gd name="T34" fmla="*/ 44 w 240"/>
                <a:gd name="T35" fmla="*/ 35 h 157"/>
                <a:gd name="T36" fmla="*/ 112 w 240"/>
                <a:gd name="T37" fmla="*/ 35 h 157"/>
                <a:gd name="T38" fmla="*/ 137 w 240"/>
                <a:gd name="T39" fmla="*/ 60 h 157"/>
                <a:gd name="T40" fmla="*/ 137 w 240"/>
                <a:gd name="T41" fmla="*/ 155 h 157"/>
                <a:gd name="T42" fmla="*/ 139 w 240"/>
                <a:gd name="T43" fmla="*/ 157 h 157"/>
                <a:gd name="T44" fmla="*/ 175 w 240"/>
                <a:gd name="T45" fmla="*/ 157 h 157"/>
                <a:gd name="T46" fmla="*/ 178 w 240"/>
                <a:gd name="T47" fmla="*/ 155 h 157"/>
                <a:gd name="T48" fmla="*/ 178 w 240"/>
                <a:gd name="T49" fmla="*/ 46 h 157"/>
                <a:gd name="T50" fmla="*/ 166 w 240"/>
                <a:gd name="T51" fmla="*/ 13 h 157"/>
                <a:gd name="T52" fmla="*/ 131 w 240"/>
                <a:gd name="T53" fmla="*/ 0 h 157"/>
                <a:gd name="T54" fmla="*/ 107 w 240"/>
                <a:gd name="T55" fmla="*/ 61 h 157"/>
                <a:gd name="T56" fmla="*/ 71 w 240"/>
                <a:gd name="T57" fmla="*/ 61 h 157"/>
                <a:gd name="T58" fmla="*/ 68 w 240"/>
                <a:gd name="T59" fmla="*/ 64 h 157"/>
                <a:gd name="T60" fmla="*/ 68 w 240"/>
                <a:gd name="T61" fmla="*/ 155 h 157"/>
                <a:gd name="T62" fmla="*/ 71 w 240"/>
                <a:gd name="T63" fmla="*/ 157 h 157"/>
                <a:gd name="T64" fmla="*/ 107 w 240"/>
                <a:gd name="T65" fmla="*/ 157 h 157"/>
                <a:gd name="T66" fmla="*/ 110 w 240"/>
                <a:gd name="T67" fmla="*/ 155 h 157"/>
                <a:gd name="T68" fmla="*/ 110 w 240"/>
                <a:gd name="T69" fmla="*/ 64 h 157"/>
                <a:gd name="T70" fmla="*/ 107 w 240"/>
                <a:gd name="T71" fmla="*/ 6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57">
                  <a:moveTo>
                    <a:pt x="237" y="0"/>
                  </a:moveTo>
                  <a:cubicBezTo>
                    <a:pt x="201" y="0"/>
                    <a:pt x="201" y="0"/>
                    <a:pt x="201" y="0"/>
                  </a:cubicBezTo>
                  <a:cubicBezTo>
                    <a:pt x="200" y="0"/>
                    <a:pt x="198" y="1"/>
                    <a:pt x="198" y="2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37" y="157"/>
                    <a:pt x="237" y="157"/>
                    <a:pt x="237" y="157"/>
                  </a:cubicBezTo>
                  <a:cubicBezTo>
                    <a:pt x="238" y="157"/>
                    <a:pt x="240" y="156"/>
                    <a:pt x="240" y="155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1"/>
                    <a:pt x="238" y="0"/>
                    <a:pt x="237" y="0"/>
                  </a:cubicBezTo>
                  <a:close/>
                  <a:moveTo>
                    <a:pt x="1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3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7"/>
                    <a:pt x="41" y="156"/>
                    <a:pt x="41" y="155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2" y="35"/>
                    <a:pt x="44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31" y="35"/>
                    <a:pt x="137" y="50"/>
                    <a:pt x="137" y="60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6"/>
                    <a:pt x="138" y="157"/>
                    <a:pt x="139" y="157"/>
                  </a:cubicBezTo>
                  <a:cubicBezTo>
                    <a:pt x="175" y="157"/>
                    <a:pt x="175" y="157"/>
                    <a:pt x="175" y="157"/>
                  </a:cubicBezTo>
                  <a:cubicBezTo>
                    <a:pt x="177" y="157"/>
                    <a:pt x="178" y="156"/>
                    <a:pt x="178" y="155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37"/>
                    <a:pt x="177" y="25"/>
                    <a:pt x="166" y="13"/>
                  </a:cubicBezTo>
                  <a:cubicBezTo>
                    <a:pt x="154" y="2"/>
                    <a:pt x="143" y="0"/>
                    <a:pt x="131" y="0"/>
                  </a:cubicBezTo>
                  <a:close/>
                  <a:moveTo>
                    <a:pt x="107" y="61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0" y="61"/>
                    <a:pt x="68" y="63"/>
                    <a:pt x="68" y="64"/>
                  </a:cubicBezTo>
                  <a:cubicBezTo>
                    <a:pt x="68" y="155"/>
                    <a:pt x="68" y="155"/>
                    <a:pt x="68" y="155"/>
                  </a:cubicBezTo>
                  <a:cubicBezTo>
                    <a:pt x="68" y="156"/>
                    <a:pt x="70" y="157"/>
                    <a:pt x="71" y="157"/>
                  </a:cubicBezTo>
                  <a:cubicBezTo>
                    <a:pt x="107" y="157"/>
                    <a:pt x="107" y="157"/>
                    <a:pt x="107" y="157"/>
                  </a:cubicBezTo>
                  <a:cubicBezTo>
                    <a:pt x="108" y="157"/>
                    <a:pt x="110" y="156"/>
                    <a:pt x="110" y="155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63"/>
                    <a:pt x="108" y="61"/>
                    <a:pt x="10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721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tx1">
                  <a:alpha val="0"/>
                </a:schemeClr>
              </a:gs>
              <a:gs pos="63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36D9D4"/>
              </a:gs>
              <a:gs pos="100000">
                <a:srgbClr val="27B4AC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25779" y="1010810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Service system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72" name="组合 71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8" name="直接连接符 77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收集服务改进创意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73" name="圆角矩形 72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00537" y="2855396"/>
            <a:ext cx="3682134" cy="890929"/>
            <a:chOff x="1556137" y="2980251"/>
            <a:chExt cx="3682134" cy="890929"/>
          </a:xfrm>
        </p:grpSpPr>
        <p:grpSp>
          <p:nvGrpSpPr>
            <p:cNvPr id="80" name="组合 79"/>
            <p:cNvGrpSpPr/>
            <p:nvPr/>
          </p:nvGrpSpPr>
          <p:grpSpPr>
            <a:xfrm>
              <a:off x="1560512" y="2980251"/>
              <a:ext cx="3677759" cy="890929"/>
              <a:chOff x="1560512" y="2980251"/>
              <a:chExt cx="3677759" cy="890929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1560512" y="2980251"/>
                <a:ext cx="3281929" cy="890929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内部点滴系统提交、审核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圆角矩形 80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00536" y="4107264"/>
            <a:ext cx="3682135" cy="1091398"/>
            <a:chOff x="1556136" y="4652963"/>
            <a:chExt cx="3682135" cy="1091398"/>
          </a:xfrm>
        </p:grpSpPr>
        <p:grpSp>
          <p:nvGrpSpPr>
            <p:cNvPr id="87" name="组合 86"/>
            <p:cNvGrpSpPr/>
            <p:nvPr/>
          </p:nvGrpSpPr>
          <p:grpSpPr>
            <a:xfrm>
              <a:off x="1560512" y="4652963"/>
              <a:ext cx="3677759" cy="1091398"/>
              <a:chOff x="1560512" y="2980251"/>
              <a:chExt cx="3677759" cy="1091398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1560512" y="2980251"/>
                <a:ext cx="3281929" cy="920552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53"/>
              <p:cNvSpPr txBox="1"/>
              <p:nvPr/>
            </p:nvSpPr>
            <p:spPr>
              <a:xfrm>
                <a:off x="1560512" y="3388385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全员公告与奖励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圆角矩形 87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1130178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小米服务</a:t>
            </a:r>
            <a:r>
              <a: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点滴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系统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79187" y="692112"/>
            <a:ext cx="581889" cy="514721"/>
            <a:chOff x="1419226" y="2692401"/>
            <a:chExt cx="981074" cy="862013"/>
          </a:xfrm>
          <a:solidFill>
            <a:schemeClr val="bg1"/>
          </a:solidFill>
        </p:grpSpPr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1419226" y="2703513"/>
              <a:ext cx="153987" cy="142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1441451" y="2887663"/>
              <a:ext cx="341312" cy="666751"/>
            </a:xfrm>
            <a:custGeom>
              <a:avLst/>
              <a:gdLst>
                <a:gd name="T0" fmla="*/ 31 w 31"/>
                <a:gd name="T1" fmla="*/ 61 h 65"/>
                <a:gd name="T2" fmla="*/ 26 w 31"/>
                <a:gd name="T3" fmla="*/ 65 h 65"/>
                <a:gd name="T4" fmla="*/ 22 w 31"/>
                <a:gd name="T5" fmla="*/ 61 h 65"/>
                <a:gd name="T6" fmla="*/ 22 w 31"/>
                <a:gd name="T7" fmla="*/ 36 h 65"/>
                <a:gd name="T8" fmla="*/ 1 w 31"/>
                <a:gd name="T9" fmla="*/ 36 h 65"/>
                <a:gd name="T10" fmla="*/ 0 w 31"/>
                <a:gd name="T11" fmla="*/ 35 h 65"/>
                <a:gd name="T12" fmla="*/ 0 w 31"/>
                <a:gd name="T13" fmla="*/ 1 h 65"/>
                <a:gd name="T14" fmla="*/ 1 w 31"/>
                <a:gd name="T15" fmla="*/ 0 h 65"/>
                <a:gd name="T16" fmla="*/ 9 w 31"/>
                <a:gd name="T17" fmla="*/ 0 h 65"/>
                <a:gd name="T18" fmla="*/ 10 w 31"/>
                <a:gd name="T19" fmla="*/ 1 h 65"/>
                <a:gd name="T20" fmla="*/ 10 w 31"/>
                <a:gd name="T21" fmla="*/ 27 h 65"/>
                <a:gd name="T22" fmla="*/ 30 w 31"/>
                <a:gd name="T23" fmla="*/ 27 h 65"/>
                <a:gd name="T24" fmla="*/ 31 w 31"/>
                <a:gd name="T25" fmla="*/ 28 h 65"/>
                <a:gd name="T26" fmla="*/ 31 w 31"/>
                <a:gd name="T2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65">
                  <a:moveTo>
                    <a:pt x="31" y="61"/>
                  </a:moveTo>
                  <a:cubicBezTo>
                    <a:pt x="31" y="63"/>
                    <a:pt x="29" y="65"/>
                    <a:pt x="26" y="65"/>
                  </a:cubicBezTo>
                  <a:cubicBezTo>
                    <a:pt x="24" y="65"/>
                    <a:pt x="22" y="63"/>
                    <a:pt x="22" y="6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8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7"/>
            <p:cNvSpPr>
              <a:spLocks noChangeArrowheads="1"/>
            </p:cNvSpPr>
            <p:nvPr/>
          </p:nvSpPr>
          <p:spPr bwMode="auto">
            <a:xfrm>
              <a:off x="2246313" y="2703513"/>
              <a:ext cx="153987" cy="142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2036763" y="2887663"/>
              <a:ext cx="341312" cy="666751"/>
            </a:xfrm>
            <a:custGeom>
              <a:avLst/>
              <a:gdLst>
                <a:gd name="T0" fmla="*/ 0 w 31"/>
                <a:gd name="T1" fmla="*/ 61 h 65"/>
                <a:gd name="T2" fmla="*/ 5 w 31"/>
                <a:gd name="T3" fmla="*/ 65 h 65"/>
                <a:gd name="T4" fmla="*/ 9 w 31"/>
                <a:gd name="T5" fmla="*/ 61 h 65"/>
                <a:gd name="T6" fmla="*/ 9 w 31"/>
                <a:gd name="T7" fmla="*/ 36 h 65"/>
                <a:gd name="T8" fmla="*/ 30 w 31"/>
                <a:gd name="T9" fmla="*/ 36 h 65"/>
                <a:gd name="T10" fmla="*/ 31 w 31"/>
                <a:gd name="T11" fmla="*/ 35 h 65"/>
                <a:gd name="T12" fmla="*/ 31 w 31"/>
                <a:gd name="T13" fmla="*/ 1 h 65"/>
                <a:gd name="T14" fmla="*/ 30 w 31"/>
                <a:gd name="T15" fmla="*/ 0 h 65"/>
                <a:gd name="T16" fmla="*/ 23 w 31"/>
                <a:gd name="T17" fmla="*/ 0 h 65"/>
                <a:gd name="T18" fmla="*/ 22 w 31"/>
                <a:gd name="T19" fmla="*/ 1 h 65"/>
                <a:gd name="T20" fmla="*/ 22 w 31"/>
                <a:gd name="T21" fmla="*/ 27 h 65"/>
                <a:gd name="T22" fmla="*/ 1 w 31"/>
                <a:gd name="T23" fmla="*/ 27 h 65"/>
                <a:gd name="T24" fmla="*/ 0 w 31"/>
                <a:gd name="T25" fmla="*/ 28 h 65"/>
                <a:gd name="T26" fmla="*/ 0 w 31"/>
                <a:gd name="T2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65">
                  <a:moveTo>
                    <a:pt x="0" y="61"/>
                  </a:moveTo>
                  <a:cubicBezTo>
                    <a:pt x="0" y="63"/>
                    <a:pt x="2" y="65"/>
                    <a:pt x="5" y="65"/>
                  </a:cubicBezTo>
                  <a:cubicBezTo>
                    <a:pt x="7" y="65"/>
                    <a:pt x="9" y="63"/>
                    <a:pt x="9" y="6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673226" y="3052764"/>
              <a:ext cx="484187" cy="501650"/>
            </a:xfrm>
            <a:custGeom>
              <a:avLst/>
              <a:gdLst>
                <a:gd name="T0" fmla="*/ 125 w 305"/>
                <a:gd name="T1" fmla="*/ 45 h 316"/>
                <a:gd name="T2" fmla="*/ 0 w 305"/>
                <a:gd name="T3" fmla="*/ 45 h 316"/>
                <a:gd name="T4" fmla="*/ 0 w 305"/>
                <a:gd name="T5" fmla="*/ 0 h 316"/>
                <a:gd name="T6" fmla="*/ 305 w 305"/>
                <a:gd name="T7" fmla="*/ 0 h 316"/>
                <a:gd name="T8" fmla="*/ 305 w 305"/>
                <a:gd name="T9" fmla="*/ 45 h 316"/>
                <a:gd name="T10" fmla="*/ 180 w 305"/>
                <a:gd name="T11" fmla="*/ 45 h 316"/>
                <a:gd name="T12" fmla="*/ 180 w 305"/>
                <a:gd name="T13" fmla="*/ 316 h 316"/>
                <a:gd name="T14" fmla="*/ 125 w 305"/>
                <a:gd name="T15" fmla="*/ 316 h 316"/>
                <a:gd name="T16" fmla="*/ 125 w 305"/>
                <a:gd name="T17" fmla="*/ 4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316">
                  <a:moveTo>
                    <a:pt x="125" y="45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305" y="0"/>
                  </a:lnTo>
                  <a:lnTo>
                    <a:pt x="305" y="45"/>
                  </a:lnTo>
                  <a:lnTo>
                    <a:pt x="180" y="45"/>
                  </a:lnTo>
                  <a:lnTo>
                    <a:pt x="180" y="316"/>
                  </a:lnTo>
                  <a:lnTo>
                    <a:pt x="125" y="316"/>
                  </a:lnTo>
                  <a:lnTo>
                    <a:pt x="12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1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2"/>
            <p:cNvSpPr>
              <a:spLocks noChangeArrowheads="1"/>
            </p:cNvSpPr>
            <p:nvPr/>
          </p:nvSpPr>
          <p:spPr bwMode="auto">
            <a:xfrm>
              <a:off x="2003426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3"/>
            <p:cNvSpPr>
              <a:spLocks noChangeArrowheads="1"/>
            </p:cNvSpPr>
            <p:nvPr/>
          </p:nvSpPr>
          <p:spPr bwMode="auto">
            <a:xfrm>
              <a:off x="2003426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14"/>
            <p:cNvSpPr>
              <a:spLocks noChangeArrowheads="1"/>
            </p:cNvSpPr>
            <p:nvPr/>
          </p:nvSpPr>
          <p:spPr bwMode="auto">
            <a:xfrm>
              <a:off x="1849438" y="2692401"/>
              <a:ext cx="153987" cy="144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1738313" y="2857501"/>
              <a:ext cx="365125" cy="184150"/>
            </a:xfrm>
            <a:custGeom>
              <a:avLst/>
              <a:gdLst>
                <a:gd name="T0" fmla="*/ 24 w 33"/>
                <a:gd name="T1" fmla="*/ 0 h 18"/>
                <a:gd name="T2" fmla="*/ 24 w 33"/>
                <a:gd name="T3" fmla="*/ 0 h 18"/>
                <a:gd name="T4" fmla="*/ 10 w 33"/>
                <a:gd name="T5" fmla="*/ 0 h 18"/>
                <a:gd name="T6" fmla="*/ 0 w 33"/>
                <a:gd name="T7" fmla="*/ 8 h 18"/>
                <a:gd name="T8" fmla="*/ 0 w 33"/>
                <a:gd name="T9" fmla="*/ 18 h 18"/>
                <a:gd name="T10" fmla="*/ 4 w 33"/>
                <a:gd name="T11" fmla="*/ 18 h 18"/>
                <a:gd name="T12" fmla="*/ 4 w 33"/>
                <a:gd name="T13" fmla="*/ 9 h 18"/>
                <a:gd name="T14" fmla="*/ 6 w 33"/>
                <a:gd name="T15" fmla="*/ 9 h 18"/>
                <a:gd name="T16" fmla="*/ 8 w 33"/>
                <a:gd name="T17" fmla="*/ 9 h 18"/>
                <a:gd name="T18" fmla="*/ 8 w 33"/>
                <a:gd name="T19" fmla="*/ 18 h 18"/>
                <a:gd name="T20" fmla="*/ 24 w 33"/>
                <a:gd name="T21" fmla="*/ 18 h 18"/>
                <a:gd name="T22" fmla="*/ 24 w 33"/>
                <a:gd name="T23" fmla="*/ 9 h 18"/>
                <a:gd name="T24" fmla="*/ 25 w 33"/>
                <a:gd name="T25" fmla="*/ 9 h 18"/>
                <a:gd name="T26" fmla="*/ 27 w 33"/>
                <a:gd name="T27" fmla="*/ 9 h 18"/>
                <a:gd name="T28" fmla="*/ 27 w 33"/>
                <a:gd name="T29" fmla="*/ 18 h 18"/>
                <a:gd name="T30" fmla="*/ 33 w 33"/>
                <a:gd name="T31" fmla="*/ 18 h 18"/>
                <a:gd name="T32" fmla="*/ 33 w 33"/>
                <a:gd name="T33" fmla="*/ 8 h 18"/>
                <a:gd name="T34" fmla="*/ 24 w 33"/>
                <a:gd name="T3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1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8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0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6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7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8"/>
            <p:cNvSpPr>
              <a:spLocks noChangeArrowheads="1"/>
            </p:cNvSpPr>
            <p:nvPr/>
          </p:nvSpPr>
          <p:spPr bwMode="auto">
            <a:xfrm>
              <a:off x="2003426" y="2949576"/>
              <a:ext cx="11112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9"/>
            <p:cNvSpPr>
              <a:spLocks noChangeArrowheads="1"/>
            </p:cNvSpPr>
            <p:nvPr/>
          </p:nvSpPr>
          <p:spPr bwMode="auto">
            <a:xfrm>
              <a:off x="2003426" y="2949576"/>
              <a:ext cx="11112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9120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62" b="14758"/>
          <a:stretch/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tx1">
                  <a:alpha val="0"/>
                </a:schemeClr>
              </a:gs>
              <a:gs pos="63000">
                <a:schemeClr val="tx1">
                  <a:alpha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25779" y="101081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Open </a:t>
            </a:r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0538" y="1614714"/>
            <a:ext cx="3286303" cy="1476000"/>
            <a:chOff x="1556138" y="1614714"/>
            <a:chExt cx="3286303" cy="1476000"/>
          </a:xfrm>
        </p:grpSpPr>
        <p:grpSp>
          <p:nvGrpSpPr>
            <p:cNvPr id="75" name="组合 74"/>
            <p:cNvGrpSpPr/>
            <p:nvPr/>
          </p:nvGrpSpPr>
          <p:grpSpPr>
            <a:xfrm>
              <a:off x="1560512" y="1614714"/>
              <a:ext cx="3281929" cy="1476000"/>
              <a:chOff x="1560512" y="1614714"/>
              <a:chExt cx="3281929" cy="1476000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560512" y="1614714"/>
                <a:ext cx="3281929" cy="1476000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560513" y="2004139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圆角矩形 72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00537" y="3392488"/>
            <a:ext cx="3682134" cy="1176625"/>
            <a:chOff x="1556137" y="2980251"/>
            <a:chExt cx="3682134" cy="1176625"/>
          </a:xfrm>
        </p:grpSpPr>
        <p:grpSp>
          <p:nvGrpSpPr>
            <p:cNvPr id="80" name="组合 79"/>
            <p:cNvGrpSpPr/>
            <p:nvPr/>
          </p:nvGrpSpPr>
          <p:grpSpPr>
            <a:xfrm>
              <a:off x="1560512" y="2980251"/>
              <a:ext cx="3677759" cy="1176625"/>
              <a:chOff x="1560512" y="2980251"/>
              <a:chExt cx="3677759" cy="1176625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1560512" y="2980251"/>
                <a:ext cx="3281929" cy="117662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53"/>
              <p:cNvSpPr txBox="1"/>
              <p:nvPr/>
            </p:nvSpPr>
            <p:spPr>
              <a:xfrm>
                <a:off x="1560512" y="3388385"/>
                <a:ext cx="3677759" cy="665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到现场看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手动发货</a:t>
                </a: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圆角矩形 80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00536" y="4923355"/>
            <a:ext cx="3682135" cy="829357"/>
            <a:chOff x="1556136" y="4652963"/>
            <a:chExt cx="3682135" cy="829357"/>
          </a:xfrm>
        </p:grpSpPr>
        <p:grpSp>
          <p:nvGrpSpPr>
            <p:cNvPr id="87" name="组合 86"/>
            <p:cNvGrpSpPr/>
            <p:nvPr/>
          </p:nvGrpSpPr>
          <p:grpSpPr>
            <a:xfrm>
              <a:off x="1560512" y="4652963"/>
              <a:ext cx="3677759" cy="829357"/>
              <a:chOff x="1560512" y="2980251"/>
              <a:chExt cx="3677759" cy="829357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1560512" y="2980251"/>
                <a:ext cx="3281929" cy="829357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自媒体传播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圆角矩形 87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小米开放日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94" name="文本框 53"/>
          <p:cNvSpPr txBox="1"/>
          <p:nvPr/>
        </p:nvSpPr>
        <p:spPr>
          <a:xfrm>
            <a:off x="1204912" y="2022848"/>
            <a:ext cx="367775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工厂生产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物流发货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小米之家现场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服务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306385" y="609084"/>
            <a:ext cx="706694" cy="706694"/>
          </a:xfrm>
          <a:prstGeom prst="roundRect">
            <a:avLst/>
          </a:prstGeom>
          <a:gradFill>
            <a:gsLst>
              <a:gs pos="0">
                <a:srgbClr val="9AD754"/>
              </a:gs>
              <a:gs pos="100000">
                <a:srgbClr val="67B339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344488" y="755089"/>
            <a:ext cx="609380" cy="414684"/>
            <a:chOff x="9302751" y="2474913"/>
            <a:chExt cx="1644651" cy="1119188"/>
          </a:xfrm>
          <a:solidFill>
            <a:schemeClr val="bg1"/>
          </a:solidFill>
        </p:grpSpPr>
        <p:sp>
          <p:nvSpPr>
            <p:cNvPr id="107" name="Freeform 18"/>
            <p:cNvSpPr>
              <a:spLocks/>
            </p:cNvSpPr>
            <p:nvPr/>
          </p:nvSpPr>
          <p:spPr bwMode="auto">
            <a:xfrm>
              <a:off x="10304464" y="2963863"/>
              <a:ext cx="642938" cy="193675"/>
            </a:xfrm>
            <a:custGeom>
              <a:avLst/>
              <a:gdLst>
                <a:gd name="T0" fmla="*/ 76 w 77"/>
                <a:gd name="T1" fmla="*/ 15 h 23"/>
                <a:gd name="T2" fmla="*/ 50 w 77"/>
                <a:gd name="T3" fmla="*/ 0 h 23"/>
                <a:gd name="T4" fmla="*/ 49 w 77"/>
                <a:gd name="T5" fmla="*/ 0 h 23"/>
                <a:gd name="T6" fmla="*/ 48 w 77"/>
                <a:gd name="T7" fmla="*/ 0 h 23"/>
                <a:gd name="T8" fmla="*/ 48 w 77"/>
                <a:gd name="T9" fmla="*/ 0 h 23"/>
                <a:gd name="T10" fmla="*/ 37 w 77"/>
                <a:gd name="T11" fmla="*/ 2 h 23"/>
                <a:gd name="T12" fmla="*/ 26 w 77"/>
                <a:gd name="T13" fmla="*/ 0 h 23"/>
                <a:gd name="T14" fmla="*/ 25 w 77"/>
                <a:gd name="T15" fmla="*/ 0 h 23"/>
                <a:gd name="T16" fmla="*/ 24 w 77"/>
                <a:gd name="T17" fmla="*/ 0 h 23"/>
                <a:gd name="T18" fmla="*/ 24 w 77"/>
                <a:gd name="T19" fmla="*/ 0 h 23"/>
                <a:gd name="T20" fmla="*/ 11 w 77"/>
                <a:gd name="T21" fmla="*/ 4 h 23"/>
                <a:gd name="T22" fmla="*/ 0 w 77"/>
                <a:gd name="T23" fmla="*/ 23 h 23"/>
                <a:gd name="T24" fmla="*/ 75 w 77"/>
                <a:gd name="T25" fmla="*/ 23 h 23"/>
                <a:gd name="T26" fmla="*/ 77 w 77"/>
                <a:gd name="T27" fmla="*/ 22 h 23"/>
                <a:gd name="T28" fmla="*/ 77 w 77"/>
                <a:gd name="T29" fmla="*/ 16 h 23"/>
                <a:gd name="T30" fmla="*/ 76 w 77"/>
                <a:gd name="T31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23">
                  <a:moveTo>
                    <a:pt x="76" y="15"/>
                  </a:moveTo>
                  <a:cubicBezTo>
                    <a:pt x="69" y="7"/>
                    <a:pt x="60" y="2"/>
                    <a:pt x="50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1"/>
                    <a:pt x="41" y="2"/>
                    <a:pt x="37" y="2"/>
                  </a:cubicBezTo>
                  <a:cubicBezTo>
                    <a:pt x="33" y="2"/>
                    <a:pt x="29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1"/>
                    <a:pt x="15" y="2"/>
                    <a:pt x="11" y="4"/>
                  </a:cubicBezTo>
                  <a:cubicBezTo>
                    <a:pt x="9" y="11"/>
                    <a:pt x="5" y="18"/>
                    <a:pt x="0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7" y="23"/>
                    <a:pt x="77" y="22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5"/>
                    <a:pt x="76" y="15"/>
                    <a:pt x="76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10455276" y="2500313"/>
              <a:ext cx="317500" cy="412750"/>
            </a:xfrm>
            <a:custGeom>
              <a:avLst/>
              <a:gdLst>
                <a:gd name="T0" fmla="*/ 0 w 38"/>
                <a:gd name="T1" fmla="*/ 28 h 49"/>
                <a:gd name="T2" fmla="*/ 3 w 38"/>
                <a:gd name="T3" fmla="*/ 31 h 49"/>
                <a:gd name="T4" fmla="*/ 3 w 38"/>
                <a:gd name="T5" fmla="*/ 31 h 49"/>
                <a:gd name="T6" fmla="*/ 19 w 38"/>
                <a:gd name="T7" fmla="*/ 49 h 49"/>
                <a:gd name="T8" fmla="*/ 34 w 38"/>
                <a:gd name="T9" fmla="*/ 31 h 49"/>
                <a:gd name="T10" fmla="*/ 34 w 38"/>
                <a:gd name="T11" fmla="*/ 31 h 49"/>
                <a:gd name="T12" fmla="*/ 38 w 38"/>
                <a:gd name="T13" fmla="*/ 28 h 49"/>
                <a:gd name="T14" fmla="*/ 36 w 38"/>
                <a:gd name="T15" fmla="*/ 25 h 49"/>
                <a:gd name="T16" fmla="*/ 37 w 38"/>
                <a:gd name="T17" fmla="*/ 19 h 49"/>
                <a:gd name="T18" fmla="*/ 19 w 38"/>
                <a:gd name="T19" fmla="*/ 0 h 49"/>
                <a:gd name="T20" fmla="*/ 1 w 38"/>
                <a:gd name="T21" fmla="*/ 19 h 49"/>
                <a:gd name="T22" fmla="*/ 2 w 38"/>
                <a:gd name="T23" fmla="*/ 25 h 49"/>
                <a:gd name="T24" fmla="*/ 0 w 38"/>
                <a:gd name="T25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9">
                  <a:moveTo>
                    <a:pt x="0" y="28"/>
                  </a:moveTo>
                  <a:cubicBezTo>
                    <a:pt x="0" y="30"/>
                    <a:pt x="1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0"/>
                    <a:pt x="10" y="49"/>
                    <a:pt x="19" y="49"/>
                  </a:cubicBezTo>
                  <a:cubicBezTo>
                    <a:pt x="27" y="49"/>
                    <a:pt x="34" y="40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6" y="31"/>
                    <a:pt x="38" y="30"/>
                    <a:pt x="38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6" y="23"/>
                    <a:pt x="37" y="21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ubicBezTo>
                    <a:pt x="9" y="0"/>
                    <a:pt x="1" y="8"/>
                    <a:pt x="1" y="19"/>
                  </a:cubicBezTo>
                  <a:cubicBezTo>
                    <a:pt x="1" y="21"/>
                    <a:pt x="1" y="23"/>
                    <a:pt x="2" y="25"/>
                  </a:cubicBezTo>
                  <a:cubicBezTo>
                    <a:pt x="0" y="26"/>
                    <a:pt x="0" y="27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"/>
            <p:cNvSpPr>
              <a:spLocks/>
            </p:cNvSpPr>
            <p:nvPr/>
          </p:nvSpPr>
          <p:spPr bwMode="auto">
            <a:xfrm>
              <a:off x="9302751" y="2963863"/>
              <a:ext cx="635000" cy="193675"/>
            </a:xfrm>
            <a:custGeom>
              <a:avLst/>
              <a:gdLst>
                <a:gd name="T0" fmla="*/ 64 w 76"/>
                <a:gd name="T1" fmla="*/ 4 h 23"/>
                <a:gd name="T2" fmla="*/ 54 w 76"/>
                <a:gd name="T3" fmla="*/ 0 h 23"/>
                <a:gd name="T4" fmla="*/ 53 w 76"/>
                <a:gd name="T5" fmla="*/ 0 h 23"/>
                <a:gd name="T6" fmla="*/ 52 w 76"/>
                <a:gd name="T7" fmla="*/ 0 h 23"/>
                <a:gd name="T8" fmla="*/ 51 w 76"/>
                <a:gd name="T9" fmla="*/ 0 h 23"/>
                <a:gd name="T10" fmla="*/ 40 w 76"/>
                <a:gd name="T11" fmla="*/ 2 h 23"/>
                <a:gd name="T12" fmla="*/ 29 w 76"/>
                <a:gd name="T13" fmla="*/ 0 h 23"/>
                <a:gd name="T14" fmla="*/ 28 w 76"/>
                <a:gd name="T15" fmla="*/ 0 h 23"/>
                <a:gd name="T16" fmla="*/ 28 w 76"/>
                <a:gd name="T17" fmla="*/ 0 h 23"/>
                <a:gd name="T18" fmla="*/ 27 w 76"/>
                <a:gd name="T19" fmla="*/ 0 h 23"/>
                <a:gd name="T20" fmla="*/ 1 w 76"/>
                <a:gd name="T21" fmla="*/ 15 h 23"/>
                <a:gd name="T22" fmla="*/ 0 w 76"/>
                <a:gd name="T23" fmla="*/ 16 h 23"/>
                <a:gd name="T24" fmla="*/ 0 w 76"/>
                <a:gd name="T25" fmla="*/ 22 h 23"/>
                <a:gd name="T26" fmla="*/ 2 w 76"/>
                <a:gd name="T27" fmla="*/ 23 h 23"/>
                <a:gd name="T28" fmla="*/ 76 w 76"/>
                <a:gd name="T29" fmla="*/ 23 h 23"/>
                <a:gd name="T30" fmla="*/ 64 w 76"/>
                <a:gd name="T3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23">
                  <a:moveTo>
                    <a:pt x="64" y="4"/>
                  </a:moveTo>
                  <a:cubicBezTo>
                    <a:pt x="61" y="2"/>
                    <a:pt x="57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48" y="1"/>
                    <a:pt x="44" y="2"/>
                    <a:pt x="40" y="2"/>
                  </a:cubicBezTo>
                  <a:cubicBezTo>
                    <a:pt x="36" y="2"/>
                    <a:pt x="32" y="1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8" y="7"/>
                    <a:pt x="1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0" y="18"/>
                    <a:pt x="66" y="11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"/>
            <p:cNvSpPr>
              <a:spLocks/>
            </p:cNvSpPr>
            <p:nvPr/>
          </p:nvSpPr>
          <p:spPr bwMode="auto">
            <a:xfrm>
              <a:off x="9477376" y="2500313"/>
              <a:ext cx="317500" cy="412750"/>
            </a:xfrm>
            <a:custGeom>
              <a:avLst/>
              <a:gdLst>
                <a:gd name="T0" fmla="*/ 0 w 38"/>
                <a:gd name="T1" fmla="*/ 28 h 49"/>
                <a:gd name="T2" fmla="*/ 3 w 38"/>
                <a:gd name="T3" fmla="*/ 31 h 49"/>
                <a:gd name="T4" fmla="*/ 4 w 38"/>
                <a:gd name="T5" fmla="*/ 31 h 49"/>
                <a:gd name="T6" fmla="*/ 19 w 38"/>
                <a:gd name="T7" fmla="*/ 49 h 49"/>
                <a:gd name="T8" fmla="*/ 35 w 38"/>
                <a:gd name="T9" fmla="*/ 31 h 49"/>
                <a:gd name="T10" fmla="*/ 35 w 38"/>
                <a:gd name="T11" fmla="*/ 31 h 49"/>
                <a:gd name="T12" fmla="*/ 38 w 38"/>
                <a:gd name="T13" fmla="*/ 28 h 49"/>
                <a:gd name="T14" fmla="*/ 36 w 38"/>
                <a:gd name="T15" fmla="*/ 25 h 49"/>
                <a:gd name="T16" fmla="*/ 37 w 38"/>
                <a:gd name="T17" fmla="*/ 19 h 49"/>
                <a:gd name="T18" fmla="*/ 19 w 38"/>
                <a:gd name="T19" fmla="*/ 0 h 49"/>
                <a:gd name="T20" fmla="*/ 1 w 38"/>
                <a:gd name="T21" fmla="*/ 19 h 49"/>
                <a:gd name="T22" fmla="*/ 2 w 38"/>
                <a:gd name="T23" fmla="*/ 25 h 49"/>
                <a:gd name="T24" fmla="*/ 0 w 38"/>
                <a:gd name="T25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9">
                  <a:moveTo>
                    <a:pt x="0" y="28"/>
                  </a:moveTo>
                  <a:cubicBezTo>
                    <a:pt x="0" y="30"/>
                    <a:pt x="2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40"/>
                    <a:pt x="11" y="49"/>
                    <a:pt x="19" y="49"/>
                  </a:cubicBezTo>
                  <a:cubicBezTo>
                    <a:pt x="28" y="49"/>
                    <a:pt x="34" y="40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7" y="31"/>
                    <a:pt x="38" y="30"/>
                    <a:pt x="38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7" y="23"/>
                    <a:pt x="37" y="21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ubicBezTo>
                    <a:pt x="9" y="0"/>
                    <a:pt x="1" y="8"/>
                    <a:pt x="1" y="19"/>
                  </a:cubicBezTo>
                  <a:cubicBezTo>
                    <a:pt x="1" y="21"/>
                    <a:pt x="2" y="23"/>
                    <a:pt x="2" y="25"/>
                  </a:cubicBezTo>
                  <a:cubicBezTo>
                    <a:pt x="1" y="26"/>
                    <a:pt x="0" y="27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"/>
            <p:cNvSpPr>
              <a:spLocks/>
            </p:cNvSpPr>
            <p:nvPr/>
          </p:nvSpPr>
          <p:spPr bwMode="auto">
            <a:xfrm>
              <a:off x="9853614" y="2474913"/>
              <a:ext cx="534988" cy="698500"/>
            </a:xfrm>
            <a:custGeom>
              <a:avLst/>
              <a:gdLst>
                <a:gd name="T0" fmla="*/ 0 w 64"/>
                <a:gd name="T1" fmla="*/ 48 h 83"/>
                <a:gd name="T2" fmla="*/ 5 w 64"/>
                <a:gd name="T3" fmla="*/ 54 h 83"/>
                <a:gd name="T4" fmla="*/ 5 w 64"/>
                <a:gd name="T5" fmla="*/ 54 h 83"/>
                <a:gd name="T6" fmla="*/ 10 w 64"/>
                <a:gd name="T7" fmla="*/ 69 h 83"/>
                <a:gd name="T8" fmla="*/ 14 w 64"/>
                <a:gd name="T9" fmla="*/ 75 h 83"/>
                <a:gd name="T10" fmla="*/ 32 w 64"/>
                <a:gd name="T11" fmla="*/ 83 h 83"/>
                <a:gd name="T12" fmla="*/ 51 w 64"/>
                <a:gd name="T13" fmla="*/ 74 h 83"/>
                <a:gd name="T14" fmla="*/ 52 w 64"/>
                <a:gd name="T15" fmla="*/ 71 h 83"/>
                <a:gd name="T16" fmla="*/ 59 w 64"/>
                <a:gd name="T17" fmla="*/ 54 h 83"/>
                <a:gd name="T18" fmla="*/ 59 w 64"/>
                <a:gd name="T19" fmla="*/ 54 h 83"/>
                <a:gd name="T20" fmla="*/ 64 w 64"/>
                <a:gd name="T21" fmla="*/ 48 h 83"/>
                <a:gd name="T22" fmla="*/ 61 w 64"/>
                <a:gd name="T23" fmla="*/ 43 h 83"/>
                <a:gd name="T24" fmla="*/ 63 w 64"/>
                <a:gd name="T25" fmla="*/ 32 h 83"/>
                <a:gd name="T26" fmla="*/ 32 w 64"/>
                <a:gd name="T27" fmla="*/ 0 h 83"/>
                <a:gd name="T28" fmla="*/ 1 w 64"/>
                <a:gd name="T29" fmla="*/ 32 h 83"/>
                <a:gd name="T30" fmla="*/ 3 w 64"/>
                <a:gd name="T31" fmla="*/ 43 h 83"/>
                <a:gd name="T32" fmla="*/ 0 w 64"/>
                <a:gd name="T33" fmla="*/ 4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83">
                  <a:moveTo>
                    <a:pt x="0" y="48"/>
                  </a:moveTo>
                  <a:cubicBezTo>
                    <a:pt x="0" y="51"/>
                    <a:pt x="2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9"/>
                    <a:pt x="7" y="65"/>
                    <a:pt x="10" y="69"/>
                  </a:cubicBezTo>
                  <a:cubicBezTo>
                    <a:pt x="11" y="71"/>
                    <a:pt x="13" y="73"/>
                    <a:pt x="14" y="75"/>
                  </a:cubicBezTo>
                  <a:cubicBezTo>
                    <a:pt x="19" y="80"/>
                    <a:pt x="25" y="83"/>
                    <a:pt x="32" y="83"/>
                  </a:cubicBezTo>
                  <a:cubicBezTo>
                    <a:pt x="39" y="83"/>
                    <a:pt x="46" y="79"/>
                    <a:pt x="51" y="74"/>
                  </a:cubicBezTo>
                  <a:cubicBezTo>
                    <a:pt x="51" y="73"/>
                    <a:pt x="52" y="72"/>
                    <a:pt x="52" y="71"/>
                  </a:cubicBezTo>
                  <a:cubicBezTo>
                    <a:pt x="56" y="66"/>
                    <a:pt x="58" y="60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2" y="54"/>
                    <a:pt x="64" y="51"/>
                    <a:pt x="64" y="48"/>
                  </a:cubicBezTo>
                  <a:cubicBezTo>
                    <a:pt x="64" y="46"/>
                    <a:pt x="63" y="44"/>
                    <a:pt x="61" y="43"/>
                  </a:cubicBezTo>
                  <a:cubicBezTo>
                    <a:pt x="62" y="40"/>
                    <a:pt x="63" y="36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1" y="14"/>
                    <a:pt x="1" y="32"/>
                  </a:cubicBezTo>
                  <a:cubicBezTo>
                    <a:pt x="1" y="36"/>
                    <a:pt x="2" y="40"/>
                    <a:pt x="3" y="43"/>
                  </a:cubicBezTo>
                  <a:cubicBezTo>
                    <a:pt x="1" y="44"/>
                    <a:pt x="0" y="46"/>
                    <a:pt x="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3"/>
            <p:cNvSpPr>
              <a:spLocks/>
            </p:cNvSpPr>
            <p:nvPr/>
          </p:nvSpPr>
          <p:spPr bwMode="auto">
            <a:xfrm>
              <a:off x="9553576" y="3249613"/>
              <a:ext cx="1135063" cy="344488"/>
            </a:xfrm>
            <a:custGeom>
              <a:avLst/>
              <a:gdLst>
                <a:gd name="T0" fmla="*/ 91 w 136"/>
                <a:gd name="T1" fmla="*/ 0 h 41"/>
                <a:gd name="T2" fmla="*/ 90 w 136"/>
                <a:gd name="T3" fmla="*/ 0 h 41"/>
                <a:gd name="T4" fmla="*/ 88 w 136"/>
                <a:gd name="T5" fmla="*/ 0 h 41"/>
                <a:gd name="T6" fmla="*/ 87 w 136"/>
                <a:gd name="T7" fmla="*/ 0 h 41"/>
                <a:gd name="T8" fmla="*/ 68 w 136"/>
                <a:gd name="T9" fmla="*/ 5 h 41"/>
                <a:gd name="T10" fmla="*/ 49 w 136"/>
                <a:gd name="T11" fmla="*/ 0 h 41"/>
                <a:gd name="T12" fmla="*/ 48 w 136"/>
                <a:gd name="T13" fmla="*/ 0 h 41"/>
                <a:gd name="T14" fmla="*/ 47 w 136"/>
                <a:gd name="T15" fmla="*/ 0 h 41"/>
                <a:gd name="T16" fmla="*/ 46 w 136"/>
                <a:gd name="T17" fmla="*/ 0 h 41"/>
                <a:gd name="T18" fmla="*/ 0 w 136"/>
                <a:gd name="T19" fmla="*/ 25 h 41"/>
                <a:gd name="T20" fmla="*/ 0 w 136"/>
                <a:gd name="T21" fmla="*/ 27 h 41"/>
                <a:gd name="T22" fmla="*/ 0 w 136"/>
                <a:gd name="T23" fmla="*/ 38 h 41"/>
                <a:gd name="T24" fmla="*/ 2 w 136"/>
                <a:gd name="T25" fmla="*/ 41 h 41"/>
                <a:gd name="T26" fmla="*/ 133 w 136"/>
                <a:gd name="T27" fmla="*/ 41 h 41"/>
                <a:gd name="T28" fmla="*/ 136 w 136"/>
                <a:gd name="T29" fmla="*/ 38 h 41"/>
                <a:gd name="T30" fmla="*/ 136 w 136"/>
                <a:gd name="T31" fmla="*/ 27 h 41"/>
                <a:gd name="T32" fmla="*/ 135 w 136"/>
                <a:gd name="T33" fmla="*/ 25 h 41"/>
                <a:gd name="T34" fmla="*/ 91 w 136"/>
                <a:gd name="T3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41">
                  <a:moveTo>
                    <a:pt x="91" y="0"/>
                  </a:moveTo>
                  <a:cubicBezTo>
                    <a:pt x="91" y="0"/>
                    <a:pt x="90" y="0"/>
                    <a:pt x="9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7" y="0"/>
                    <a:pt x="87" y="0"/>
                  </a:cubicBezTo>
                  <a:cubicBezTo>
                    <a:pt x="82" y="3"/>
                    <a:pt x="75" y="5"/>
                    <a:pt x="68" y="5"/>
                  </a:cubicBezTo>
                  <a:cubicBezTo>
                    <a:pt x="61" y="5"/>
                    <a:pt x="54" y="3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29" y="4"/>
                    <a:pt x="13" y="13"/>
                    <a:pt x="0" y="25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5" y="41"/>
                    <a:pt x="136" y="39"/>
                    <a:pt x="136" y="38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6"/>
                    <a:pt x="135" y="25"/>
                  </a:cubicBezTo>
                  <a:cubicBezTo>
                    <a:pt x="123" y="13"/>
                    <a:pt x="108" y="4"/>
                    <a:pt x="9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122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1173" y="269631"/>
            <a:ext cx="534082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838" y="1276886"/>
            <a:ext cx="8272275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台风</a:t>
            </a:r>
            <a:r>
              <a:rPr lang="zh-CN" altLang="en-US" sz="3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来了，猪也会飞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起来！</a:t>
            </a:r>
            <a:endParaRPr lang="en-US" altLang="zh-CN" sz="3600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参与感就是台风！</a:t>
            </a:r>
            <a:endParaRPr lang="zh-CN" altLang="en-US" sz="3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839" y="3308171"/>
            <a:ext cx="5311362" cy="5232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--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小米科技董事长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雷军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21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3182" y="2359640"/>
            <a:ext cx="38395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600" dirty="0" smtClean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600</a:t>
            </a:r>
            <a:endParaRPr lang="zh-CN" altLang="en-US" sz="13800" spc="600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2695" y="2618411"/>
            <a:ext cx="1928733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0" spc="6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0" y="17650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年能做到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1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3353540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500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THANKS</a:t>
            </a:r>
            <a:endParaRPr lang="en-US" altLang="zh-CN" sz="9600" b="1" spc="1800" dirty="0" smtClea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1169" y="283335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5389" y="5313123"/>
            <a:ext cx="1463139" cy="14562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813171" y="5040229"/>
            <a:ext cx="7953567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* 源文件下载请关注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@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读书笔记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PPT  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每天一个好作品分享，让你爱上阅读！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9238" y="4640984"/>
            <a:ext cx="7953567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感谢本作品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PPT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设计指导老师：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@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青春的天涯刀客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21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00096"/>
            <a:ext cx="12192000" cy="2279561"/>
          </a:xfrm>
          <a:prstGeom prst="rect">
            <a:avLst/>
          </a:prstGeom>
          <a:solidFill>
            <a:schemeClr val="bg1">
              <a:alpha val="34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06867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1980" y="851612"/>
            <a:ext cx="3863949" cy="217652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463" y="3827741"/>
            <a:ext cx="4829577" cy="272398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09140" y="851979"/>
            <a:ext cx="3889346" cy="218904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/>
          <a:srcRect r="10306"/>
          <a:stretch/>
        </p:blipFill>
        <p:spPr>
          <a:xfrm>
            <a:off x="6542471" y="3812148"/>
            <a:ext cx="4868213" cy="275245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矩形 7"/>
          <p:cNvSpPr/>
          <p:nvPr/>
        </p:nvSpPr>
        <p:spPr>
          <a:xfrm>
            <a:off x="5154872" y="143545"/>
            <a:ext cx="2018663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Before</a:t>
            </a:r>
            <a:endParaRPr lang="zh-CN" altLang="en-US" sz="3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25327" y="3165654"/>
            <a:ext cx="2018663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After</a:t>
            </a:r>
            <a:endParaRPr lang="zh-CN" altLang="en-US" sz="3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13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3163" y="1092485"/>
            <a:ext cx="7405675" cy="3915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你也想免费得到出版社赠书做</a:t>
            </a:r>
            <a:r>
              <a:rPr lang="en-US" altLang="zh-CN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读书笔记？</a:t>
            </a:r>
          </a:p>
        </p:txBody>
      </p:sp>
      <p:sp>
        <p:nvSpPr>
          <p:cNvPr id="9" name="右箭头 8"/>
          <p:cNvSpPr/>
          <p:nvPr/>
        </p:nvSpPr>
        <p:spPr>
          <a:xfrm>
            <a:off x="4240771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029098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895354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0129" y="3987562"/>
            <a:ext cx="7405675" cy="1791196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友情提示：马上就去新浪微博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1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时间卡片  ，可以看到其它学员读书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制作约定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2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，可以看到其它学员已经提交的读书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3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、搜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和秋叶一起学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标签，可以看到其它学员已经提交的作业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4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、国内主流出版社都已经和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秋叶 老师合作，有本事，不花钱好书随时让你选！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55091" y="4303808"/>
            <a:ext cx="688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480129" y="2291753"/>
            <a:ext cx="1574654" cy="1086373"/>
            <a:chOff x="107380" y="2024805"/>
            <a:chExt cx="1944270" cy="1341376"/>
          </a:xfrm>
        </p:grpSpPr>
        <p:sp>
          <p:nvSpPr>
            <p:cNvPr id="1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99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元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网易云课堂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在线课程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1639" y="2291754"/>
            <a:ext cx="1574654" cy="1279207"/>
            <a:chOff x="107380" y="2024805"/>
            <a:chExt cx="1944270" cy="1579471"/>
          </a:xfrm>
        </p:grpSpPr>
        <p:sp>
          <p:nvSpPr>
            <p:cNvPr id="21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23411" y="2382195"/>
              <a:ext cx="1728239" cy="1222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购买后去微博私信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秋叶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要福利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QQ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群号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7380" y="2060811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2990" y="2291753"/>
            <a:ext cx="1574654" cy="1086373"/>
            <a:chOff x="107380" y="2024805"/>
            <a:chExt cx="1944270" cy="1341376"/>
          </a:xfrm>
        </p:grpSpPr>
        <p:sp>
          <p:nvSpPr>
            <p:cNvPr id="2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新浪微博晒作业被老师肯定奖励内部选书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53671" y="2291753"/>
            <a:ext cx="1574654" cy="1086373"/>
            <a:chOff x="107380" y="2024805"/>
            <a:chExt cx="1944270" cy="1341376"/>
          </a:xfrm>
        </p:grpSpPr>
        <p:sp>
          <p:nvSpPr>
            <p:cNvPr id="29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出版社寄书到后约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时间卡片 晒读书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0693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6388" y="3953873"/>
            <a:ext cx="7425926" cy="1301778"/>
            <a:chOff x="0" y="3359571"/>
            <a:chExt cx="9169004" cy="1607344"/>
          </a:xfrm>
        </p:grpSpPr>
        <p:sp>
          <p:nvSpPr>
            <p:cNvPr id="5" name="矩形 4"/>
            <p:cNvSpPr/>
            <p:nvPr/>
          </p:nvSpPr>
          <p:spPr>
            <a:xfrm>
              <a:off x="1245140" y="3973770"/>
              <a:ext cx="4572001" cy="5450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74504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  <a:t/>
              </a:r>
              <a:b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</a:br>
              <a:endParaRPr lang="en-US" altLang="zh-CN" sz="1134" kern="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3359571"/>
              <a:ext cx="9169004" cy="1297781"/>
            </a:xfrm>
            <a:prstGeom prst="rect">
              <a:avLst/>
            </a:prstGeom>
            <a:solidFill>
              <a:srgbClr val="E5051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270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692254" y="4134667"/>
              <a:ext cx="3763565" cy="485775"/>
            </a:xfrm>
            <a:prstGeom prst="roundRect">
              <a:avLst/>
            </a:prstGeom>
            <a:solidFill>
              <a:srgbClr val="3E4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8564"/>
            <a:stretch>
              <a:fillRect/>
            </a:stretch>
          </p:blipFill>
          <p:spPr bwMode="auto">
            <a:xfrm>
              <a:off x="3392092" y="3423865"/>
              <a:ext cx="117276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4647012" y="3613174"/>
              <a:ext cx="594123" cy="575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3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搜</a:t>
              </a:r>
              <a:endParaRPr lang="zh-CN" altLang="en-US" sz="4859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5160170" y="3441722"/>
              <a:ext cx="3543296" cy="92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和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3646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秋叶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一起学</a:t>
              </a:r>
              <a:r>
                <a:rPr lang="en-US" altLang="zh-CN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endParaRPr lang="zh-CN" altLang="en-US" sz="1944" kern="0" dirty="0">
                <a:solidFill>
                  <a:srgbClr val="FA7F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638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02924" y="4185981"/>
              <a:ext cx="393496" cy="413243"/>
              <a:chOff x="9704022" y="1833544"/>
              <a:chExt cx="2309787" cy="2425700"/>
            </a:xfrm>
            <a:effectLst>
              <a:outerShdw blurRad="228600" sx="108000" sy="108000" algn="ctr" rotWithShape="0">
                <a:prstClr val="black">
                  <a:alpha val="36000"/>
                </a:prstClr>
              </a:outerShdw>
            </a:effectLst>
          </p:grpSpPr>
          <p:sp>
            <p:nvSpPr>
              <p:cNvPr id="23" name="矩形 5"/>
              <p:cNvSpPr/>
              <p:nvPr/>
            </p:nvSpPr>
            <p:spPr>
              <a:xfrm>
                <a:off x="9704022" y="2120283"/>
                <a:ext cx="2309787" cy="1754805"/>
              </a:xfrm>
              <a:custGeom>
                <a:avLst/>
                <a:gdLst>
                  <a:gd name="connsiteX0" fmla="*/ 0 w 2294005"/>
                  <a:gd name="connsiteY0" fmla="*/ 0 h 1754805"/>
                  <a:gd name="connsiteX1" fmla="*/ 2294005 w 2294005"/>
                  <a:gd name="connsiteY1" fmla="*/ 0 h 1754805"/>
                  <a:gd name="connsiteX2" fmla="*/ 2294005 w 2294005"/>
                  <a:gd name="connsiteY2" fmla="*/ 1754805 h 1754805"/>
                  <a:gd name="connsiteX3" fmla="*/ 0 w 2294005"/>
                  <a:gd name="connsiteY3" fmla="*/ 1754805 h 1754805"/>
                  <a:gd name="connsiteX4" fmla="*/ 0 w 2294005"/>
                  <a:gd name="connsiteY4" fmla="*/ 0 h 1754805"/>
                  <a:gd name="connsiteX0" fmla="*/ 0 w 2322140"/>
                  <a:gd name="connsiteY0" fmla="*/ 0 h 1754805"/>
                  <a:gd name="connsiteX1" fmla="*/ 2294005 w 2322140"/>
                  <a:gd name="connsiteY1" fmla="*/ 0 h 1754805"/>
                  <a:gd name="connsiteX2" fmla="*/ 2322140 w 2322140"/>
                  <a:gd name="connsiteY2" fmla="*/ 1628196 h 1754805"/>
                  <a:gd name="connsiteX3" fmla="*/ 0 w 2322140"/>
                  <a:gd name="connsiteY3" fmla="*/ 1754805 h 1754805"/>
                  <a:gd name="connsiteX4" fmla="*/ 0 w 2322140"/>
                  <a:gd name="connsiteY4" fmla="*/ 0 h 17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140" h="1754805">
                    <a:moveTo>
                      <a:pt x="0" y="0"/>
                    </a:moveTo>
                    <a:lnTo>
                      <a:pt x="2294005" y="0"/>
                    </a:lnTo>
                    <a:lnTo>
                      <a:pt x="2322140" y="1628196"/>
                    </a:lnTo>
                    <a:lnTo>
                      <a:pt x="0" y="17548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A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18090" y="2001444"/>
                <a:ext cx="2295719" cy="1828421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59643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19304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62546"/>
                    </a:lnTo>
                    <a:cubicBezTo>
                      <a:pt x="939619" y="1845915"/>
                      <a:pt x="885794" y="1842589"/>
                      <a:pt x="986971" y="1830615"/>
                    </a:cubicBezTo>
                    <a:cubicBezTo>
                      <a:pt x="1088148" y="1818641"/>
                      <a:pt x="1180495" y="1820636"/>
                      <a:pt x="1384300" y="1790700"/>
                    </a:cubicBez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704022" y="1833544"/>
                <a:ext cx="2209800" cy="2425700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24257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77060"/>
                    </a:lnTo>
                    <a:lnTo>
                      <a:pt x="711200" y="2425700"/>
                    </a:lnTo>
                    <a:lnTo>
                      <a:pt x="1384300" y="1790700"/>
                    </a:ln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21A5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5229225" y="4188246"/>
              <a:ext cx="1596629" cy="437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ker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网易云课堂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7267" y="4179911"/>
              <a:ext cx="1650206" cy="3952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/>
            </p:cNvGrpSpPr>
            <p:nvPr/>
          </p:nvGrpSpPr>
          <p:grpSpPr bwMode="auto">
            <a:xfrm>
              <a:off x="6742510" y="4271590"/>
              <a:ext cx="291703" cy="205978"/>
              <a:chOff x="6744072" y="3965894"/>
              <a:chExt cx="409599" cy="28931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6744072" y="3965894"/>
                <a:ext cx="265821" cy="265905"/>
              </a:xfrm>
              <a:prstGeom prst="donut">
                <a:avLst>
                  <a:gd name="adj" fmla="val 18732"/>
                </a:avLst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流程图: 终止 21"/>
              <p:cNvSpPr/>
              <p:nvPr/>
            </p:nvSpPr>
            <p:spPr>
              <a:xfrm rot="2172947">
                <a:off x="6938005" y="4210059"/>
                <a:ext cx="215666" cy="45153"/>
              </a:xfrm>
              <a:prstGeom prst="flowChartTerminator">
                <a:avLst/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008019" y="4183482"/>
              <a:ext cx="757239" cy="76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</a:p>
          </p:txBody>
        </p:sp>
        <p:sp>
          <p:nvSpPr>
            <p:cNvPr id="16" name="流程图: 终止 15"/>
            <p:cNvSpPr/>
            <p:nvPr/>
          </p:nvSpPr>
          <p:spPr>
            <a:xfrm rot="2459239">
              <a:off x="7556898" y="4838327"/>
              <a:ext cx="607219" cy="128588"/>
            </a:xfrm>
            <a:prstGeom prst="flowChartTerminator">
              <a:avLst/>
            </a:prstGeom>
            <a:solidFill>
              <a:srgbClr val="5D61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" name="组合 7"/>
            <p:cNvGrpSpPr>
              <a:grpSpLocks/>
            </p:cNvGrpSpPr>
            <p:nvPr/>
          </p:nvGrpSpPr>
          <p:grpSpPr bwMode="auto">
            <a:xfrm>
              <a:off x="6967538" y="4056086"/>
              <a:ext cx="846535" cy="846535"/>
              <a:chOff x="9216452" y="7221413"/>
              <a:chExt cx="998633" cy="998634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9216452" y="7221413"/>
                <a:ext cx="998633" cy="998634"/>
              </a:xfrm>
              <a:prstGeom prst="donut">
                <a:avLst>
                  <a:gd name="adj" fmla="val 8808"/>
                </a:avLst>
              </a:prstGeom>
              <a:solidFill>
                <a:srgbClr val="5D617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94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9293373" y="7298335"/>
                <a:ext cx="844790" cy="844790"/>
              </a:xfrm>
              <a:prstGeom prst="ellipse">
                <a:avLst/>
              </a:prstGeom>
            </p:spPr>
          </p:pic>
        </p:grpSp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20243" y="4353743"/>
              <a:ext cx="3107857" cy="345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216" kern="0">
                  <a:solidFill>
                    <a:srgbClr val="F9655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网易云课堂最受欢迎的付费职场课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68540" y="1387104"/>
            <a:ext cx="5481623" cy="2353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和秋叶一起学</a:t>
            </a: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学员读书笔记</a:t>
            </a:r>
            <a:r>
              <a:rPr lang="en-US" altLang="zh-CN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143</a:t>
            </a:r>
            <a:r>
              <a:rPr lang="zh-CN" altLang="en-US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3564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你也想做？请马上</a:t>
            </a:r>
            <a:r>
              <a:rPr lang="en-US" altLang="zh-CN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时间卡片 约定</a:t>
            </a:r>
            <a:endParaRPr lang="en-US" altLang="zh-CN" sz="2268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我们免费指导你做出好读书笔记</a:t>
            </a:r>
            <a:r>
              <a:rPr lang="en-US" altLang="zh-CN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xmlns="" val="344601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674735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下面为飞机</a:t>
            </a:r>
            <a:r>
              <a:rPr lang="en-US" altLang="zh-CN" sz="9600" b="1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(</a:t>
            </a:r>
            <a:r>
              <a:rPr lang="en-US" altLang="zh-CN" sz="9600" b="1" dirty="0" err="1" smtClean="0">
                <a:solidFill>
                  <a:prstClr val="black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zhu</a:t>
            </a:r>
            <a:r>
              <a:rPr lang="en-US" altLang="zh-CN" sz="9600" b="1" dirty="0" smtClean="0">
                <a:solidFill>
                  <a:prstClr val="black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)</a:t>
            </a:r>
            <a:r>
              <a:rPr lang="zh-CN" altLang="en-US" sz="9600" b="1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稿</a:t>
            </a:r>
            <a:endParaRPr lang="en-US" altLang="zh-CN" sz="9600" b="1" dirty="0" smtClea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4650" y="6395095"/>
            <a:ext cx="512144" cy="4185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8729" y="5766715"/>
            <a:ext cx="1024944" cy="8376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4207" y="5024303"/>
            <a:ext cx="1420870" cy="11612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2542" y="3875491"/>
            <a:ext cx="1902592" cy="1554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879" y="1970306"/>
            <a:ext cx="2829356" cy="231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917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071514" y="2228671"/>
            <a:ext cx="10048973" cy="226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看看小米如何构建用户的</a:t>
            </a:r>
          </a:p>
          <a:p>
            <a:pPr algn="ctr">
              <a:lnSpc>
                <a:spcPct val="150000"/>
              </a:lnSpc>
            </a:pPr>
            <a:r>
              <a:rPr lang="zh-CN" altLang="en-US" sz="6000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“参与感”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82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618411"/>
            <a:ext cx="12192000" cy="1446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kern="2000" spc="600" dirty="0">
                <a:solidFill>
                  <a:prstClr val="white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书体坊兰亭体" panose="03000509000000000000" pitchFamily="65" charset="-122"/>
                <a:ea typeface="书体坊兰亭体" panose="03000509000000000000" pitchFamily="65" charset="-122"/>
                <a:cs typeface="Segoe UI Black" panose="020B0A02040204020203" pitchFamily="34" charset="0"/>
              </a:rPr>
              <a:t>参与感三三法则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1765032"/>
            <a:ext cx="12192000" cy="9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因为小米用了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045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397453" y="2462213"/>
            <a:ext cx="3444081" cy="2324100"/>
          </a:xfrm>
          <a:prstGeom prst="roundRect">
            <a:avLst>
              <a:gd name="adj" fmla="val 10152"/>
            </a:avLst>
          </a:prstGeom>
          <a:solidFill>
            <a:srgbClr val="CC1A3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8254759" y="2462213"/>
            <a:ext cx="3444081" cy="2324100"/>
          </a:xfrm>
          <a:prstGeom prst="roundRect">
            <a:avLst>
              <a:gd name="adj" fmla="val 10152"/>
            </a:avLst>
          </a:prstGeom>
          <a:solidFill>
            <a:srgbClr val="77B9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40147" y="2462213"/>
            <a:ext cx="3444081" cy="2324100"/>
          </a:xfrm>
          <a:prstGeom prst="roundRect">
            <a:avLst>
              <a:gd name="adj" fmla="val 10152"/>
            </a:avLst>
          </a:prstGeom>
          <a:solidFill>
            <a:srgbClr val="007ED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841" y="3301097"/>
            <a:ext cx="205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MIUI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25129" y="337399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开放参与节点</a:t>
            </a:r>
            <a:endParaRPr lang="en-US" altLang="zh-CN" sz="2800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86068" y="3272139"/>
            <a:ext cx="645751" cy="646331"/>
            <a:chOff x="5425636" y="2514646"/>
            <a:chExt cx="1290312" cy="1291472"/>
          </a:xfrm>
        </p:grpSpPr>
        <p:sp>
          <p:nvSpPr>
            <p:cNvPr id="40" name="矩形 39"/>
            <p:cNvSpPr/>
            <p:nvPr/>
          </p:nvSpPr>
          <p:spPr>
            <a:xfrm>
              <a:off x="5425636" y="3190653"/>
              <a:ext cx="1290312" cy="615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706402" y="2776269"/>
              <a:ext cx="223734" cy="2551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流程图: 延期 41"/>
            <p:cNvSpPr/>
            <p:nvPr/>
          </p:nvSpPr>
          <p:spPr>
            <a:xfrm rot="16200000">
              <a:off x="5673320" y="3044840"/>
              <a:ext cx="289899" cy="291625"/>
            </a:xfrm>
            <a:prstGeom prst="flowChartDela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191899" y="2776269"/>
              <a:ext cx="223734" cy="2551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流程图: 延期 43"/>
            <p:cNvSpPr/>
            <p:nvPr/>
          </p:nvSpPr>
          <p:spPr>
            <a:xfrm rot="16200000">
              <a:off x="6158817" y="3044840"/>
              <a:ext cx="289899" cy="291625"/>
            </a:xfrm>
            <a:prstGeom prst="flowChartDela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形标注 44"/>
            <p:cNvSpPr/>
            <p:nvPr/>
          </p:nvSpPr>
          <p:spPr>
            <a:xfrm>
              <a:off x="5731922" y="2524789"/>
              <a:ext cx="312803" cy="189149"/>
            </a:xfrm>
            <a:prstGeom prst="wedgeEllipseCallo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形标注 45"/>
            <p:cNvSpPr/>
            <p:nvPr/>
          </p:nvSpPr>
          <p:spPr>
            <a:xfrm flipH="1">
              <a:off x="6102829" y="2514646"/>
              <a:ext cx="312803" cy="189149"/>
            </a:xfrm>
            <a:prstGeom prst="wedgeEllipseCallo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397058" y="3373994"/>
            <a:ext cx="2339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设计互动方式</a:t>
            </a:r>
            <a:endParaRPr lang="en-US" altLang="zh-CN" sz="2800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560828" y="3258792"/>
            <a:ext cx="443075" cy="688636"/>
            <a:chOff x="9653343" y="2742224"/>
            <a:chExt cx="763570" cy="1186756"/>
          </a:xfrm>
        </p:grpSpPr>
        <p:sp>
          <p:nvSpPr>
            <p:cNvPr id="48" name="圆角矩形 7177"/>
            <p:cNvSpPr/>
            <p:nvPr/>
          </p:nvSpPr>
          <p:spPr>
            <a:xfrm>
              <a:off x="9653343" y="2742224"/>
              <a:ext cx="763570" cy="1186756"/>
            </a:xfrm>
            <a:custGeom>
              <a:avLst/>
              <a:gdLst/>
              <a:ahLst/>
              <a:cxnLst/>
              <a:rect l="l" t="t" r="r" b="b"/>
              <a:pathLst>
                <a:path w="3168352" h="4374096">
                  <a:moveTo>
                    <a:pt x="1584176" y="4115631"/>
                  </a:moveTo>
                  <a:cubicBezTo>
                    <a:pt x="1533675" y="4115631"/>
                    <a:pt x="1492736" y="4156570"/>
                    <a:pt x="1492736" y="4207071"/>
                  </a:cubicBezTo>
                  <a:cubicBezTo>
                    <a:pt x="1492736" y="4257572"/>
                    <a:pt x="1533675" y="4298511"/>
                    <a:pt x="1584176" y="4298511"/>
                  </a:cubicBezTo>
                  <a:cubicBezTo>
                    <a:pt x="1634677" y="4298511"/>
                    <a:pt x="1675616" y="4257572"/>
                    <a:pt x="1675616" y="4207071"/>
                  </a:cubicBezTo>
                  <a:cubicBezTo>
                    <a:pt x="1675616" y="4156570"/>
                    <a:pt x="1634677" y="4115631"/>
                    <a:pt x="1584176" y="4115631"/>
                  </a:cubicBezTo>
                  <a:close/>
                  <a:moveTo>
                    <a:pt x="671590" y="297212"/>
                  </a:moveTo>
                  <a:cubicBezTo>
                    <a:pt x="419580" y="297212"/>
                    <a:pt x="215284" y="501508"/>
                    <a:pt x="215284" y="753518"/>
                  </a:cubicBezTo>
                  <a:lnTo>
                    <a:pt x="215284" y="3620578"/>
                  </a:lnTo>
                  <a:cubicBezTo>
                    <a:pt x="215284" y="3872588"/>
                    <a:pt x="419580" y="4076884"/>
                    <a:pt x="671590" y="4076884"/>
                  </a:cubicBezTo>
                  <a:lnTo>
                    <a:pt x="2496762" y="4076884"/>
                  </a:lnTo>
                  <a:cubicBezTo>
                    <a:pt x="2748772" y="4076884"/>
                    <a:pt x="2953068" y="3872588"/>
                    <a:pt x="2953068" y="3620578"/>
                  </a:cubicBezTo>
                  <a:lnTo>
                    <a:pt x="2953068" y="753518"/>
                  </a:lnTo>
                  <a:cubicBezTo>
                    <a:pt x="2953068" y="501508"/>
                    <a:pt x="2748772" y="297212"/>
                    <a:pt x="2496762" y="297212"/>
                  </a:cubicBezTo>
                  <a:close/>
                  <a:moveTo>
                    <a:pt x="528070" y="0"/>
                  </a:moveTo>
                  <a:lnTo>
                    <a:pt x="2640282" y="0"/>
                  </a:lnTo>
                  <a:cubicBezTo>
                    <a:pt x="2931928" y="0"/>
                    <a:pt x="3168352" y="236424"/>
                    <a:pt x="3168352" y="528070"/>
                  </a:cubicBezTo>
                  <a:lnTo>
                    <a:pt x="3168352" y="3846026"/>
                  </a:lnTo>
                  <a:cubicBezTo>
                    <a:pt x="3168352" y="4137672"/>
                    <a:pt x="2931928" y="4374096"/>
                    <a:pt x="2640282" y="4374096"/>
                  </a:cubicBezTo>
                  <a:lnTo>
                    <a:pt x="528070" y="4374096"/>
                  </a:lnTo>
                  <a:cubicBezTo>
                    <a:pt x="236424" y="4374096"/>
                    <a:pt x="0" y="4137672"/>
                    <a:pt x="0" y="3846026"/>
                  </a:cubicBezTo>
                  <a:lnTo>
                    <a:pt x="0" y="528070"/>
                  </a:lnTo>
                  <a:cubicBezTo>
                    <a:pt x="0" y="236424"/>
                    <a:pt x="236424" y="0"/>
                    <a:pt x="528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上箭头 48"/>
            <p:cNvSpPr/>
            <p:nvPr/>
          </p:nvSpPr>
          <p:spPr>
            <a:xfrm>
              <a:off x="9818311" y="2989759"/>
              <a:ext cx="433633" cy="593888"/>
            </a:xfrm>
            <a:prstGeom prst="upArrow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10148251" y="2842618"/>
              <a:ext cx="186177" cy="147141"/>
            </a:xfrm>
            <a:custGeom>
              <a:avLst/>
              <a:gdLst>
                <a:gd name="T0" fmla="*/ 70 w 109"/>
                <a:gd name="T1" fmla="*/ 4 h 85"/>
                <a:gd name="T2" fmla="*/ 8 w 109"/>
                <a:gd name="T3" fmla="*/ 26 h 85"/>
                <a:gd name="T4" fmla="*/ 0 w 109"/>
                <a:gd name="T5" fmla="*/ 77 h 85"/>
                <a:gd name="T6" fmla="*/ 80 w 109"/>
                <a:gd name="T7" fmla="*/ 85 h 85"/>
                <a:gd name="T8" fmla="*/ 87 w 109"/>
                <a:gd name="T9" fmla="*/ 34 h 85"/>
                <a:gd name="T10" fmla="*/ 99 w 109"/>
                <a:gd name="T11" fmla="*/ 43 h 85"/>
                <a:gd name="T12" fmla="*/ 109 w 109"/>
                <a:gd name="T13" fmla="*/ 33 h 85"/>
                <a:gd name="T14" fmla="*/ 84 w 109"/>
                <a:gd name="T15" fmla="*/ 4 h 85"/>
                <a:gd name="T16" fmla="*/ 97 w 109"/>
                <a:gd name="T17" fmla="*/ 35 h 85"/>
                <a:gd name="T18" fmla="*/ 80 w 109"/>
                <a:gd name="T19" fmla="*/ 18 h 85"/>
                <a:gd name="T20" fmla="*/ 80 w 109"/>
                <a:gd name="T21" fmla="*/ 62 h 85"/>
                <a:gd name="T22" fmla="*/ 74 w 109"/>
                <a:gd name="T23" fmla="*/ 62 h 85"/>
                <a:gd name="T24" fmla="*/ 74 w 109"/>
                <a:gd name="T25" fmla="*/ 18 h 85"/>
                <a:gd name="T26" fmla="*/ 57 w 109"/>
                <a:gd name="T27" fmla="*/ 35 h 85"/>
                <a:gd name="T28" fmla="*/ 53 w 109"/>
                <a:gd name="T29" fmla="*/ 35 h 85"/>
                <a:gd name="T30" fmla="*/ 75 w 109"/>
                <a:gd name="T31" fmla="*/ 9 h 85"/>
                <a:gd name="T32" fmla="*/ 101 w 109"/>
                <a:gd name="T33" fmla="*/ 31 h 85"/>
                <a:gd name="T34" fmla="*/ 101 w 109"/>
                <a:gd name="T35" fmla="*/ 35 h 85"/>
                <a:gd name="T36" fmla="*/ 67 w 109"/>
                <a:gd name="T37" fmla="*/ 63 h 85"/>
                <a:gd name="T38" fmla="*/ 67 w 109"/>
                <a:gd name="T39" fmla="*/ 48 h 85"/>
                <a:gd name="T40" fmla="*/ 45 w 109"/>
                <a:gd name="T41" fmla="*/ 31 h 85"/>
                <a:gd name="T42" fmla="*/ 55 w 109"/>
                <a:gd name="T43" fmla="*/ 43 h 85"/>
                <a:gd name="T44" fmla="*/ 67 w 109"/>
                <a:gd name="T45" fmla="*/ 34 h 85"/>
                <a:gd name="T46" fmla="*/ 49 w 109"/>
                <a:gd name="T47" fmla="*/ 57 h 85"/>
                <a:gd name="T48" fmla="*/ 38 w 109"/>
                <a:gd name="T49" fmla="*/ 57 h 85"/>
                <a:gd name="T50" fmla="*/ 45 w 109"/>
                <a:gd name="T51" fmla="*/ 31 h 85"/>
                <a:gd name="T52" fmla="*/ 6 w 109"/>
                <a:gd name="T53" fmla="*/ 36 h 85"/>
                <a:gd name="T54" fmla="*/ 6 w 109"/>
                <a:gd name="T55" fmla="*/ 76 h 85"/>
                <a:gd name="T56" fmla="*/ 32 w 109"/>
                <a:gd name="T57" fmla="*/ 60 h 85"/>
                <a:gd name="T58" fmla="*/ 44 w 109"/>
                <a:gd name="T59" fmla="*/ 66 h 85"/>
                <a:gd name="T60" fmla="*/ 55 w 109"/>
                <a:gd name="T61" fmla="*/ 60 h 85"/>
                <a:gd name="T62" fmla="*/ 10 w 109"/>
                <a:gd name="T63" fmla="*/ 80 h 85"/>
                <a:gd name="T64" fmla="*/ 77 w 109"/>
                <a:gd name="T65" fmla="*/ 72 h 85"/>
                <a:gd name="T66" fmla="*/ 81 w 109"/>
                <a:gd name="T67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5">
                  <a:moveTo>
                    <a:pt x="84" y="4"/>
                  </a:moveTo>
                  <a:cubicBezTo>
                    <a:pt x="80" y="0"/>
                    <a:pt x="74" y="0"/>
                    <a:pt x="70" y="4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29"/>
                    <a:pt x="0" y="3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1"/>
                    <a:pt x="4" y="85"/>
                    <a:pt x="8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4" y="85"/>
                    <a:pt x="87" y="81"/>
                    <a:pt x="87" y="77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2"/>
                    <a:pt x="97" y="43"/>
                    <a:pt x="99" y="43"/>
                  </a:cubicBezTo>
                  <a:cubicBezTo>
                    <a:pt x="102" y="43"/>
                    <a:pt x="104" y="42"/>
                    <a:pt x="106" y="40"/>
                  </a:cubicBezTo>
                  <a:cubicBezTo>
                    <a:pt x="108" y="38"/>
                    <a:pt x="109" y="36"/>
                    <a:pt x="109" y="33"/>
                  </a:cubicBezTo>
                  <a:cubicBezTo>
                    <a:pt x="109" y="30"/>
                    <a:pt x="108" y="28"/>
                    <a:pt x="106" y="26"/>
                  </a:cubicBezTo>
                  <a:cubicBezTo>
                    <a:pt x="106" y="26"/>
                    <a:pt x="84" y="4"/>
                    <a:pt x="84" y="4"/>
                  </a:cubicBezTo>
                  <a:close/>
                  <a:moveTo>
                    <a:pt x="101" y="35"/>
                  </a:moveTo>
                  <a:cubicBezTo>
                    <a:pt x="100" y="36"/>
                    <a:pt x="98" y="36"/>
                    <a:pt x="97" y="35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4"/>
                    <a:pt x="79" y="65"/>
                    <a:pt x="77" y="65"/>
                  </a:cubicBezTo>
                  <a:cubicBezTo>
                    <a:pt x="76" y="65"/>
                    <a:pt x="74" y="64"/>
                    <a:pt x="74" y="62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68" y="23"/>
                    <a:pt x="68" y="23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6"/>
                    <a:pt x="55" y="36"/>
                    <a:pt x="55" y="36"/>
                  </a:cubicBezTo>
                  <a:cubicBezTo>
                    <a:pt x="54" y="36"/>
                    <a:pt x="53" y="36"/>
                    <a:pt x="53" y="35"/>
                  </a:cubicBezTo>
                  <a:cubicBezTo>
                    <a:pt x="51" y="34"/>
                    <a:pt x="51" y="32"/>
                    <a:pt x="53" y="31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8" y="8"/>
                    <a:pt x="79" y="9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2" y="34"/>
                    <a:pt x="102" y="34"/>
                    <a:pt x="101" y="35"/>
                  </a:cubicBezTo>
                  <a:close/>
                  <a:moveTo>
                    <a:pt x="67" y="62"/>
                  </a:moveTo>
                  <a:cubicBezTo>
                    <a:pt x="67" y="62"/>
                    <a:pt x="67" y="63"/>
                    <a:pt x="67" y="63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67" y="48"/>
                    <a:pt x="67" y="48"/>
                    <a:pt x="67" y="48"/>
                  </a:cubicBezTo>
                  <a:lnTo>
                    <a:pt x="67" y="62"/>
                  </a:lnTo>
                  <a:close/>
                  <a:moveTo>
                    <a:pt x="45" y="31"/>
                  </a:moveTo>
                  <a:cubicBezTo>
                    <a:pt x="44" y="34"/>
                    <a:pt x="45" y="38"/>
                    <a:pt x="48" y="40"/>
                  </a:cubicBezTo>
                  <a:cubicBezTo>
                    <a:pt x="50" y="42"/>
                    <a:pt x="52" y="43"/>
                    <a:pt x="55" y="43"/>
                  </a:cubicBezTo>
                  <a:cubicBezTo>
                    <a:pt x="57" y="43"/>
                    <a:pt x="60" y="42"/>
                    <a:pt x="61" y="40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7" y="59"/>
                    <a:pt x="45" y="60"/>
                    <a:pt x="44" y="60"/>
                  </a:cubicBezTo>
                  <a:cubicBezTo>
                    <a:pt x="42" y="60"/>
                    <a:pt x="41" y="59"/>
                    <a:pt x="38" y="5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45" y="31"/>
                  </a:lnTo>
                  <a:close/>
                  <a:moveTo>
                    <a:pt x="6" y="76"/>
                  </a:moveTo>
                  <a:cubicBezTo>
                    <a:pt x="6" y="36"/>
                    <a:pt x="6" y="36"/>
                    <a:pt x="6" y="36"/>
                  </a:cubicBezTo>
                  <a:cubicBezTo>
                    <a:pt x="28" y="56"/>
                    <a:pt x="28" y="56"/>
                    <a:pt x="28" y="56"/>
                  </a:cubicBezTo>
                  <a:lnTo>
                    <a:pt x="6" y="76"/>
                  </a:lnTo>
                  <a:close/>
                  <a:moveTo>
                    <a:pt x="10" y="80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5"/>
                    <a:pt x="41" y="66"/>
                    <a:pt x="44" y="66"/>
                  </a:cubicBezTo>
                  <a:cubicBezTo>
                    <a:pt x="47" y="66"/>
                    <a:pt x="49" y="65"/>
                    <a:pt x="51" y="6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8" y="80"/>
                    <a:pt x="78" y="80"/>
                    <a:pt x="78" y="80"/>
                  </a:cubicBezTo>
                  <a:lnTo>
                    <a:pt x="10" y="80"/>
                  </a:lnTo>
                  <a:close/>
                  <a:moveTo>
                    <a:pt x="77" y="72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79" y="72"/>
                    <a:pt x="80" y="71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lnTo>
                    <a:pt x="77" y="72"/>
                  </a:lnTo>
                  <a:close/>
                </a:path>
              </a:pathLst>
            </a:custGeom>
            <a:solidFill>
              <a:schemeClr val="bg1"/>
            </a:solidFill>
            <a:ln w="127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9180410" y="337399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扩散口碑时间</a:t>
            </a:r>
            <a:endParaRPr lang="en-US" altLang="zh-CN" sz="2800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0148" y="4877497"/>
            <a:ext cx="344408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用户参与</a:t>
            </a:r>
            <a:r>
              <a:rPr lang="en-US" altLang="zh-CN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MIUI</a:t>
            </a:r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测试和发布</a:t>
            </a:r>
          </a:p>
          <a:p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97453" y="4877497"/>
            <a:ext cx="344408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论坛讨论</a:t>
            </a:r>
            <a:endParaRPr lang="en-US" altLang="zh-CN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每周五更新</a:t>
            </a:r>
            <a:endParaRPr lang="en-US" altLang="zh-CN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开展荣誉开发组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254760" y="4882253"/>
            <a:ext cx="344408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成功升级分享</a:t>
            </a:r>
            <a:endParaRPr lang="en-US" altLang="zh-CN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四格体验报告</a:t>
            </a:r>
            <a:endParaRPr lang="en-US" altLang="zh-CN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微电影</a:t>
            </a:r>
            <a:r>
              <a:rPr lang="en-US" altLang="zh-CN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《100</a:t>
            </a:r>
            <a:r>
              <a:rPr lang="zh-CN" altLang="en-US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个梦想赞助商</a:t>
            </a:r>
            <a:r>
              <a:rPr lang="en-US" altLang="zh-CN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》</a:t>
            </a:r>
            <a:endParaRPr lang="zh-CN" altLang="en-US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0" y="715420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橙色星期五</a:t>
            </a:r>
            <a:endParaRPr lang="en-US" altLang="zh-CN" sz="4000" dirty="0">
              <a:solidFill>
                <a:prstClr val="white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93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49276" y="2316931"/>
            <a:ext cx="2865749" cy="3099919"/>
            <a:chOff x="1573052" y="2316931"/>
            <a:chExt cx="2865749" cy="3099919"/>
          </a:xfrm>
        </p:grpSpPr>
        <p:sp>
          <p:nvSpPr>
            <p:cNvPr id="5" name="椭圆 4"/>
            <p:cNvSpPr/>
            <p:nvPr/>
          </p:nvSpPr>
          <p:spPr>
            <a:xfrm>
              <a:off x="2002710" y="2316931"/>
              <a:ext cx="2055044" cy="2055044"/>
            </a:xfrm>
            <a:prstGeom prst="ellipse">
              <a:avLst/>
            </a:prstGeom>
            <a:solidFill>
              <a:srgbClr val="44AB38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02710" y="2882788"/>
              <a:ext cx="20550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MIUI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59707" y="4427949"/>
              <a:ext cx="27790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开放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参与节点</a:t>
              </a:r>
              <a:endParaRPr lang="en-US" altLang="zh-CN" sz="20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73052" y="4801297"/>
              <a:ext cx="286574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用户参与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MIUI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测试和发布</a:t>
              </a:r>
              <a:endParaRPr lang="zh-CN" altLang="en-US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endParaRPr lang="zh-CN" altLang="en-US" dirty="0"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03978" y="2330041"/>
            <a:ext cx="3502837" cy="3548474"/>
            <a:chOff x="7784288" y="2330041"/>
            <a:chExt cx="3502837" cy="3548474"/>
          </a:xfrm>
        </p:grpSpPr>
        <p:sp>
          <p:nvSpPr>
            <p:cNvPr id="7" name="椭圆 6"/>
            <p:cNvSpPr/>
            <p:nvPr/>
          </p:nvSpPr>
          <p:spPr>
            <a:xfrm>
              <a:off x="8187916" y="2330041"/>
              <a:ext cx="2055044" cy="2055044"/>
            </a:xfrm>
            <a:prstGeom prst="ellipse">
              <a:avLst/>
            </a:prstGeom>
            <a:solidFill>
              <a:srgbClr val="3894B0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833653" y="2742224"/>
              <a:ext cx="763570" cy="1186756"/>
              <a:chOff x="9699603" y="2357419"/>
              <a:chExt cx="763570" cy="1186756"/>
            </a:xfrm>
          </p:grpSpPr>
          <p:sp>
            <p:nvSpPr>
              <p:cNvPr id="18" name="圆角矩形 7177"/>
              <p:cNvSpPr/>
              <p:nvPr/>
            </p:nvSpPr>
            <p:spPr>
              <a:xfrm>
                <a:off x="9699603" y="2357419"/>
                <a:ext cx="763570" cy="1186756"/>
              </a:xfrm>
              <a:custGeom>
                <a:avLst/>
                <a:gdLst/>
                <a:ahLst/>
                <a:cxnLst/>
                <a:rect l="l" t="t" r="r" b="b"/>
                <a:pathLst>
                  <a:path w="3168352" h="4374096">
                    <a:moveTo>
                      <a:pt x="1584176" y="4115631"/>
                    </a:moveTo>
                    <a:cubicBezTo>
                      <a:pt x="1533675" y="4115631"/>
                      <a:pt x="1492736" y="4156570"/>
                      <a:pt x="1492736" y="4207071"/>
                    </a:cubicBezTo>
                    <a:cubicBezTo>
                      <a:pt x="1492736" y="4257572"/>
                      <a:pt x="1533675" y="4298511"/>
                      <a:pt x="1584176" y="4298511"/>
                    </a:cubicBezTo>
                    <a:cubicBezTo>
                      <a:pt x="1634677" y="4298511"/>
                      <a:pt x="1675616" y="4257572"/>
                      <a:pt x="1675616" y="4207071"/>
                    </a:cubicBezTo>
                    <a:cubicBezTo>
                      <a:pt x="1675616" y="4156570"/>
                      <a:pt x="1634677" y="4115631"/>
                      <a:pt x="1584176" y="4115631"/>
                    </a:cubicBezTo>
                    <a:close/>
                    <a:moveTo>
                      <a:pt x="671590" y="297212"/>
                    </a:moveTo>
                    <a:cubicBezTo>
                      <a:pt x="419580" y="297212"/>
                      <a:pt x="215284" y="501508"/>
                      <a:pt x="215284" y="753518"/>
                    </a:cubicBezTo>
                    <a:lnTo>
                      <a:pt x="215284" y="3620578"/>
                    </a:lnTo>
                    <a:cubicBezTo>
                      <a:pt x="215284" y="3872588"/>
                      <a:pt x="419580" y="4076884"/>
                      <a:pt x="671590" y="4076884"/>
                    </a:cubicBezTo>
                    <a:lnTo>
                      <a:pt x="2496762" y="4076884"/>
                    </a:lnTo>
                    <a:cubicBezTo>
                      <a:pt x="2748772" y="4076884"/>
                      <a:pt x="2953068" y="3872588"/>
                      <a:pt x="2953068" y="3620578"/>
                    </a:cubicBezTo>
                    <a:lnTo>
                      <a:pt x="2953068" y="753518"/>
                    </a:lnTo>
                    <a:cubicBezTo>
                      <a:pt x="2953068" y="501508"/>
                      <a:pt x="2748772" y="297212"/>
                      <a:pt x="2496762" y="297212"/>
                    </a:cubicBezTo>
                    <a:close/>
                    <a:moveTo>
                      <a:pt x="528070" y="0"/>
                    </a:moveTo>
                    <a:lnTo>
                      <a:pt x="2640282" y="0"/>
                    </a:lnTo>
                    <a:cubicBezTo>
                      <a:pt x="2931928" y="0"/>
                      <a:pt x="3168352" y="236424"/>
                      <a:pt x="3168352" y="528070"/>
                    </a:cubicBezTo>
                    <a:lnTo>
                      <a:pt x="3168352" y="3846026"/>
                    </a:lnTo>
                    <a:cubicBezTo>
                      <a:pt x="3168352" y="4137672"/>
                      <a:pt x="2931928" y="4374096"/>
                      <a:pt x="2640282" y="4374096"/>
                    </a:cubicBezTo>
                    <a:lnTo>
                      <a:pt x="528070" y="4374096"/>
                    </a:lnTo>
                    <a:cubicBezTo>
                      <a:pt x="236424" y="4374096"/>
                      <a:pt x="0" y="4137672"/>
                      <a:pt x="0" y="3846026"/>
                    </a:cubicBezTo>
                    <a:lnTo>
                      <a:pt x="0" y="528070"/>
                    </a:lnTo>
                    <a:cubicBezTo>
                      <a:pt x="0" y="236424"/>
                      <a:pt x="236424" y="0"/>
                      <a:pt x="528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上箭头 18"/>
              <p:cNvSpPr/>
              <p:nvPr/>
            </p:nvSpPr>
            <p:spPr>
              <a:xfrm>
                <a:off x="9864571" y="2604954"/>
                <a:ext cx="433633" cy="593888"/>
              </a:xfrm>
              <a:prstGeom prst="upArrow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10194511" y="2457813"/>
                <a:ext cx="186177" cy="147141"/>
              </a:xfrm>
              <a:custGeom>
                <a:avLst/>
                <a:gdLst>
                  <a:gd name="T0" fmla="*/ 70 w 109"/>
                  <a:gd name="T1" fmla="*/ 4 h 85"/>
                  <a:gd name="T2" fmla="*/ 8 w 109"/>
                  <a:gd name="T3" fmla="*/ 26 h 85"/>
                  <a:gd name="T4" fmla="*/ 0 w 109"/>
                  <a:gd name="T5" fmla="*/ 77 h 85"/>
                  <a:gd name="T6" fmla="*/ 80 w 109"/>
                  <a:gd name="T7" fmla="*/ 85 h 85"/>
                  <a:gd name="T8" fmla="*/ 87 w 109"/>
                  <a:gd name="T9" fmla="*/ 34 h 85"/>
                  <a:gd name="T10" fmla="*/ 99 w 109"/>
                  <a:gd name="T11" fmla="*/ 43 h 85"/>
                  <a:gd name="T12" fmla="*/ 109 w 109"/>
                  <a:gd name="T13" fmla="*/ 33 h 85"/>
                  <a:gd name="T14" fmla="*/ 84 w 109"/>
                  <a:gd name="T15" fmla="*/ 4 h 85"/>
                  <a:gd name="T16" fmla="*/ 97 w 109"/>
                  <a:gd name="T17" fmla="*/ 35 h 85"/>
                  <a:gd name="T18" fmla="*/ 80 w 109"/>
                  <a:gd name="T19" fmla="*/ 18 h 85"/>
                  <a:gd name="T20" fmla="*/ 80 w 109"/>
                  <a:gd name="T21" fmla="*/ 62 h 85"/>
                  <a:gd name="T22" fmla="*/ 74 w 109"/>
                  <a:gd name="T23" fmla="*/ 62 h 85"/>
                  <a:gd name="T24" fmla="*/ 74 w 109"/>
                  <a:gd name="T25" fmla="*/ 18 h 85"/>
                  <a:gd name="T26" fmla="*/ 57 w 109"/>
                  <a:gd name="T27" fmla="*/ 35 h 85"/>
                  <a:gd name="T28" fmla="*/ 53 w 109"/>
                  <a:gd name="T29" fmla="*/ 35 h 85"/>
                  <a:gd name="T30" fmla="*/ 75 w 109"/>
                  <a:gd name="T31" fmla="*/ 9 h 85"/>
                  <a:gd name="T32" fmla="*/ 101 w 109"/>
                  <a:gd name="T33" fmla="*/ 31 h 85"/>
                  <a:gd name="T34" fmla="*/ 101 w 109"/>
                  <a:gd name="T35" fmla="*/ 35 h 85"/>
                  <a:gd name="T36" fmla="*/ 67 w 109"/>
                  <a:gd name="T37" fmla="*/ 63 h 85"/>
                  <a:gd name="T38" fmla="*/ 67 w 109"/>
                  <a:gd name="T39" fmla="*/ 48 h 85"/>
                  <a:gd name="T40" fmla="*/ 45 w 109"/>
                  <a:gd name="T41" fmla="*/ 31 h 85"/>
                  <a:gd name="T42" fmla="*/ 55 w 109"/>
                  <a:gd name="T43" fmla="*/ 43 h 85"/>
                  <a:gd name="T44" fmla="*/ 67 w 109"/>
                  <a:gd name="T45" fmla="*/ 34 h 85"/>
                  <a:gd name="T46" fmla="*/ 49 w 109"/>
                  <a:gd name="T47" fmla="*/ 57 h 85"/>
                  <a:gd name="T48" fmla="*/ 38 w 109"/>
                  <a:gd name="T49" fmla="*/ 57 h 85"/>
                  <a:gd name="T50" fmla="*/ 45 w 109"/>
                  <a:gd name="T51" fmla="*/ 31 h 85"/>
                  <a:gd name="T52" fmla="*/ 6 w 109"/>
                  <a:gd name="T53" fmla="*/ 36 h 85"/>
                  <a:gd name="T54" fmla="*/ 6 w 109"/>
                  <a:gd name="T55" fmla="*/ 76 h 85"/>
                  <a:gd name="T56" fmla="*/ 32 w 109"/>
                  <a:gd name="T57" fmla="*/ 60 h 85"/>
                  <a:gd name="T58" fmla="*/ 44 w 109"/>
                  <a:gd name="T59" fmla="*/ 66 h 85"/>
                  <a:gd name="T60" fmla="*/ 55 w 109"/>
                  <a:gd name="T61" fmla="*/ 60 h 85"/>
                  <a:gd name="T62" fmla="*/ 10 w 109"/>
                  <a:gd name="T63" fmla="*/ 80 h 85"/>
                  <a:gd name="T64" fmla="*/ 77 w 109"/>
                  <a:gd name="T65" fmla="*/ 72 h 85"/>
                  <a:gd name="T66" fmla="*/ 81 w 109"/>
                  <a:gd name="T67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5">
                    <a:moveTo>
                      <a:pt x="84" y="4"/>
                    </a:moveTo>
                    <a:cubicBezTo>
                      <a:pt x="80" y="0"/>
                      <a:pt x="74" y="0"/>
                      <a:pt x="70" y="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4" y="26"/>
                      <a:pt x="0" y="29"/>
                      <a:pt x="0" y="3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1"/>
                      <a:pt x="4" y="85"/>
                      <a:pt x="8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4" y="85"/>
                      <a:pt x="87" y="81"/>
                      <a:pt x="87" y="77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4" y="42"/>
                      <a:pt x="97" y="43"/>
                      <a:pt x="99" y="43"/>
                    </a:cubicBezTo>
                    <a:cubicBezTo>
                      <a:pt x="102" y="43"/>
                      <a:pt x="104" y="42"/>
                      <a:pt x="106" y="40"/>
                    </a:cubicBezTo>
                    <a:cubicBezTo>
                      <a:pt x="108" y="38"/>
                      <a:pt x="109" y="36"/>
                      <a:pt x="109" y="33"/>
                    </a:cubicBezTo>
                    <a:cubicBezTo>
                      <a:pt x="109" y="30"/>
                      <a:pt x="108" y="28"/>
                      <a:pt x="106" y="26"/>
                    </a:cubicBezTo>
                    <a:cubicBezTo>
                      <a:pt x="106" y="26"/>
                      <a:pt x="84" y="4"/>
                      <a:pt x="84" y="4"/>
                    </a:cubicBezTo>
                    <a:close/>
                    <a:moveTo>
                      <a:pt x="101" y="35"/>
                    </a:moveTo>
                    <a:cubicBezTo>
                      <a:pt x="100" y="36"/>
                      <a:pt x="98" y="36"/>
                      <a:pt x="97" y="35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4"/>
                      <a:pt x="79" y="65"/>
                      <a:pt x="77" y="65"/>
                    </a:cubicBezTo>
                    <a:cubicBezTo>
                      <a:pt x="76" y="65"/>
                      <a:pt x="74" y="64"/>
                      <a:pt x="74" y="62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68" y="23"/>
                      <a:pt x="68" y="23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6" y="36"/>
                      <a:pt x="55" y="36"/>
                      <a:pt x="55" y="36"/>
                    </a:cubicBezTo>
                    <a:cubicBezTo>
                      <a:pt x="54" y="36"/>
                      <a:pt x="53" y="36"/>
                      <a:pt x="53" y="35"/>
                    </a:cubicBezTo>
                    <a:cubicBezTo>
                      <a:pt x="51" y="34"/>
                      <a:pt x="51" y="32"/>
                      <a:pt x="53" y="31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8" y="8"/>
                      <a:pt x="79" y="9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2" y="32"/>
                      <a:pt x="102" y="32"/>
                      <a:pt x="102" y="33"/>
                    </a:cubicBezTo>
                    <a:cubicBezTo>
                      <a:pt x="102" y="34"/>
                      <a:pt x="102" y="34"/>
                      <a:pt x="101" y="35"/>
                    </a:cubicBezTo>
                    <a:close/>
                    <a:moveTo>
                      <a:pt x="67" y="62"/>
                    </a:moveTo>
                    <a:cubicBezTo>
                      <a:pt x="67" y="62"/>
                      <a:pt x="67" y="63"/>
                      <a:pt x="67" y="63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67" y="48"/>
                      <a:pt x="67" y="48"/>
                      <a:pt x="67" y="48"/>
                    </a:cubicBezTo>
                    <a:lnTo>
                      <a:pt x="67" y="62"/>
                    </a:lnTo>
                    <a:close/>
                    <a:moveTo>
                      <a:pt x="45" y="31"/>
                    </a:moveTo>
                    <a:cubicBezTo>
                      <a:pt x="44" y="34"/>
                      <a:pt x="45" y="38"/>
                      <a:pt x="48" y="40"/>
                    </a:cubicBezTo>
                    <a:cubicBezTo>
                      <a:pt x="50" y="42"/>
                      <a:pt x="52" y="43"/>
                      <a:pt x="55" y="43"/>
                    </a:cubicBezTo>
                    <a:cubicBezTo>
                      <a:pt x="57" y="43"/>
                      <a:pt x="60" y="42"/>
                      <a:pt x="61" y="40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7" y="59"/>
                      <a:pt x="45" y="60"/>
                      <a:pt x="44" y="60"/>
                    </a:cubicBezTo>
                    <a:cubicBezTo>
                      <a:pt x="42" y="60"/>
                      <a:pt x="41" y="59"/>
                      <a:pt x="38" y="57"/>
                    </a:cubicBezTo>
                    <a:cubicBezTo>
                      <a:pt x="9" y="31"/>
                      <a:pt x="9" y="31"/>
                      <a:pt x="9" y="31"/>
                    </a:cubicBezTo>
                    <a:lnTo>
                      <a:pt x="45" y="31"/>
                    </a:lnTo>
                    <a:close/>
                    <a:moveTo>
                      <a:pt x="6" y="76"/>
                    </a:moveTo>
                    <a:cubicBezTo>
                      <a:pt x="6" y="36"/>
                      <a:pt x="6" y="36"/>
                      <a:pt x="6" y="36"/>
                    </a:cubicBezTo>
                    <a:cubicBezTo>
                      <a:pt x="28" y="56"/>
                      <a:pt x="28" y="56"/>
                      <a:pt x="28" y="56"/>
                    </a:cubicBezTo>
                    <a:lnTo>
                      <a:pt x="6" y="76"/>
                    </a:lnTo>
                    <a:close/>
                    <a:moveTo>
                      <a:pt x="10" y="80"/>
                    </a:moveTo>
                    <a:cubicBezTo>
                      <a:pt x="32" y="60"/>
                      <a:pt x="32" y="60"/>
                      <a:pt x="32" y="60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8" y="65"/>
                      <a:pt x="41" y="66"/>
                      <a:pt x="44" y="66"/>
                    </a:cubicBezTo>
                    <a:cubicBezTo>
                      <a:pt x="47" y="66"/>
                      <a:pt x="49" y="65"/>
                      <a:pt x="51" y="63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78" y="80"/>
                      <a:pt x="78" y="80"/>
                      <a:pt x="78" y="80"/>
                    </a:cubicBezTo>
                    <a:lnTo>
                      <a:pt x="10" y="80"/>
                    </a:lnTo>
                    <a:close/>
                    <a:moveTo>
                      <a:pt x="77" y="72"/>
                    </a:moveTo>
                    <a:cubicBezTo>
                      <a:pt x="77" y="72"/>
                      <a:pt x="77" y="72"/>
                      <a:pt x="77" y="72"/>
                    </a:cubicBezTo>
                    <a:cubicBezTo>
                      <a:pt x="79" y="72"/>
                      <a:pt x="80" y="71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lnTo>
                      <a:pt x="77" y="72"/>
                    </a:lnTo>
                    <a:close/>
                  </a:path>
                </a:pathLst>
              </a:custGeom>
              <a:solidFill>
                <a:schemeClr val="bg1"/>
              </a:solidFill>
              <a:ln w="381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7870943" y="4427949"/>
              <a:ext cx="27790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扩散口碑时间</a:t>
              </a:r>
              <a:endParaRPr lang="en-US" altLang="zh-CN" sz="20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784288" y="4801297"/>
              <a:ext cx="350283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成功升级分享</a:t>
              </a:r>
              <a:endParaRPr lang="en-US" altLang="zh-CN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四格体验报告</a:t>
              </a:r>
              <a:endParaRPr lang="en-US" altLang="zh-CN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微电影</a:t>
              </a:r>
              <a:r>
                <a:rPr lang="en-US" altLang="zh-CN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《100</a:t>
              </a: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个梦想赞助商</a:t>
              </a:r>
              <a:r>
                <a:rPr lang="en-US" altLang="zh-CN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endParaRPr lang="zh-CN" altLang="en-US" sz="1600" dirty="0"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26627" y="2316931"/>
            <a:ext cx="2865749" cy="3315363"/>
            <a:chOff x="4678670" y="2316931"/>
            <a:chExt cx="2865749" cy="3315363"/>
          </a:xfrm>
        </p:grpSpPr>
        <p:sp>
          <p:nvSpPr>
            <p:cNvPr id="6" name="椭圆 5"/>
            <p:cNvSpPr/>
            <p:nvPr/>
          </p:nvSpPr>
          <p:spPr>
            <a:xfrm>
              <a:off x="5095313" y="2316931"/>
              <a:ext cx="2055044" cy="2055044"/>
            </a:xfrm>
            <a:prstGeom prst="ellipse">
              <a:avLst/>
            </a:prstGeom>
            <a:solidFill>
              <a:srgbClr val="8AA436"/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477679" y="2514646"/>
              <a:ext cx="1290312" cy="1291472"/>
              <a:chOff x="5365592" y="2370842"/>
              <a:chExt cx="1290312" cy="1291472"/>
            </a:xfrm>
            <a:solidFill>
              <a:schemeClr val="bg1"/>
            </a:solidFill>
          </p:grpSpPr>
          <p:sp>
            <p:nvSpPr>
              <p:cNvPr id="10" name="矩形 9"/>
              <p:cNvSpPr/>
              <p:nvPr/>
            </p:nvSpPr>
            <p:spPr>
              <a:xfrm>
                <a:off x="5365592" y="3046849"/>
                <a:ext cx="1290312" cy="61546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646358" y="2632465"/>
                <a:ext cx="223734" cy="2551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延期 12"/>
              <p:cNvSpPr/>
              <p:nvPr/>
            </p:nvSpPr>
            <p:spPr>
              <a:xfrm rot="16200000">
                <a:off x="5613276" y="2901036"/>
                <a:ext cx="289899" cy="291625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31855" y="2632465"/>
                <a:ext cx="223734" cy="2551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流程图: 延期 14"/>
              <p:cNvSpPr/>
              <p:nvPr/>
            </p:nvSpPr>
            <p:spPr>
              <a:xfrm rot="16200000">
                <a:off x="6098773" y="2901036"/>
                <a:ext cx="289899" cy="291625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>
                <a:off x="5671878" y="2380985"/>
                <a:ext cx="312803" cy="189149"/>
              </a:xfrm>
              <a:prstGeom prst="wedgeEllipse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形标注 16"/>
              <p:cNvSpPr/>
              <p:nvPr/>
            </p:nvSpPr>
            <p:spPr>
              <a:xfrm flipH="1">
                <a:off x="6042785" y="2370842"/>
                <a:ext cx="312803" cy="189149"/>
              </a:xfrm>
              <a:prstGeom prst="wedgeEllipse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765325" y="4427949"/>
              <a:ext cx="27790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设计互动方式</a:t>
              </a:r>
              <a:endParaRPr lang="en-US" altLang="zh-CN" sz="20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678670" y="4801297"/>
              <a:ext cx="28657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论坛讨论</a:t>
              </a:r>
              <a:endParaRPr lang="en-US" altLang="zh-CN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每周五更新</a:t>
              </a:r>
              <a:endParaRPr lang="en-US" altLang="zh-CN" sz="16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开展荣誉开发组</a:t>
              </a:r>
              <a:endParaRPr lang="zh-CN" altLang="en-US" dirty="0"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715420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橙色星期五</a:t>
            </a:r>
            <a:endParaRPr lang="en-US" altLang="zh-CN" sz="40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33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"/>
            <a:ext cx="12351657" cy="694780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387225" y="596126"/>
            <a:ext cx="706694" cy="706694"/>
            <a:chOff x="1352520" y="466878"/>
            <a:chExt cx="950686" cy="950686"/>
          </a:xfrm>
        </p:grpSpPr>
        <p:sp>
          <p:nvSpPr>
            <p:cNvPr id="5" name="圆角矩形 4"/>
            <p:cNvSpPr/>
            <p:nvPr/>
          </p:nvSpPr>
          <p:spPr>
            <a:xfrm>
              <a:off x="1352520" y="466878"/>
              <a:ext cx="950686" cy="950686"/>
            </a:xfrm>
            <a:prstGeom prst="roundRect">
              <a:avLst/>
            </a:prstGeom>
            <a:gradFill>
              <a:gsLst>
                <a:gs pos="0">
                  <a:srgbClr val="F09E06"/>
                </a:gs>
                <a:gs pos="100000">
                  <a:srgbClr val="E57112"/>
                </a:gs>
              </a:gsLst>
              <a:lin ang="5400000" scaled="0"/>
            </a:gradFill>
            <a:ln w="25400">
              <a:noFill/>
            </a:ln>
            <a:effectLst>
              <a:outerShdw blurRad="63500" sx="102000" sy="102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06325" y="597903"/>
              <a:ext cx="443075" cy="688636"/>
              <a:chOff x="9653343" y="2742224"/>
              <a:chExt cx="763570" cy="1186756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7" name="圆角矩形 7177"/>
              <p:cNvSpPr/>
              <p:nvPr/>
            </p:nvSpPr>
            <p:spPr>
              <a:xfrm>
                <a:off x="9653343" y="2742224"/>
                <a:ext cx="763570" cy="1186756"/>
              </a:xfrm>
              <a:custGeom>
                <a:avLst/>
                <a:gdLst/>
                <a:ahLst/>
                <a:cxnLst/>
                <a:rect l="l" t="t" r="r" b="b"/>
                <a:pathLst>
                  <a:path w="3168352" h="4374096">
                    <a:moveTo>
                      <a:pt x="1584176" y="4115631"/>
                    </a:moveTo>
                    <a:cubicBezTo>
                      <a:pt x="1533675" y="4115631"/>
                      <a:pt x="1492736" y="4156570"/>
                      <a:pt x="1492736" y="4207071"/>
                    </a:cubicBezTo>
                    <a:cubicBezTo>
                      <a:pt x="1492736" y="4257572"/>
                      <a:pt x="1533675" y="4298511"/>
                      <a:pt x="1584176" y="4298511"/>
                    </a:cubicBezTo>
                    <a:cubicBezTo>
                      <a:pt x="1634677" y="4298511"/>
                      <a:pt x="1675616" y="4257572"/>
                      <a:pt x="1675616" y="4207071"/>
                    </a:cubicBezTo>
                    <a:cubicBezTo>
                      <a:pt x="1675616" y="4156570"/>
                      <a:pt x="1634677" y="4115631"/>
                      <a:pt x="1584176" y="4115631"/>
                    </a:cubicBezTo>
                    <a:close/>
                    <a:moveTo>
                      <a:pt x="671590" y="297212"/>
                    </a:moveTo>
                    <a:cubicBezTo>
                      <a:pt x="419580" y="297212"/>
                      <a:pt x="215284" y="501508"/>
                      <a:pt x="215284" y="753518"/>
                    </a:cubicBezTo>
                    <a:lnTo>
                      <a:pt x="215284" y="3620578"/>
                    </a:lnTo>
                    <a:cubicBezTo>
                      <a:pt x="215284" y="3872588"/>
                      <a:pt x="419580" y="4076884"/>
                      <a:pt x="671590" y="4076884"/>
                    </a:cubicBezTo>
                    <a:lnTo>
                      <a:pt x="2496762" y="4076884"/>
                    </a:lnTo>
                    <a:cubicBezTo>
                      <a:pt x="2748772" y="4076884"/>
                      <a:pt x="2953068" y="3872588"/>
                      <a:pt x="2953068" y="3620578"/>
                    </a:cubicBezTo>
                    <a:lnTo>
                      <a:pt x="2953068" y="753518"/>
                    </a:lnTo>
                    <a:cubicBezTo>
                      <a:pt x="2953068" y="501508"/>
                      <a:pt x="2748772" y="297212"/>
                      <a:pt x="2496762" y="297212"/>
                    </a:cubicBezTo>
                    <a:close/>
                    <a:moveTo>
                      <a:pt x="528070" y="0"/>
                    </a:moveTo>
                    <a:lnTo>
                      <a:pt x="2640282" y="0"/>
                    </a:lnTo>
                    <a:cubicBezTo>
                      <a:pt x="2931928" y="0"/>
                      <a:pt x="3168352" y="236424"/>
                      <a:pt x="3168352" y="528070"/>
                    </a:cubicBezTo>
                    <a:lnTo>
                      <a:pt x="3168352" y="3846026"/>
                    </a:lnTo>
                    <a:cubicBezTo>
                      <a:pt x="3168352" y="4137672"/>
                      <a:pt x="2931928" y="4374096"/>
                      <a:pt x="2640282" y="4374096"/>
                    </a:cubicBezTo>
                    <a:lnTo>
                      <a:pt x="528070" y="4374096"/>
                    </a:lnTo>
                    <a:cubicBezTo>
                      <a:pt x="236424" y="4374096"/>
                      <a:pt x="0" y="4137672"/>
                      <a:pt x="0" y="3846026"/>
                    </a:cubicBezTo>
                    <a:lnTo>
                      <a:pt x="0" y="528070"/>
                    </a:lnTo>
                    <a:cubicBezTo>
                      <a:pt x="0" y="236424"/>
                      <a:pt x="236424" y="0"/>
                      <a:pt x="528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上箭头 7"/>
              <p:cNvSpPr/>
              <p:nvPr/>
            </p:nvSpPr>
            <p:spPr>
              <a:xfrm>
                <a:off x="9818311" y="2989759"/>
                <a:ext cx="433633" cy="593888"/>
              </a:xfrm>
              <a:prstGeom prst="upArrow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7196219" y="1010810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Orange </a:t>
            </a:r>
            <a:r>
              <a:rPr lang="en-US" altLang="zh-CN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FridaRed</a:t>
            </a:r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Tuesday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70978" y="1614714"/>
            <a:ext cx="3682133" cy="1386863"/>
            <a:chOff x="1556138" y="1614714"/>
            <a:chExt cx="3682133" cy="1386863"/>
          </a:xfrm>
        </p:grpSpPr>
        <p:grpSp>
          <p:nvGrpSpPr>
            <p:cNvPr id="11" name="组合 10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用户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参与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MIUI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测试和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发布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70977" y="2855396"/>
            <a:ext cx="3682134" cy="1322118"/>
            <a:chOff x="1556137" y="2980251"/>
            <a:chExt cx="3682134" cy="1322118"/>
          </a:xfrm>
        </p:grpSpPr>
        <p:grpSp>
          <p:nvGrpSpPr>
            <p:cNvPr id="20" name="组合 19"/>
            <p:cNvGrpSpPr/>
            <p:nvPr/>
          </p:nvGrpSpPr>
          <p:grpSpPr>
            <a:xfrm>
              <a:off x="1560512" y="2980251"/>
              <a:ext cx="3677759" cy="1322118"/>
              <a:chOff x="1560512" y="2980251"/>
              <a:chExt cx="3677759" cy="1322118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560512" y="2980251"/>
                <a:ext cx="3281929" cy="132211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53"/>
              <p:cNvSpPr txBox="1"/>
              <p:nvPr/>
            </p:nvSpPr>
            <p:spPr>
              <a:xfrm>
                <a:off x="1560512" y="3388385"/>
                <a:ext cx="367775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论坛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讨论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每周五更新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开展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荣誉开发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组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圆角矩形 20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70976" y="4538663"/>
            <a:ext cx="3682135" cy="1682329"/>
            <a:chOff x="1556136" y="4652963"/>
            <a:chExt cx="3682135" cy="1682329"/>
          </a:xfrm>
        </p:grpSpPr>
        <p:grpSp>
          <p:nvGrpSpPr>
            <p:cNvPr id="27" name="组合 26"/>
            <p:cNvGrpSpPr/>
            <p:nvPr/>
          </p:nvGrpSpPr>
          <p:grpSpPr>
            <a:xfrm>
              <a:off x="1560512" y="4652963"/>
              <a:ext cx="3677759" cy="1682329"/>
              <a:chOff x="1560512" y="2980251"/>
              <a:chExt cx="3677759" cy="1682329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560512" y="2980251"/>
                <a:ext cx="3281929" cy="132211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53"/>
              <p:cNvSpPr txBox="1"/>
              <p:nvPr/>
            </p:nvSpPr>
            <p:spPr>
              <a:xfrm>
                <a:off x="1560512" y="3388385"/>
                <a:ext cx="367775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成功升级分享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四格体验报告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微电影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《100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个梦想赞助商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》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圆角矩形 27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800567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849338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红色星期二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115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696" y="2359640"/>
            <a:ext cx="47500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-150" dirty="0" smtClean="0">
                <a:gradFill flip="none" rotWithShape="1"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5736</a:t>
            </a:r>
            <a:endParaRPr lang="zh-CN" altLang="en-US" sz="13800" spc="-150" dirty="0">
              <a:gradFill flip="none" rotWithShape="1">
                <a:gsLst>
                  <a:gs pos="0">
                    <a:prstClr val="white">
                      <a:lumMod val="95000"/>
                    </a:prst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1861" y="2618411"/>
            <a:ext cx="6853158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0" spc="-150" dirty="0" smtClean="0">
                <a:gradFill flip="none" rotWithShape="1"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万台手机</a:t>
            </a:r>
            <a:endParaRPr lang="zh-CN" altLang="en-US" sz="13000" spc="-150" dirty="0">
              <a:gradFill flip="none" rotWithShape="1">
                <a:gsLst>
                  <a:gs pos="0">
                    <a:prstClr val="white">
                      <a:lumMod val="95000"/>
                    </a:prst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0" y="17650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年能</a:t>
            </a:r>
            <a:r>
              <a:rPr lang="zh-CN" altLang="en-US" sz="40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卖出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03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572" y="1387366"/>
            <a:ext cx="123076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战略是坚持做什么，不做什么；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战术是执行层面如何去做；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对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用户</a:t>
            </a: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而言：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战略</a:t>
            </a:r>
            <a:r>
              <a:rPr lang="zh-CN" altLang="en-US" sz="4000" b="1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如冰山之下看不见，战术如冰山</a:t>
            </a:r>
            <a:r>
              <a:rPr lang="zh-CN" altLang="en-US" sz="40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之上可感知</a:t>
            </a:r>
            <a:endParaRPr lang="zh-CN" altLang="en-US" sz="40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21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Administrator\My Documents\PPT\MIUI6发布会\MIUI6发布会_高清\1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30125" cy="699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tx1">
                  <a:alpha val="0"/>
                </a:schemeClr>
              </a:gs>
              <a:gs pos="91000">
                <a:schemeClr val="tx1">
                  <a:alpha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62400" y="3943350"/>
            <a:ext cx="4381500" cy="3048595"/>
          </a:xfrm>
          <a:prstGeom prst="rect">
            <a:avLst/>
          </a:prstGeom>
          <a:solidFill>
            <a:srgbClr val="E5501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4436595"/>
            <a:ext cx="12192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做</a:t>
            </a:r>
            <a:r>
              <a:rPr lang="zh-CN" altLang="en-US" sz="60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粉丝</a:t>
            </a:r>
            <a:endParaRPr lang="en-US" altLang="zh-CN" sz="60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三个战略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761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077500"/>
            <a:ext cx="121920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700" spc="600" dirty="0" smtClean="0">
                <a:gradFill flip="none" rotWithShape="1">
                  <a:gsLst>
                    <a:gs pos="50000">
                      <a:srgbClr val="EF6301"/>
                    </a:gs>
                    <a:gs pos="0">
                      <a:srgbClr val="FDB158"/>
                    </a:gs>
                    <a:gs pos="100000">
                      <a:srgbClr val="FA5A23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冠 军</a:t>
            </a:r>
            <a:endParaRPr lang="zh-CN" altLang="en-US" sz="18700" spc="600" dirty="0">
              <a:gradFill flip="none" rotWithShape="1">
                <a:gsLst>
                  <a:gs pos="50000">
                    <a:srgbClr val="EF6301"/>
                  </a:gs>
                  <a:gs pos="0">
                    <a:srgbClr val="FDB158"/>
                  </a:gs>
                  <a:gs pos="100000">
                    <a:srgbClr val="FA5A23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2412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年能做到中国市场占有率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862878"/>
            <a:ext cx="12192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方正兰亭纤黑_GBK" panose="02010600030101010101" charset="-122"/>
                <a:ea typeface="方正兰亭纤黑_GBK" panose="02010600030101010101" charset="-122"/>
              </a:rPr>
              <a:t>数据来源：国际市场调研公司Canalys提供的2014年Q2数据</a:t>
            </a:r>
          </a:p>
        </p:txBody>
      </p:sp>
    </p:spTree>
    <p:extLst>
      <p:ext uri="{BB962C8B-B14F-4D97-AF65-F5344CB8AC3E}">
        <p14:creationId xmlns:p14="http://schemas.microsoft.com/office/powerpoint/2010/main" xmlns="" val="220209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87304"/>
            </a:gs>
            <a:gs pos="59000">
              <a:srgbClr val="911602"/>
            </a:gs>
            <a:gs pos="100000">
              <a:srgbClr val="670A00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18411"/>
            <a:ext cx="12192000" cy="1446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参与感三三法则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0" y="1765032"/>
            <a:ext cx="12192000" cy="9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因为小米用了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582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5900" y="2889968"/>
            <a:ext cx="9162791" cy="404581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0" y="434813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做爆品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34719" y="1984681"/>
            <a:ext cx="1922562" cy="523220"/>
            <a:chOff x="5260423" y="1984681"/>
            <a:chExt cx="1922562" cy="523220"/>
          </a:xfrm>
        </p:grpSpPr>
        <p:grpSp>
          <p:nvGrpSpPr>
            <p:cNvPr id="5" name="组合 4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3325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68984"/>
            <a:ext cx="12192000" cy="8125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4627095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做粉丝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34719" y="6156713"/>
            <a:ext cx="1922562" cy="523220"/>
            <a:chOff x="5260423" y="1984681"/>
            <a:chExt cx="1922562" cy="523220"/>
          </a:xfrm>
        </p:grpSpPr>
        <p:grpSp>
          <p:nvGrpSpPr>
            <p:cNvPr id="9" name="组合 8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720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8251" y="0"/>
            <a:ext cx="12191999" cy="76240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0" y="4627095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做自媒体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34719" y="6156356"/>
            <a:ext cx="1922562" cy="523220"/>
            <a:chOff x="5260423" y="1984681"/>
            <a:chExt cx="1922562" cy="523220"/>
          </a:xfrm>
        </p:grpSpPr>
        <p:grpSp>
          <p:nvGrpSpPr>
            <p:cNvPr id="6" name="组合 5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6036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406188" y="2173984"/>
            <a:ext cx="6755660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三个战术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执行层面</a:t>
            </a:r>
            <a:endParaRPr lang="zh-CN" altLang="en-US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2423" y="1336183"/>
            <a:ext cx="5212579" cy="5253932"/>
            <a:chOff x="828252" y="1336183"/>
            <a:chExt cx="5212579" cy="5253932"/>
          </a:xfrm>
        </p:grpSpPr>
        <p:grpSp>
          <p:nvGrpSpPr>
            <p:cNvPr id="31" name="组合 30"/>
            <p:cNvGrpSpPr/>
            <p:nvPr/>
          </p:nvGrpSpPr>
          <p:grpSpPr>
            <a:xfrm>
              <a:off x="828252" y="1336183"/>
              <a:ext cx="5212579" cy="5253932"/>
              <a:chOff x="5443794" y="1336183"/>
              <a:chExt cx="5212579" cy="5253932"/>
            </a:xfrm>
          </p:grpSpPr>
          <p:sp>
            <p:nvSpPr>
              <p:cNvPr id="13" name="平行四边形 12"/>
              <p:cNvSpPr/>
              <p:nvPr/>
            </p:nvSpPr>
            <p:spPr>
              <a:xfrm rot="10800000" flipV="1">
                <a:off x="74549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直角三角形 16"/>
              <p:cNvSpPr/>
              <p:nvPr/>
            </p:nvSpPr>
            <p:spPr>
              <a:xfrm rot="1873103">
                <a:off x="8244110" y="1336183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>
                <a:off x="54737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FF680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直角三角形 16"/>
              <p:cNvSpPr/>
              <p:nvPr/>
            </p:nvSpPr>
            <p:spPr>
              <a:xfrm rot="16200000">
                <a:off x="6022166" y="3705279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3600000">
                <a:off x="6611693" y="2735946"/>
                <a:ext cx="3213314" cy="4495023"/>
              </a:xfrm>
              <a:custGeom>
                <a:avLst/>
                <a:gdLst>
                  <a:gd name="connsiteX0" fmla="*/ 0 w 3834233"/>
                  <a:gd name="connsiteY0" fmla="*/ 4495023 h 4495023"/>
                  <a:gd name="connsiteX1" fmla="*/ 668495 w 3834233"/>
                  <a:gd name="connsiteY1" fmla="*/ 3338791 h 4495023"/>
                  <a:gd name="connsiteX2" fmla="*/ 667551 w 3834233"/>
                  <a:gd name="connsiteY2" fmla="*/ 3338791 h 4495023"/>
                  <a:gd name="connsiteX3" fmla="*/ 2597929 w 3834233"/>
                  <a:gd name="connsiteY3" fmla="*/ 0 h 4495023"/>
                  <a:gd name="connsiteX4" fmla="*/ 3834233 w 3834233"/>
                  <a:gd name="connsiteY4" fmla="*/ 0 h 4495023"/>
                  <a:gd name="connsiteX5" fmla="*/ 3165738 w 3834233"/>
                  <a:gd name="connsiteY5" fmla="*/ 1156232 h 4495023"/>
                  <a:gd name="connsiteX6" fmla="*/ 3166682 w 3834233"/>
                  <a:gd name="connsiteY6" fmla="*/ 1156232 h 4495023"/>
                  <a:gd name="connsiteX7" fmla="*/ 1236304 w 3834233"/>
                  <a:gd name="connsiteY7" fmla="*/ 4495023 h 4495023"/>
                  <a:gd name="connsiteX0" fmla="*/ 0 w 3166682"/>
                  <a:gd name="connsiteY0" fmla="*/ 4495023 h 4495023"/>
                  <a:gd name="connsiteX1" fmla="*/ 668495 w 3166682"/>
                  <a:gd name="connsiteY1" fmla="*/ 3338791 h 4495023"/>
                  <a:gd name="connsiteX2" fmla="*/ 667551 w 3166682"/>
                  <a:gd name="connsiteY2" fmla="*/ 3338791 h 4495023"/>
                  <a:gd name="connsiteX3" fmla="*/ 2597929 w 3166682"/>
                  <a:gd name="connsiteY3" fmla="*/ 0 h 4495023"/>
                  <a:gd name="connsiteX4" fmla="*/ 3165738 w 3166682"/>
                  <a:gd name="connsiteY4" fmla="*/ 1156232 h 4495023"/>
                  <a:gd name="connsiteX5" fmla="*/ 3166682 w 3166682"/>
                  <a:gd name="connsiteY5" fmla="*/ 1156232 h 4495023"/>
                  <a:gd name="connsiteX6" fmla="*/ 1236304 w 3166682"/>
                  <a:gd name="connsiteY6" fmla="*/ 4495023 h 4495023"/>
                  <a:gd name="connsiteX7" fmla="*/ 0 w 3166682"/>
                  <a:gd name="connsiteY7" fmla="*/ 4495023 h 4495023"/>
                  <a:gd name="connsiteX0" fmla="*/ 0 w 3165738"/>
                  <a:gd name="connsiteY0" fmla="*/ 4495023 h 4495023"/>
                  <a:gd name="connsiteX1" fmla="*/ 668495 w 3165738"/>
                  <a:gd name="connsiteY1" fmla="*/ 3338791 h 4495023"/>
                  <a:gd name="connsiteX2" fmla="*/ 667551 w 3165738"/>
                  <a:gd name="connsiteY2" fmla="*/ 3338791 h 4495023"/>
                  <a:gd name="connsiteX3" fmla="*/ 2597929 w 3165738"/>
                  <a:gd name="connsiteY3" fmla="*/ 0 h 4495023"/>
                  <a:gd name="connsiteX4" fmla="*/ 3165738 w 3165738"/>
                  <a:gd name="connsiteY4" fmla="*/ 1156232 h 4495023"/>
                  <a:gd name="connsiteX5" fmla="*/ 1236304 w 3165738"/>
                  <a:gd name="connsiteY5" fmla="*/ 4495023 h 4495023"/>
                  <a:gd name="connsiteX6" fmla="*/ 0 w 3165738"/>
                  <a:gd name="connsiteY6" fmla="*/ 4495023 h 4495023"/>
                  <a:gd name="connsiteX0" fmla="*/ 0 w 3224901"/>
                  <a:gd name="connsiteY0" fmla="*/ 4495023 h 4495023"/>
                  <a:gd name="connsiteX1" fmla="*/ 668495 w 3224901"/>
                  <a:gd name="connsiteY1" fmla="*/ 3338791 h 4495023"/>
                  <a:gd name="connsiteX2" fmla="*/ 667551 w 3224901"/>
                  <a:gd name="connsiteY2" fmla="*/ 3338791 h 4495023"/>
                  <a:gd name="connsiteX3" fmla="*/ 2597929 w 3224901"/>
                  <a:gd name="connsiteY3" fmla="*/ 0 h 4495023"/>
                  <a:gd name="connsiteX4" fmla="*/ 3224901 w 3224901"/>
                  <a:gd name="connsiteY4" fmla="*/ 1047409 h 4495023"/>
                  <a:gd name="connsiteX5" fmla="*/ 1236304 w 3224901"/>
                  <a:gd name="connsiteY5" fmla="*/ 4495023 h 4495023"/>
                  <a:gd name="connsiteX6" fmla="*/ 0 w 3224901"/>
                  <a:gd name="connsiteY6" fmla="*/ 4495023 h 4495023"/>
                  <a:gd name="connsiteX0" fmla="*/ 0 w 3213314"/>
                  <a:gd name="connsiteY0" fmla="*/ 4495023 h 4495023"/>
                  <a:gd name="connsiteX1" fmla="*/ 668495 w 3213314"/>
                  <a:gd name="connsiteY1" fmla="*/ 3338791 h 4495023"/>
                  <a:gd name="connsiteX2" fmla="*/ 667551 w 3213314"/>
                  <a:gd name="connsiteY2" fmla="*/ 3338791 h 4495023"/>
                  <a:gd name="connsiteX3" fmla="*/ 2597929 w 3213314"/>
                  <a:gd name="connsiteY3" fmla="*/ 0 h 4495023"/>
                  <a:gd name="connsiteX4" fmla="*/ 3213314 w 3213314"/>
                  <a:gd name="connsiteY4" fmla="*/ 1062717 h 4495023"/>
                  <a:gd name="connsiteX5" fmla="*/ 1236304 w 3213314"/>
                  <a:gd name="connsiteY5" fmla="*/ 4495023 h 4495023"/>
                  <a:gd name="connsiteX6" fmla="*/ 0 w 3213314"/>
                  <a:gd name="connsiteY6" fmla="*/ 4495023 h 449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3314" h="4495023">
                    <a:moveTo>
                      <a:pt x="0" y="4495023"/>
                    </a:moveTo>
                    <a:lnTo>
                      <a:pt x="668495" y="3338791"/>
                    </a:lnTo>
                    <a:lnTo>
                      <a:pt x="667551" y="3338791"/>
                    </a:lnTo>
                    <a:lnTo>
                      <a:pt x="2597929" y="0"/>
                    </a:lnTo>
                    <a:lnTo>
                      <a:pt x="3213314" y="1062717"/>
                    </a:lnTo>
                    <a:lnTo>
                      <a:pt x="1236304" y="4495023"/>
                    </a:lnTo>
                    <a:lnTo>
                      <a:pt x="0" y="4495023"/>
                    </a:lnTo>
                    <a:close/>
                  </a:path>
                </a:pathLst>
              </a:custGeom>
              <a:solidFill>
                <a:srgbClr val="FEBD0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10800000" flipV="1">
                <a:off x="9390838" y="4716983"/>
                <a:ext cx="1261786" cy="1070679"/>
              </a:xfrm>
              <a:custGeom>
                <a:avLst/>
                <a:gdLst>
                  <a:gd name="connsiteX0" fmla="*/ 12342 w 1261786"/>
                  <a:gd name="connsiteY0" fmla="*/ 0 h 1070679"/>
                  <a:gd name="connsiteX1" fmla="*/ 0 w 1261786"/>
                  <a:gd name="connsiteY1" fmla="*/ 21347 h 1070679"/>
                  <a:gd name="connsiteX2" fmla="*/ 605819 w 1261786"/>
                  <a:gd name="connsiteY2" fmla="*/ 1070656 h 1070679"/>
                  <a:gd name="connsiteX3" fmla="*/ 643198 w 1261786"/>
                  <a:gd name="connsiteY3" fmla="*/ 1070679 h 1070679"/>
                  <a:gd name="connsiteX4" fmla="*/ 1261786 w 1261786"/>
                  <a:gd name="connsiteY4" fmla="*/ 765 h 107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786" h="1070679">
                    <a:moveTo>
                      <a:pt x="12342" y="0"/>
                    </a:moveTo>
                    <a:lnTo>
                      <a:pt x="0" y="21347"/>
                    </a:lnTo>
                    <a:lnTo>
                      <a:pt x="605819" y="1070656"/>
                    </a:lnTo>
                    <a:lnTo>
                      <a:pt x="643198" y="1070679"/>
                    </a:lnTo>
                    <a:lnTo>
                      <a:pt x="1261786" y="765"/>
                    </a:lnTo>
                    <a:close/>
                  </a:path>
                </a:pathLst>
              </a:cu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16"/>
              <p:cNvSpPr/>
              <p:nvPr/>
            </p:nvSpPr>
            <p:spPr>
              <a:xfrm rot="8986164">
                <a:off x="9250223" y="4487376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 rot="3563478">
              <a:off x="3294023" y="298952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开放参与节点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8001185">
              <a:off x="977871" y="2960392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设计互动方式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24827" y="500248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756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</TotalTime>
  <Words>1417</Words>
  <Application>Microsoft Office PowerPoint</Application>
  <PresentationFormat>自定义</PresentationFormat>
  <Paragraphs>196</Paragraphs>
  <Slides>31</Slides>
  <Notes>0</Notes>
  <HiddenSlides>8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Arial</vt:lpstr>
      <vt:lpstr>宋体</vt:lpstr>
      <vt:lpstr>方正清刻本悦宋简体</vt:lpstr>
      <vt:lpstr>方正兰亭纤黑_GBK</vt:lpstr>
      <vt:lpstr>Swis721 BlkCn BT</vt:lpstr>
      <vt:lpstr>方正超粗黑简体</vt:lpstr>
      <vt:lpstr>Segoe UI Black</vt:lpstr>
      <vt:lpstr>Calibri</vt:lpstr>
      <vt:lpstr>Arial Unicode MS</vt:lpstr>
      <vt:lpstr>Wingdings</vt:lpstr>
      <vt:lpstr>微软雅黑</vt:lpstr>
      <vt:lpstr>方正兰亭细黑_GBK</vt:lpstr>
      <vt:lpstr>方正正中黑简体</vt:lpstr>
      <vt:lpstr>方正正黑简体</vt:lpstr>
      <vt:lpstr>书体坊兰亭体</vt:lpstr>
      <vt:lpstr>方正兰亭纤黑简体</vt:lpstr>
      <vt:lpstr>方正兰亭黑简体</vt:lpstr>
      <vt:lpstr>Calibri Light</vt:lpstr>
      <vt:lpstr>Office 主题</vt:lpstr>
      <vt:lpstr>2_Office 主题</vt:lpstr>
      <vt:lpstr>4_Office 主题</vt:lpstr>
      <vt:lpstr>5_Office 主题</vt:lpstr>
      <vt:lpstr>1_Office 主题</vt:lpstr>
      <vt:lpstr>6_Office 主题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mycomputer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236</cp:revision>
  <dcterms:created xsi:type="dcterms:W3CDTF">2014-08-16T15:18:14Z</dcterms:created>
  <dcterms:modified xsi:type="dcterms:W3CDTF">2015-07-30T01:53:38Z</dcterms:modified>
</cp:coreProperties>
</file>