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9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81" r:id="rId12"/>
  </p:sldIdLst>
  <p:sldSz cx="12192000" cy="6858000"/>
  <p:notesSz cx="6858000" cy="9144000"/>
  <p:embeddedFontLst>
    <p:embeddedFont>
      <p:font typeface="Calibri" pitchFamily="34" charset="0"/>
      <p:regular r:id="rId13"/>
      <p:bold r:id="rId14"/>
      <p:italic r:id="rId15"/>
      <p:boldItalic r:id="rId16"/>
    </p:embeddedFont>
    <p:embeddedFont>
      <p:font typeface="书体坊赵九江钢笔行书" charset="-122"/>
      <p:regular r:id="rId17"/>
    </p:embeddedFont>
    <p:embeddedFont>
      <p:font typeface="微软雅黑" pitchFamily="34" charset="-122"/>
      <p:regular r:id="rId18"/>
      <p:bold r:id="rId19"/>
    </p:embeddedFont>
    <p:embeddedFont>
      <p:font typeface="Calibri Light" charset="0"/>
      <p:regular r:id="rId20"/>
      <p:italic r:id="rId2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4726"/>
    <a:srgbClr val="E90F0E"/>
    <a:srgbClr val="B83B1D"/>
    <a:srgbClr val="C00C0C"/>
    <a:srgbClr val="E15E3F"/>
    <a:srgbClr val="971815"/>
    <a:srgbClr val="505050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8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-45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0EC6-93F3-4CBD-9120-2A9CBAE4DAA3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6213-BBD5-434D-BC96-D8C6E74A7B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57877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0EC6-93F3-4CBD-9120-2A9CBAE4DAA3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6213-BBD5-434D-BC96-D8C6E74A7B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68963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0EC6-93F3-4CBD-9120-2A9CBAE4DAA3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6213-BBD5-434D-BC96-D8C6E74A7B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21460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0EC6-93F3-4CBD-9120-2A9CBAE4DAA3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6213-BBD5-434D-BC96-D8C6E74A7B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53393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0EC6-93F3-4CBD-9120-2A9CBAE4DAA3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6213-BBD5-434D-BC96-D8C6E74A7B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59637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0EC6-93F3-4CBD-9120-2A9CBAE4DAA3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6213-BBD5-434D-BC96-D8C6E74A7B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51157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0EC6-93F3-4CBD-9120-2A9CBAE4DAA3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6213-BBD5-434D-BC96-D8C6E74A7B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95844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0EC6-93F3-4CBD-9120-2A9CBAE4DAA3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6213-BBD5-434D-BC96-D8C6E74A7B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26897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0EC6-93F3-4CBD-9120-2A9CBAE4DAA3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6213-BBD5-434D-BC96-D8C6E74A7B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99802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0EC6-93F3-4CBD-9120-2A9CBAE4DAA3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6213-BBD5-434D-BC96-D8C6E74A7B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62602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0EC6-93F3-4CBD-9120-2A9CBAE4DAA3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56213-BBD5-434D-BC96-D8C6E74A7B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6541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10EC6-93F3-4CBD-9120-2A9CBAE4DAA3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56213-BBD5-434D-BC96-D8C6E74A7B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73029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>
            <a:off x="9115742" y="-605647"/>
            <a:ext cx="3420476" cy="8058370"/>
          </a:xfrm>
          <a:custGeom>
            <a:avLst/>
            <a:gdLst>
              <a:gd name="connsiteX0" fmla="*/ 1350622 w 3420476"/>
              <a:gd name="connsiteY0" fmla="*/ 690055 h 8058370"/>
              <a:gd name="connsiteX1" fmla="*/ 124 w 3420476"/>
              <a:gd name="connsiteY1" fmla="*/ 3559864 h 8058370"/>
              <a:gd name="connsiteX2" fmla="*/ 1420960 w 3420476"/>
              <a:gd name="connsiteY2" fmla="*/ 7034584 h 8058370"/>
              <a:gd name="connsiteX3" fmla="*/ 1589773 w 3420476"/>
              <a:gd name="connsiteY3" fmla="*/ 7526953 h 8058370"/>
              <a:gd name="connsiteX4" fmla="*/ 3095016 w 3420476"/>
              <a:gd name="connsiteY4" fmla="*/ 7526953 h 8058370"/>
              <a:gd name="connsiteX5" fmla="*/ 3277896 w 3420476"/>
              <a:gd name="connsiteY5" fmla="*/ 605649 h 8058370"/>
              <a:gd name="connsiteX6" fmla="*/ 1350622 w 3420476"/>
              <a:gd name="connsiteY6" fmla="*/ 690055 h 8058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20476" h="8058370">
                <a:moveTo>
                  <a:pt x="1350622" y="690055"/>
                </a:moveTo>
                <a:cubicBezTo>
                  <a:pt x="804327" y="1182424"/>
                  <a:pt x="-11599" y="2502443"/>
                  <a:pt x="124" y="3559864"/>
                </a:cubicBezTo>
                <a:cubicBezTo>
                  <a:pt x="11847" y="4617285"/>
                  <a:pt x="1156018" y="6373403"/>
                  <a:pt x="1420960" y="7034584"/>
                </a:cubicBezTo>
                <a:cubicBezTo>
                  <a:pt x="1685902" y="7695766"/>
                  <a:pt x="1310764" y="7444892"/>
                  <a:pt x="1589773" y="7526953"/>
                </a:cubicBezTo>
                <a:cubicBezTo>
                  <a:pt x="1868782" y="7609014"/>
                  <a:pt x="2813662" y="8680504"/>
                  <a:pt x="3095016" y="7526953"/>
                </a:cubicBezTo>
                <a:cubicBezTo>
                  <a:pt x="3376370" y="6373402"/>
                  <a:pt x="3563939" y="1747476"/>
                  <a:pt x="3277896" y="605649"/>
                </a:cubicBezTo>
                <a:cubicBezTo>
                  <a:pt x="2991853" y="-536178"/>
                  <a:pt x="1896917" y="197686"/>
                  <a:pt x="1350622" y="690055"/>
                </a:cubicBezTo>
                <a:close/>
              </a:path>
            </a:pathLst>
          </a:custGeom>
          <a:solidFill>
            <a:schemeClr val="tx1"/>
          </a:solidFill>
          <a:ln w="82550" cap="rnd" cmpd="thickThin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529"/>
          <a:stretch/>
        </p:blipFill>
        <p:spPr>
          <a:xfrm>
            <a:off x="564353" y="264641"/>
            <a:ext cx="2331148" cy="2956444"/>
          </a:xfrm>
          <a:prstGeom prst="ellipse">
            <a:avLst/>
          </a:prstGeom>
          <a:ln w="31750">
            <a:solidFill>
              <a:schemeClr val="bg1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32648" y="4044762"/>
            <a:ext cx="6504996" cy="1304657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965482" y="2028158"/>
            <a:ext cx="2823227" cy="4356242"/>
            <a:chOff x="965482" y="1901546"/>
            <a:chExt cx="2823227" cy="4356242"/>
          </a:xfrm>
        </p:grpSpPr>
        <p:sp>
          <p:nvSpPr>
            <p:cNvPr id="12" name="文本框 11"/>
            <p:cNvSpPr txBox="1"/>
            <p:nvPr/>
          </p:nvSpPr>
          <p:spPr>
            <a:xfrm>
              <a:off x="1690579" y="1901546"/>
              <a:ext cx="2098130" cy="221599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zh-CN" altLang="en-US" sz="13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郁</a:t>
              </a:r>
              <a:endParaRPr lang="zh-CN" altLang="en-US" sz="1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965482" y="3591173"/>
              <a:ext cx="2098130" cy="156966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zh-CN" altLang="en-US" sz="9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达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729927" y="4688128"/>
              <a:ext cx="1805442" cy="156966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zh-CN" altLang="en-US" sz="9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夫</a:t>
              </a:r>
              <a:endParaRPr lang="zh-CN" altLang="en-US" sz="9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938624" y="902095"/>
            <a:ext cx="2153579" cy="4641205"/>
            <a:chOff x="9755745" y="902095"/>
            <a:chExt cx="2153579" cy="4641205"/>
          </a:xfrm>
        </p:grpSpPr>
        <p:sp>
          <p:nvSpPr>
            <p:cNvPr id="24" name="文本框 23"/>
            <p:cNvSpPr txBox="1"/>
            <p:nvPr/>
          </p:nvSpPr>
          <p:spPr>
            <a:xfrm>
              <a:off x="9811194" y="902095"/>
              <a:ext cx="2098130" cy="2646878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600" b="1">
                  <a:solidFill>
                    <a:srgbClr val="E90F0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书体坊赵九江钢笔行书" panose="03000509000000000000" pitchFamily="65" charset="-122"/>
                  <a:ea typeface="书体坊赵九江钢笔行书" panose="03000509000000000000" pitchFamily="65" charset="-122"/>
                </a:defRPr>
              </a:lvl1pPr>
            </a:lstStyle>
            <a:p>
              <a:r>
                <a:rPr lang="zh-CN" altLang="en-US" dirty="0"/>
                <a:t>沉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9755745" y="2896422"/>
              <a:ext cx="2098130" cy="2646878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600" b="1">
                  <a:solidFill>
                    <a:srgbClr val="505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书体坊赵九江钢笔行书" panose="03000509000000000000" pitchFamily="65" charset="-122"/>
                  <a:ea typeface="书体坊赵九江钢笔行书" panose="03000509000000000000" pitchFamily="65" charset="-122"/>
                </a:defRPr>
              </a:lvl1pPr>
            </a:lstStyle>
            <a:p>
              <a:r>
                <a:rPr lang="zh-CN" altLang="en-US" dirty="0">
                  <a:solidFill>
                    <a:srgbClr val="E90F0E"/>
                  </a:solidFill>
                </a:rPr>
                <a:t>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56563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089575" y="-1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生平简介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6952" y="-464236"/>
            <a:ext cx="2601524" cy="331906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19163" y="-154744"/>
            <a:ext cx="1170818" cy="1686719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093980" y="-2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故事概要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098386" y="-1"/>
            <a:ext cx="1997612" cy="106914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赏析解读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88381" y="2192078"/>
            <a:ext cx="476131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写作手法及特色</a:t>
            </a:r>
            <a:endParaRPr lang="en-US" altLang="zh-CN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/>
          </a:p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用散文的手法写小说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语言真实直白感染强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糅合大量的景色描写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583477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00545" y="886691"/>
            <a:ext cx="10460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0" y="2335237"/>
            <a:ext cx="12192000" cy="19413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609" y="1547025"/>
            <a:ext cx="2757268" cy="35177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178782" y="2162949"/>
            <a:ext cx="1950979" cy="281064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752002" y="2872642"/>
            <a:ext cx="27572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感谢观赏</a:t>
            </a:r>
            <a:endParaRPr lang="zh-CN" altLang="en-US" sz="4400" b="1" dirty="0">
              <a:solidFill>
                <a:schemeClr val="accent4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716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089575" y="-1"/>
            <a:ext cx="1997612" cy="106914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生平简介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6952" y="-464236"/>
            <a:ext cx="2601524" cy="331906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19163" y="-154744"/>
            <a:ext cx="1170818" cy="1686719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093980" y="-2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故事概要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098386" y="-1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赏析解读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624149" y="2271735"/>
            <a:ext cx="3634782" cy="0"/>
          </a:xfrm>
          <a:prstGeom prst="line">
            <a:avLst/>
          </a:prstGeom>
          <a:ln w="38100" cap="rnd">
            <a:solidFill>
              <a:srgbClr val="C00C0C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2631677" y="1443307"/>
            <a:ext cx="4247426" cy="1259103"/>
            <a:chOff x="2631677" y="1443307"/>
            <a:chExt cx="4247426" cy="1259103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31677" y="1643362"/>
              <a:ext cx="900000" cy="900000"/>
            </a:xfrm>
            <a:prstGeom prst="rect">
              <a:avLst/>
            </a:prstGeom>
            <a:noFill/>
            <a:ln w="63500" cap="rnd" cmpd="sng">
              <a:solidFill>
                <a:srgbClr val="E15E3F"/>
              </a:solidFill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" name="文本框 1"/>
            <p:cNvSpPr txBox="1"/>
            <p:nvPr/>
          </p:nvSpPr>
          <p:spPr>
            <a:xfrm>
              <a:off x="3707911" y="1443307"/>
              <a:ext cx="17725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郁文 字 达夫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707911" y="1838575"/>
              <a:ext cx="23124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现代小说家 散文家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707911" y="2302300"/>
              <a:ext cx="31711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1896.12.7 </a:t>
              </a: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生于浙江富阳</a:t>
              </a:r>
              <a:endPara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 flipV="1">
            <a:off x="5261319" y="2246029"/>
            <a:ext cx="2025748" cy="3282573"/>
          </a:xfrm>
          <a:prstGeom prst="line">
            <a:avLst/>
          </a:prstGeom>
          <a:ln w="38100" cap="rnd">
            <a:solidFill>
              <a:srgbClr val="C00C0C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233183" y="5584874"/>
            <a:ext cx="3634782" cy="0"/>
          </a:xfrm>
          <a:prstGeom prst="line">
            <a:avLst/>
          </a:prstGeom>
          <a:ln w="38100" cap="rnd">
            <a:solidFill>
              <a:srgbClr val="C00C0C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648706" y="3376115"/>
            <a:ext cx="2973601" cy="0"/>
          </a:xfrm>
          <a:prstGeom prst="line">
            <a:avLst/>
          </a:prstGeom>
          <a:ln w="38100" cap="rnd">
            <a:solidFill>
              <a:srgbClr val="C00C0C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6816502" y="2968901"/>
            <a:ext cx="3815244" cy="1160387"/>
            <a:chOff x="6816502" y="2968901"/>
            <a:chExt cx="3815244" cy="1160387"/>
          </a:xfrm>
        </p:grpSpPr>
        <p:sp>
          <p:nvSpPr>
            <p:cNvPr id="27" name="文本框 26"/>
            <p:cNvSpPr txBox="1"/>
            <p:nvPr/>
          </p:nvSpPr>
          <p:spPr>
            <a:xfrm>
              <a:off x="7464507" y="2968901"/>
              <a:ext cx="21737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1913</a:t>
              </a:r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赴日留学</a:t>
              </a:r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816502" y="3421402"/>
              <a:ext cx="273546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1922</a:t>
              </a: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东京帝国大学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经济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学部毕业</a:t>
              </a:r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9717346" y="2972005"/>
              <a:ext cx="914400" cy="914400"/>
            </a:xfrm>
            <a:prstGeom prst="rect">
              <a:avLst/>
            </a:prstGeom>
            <a:noFill/>
            <a:ln w="63500" cap="rnd" cmpd="sng">
              <a:solidFill>
                <a:srgbClr val="E15E3F"/>
              </a:solidFill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</p:pic>
      </p:grpSp>
      <p:cxnSp>
        <p:nvCxnSpPr>
          <p:cNvPr id="31" name="直接连接符 30"/>
          <p:cNvCxnSpPr/>
          <p:nvPr/>
        </p:nvCxnSpPr>
        <p:spPr>
          <a:xfrm>
            <a:off x="1533380" y="4480495"/>
            <a:ext cx="4313465" cy="0"/>
          </a:xfrm>
          <a:prstGeom prst="line">
            <a:avLst/>
          </a:prstGeom>
          <a:ln w="38100" cap="rnd">
            <a:solidFill>
              <a:srgbClr val="C00C0C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/>
          <p:cNvGrpSpPr/>
          <p:nvPr/>
        </p:nvGrpSpPr>
        <p:grpSpPr>
          <a:xfrm>
            <a:off x="441540" y="3969551"/>
            <a:ext cx="5700130" cy="925205"/>
            <a:chOff x="441540" y="3969551"/>
            <a:chExt cx="5700130" cy="925205"/>
          </a:xfrm>
        </p:grpSpPr>
        <p:sp>
          <p:nvSpPr>
            <p:cNvPr id="26" name="矩形 25"/>
            <p:cNvSpPr/>
            <p:nvPr/>
          </p:nvSpPr>
          <p:spPr>
            <a:xfrm>
              <a:off x="1433384" y="4057419"/>
              <a:ext cx="470828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1921.6</a:t>
              </a:r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与郭沫若，成仿吾发起成立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创造社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433384" y="4525424"/>
              <a:ext cx="44069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1921.10 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新文学最早白话小说集</a:t>
              </a:r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沉沦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6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41540" y="3969551"/>
              <a:ext cx="914400" cy="914400"/>
            </a:xfrm>
            <a:prstGeom prst="rect">
              <a:avLst/>
            </a:prstGeom>
            <a:noFill/>
            <a:ln w="63500" cap="rnd" cmpd="sng">
              <a:solidFill>
                <a:srgbClr val="E15E3F"/>
              </a:solidFill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50" name="组合 49"/>
          <p:cNvGrpSpPr/>
          <p:nvPr/>
        </p:nvGrpSpPr>
        <p:grpSpPr>
          <a:xfrm>
            <a:off x="5642497" y="4870483"/>
            <a:ext cx="5602958" cy="1128126"/>
            <a:chOff x="5642497" y="4870483"/>
            <a:chExt cx="5602958" cy="1128126"/>
          </a:xfrm>
        </p:grpSpPr>
        <p:sp>
          <p:nvSpPr>
            <p:cNvPr id="36" name="矩形 35"/>
            <p:cNvSpPr/>
            <p:nvPr/>
          </p:nvSpPr>
          <p:spPr>
            <a:xfrm>
              <a:off x="5642497" y="4870483"/>
              <a:ext cx="364402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1923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本小说集</a:t>
              </a:r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茑萝集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7111828" y="5224107"/>
              <a:ext cx="20473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1927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定居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 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738171" y="5629277"/>
              <a:ext cx="33602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1930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加入中国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左翼作家联盟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7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9121206" y="5016491"/>
              <a:ext cx="900000" cy="900000"/>
            </a:xfrm>
            <a:prstGeom prst="rect">
              <a:avLst/>
            </a:prstGeom>
            <a:noFill/>
            <a:ln w="63500" cap="rnd" cmpd="sng">
              <a:solidFill>
                <a:srgbClr val="E15E3F"/>
              </a:solidFill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8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331055" y="5010275"/>
              <a:ext cx="914400" cy="914400"/>
            </a:xfrm>
            <a:prstGeom prst="rect">
              <a:avLst/>
            </a:prstGeom>
            <a:noFill/>
            <a:ln w="63500" cap="rnd" cmpd="sng">
              <a:solidFill>
                <a:srgbClr val="E15E3F"/>
              </a:solidFill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</p:pic>
      </p:grpSp>
      <p:cxnSp>
        <p:nvCxnSpPr>
          <p:cNvPr id="43" name="直接连接符 42"/>
          <p:cNvCxnSpPr/>
          <p:nvPr/>
        </p:nvCxnSpPr>
        <p:spPr>
          <a:xfrm flipV="1">
            <a:off x="11343930" y="5584874"/>
            <a:ext cx="946545" cy="8566"/>
          </a:xfrm>
          <a:prstGeom prst="line">
            <a:avLst/>
          </a:prstGeom>
          <a:ln w="38100" cap="rnd">
            <a:solidFill>
              <a:srgbClr val="C00C0C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538421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089575" y="-1"/>
            <a:ext cx="1997612" cy="106914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生平简介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6952" y="-464236"/>
            <a:ext cx="2601524" cy="331906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19163" y="-154744"/>
            <a:ext cx="1170818" cy="1686719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093980" y="-2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故事概要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098386" y="-1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赏析解读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0" y="5589157"/>
            <a:ext cx="4276165" cy="4283"/>
          </a:xfrm>
          <a:prstGeom prst="line">
            <a:avLst/>
          </a:prstGeom>
          <a:ln w="38100" cap="rnd">
            <a:solidFill>
              <a:srgbClr val="C00C0C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4316506" y="2297116"/>
            <a:ext cx="2025748" cy="3282573"/>
          </a:xfrm>
          <a:prstGeom prst="line">
            <a:avLst/>
          </a:prstGeom>
          <a:ln w="38100" cap="rnd">
            <a:solidFill>
              <a:srgbClr val="C00C0C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733813" y="5111612"/>
            <a:ext cx="4602538" cy="1504744"/>
            <a:chOff x="733813" y="5111612"/>
            <a:chExt cx="4602538" cy="1504744"/>
          </a:xfrm>
        </p:grpSpPr>
        <p:sp>
          <p:nvSpPr>
            <p:cNvPr id="5" name="矩形 4"/>
            <p:cNvSpPr/>
            <p:nvPr/>
          </p:nvSpPr>
          <p:spPr>
            <a:xfrm>
              <a:off x="733813" y="5111612"/>
              <a:ext cx="366514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1928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鲁迅合编</a:t>
              </a:r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奔流</a:t>
              </a:r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月刊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lnSpc>
                  <a:spcPct val="150000"/>
                </a:lnSpc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主编</a:t>
              </a:r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大众文艺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436351" y="5716356"/>
              <a:ext cx="900000" cy="900000"/>
            </a:xfrm>
            <a:prstGeom prst="rect">
              <a:avLst/>
            </a:prstGeom>
            <a:noFill/>
            <a:ln w="63500" cap="rnd" cmpd="sng">
              <a:solidFill>
                <a:srgbClr val="E15E3F"/>
              </a:solidFill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7" name="组合 26"/>
          <p:cNvGrpSpPr/>
          <p:nvPr/>
        </p:nvGrpSpPr>
        <p:grpSpPr>
          <a:xfrm>
            <a:off x="5383542" y="3938402"/>
            <a:ext cx="5578419" cy="900000"/>
            <a:chOff x="5383542" y="3938402"/>
            <a:chExt cx="5578419" cy="900000"/>
          </a:xfrm>
        </p:grpSpPr>
        <p:sp>
          <p:nvSpPr>
            <p:cNvPr id="8" name="矩形 7"/>
            <p:cNvSpPr/>
            <p:nvPr/>
          </p:nvSpPr>
          <p:spPr>
            <a:xfrm>
              <a:off x="5383542" y="4125969"/>
              <a:ext cx="44855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1933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迁居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杭州 创作大量山水游记和诗词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061961" y="3938402"/>
              <a:ext cx="900000" cy="900000"/>
            </a:xfrm>
            <a:prstGeom prst="rect">
              <a:avLst/>
            </a:prstGeom>
            <a:noFill/>
            <a:ln w="63500" cap="rnd" cmpd="sng">
              <a:solidFill>
                <a:srgbClr val="E15E3F"/>
              </a:solidFill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</p:pic>
      </p:grpSp>
      <p:cxnSp>
        <p:nvCxnSpPr>
          <p:cNvPr id="18" name="直接连接符 17"/>
          <p:cNvCxnSpPr/>
          <p:nvPr/>
        </p:nvCxnSpPr>
        <p:spPr>
          <a:xfrm flipV="1">
            <a:off x="4954703" y="4495301"/>
            <a:ext cx="4914362" cy="4284"/>
          </a:xfrm>
          <a:prstGeom prst="line">
            <a:avLst/>
          </a:prstGeom>
          <a:ln w="38100" cap="rnd">
            <a:solidFill>
              <a:srgbClr val="C00C0C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843690" y="3388456"/>
            <a:ext cx="4840581" cy="128"/>
          </a:xfrm>
          <a:prstGeom prst="line">
            <a:avLst/>
          </a:prstGeom>
          <a:ln w="38100" cap="rnd">
            <a:solidFill>
              <a:srgbClr val="C00C0C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6324640" y="2317820"/>
            <a:ext cx="4187321" cy="1071"/>
          </a:xfrm>
          <a:prstGeom prst="line">
            <a:avLst/>
          </a:prstGeom>
          <a:ln w="38100" cap="rnd">
            <a:solidFill>
              <a:srgbClr val="C00C0C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6393218" y="1770443"/>
            <a:ext cx="5152780" cy="900000"/>
            <a:chOff x="6393218" y="1770443"/>
            <a:chExt cx="5152780" cy="900000"/>
          </a:xfrm>
        </p:grpSpPr>
        <p:sp>
          <p:nvSpPr>
            <p:cNvPr id="10" name="矩形 9"/>
            <p:cNvSpPr/>
            <p:nvPr/>
          </p:nvSpPr>
          <p:spPr>
            <a:xfrm>
              <a:off x="6393218" y="1912712"/>
              <a:ext cx="41857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1945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被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日本宪兵杀害于印尼苏门答腊</a:t>
              </a: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645998" y="1770443"/>
              <a:ext cx="900000" cy="900000"/>
            </a:xfrm>
            <a:prstGeom prst="rect">
              <a:avLst/>
            </a:prstGeom>
            <a:noFill/>
            <a:ln w="63500" cap="rnd" cmpd="sng">
              <a:solidFill>
                <a:srgbClr val="E15E3F"/>
              </a:solidFill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8" name="组合 27"/>
          <p:cNvGrpSpPr/>
          <p:nvPr/>
        </p:nvGrpSpPr>
        <p:grpSpPr>
          <a:xfrm>
            <a:off x="843690" y="2991496"/>
            <a:ext cx="5006558" cy="1513712"/>
            <a:chOff x="843690" y="2991496"/>
            <a:chExt cx="5006558" cy="1513712"/>
          </a:xfrm>
        </p:grpSpPr>
        <p:sp>
          <p:nvSpPr>
            <p:cNvPr id="9" name="矩形 8"/>
            <p:cNvSpPr/>
            <p:nvPr/>
          </p:nvSpPr>
          <p:spPr>
            <a:xfrm>
              <a:off x="843690" y="2991496"/>
              <a:ext cx="50065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1938</a:t>
              </a: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抗战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期间在南洋从事抗战救亡宣传</a:t>
              </a: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 cstate="print">
              <a:lum bright="70000" contrast="-7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02384" y="3605208"/>
              <a:ext cx="900000" cy="900000"/>
            </a:xfrm>
            <a:prstGeom prst="rect">
              <a:avLst/>
            </a:prstGeom>
            <a:noFill/>
            <a:ln w="63500" cap="rnd" cmpd="sng">
              <a:solidFill>
                <a:srgbClr val="E15E3F"/>
              </a:solidFill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xmlns="" val="7658397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089575" y="-1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生平简介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6952" y="-464236"/>
            <a:ext cx="2601524" cy="331906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19163" y="-154744"/>
            <a:ext cx="1170818" cy="1686719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093980" y="-2"/>
            <a:ext cx="1997612" cy="106914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故事概要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098386" y="-1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赏析解读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711416" y="2795619"/>
            <a:ext cx="4810553" cy="914400"/>
            <a:chOff x="2532781" y="2849548"/>
            <a:chExt cx="4810553" cy="914400"/>
          </a:xfrm>
        </p:grpSpPr>
        <p:sp>
          <p:nvSpPr>
            <p:cNvPr id="6" name="文本框 5"/>
            <p:cNvSpPr txBox="1"/>
            <p:nvPr/>
          </p:nvSpPr>
          <p:spPr>
            <a:xfrm>
              <a:off x="3295105" y="3122082"/>
              <a:ext cx="40482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他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21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岁，留日学生。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4" cstate="print">
              <a:biLevel thresh="7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532781" y="2849548"/>
              <a:ext cx="914400" cy="914400"/>
            </a:xfrm>
            <a:prstGeom prst="rect">
              <a:avLst/>
            </a:prstGeom>
          </p:spPr>
        </p:pic>
      </p:grpSp>
      <p:grpSp>
        <p:nvGrpSpPr>
          <p:cNvPr id="35" name="组合 34"/>
          <p:cNvGrpSpPr/>
          <p:nvPr/>
        </p:nvGrpSpPr>
        <p:grpSpPr>
          <a:xfrm>
            <a:off x="2706955" y="4104005"/>
            <a:ext cx="3563849" cy="914400"/>
            <a:chOff x="2861700" y="4104005"/>
            <a:chExt cx="3563849" cy="91440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 cstate="print">
              <a:biLevel thresh="7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61700" y="4104005"/>
              <a:ext cx="914400" cy="914400"/>
            </a:xfrm>
            <a:prstGeom prst="rect">
              <a:avLst/>
            </a:prstGeom>
          </p:spPr>
        </p:pic>
        <p:sp>
          <p:nvSpPr>
            <p:cNvPr id="31" name="矩形 30"/>
            <p:cNvSpPr/>
            <p:nvPr/>
          </p:nvSpPr>
          <p:spPr>
            <a:xfrm>
              <a:off x="3893961" y="4143822"/>
              <a:ext cx="25315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忧郁，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多疑。</a:t>
              </a:r>
              <a:endPara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自卑</a:t>
              </a: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多愁善感。</a:t>
              </a:r>
              <a:endPara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396430" y="4104005"/>
            <a:ext cx="4602967" cy="914400"/>
            <a:chOff x="6396430" y="4104005"/>
            <a:chExt cx="4602967" cy="914400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6" cstate="print">
              <a:biLevel thresh="75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396430" y="4104005"/>
              <a:ext cx="914400" cy="914400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>
              <a:off x="7225511" y="4145706"/>
              <a:ext cx="37738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性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渴望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—</a:t>
              </a: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窥浴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—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偷看</a:t>
              </a: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野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合</a:t>
              </a:r>
              <a:endPara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逛</a:t>
              </a: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妓院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—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投</a:t>
              </a: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水自尽</a:t>
              </a:r>
              <a:endPara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89592601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089575" y="-1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生平简介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6952" y="-464236"/>
            <a:ext cx="2601524" cy="331906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19163" y="-154744"/>
            <a:ext cx="1170818" cy="1686719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093980" y="-2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故事概要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098386" y="-1"/>
            <a:ext cx="1997612" cy="106914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赏析解读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70661" y="2854829"/>
            <a:ext cx="5778402" cy="2053161"/>
            <a:chOff x="3670661" y="2854829"/>
            <a:chExt cx="5778402" cy="2053161"/>
          </a:xfrm>
        </p:grpSpPr>
        <p:sp>
          <p:nvSpPr>
            <p:cNvPr id="6" name="文本框 5"/>
            <p:cNvSpPr txBox="1"/>
            <p:nvPr/>
          </p:nvSpPr>
          <p:spPr>
            <a:xfrm>
              <a:off x="5400834" y="3121079"/>
              <a:ext cx="404822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他的忧郁</a:t>
              </a:r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400833" y="3930170"/>
              <a:ext cx="404822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他的性苦闷</a:t>
              </a:r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70661" y="2854829"/>
              <a:ext cx="2053161" cy="20531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368613068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089575" y="-1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生平简介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6952" y="-464236"/>
            <a:ext cx="2601524" cy="331906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19163" y="-154744"/>
            <a:ext cx="1170818" cy="1686719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093980" y="-2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故事概要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098386" y="-1"/>
            <a:ext cx="1997612" cy="106914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赏析解读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692774" y="3092680"/>
            <a:ext cx="5756289" cy="1736676"/>
            <a:chOff x="3692774" y="3092680"/>
            <a:chExt cx="5756289" cy="1736676"/>
          </a:xfrm>
        </p:grpSpPr>
        <p:sp>
          <p:nvSpPr>
            <p:cNvPr id="6" name="文本框 5"/>
            <p:cNvSpPr txBox="1"/>
            <p:nvPr/>
          </p:nvSpPr>
          <p:spPr>
            <a:xfrm>
              <a:off x="5400834" y="3121079"/>
              <a:ext cx="40482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灵与肉的冲突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92774" y="3092680"/>
              <a:ext cx="1708058" cy="1708058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5400833" y="3713607"/>
              <a:ext cx="40482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个体与国家意识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400832" y="4306136"/>
              <a:ext cx="40482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写作手法与特色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4828070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089575" y="-1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生平简介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6952" y="-464236"/>
            <a:ext cx="2601524" cy="331906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19163" y="-154744"/>
            <a:ext cx="1170818" cy="1686719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093980" y="-2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故事概要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098386" y="-1"/>
            <a:ext cx="1997612" cy="106914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赏析解读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19163" y="2111859"/>
            <a:ext cx="1000298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灵与肉的冲突 （本我、</a:t>
            </a:r>
            <a:r>
              <a:rPr lang="zh-CN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自</a:t>
            </a:r>
            <a:r>
              <a:rPr lang="zh-CN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我、超我）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zh-CN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“第一篇</a:t>
            </a:r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沉沦</a:t>
            </a:r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是描写著一个病的青年的心理，也可以说是青年忧郁病的解剖，里面也带叙著现代人的苦闷</a:t>
            </a: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便是性的要求与灵肉的冲突</a:t>
            </a:r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但是我的描写是失败了。”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                             </a:t>
            </a:r>
          </a:p>
          <a:p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                              ——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郁达夫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/>
              <a:t> </a:t>
            </a:r>
            <a:endParaRPr lang="en-US" altLang="zh-CN" dirty="0" smtClean="0"/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xmlns="" val="306545232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089575" y="-1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生平简介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6952" y="-464236"/>
            <a:ext cx="2601524" cy="331906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19163" y="-154744"/>
            <a:ext cx="1170818" cy="1686719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093980" y="-2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故事概要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098386" y="-1"/>
            <a:ext cx="1997612" cy="106914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赏析解读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4572" y="2226458"/>
            <a:ext cx="1001683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灵与肉的冲突</a:t>
            </a:r>
            <a:r>
              <a:rPr lang="en-US" altLang="zh-CN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来自何方？</a:t>
            </a:r>
            <a:endParaRPr lang="en-US" altLang="zh-CN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中国文化的传统道德观念</a:t>
            </a:r>
            <a:endParaRPr lang="en-US" altLang="zh-CN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“五四”运动带来的觉醒</a:t>
            </a:r>
            <a:endParaRPr lang="en-US" altLang="zh-CN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作者的个人经历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46741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089575" y="-1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生平简介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6952" y="-464236"/>
            <a:ext cx="2601524" cy="331906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19163" y="-154744"/>
            <a:ext cx="1170818" cy="1686719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093980" y="-2"/>
            <a:ext cx="1997612" cy="10691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故事概要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098386" y="-1"/>
            <a:ext cx="1997612" cy="106914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赏析解读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03291" y="1996211"/>
            <a:ext cx="10141527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个体与国家意识</a:t>
            </a:r>
            <a:endParaRPr lang="en-US" altLang="zh-CN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/>
          </a:p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沉沦</a:t>
            </a:r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的主人公的多愁善感、孤僻自卑的性格，是在特定的时代、社会条件下形成的。因此，作品里所描述的这个故事，与其说是一个孤僻自卑者的性格悲剧，倒不如说是一个社会悲剧</a:t>
            </a:r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由于国家衰弱和民族歧视而造成的悲剧。                                              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                                                                          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曾华鹏、范伯群</a:t>
            </a:r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郁达夫评传</a:t>
            </a:r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60499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</TotalTime>
  <Words>666</Words>
  <Application>Microsoft Office PowerPoint</Application>
  <PresentationFormat>自定义</PresentationFormat>
  <Paragraphs>82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Arial</vt:lpstr>
      <vt:lpstr>宋体</vt:lpstr>
      <vt:lpstr>Calibri</vt:lpstr>
      <vt:lpstr>华康俪金黑W8(P)</vt:lpstr>
      <vt:lpstr>书体坊赵九江钢笔行书</vt:lpstr>
      <vt:lpstr>微软雅黑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Danica</dc:creator>
  <cp:lastModifiedBy>Administrator</cp:lastModifiedBy>
  <cp:revision>63</cp:revision>
  <dcterms:created xsi:type="dcterms:W3CDTF">2014-04-08T14:21:41Z</dcterms:created>
  <dcterms:modified xsi:type="dcterms:W3CDTF">2015-07-31T03:15:23Z</dcterms:modified>
</cp:coreProperties>
</file>