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CE2D"/>
    <a:srgbClr val="88B11C"/>
    <a:srgbClr val="A0AC93"/>
    <a:srgbClr val="93634C"/>
    <a:srgbClr val="94634C"/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5633" autoAdjust="0"/>
  </p:normalViewPr>
  <p:slideViewPr>
    <p:cSldViewPr>
      <p:cViewPr varScale="1">
        <p:scale>
          <a:sx n="101" d="100"/>
          <a:sy n="101" d="100"/>
        </p:scale>
        <p:origin x="-127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7335E770-D5A8-40D5-8962-9615EDEDB4F5}" type="datetimeFigureOut">
              <a:rPr lang="zh-CN" altLang="en-US"/>
              <a:pPr>
                <a:defRPr/>
              </a:pPr>
              <a:t>2015/7/7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602EFA17-D0AF-496A-9D7A-31B69899A9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D7964-1184-46CE-9A03-333948F13E45}" type="datetimeFigureOut">
              <a:rPr lang="zh-CN" altLang="en-US"/>
              <a:pPr>
                <a:defRPr/>
              </a:pPr>
              <a:t>2015/7/7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8B04C-BF8F-437E-A2DD-6FC646CA323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798088-350E-41AD-A48B-4624295905B3}" type="datetimeFigureOut">
              <a:rPr lang="zh-CN" altLang="en-US"/>
              <a:pPr>
                <a:defRPr/>
              </a:pPr>
              <a:t>2015/7/7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9B444-A252-491F-9DC9-ADDD1E3DE4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4EEAC-24DE-4D36-9B5E-1858AB7FEE1D}" type="datetimeFigureOut">
              <a:rPr lang="zh-CN" altLang="en-US"/>
              <a:pPr>
                <a:defRPr/>
              </a:pPr>
              <a:t>2015/7/7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16273-16D8-48EB-B93A-C0B7B7969F7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79F47-6D6D-47A8-AD57-110237F3CD13}" type="datetimeFigureOut">
              <a:rPr lang="zh-CN" altLang="en-US"/>
              <a:pPr>
                <a:defRPr/>
              </a:pPr>
              <a:t>2015/7/7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A2E9F-FEE6-49B3-836E-816D8621A9C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F79D6-C5C1-4591-9542-CAC30F2A46D9}" type="datetimeFigureOut">
              <a:rPr lang="zh-CN" altLang="en-US"/>
              <a:pPr>
                <a:defRPr/>
              </a:pPr>
              <a:t>2015/7/7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665EE-72EE-4351-86EB-A49F0EC1AB2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A4F62-DBF9-467B-BADE-2DE996CB3B9D}" type="datetimeFigureOut">
              <a:rPr lang="zh-CN" altLang="en-US"/>
              <a:pPr>
                <a:defRPr/>
              </a:pPr>
              <a:t>2015/7/7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E9FEB-CCB4-421F-9029-429FB61615E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420F0-DE36-4463-B9A8-F532A250557D}" type="datetimeFigureOut">
              <a:rPr lang="zh-CN" altLang="en-US"/>
              <a:pPr>
                <a:defRPr/>
              </a:pPr>
              <a:t>2015/7/7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739AF-BE0E-4FA4-9FAE-B3FC4855DF1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C8722-36CD-4304-9310-D324F9BD66E4}" type="datetimeFigureOut">
              <a:rPr lang="zh-CN" altLang="en-US"/>
              <a:pPr>
                <a:defRPr/>
              </a:pPr>
              <a:t>2015/7/7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C77C2-EA75-4D95-815C-653EAD5F5B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09B11-9425-482F-A064-5972A8B84DDD}" type="datetimeFigureOut">
              <a:rPr lang="zh-CN" altLang="en-US"/>
              <a:pPr>
                <a:defRPr/>
              </a:pPr>
              <a:t>2015/7/7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D038F-0650-4163-B4DE-FFCA7B9DC68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2F562-DC85-4CE4-BF9F-B1B259D80225}" type="datetimeFigureOut">
              <a:rPr lang="zh-CN" altLang="en-US"/>
              <a:pPr>
                <a:defRPr/>
              </a:pPr>
              <a:t>2015/7/7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AAA76-4A4D-47B3-9CB5-3B7EB18505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D3EAD-90E9-4FE8-AFFB-B14B00485E93}" type="datetimeFigureOut">
              <a:rPr lang="zh-CN" altLang="en-US"/>
              <a:pPr>
                <a:defRPr/>
              </a:pPr>
              <a:t>2015/7/7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A0FDC-D909-4726-BE10-2E53F54182E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35CC8B4-82EF-42AD-AAD9-BBAA5898D356}" type="datetimeFigureOut">
              <a:rPr lang="zh-CN" altLang="en-US"/>
              <a:pPr>
                <a:defRPr/>
              </a:pPr>
              <a:t>2015/7/7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054248A-5288-4C1A-A57E-46F9EF95FBD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6"/>
          <p:cNvSpPr txBox="1">
            <a:spLocks noChangeArrowheads="1"/>
          </p:cNvSpPr>
          <p:nvPr/>
        </p:nvSpPr>
        <p:spPr bwMode="auto">
          <a:xfrm>
            <a:off x="1143000" y="1643063"/>
            <a:ext cx="4857750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dirty="0">
                <a:latin typeface="Calibri" pitchFamily="34" charset="0"/>
              </a:rPr>
              <a:t>POWERPOINT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8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适用于电商策划转正述职及相关类别演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示</a:t>
            </a:r>
            <a:endParaRPr lang="zh-CN" altLang="en-US" dirty="0"/>
          </a:p>
          <a:p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0" y="6500813"/>
            <a:ext cx="385762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latin typeface="微软雅黑" pitchFamily="34" charset="-122"/>
                <a:ea typeface="微软雅黑" pitchFamily="34" charset="-122"/>
              </a:rPr>
              <a:t>注：文本框可根据需求改变颜色、移动位置；文字可编辑</a:t>
            </a:r>
          </a:p>
          <a:p>
            <a:pPr>
              <a:defRPr/>
            </a:pP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214438" y="2143125"/>
            <a:ext cx="300037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pic>
        <p:nvPicPr>
          <p:cNvPr id="11270" name="图片 11" descr="1377110584_YeIvC9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13" y="1785938"/>
            <a:ext cx="4324350" cy="444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矩形 6"/>
          <p:cNvSpPr>
            <a:spLocks noChangeArrowheads="1"/>
          </p:cNvSpPr>
          <p:nvPr/>
        </p:nvSpPr>
        <p:spPr bwMode="auto">
          <a:xfrm>
            <a:off x="2428875" y="2286000"/>
            <a:ext cx="1620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继续努力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 18"/>
          <p:cNvSpPr>
            <a:spLocks/>
          </p:cNvSpPr>
          <p:nvPr/>
        </p:nvSpPr>
        <p:spPr bwMode="auto">
          <a:xfrm>
            <a:off x="2286000" y="2130425"/>
            <a:ext cx="3522663" cy="795338"/>
          </a:xfrm>
          <a:custGeom>
            <a:avLst/>
            <a:gdLst>
              <a:gd name="T0" fmla="*/ 132687 w 3522133"/>
              <a:gd name="T1" fmla="*/ 0 h 795866"/>
              <a:gd name="T2" fmla="*/ 3125140 w 3522133"/>
              <a:gd name="T3" fmla="*/ 0 h 795866"/>
              <a:gd name="T4" fmla="*/ 3523193 w 3522133"/>
              <a:gd name="T5" fmla="*/ 397405 h 795866"/>
              <a:gd name="T6" fmla="*/ 3125140 w 3522133"/>
              <a:gd name="T7" fmla="*/ 794808 h 795866"/>
              <a:gd name="T8" fmla="*/ 132687 w 3522133"/>
              <a:gd name="T9" fmla="*/ 794808 h 795866"/>
              <a:gd name="T10" fmla="*/ 0 w 3522133"/>
              <a:gd name="T11" fmla="*/ 662337 h 795866"/>
              <a:gd name="T12" fmla="*/ 0 w 3522133"/>
              <a:gd name="T13" fmla="*/ 132471 h 795866"/>
              <a:gd name="T14" fmla="*/ 132687 w 3522133"/>
              <a:gd name="T15" fmla="*/ 0 h 79586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522133"/>
              <a:gd name="T25" fmla="*/ 0 h 795866"/>
              <a:gd name="T26" fmla="*/ 3522133 w 3522133"/>
              <a:gd name="T27" fmla="*/ 795866 h 79586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522133" h="795866">
                <a:moveTo>
                  <a:pt x="132647" y="0"/>
                </a:moveTo>
                <a:lnTo>
                  <a:pt x="3124200" y="0"/>
                </a:lnTo>
                <a:lnTo>
                  <a:pt x="3522133" y="397933"/>
                </a:lnTo>
                <a:lnTo>
                  <a:pt x="3124200" y="795866"/>
                </a:lnTo>
                <a:lnTo>
                  <a:pt x="132647" y="795866"/>
                </a:lnTo>
                <a:cubicBezTo>
                  <a:pt x="59388" y="795866"/>
                  <a:pt x="0" y="736478"/>
                  <a:pt x="0" y="663219"/>
                </a:cubicBezTo>
                <a:lnTo>
                  <a:pt x="0" y="132647"/>
                </a:lnTo>
                <a:cubicBezTo>
                  <a:pt x="0" y="59388"/>
                  <a:pt x="59388" y="0"/>
                  <a:pt x="132647" y="0"/>
                </a:cubicBezTo>
                <a:close/>
              </a:path>
            </a:pathLst>
          </a:custGeom>
          <a:gradFill rotWithShape="0">
            <a:gsLst>
              <a:gs pos="0">
                <a:srgbClr val="F2F2F2"/>
              </a:gs>
              <a:gs pos="50000">
                <a:srgbClr val="FFFFFF"/>
              </a:gs>
              <a:gs pos="100000">
                <a:srgbClr val="F2F2F2"/>
              </a:gs>
            </a:gsLst>
            <a:lin ang="5400000" scaled="1"/>
          </a:gradFill>
          <a:ln w="3175" cmpd="sng">
            <a:solidFill>
              <a:srgbClr val="F2F2F2"/>
            </a:solidFill>
            <a:miter lim="800000"/>
            <a:headEnd/>
            <a:tailEnd/>
          </a:ln>
          <a:effectLst>
            <a:outerShdw dist="38100" dir="2700000" algn="ctr" rotWithShape="0">
              <a:srgbClr val="000000">
                <a:alpha val="12999"/>
              </a:srgbClr>
            </a:outerShdw>
          </a:effectLst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endParaRPr lang="zh-CN" sz="2400" b="1" dirty="0">
              <a:solidFill>
                <a:srgbClr val="7F7F7F"/>
              </a:solidFill>
              <a:latin typeface="微软雅黑" pitchFamily="34" charset="-122"/>
              <a:ea typeface="宋体" charset="-122"/>
            </a:endParaRPr>
          </a:p>
        </p:txBody>
      </p:sp>
      <p:sp>
        <p:nvSpPr>
          <p:cNvPr id="12" name="燕尾形 19"/>
          <p:cNvSpPr>
            <a:spLocks noChangeArrowheads="1"/>
          </p:cNvSpPr>
          <p:nvPr/>
        </p:nvSpPr>
        <p:spPr bwMode="auto">
          <a:xfrm>
            <a:off x="5500688" y="2132013"/>
            <a:ext cx="1447800" cy="795337"/>
          </a:xfrm>
          <a:prstGeom prst="chevron">
            <a:avLst>
              <a:gd name="adj" fmla="val 50001"/>
            </a:avLst>
          </a:prstGeom>
          <a:solidFill>
            <a:srgbClr val="88B11C"/>
          </a:solidFill>
          <a:ln w="9525">
            <a:noFill/>
            <a:miter lim="800000"/>
            <a:headEnd/>
            <a:tailEnd/>
          </a:ln>
          <a:effectLst>
            <a:outerShdw dist="38100" dir="2700000" algn="ctr" rotWithShape="0">
              <a:srgbClr val="000000">
                <a:alpha val="12999"/>
              </a:srgbClr>
            </a:outerShdw>
          </a:effectLst>
        </p:spPr>
        <p:txBody>
          <a:bodyPr wrap="none" lIns="180000" bIns="0" anchor="ctr"/>
          <a:lstStyle/>
          <a:p>
            <a:pPr algn="ctr">
              <a:defRPr/>
            </a:pPr>
            <a:endParaRPr lang="zh-CN" altLang="en-US" sz="3600" b="1" dirty="0">
              <a:solidFill>
                <a:srgbClr val="FFFFFF"/>
              </a:solidFill>
              <a:latin typeface="Arial" charset="0"/>
              <a:ea typeface="宋体" charset="-122"/>
            </a:endParaRPr>
          </a:p>
        </p:txBody>
      </p:sp>
      <p:sp>
        <p:nvSpPr>
          <p:cNvPr id="13" name="任意多边形 18"/>
          <p:cNvSpPr>
            <a:spLocks/>
          </p:cNvSpPr>
          <p:nvPr/>
        </p:nvSpPr>
        <p:spPr bwMode="auto">
          <a:xfrm>
            <a:off x="2266950" y="2987675"/>
            <a:ext cx="3522663" cy="795338"/>
          </a:xfrm>
          <a:custGeom>
            <a:avLst/>
            <a:gdLst>
              <a:gd name="T0" fmla="*/ 132687 w 3522133"/>
              <a:gd name="T1" fmla="*/ 0 h 795866"/>
              <a:gd name="T2" fmla="*/ 3125140 w 3522133"/>
              <a:gd name="T3" fmla="*/ 0 h 795866"/>
              <a:gd name="T4" fmla="*/ 3523193 w 3522133"/>
              <a:gd name="T5" fmla="*/ 397405 h 795866"/>
              <a:gd name="T6" fmla="*/ 3125140 w 3522133"/>
              <a:gd name="T7" fmla="*/ 794808 h 795866"/>
              <a:gd name="T8" fmla="*/ 132687 w 3522133"/>
              <a:gd name="T9" fmla="*/ 794808 h 795866"/>
              <a:gd name="T10" fmla="*/ 0 w 3522133"/>
              <a:gd name="T11" fmla="*/ 662337 h 795866"/>
              <a:gd name="T12" fmla="*/ 0 w 3522133"/>
              <a:gd name="T13" fmla="*/ 132471 h 795866"/>
              <a:gd name="T14" fmla="*/ 132687 w 3522133"/>
              <a:gd name="T15" fmla="*/ 0 h 79586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522133"/>
              <a:gd name="T25" fmla="*/ 0 h 795866"/>
              <a:gd name="T26" fmla="*/ 3522133 w 3522133"/>
              <a:gd name="T27" fmla="*/ 795866 h 79586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522133" h="795866">
                <a:moveTo>
                  <a:pt x="132647" y="0"/>
                </a:moveTo>
                <a:lnTo>
                  <a:pt x="3124200" y="0"/>
                </a:lnTo>
                <a:lnTo>
                  <a:pt x="3522133" y="397933"/>
                </a:lnTo>
                <a:lnTo>
                  <a:pt x="3124200" y="795866"/>
                </a:lnTo>
                <a:lnTo>
                  <a:pt x="132647" y="795866"/>
                </a:lnTo>
                <a:cubicBezTo>
                  <a:pt x="59388" y="795866"/>
                  <a:pt x="0" y="736478"/>
                  <a:pt x="0" y="663219"/>
                </a:cubicBezTo>
                <a:lnTo>
                  <a:pt x="0" y="132647"/>
                </a:lnTo>
                <a:cubicBezTo>
                  <a:pt x="0" y="59388"/>
                  <a:pt x="59388" y="0"/>
                  <a:pt x="132647" y="0"/>
                </a:cubicBezTo>
                <a:close/>
              </a:path>
            </a:pathLst>
          </a:custGeom>
          <a:gradFill rotWithShape="0">
            <a:gsLst>
              <a:gs pos="0">
                <a:srgbClr val="F2F2F2"/>
              </a:gs>
              <a:gs pos="50000">
                <a:srgbClr val="FFFFFF"/>
              </a:gs>
              <a:gs pos="100000">
                <a:srgbClr val="F2F2F2"/>
              </a:gs>
            </a:gsLst>
            <a:lin ang="5400000" scaled="1"/>
          </a:gradFill>
          <a:ln w="3175" cmpd="sng">
            <a:solidFill>
              <a:srgbClr val="F2F2F2"/>
            </a:solidFill>
            <a:miter lim="800000"/>
            <a:headEnd/>
            <a:tailEnd/>
          </a:ln>
          <a:effectLst>
            <a:outerShdw dist="38100" dir="2700000" algn="ctr" rotWithShape="0">
              <a:srgbClr val="000000">
                <a:alpha val="12999"/>
              </a:srgbClr>
            </a:outerShdw>
          </a:effectLst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endParaRPr lang="zh-CN" sz="2400" b="1" dirty="0">
              <a:solidFill>
                <a:srgbClr val="7F7F7F"/>
              </a:solidFill>
              <a:latin typeface="微软雅黑" pitchFamily="34" charset="-122"/>
              <a:ea typeface="宋体" charset="-122"/>
            </a:endParaRPr>
          </a:p>
        </p:txBody>
      </p:sp>
      <p:sp>
        <p:nvSpPr>
          <p:cNvPr id="14" name="燕尾形 19"/>
          <p:cNvSpPr>
            <a:spLocks noChangeArrowheads="1"/>
          </p:cNvSpPr>
          <p:nvPr/>
        </p:nvSpPr>
        <p:spPr bwMode="auto">
          <a:xfrm>
            <a:off x="5481638" y="2989263"/>
            <a:ext cx="1447800" cy="795337"/>
          </a:xfrm>
          <a:prstGeom prst="chevron">
            <a:avLst>
              <a:gd name="adj" fmla="val 50001"/>
            </a:avLst>
          </a:prstGeom>
          <a:solidFill>
            <a:srgbClr val="88B11C"/>
          </a:solidFill>
          <a:ln w="9525">
            <a:noFill/>
            <a:miter lim="800000"/>
            <a:headEnd/>
            <a:tailEnd/>
          </a:ln>
          <a:effectLst>
            <a:outerShdw dist="38100" dir="2700000" algn="ctr" rotWithShape="0">
              <a:srgbClr val="000000">
                <a:alpha val="12999"/>
              </a:srgbClr>
            </a:outerShdw>
          </a:effectLst>
        </p:spPr>
        <p:txBody>
          <a:bodyPr wrap="none" lIns="180000" bIns="0" anchor="ctr"/>
          <a:lstStyle/>
          <a:p>
            <a:pPr algn="ctr">
              <a:defRPr/>
            </a:pPr>
            <a:endParaRPr lang="zh-CN" altLang="en-US" sz="3600" b="1" dirty="0">
              <a:solidFill>
                <a:srgbClr val="FFFFFF"/>
              </a:solidFill>
              <a:latin typeface="Arial" charset="0"/>
              <a:ea typeface="宋体" charset="-122"/>
            </a:endParaRPr>
          </a:p>
        </p:txBody>
      </p:sp>
      <p:sp>
        <p:nvSpPr>
          <p:cNvPr id="15" name="任意多边形 18"/>
          <p:cNvSpPr>
            <a:spLocks/>
          </p:cNvSpPr>
          <p:nvPr/>
        </p:nvSpPr>
        <p:spPr bwMode="auto">
          <a:xfrm>
            <a:off x="2214563" y="3846513"/>
            <a:ext cx="3522662" cy="795337"/>
          </a:xfrm>
          <a:custGeom>
            <a:avLst/>
            <a:gdLst>
              <a:gd name="T0" fmla="*/ 132687 w 3522133"/>
              <a:gd name="T1" fmla="*/ 0 h 795866"/>
              <a:gd name="T2" fmla="*/ 3125140 w 3522133"/>
              <a:gd name="T3" fmla="*/ 0 h 795866"/>
              <a:gd name="T4" fmla="*/ 3523193 w 3522133"/>
              <a:gd name="T5" fmla="*/ 397405 h 795866"/>
              <a:gd name="T6" fmla="*/ 3125140 w 3522133"/>
              <a:gd name="T7" fmla="*/ 794808 h 795866"/>
              <a:gd name="T8" fmla="*/ 132687 w 3522133"/>
              <a:gd name="T9" fmla="*/ 794808 h 795866"/>
              <a:gd name="T10" fmla="*/ 0 w 3522133"/>
              <a:gd name="T11" fmla="*/ 662337 h 795866"/>
              <a:gd name="T12" fmla="*/ 0 w 3522133"/>
              <a:gd name="T13" fmla="*/ 132471 h 795866"/>
              <a:gd name="T14" fmla="*/ 132687 w 3522133"/>
              <a:gd name="T15" fmla="*/ 0 h 79586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522133"/>
              <a:gd name="T25" fmla="*/ 0 h 795866"/>
              <a:gd name="T26" fmla="*/ 3522133 w 3522133"/>
              <a:gd name="T27" fmla="*/ 795866 h 79586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522133" h="795866">
                <a:moveTo>
                  <a:pt x="132647" y="0"/>
                </a:moveTo>
                <a:lnTo>
                  <a:pt x="3124200" y="0"/>
                </a:lnTo>
                <a:lnTo>
                  <a:pt x="3522133" y="397933"/>
                </a:lnTo>
                <a:lnTo>
                  <a:pt x="3124200" y="795866"/>
                </a:lnTo>
                <a:lnTo>
                  <a:pt x="132647" y="795866"/>
                </a:lnTo>
                <a:cubicBezTo>
                  <a:pt x="59388" y="795866"/>
                  <a:pt x="0" y="736478"/>
                  <a:pt x="0" y="663219"/>
                </a:cubicBezTo>
                <a:lnTo>
                  <a:pt x="0" y="132647"/>
                </a:lnTo>
                <a:cubicBezTo>
                  <a:pt x="0" y="59388"/>
                  <a:pt x="59388" y="0"/>
                  <a:pt x="132647" y="0"/>
                </a:cubicBezTo>
                <a:close/>
              </a:path>
            </a:pathLst>
          </a:custGeom>
          <a:gradFill rotWithShape="0">
            <a:gsLst>
              <a:gs pos="0">
                <a:srgbClr val="F2F2F2"/>
              </a:gs>
              <a:gs pos="50000">
                <a:srgbClr val="FFFFFF"/>
              </a:gs>
              <a:gs pos="100000">
                <a:srgbClr val="F2F2F2"/>
              </a:gs>
            </a:gsLst>
            <a:lin ang="5400000" scaled="1"/>
          </a:gradFill>
          <a:ln w="3175" cmpd="sng">
            <a:solidFill>
              <a:srgbClr val="F2F2F2"/>
            </a:solidFill>
            <a:miter lim="800000"/>
            <a:headEnd/>
            <a:tailEnd/>
          </a:ln>
          <a:effectLst>
            <a:outerShdw dist="38100" dir="2700000" algn="ctr" rotWithShape="0">
              <a:srgbClr val="000000">
                <a:alpha val="12999"/>
              </a:srgbClr>
            </a:outerShdw>
          </a:effectLst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endParaRPr lang="zh-CN" sz="2400" b="1" dirty="0">
              <a:solidFill>
                <a:srgbClr val="7F7F7F"/>
              </a:solidFill>
              <a:latin typeface="微软雅黑" pitchFamily="34" charset="-122"/>
              <a:ea typeface="宋体" charset="-122"/>
            </a:endParaRPr>
          </a:p>
        </p:txBody>
      </p:sp>
      <p:sp>
        <p:nvSpPr>
          <p:cNvPr id="16" name="燕尾形 19"/>
          <p:cNvSpPr>
            <a:spLocks noChangeArrowheads="1"/>
          </p:cNvSpPr>
          <p:nvPr/>
        </p:nvSpPr>
        <p:spPr bwMode="auto">
          <a:xfrm>
            <a:off x="5429250" y="3848100"/>
            <a:ext cx="1447800" cy="795338"/>
          </a:xfrm>
          <a:prstGeom prst="chevron">
            <a:avLst>
              <a:gd name="adj" fmla="val 50001"/>
            </a:avLst>
          </a:prstGeom>
          <a:solidFill>
            <a:srgbClr val="88B11C"/>
          </a:solidFill>
          <a:ln w="9525">
            <a:noFill/>
            <a:miter lim="800000"/>
            <a:headEnd/>
            <a:tailEnd/>
          </a:ln>
          <a:effectLst>
            <a:outerShdw dist="38100" dir="2700000" algn="ctr" rotWithShape="0">
              <a:srgbClr val="000000">
                <a:alpha val="12999"/>
              </a:srgbClr>
            </a:outerShdw>
          </a:effectLst>
        </p:spPr>
        <p:txBody>
          <a:bodyPr wrap="none" lIns="180000" bIns="0" anchor="ctr"/>
          <a:lstStyle/>
          <a:p>
            <a:pPr algn="ctr">
              <a:defRPr/>
            </a:pPr>
            <a:endParaRPr lang="zh-CN" altLang="en-US" sz="3600" b="1" dirty="0">
              <a:solidFill>
                <a:srgbClr val="FFFFFF"/>
              </a:solidFill>
              <a:latin typeface="Arial" charset="0"/>
              <a:ea typeface="宋体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0"/>
            <a:ext cx="9144000" cy="857250"/>
          </a:xfrm>
          <a:prstGeom prst="rect">
            <a:avLst/>
          </a:prstGeom>
          <a:solidFill>
            <a:srgbClr val="C8CE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081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2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3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4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5" name="TextBox 12"/>
          <p:cNvSpPr txBox="1">
            <a:spLocks noChangeArrowheads="1"/>
          </p:cNvSpPr>
          <p:nvPr/>
        </p:nvSpPr>
        <p:spPr bwMode="auto">
          <a:xfrm>
            <a:off x="571500" y="214313"/>
            <a:ext cx="12144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86" name="矩形 20"/>
          <p:cNvSpPr>
            <a:spLocks noChangeArrowheads="1"/>
          </p:cNvSpPr>
          <p:nvPr/>
        </p:nvSpPr>
        <p:spPr bwMode="auto">
          <a:xfrm>
            <a:off x="3357563" y="4071938"/>
            <a:ext cx="11080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工作总结</a:t>
            </a:r>
          </a:p>
        </p:txBody>
      </p:sp>
      <p:sp>
        <p:nvSpPr>
          <p:cNvPr id="3087" name="矩形 21"/>
          <p:cNvSpPr>
            <a:spLocks noChangeArrowheads="1"/>
          </p:cNvSpPr>
          <p:nvPr/>
        </p:nvSpPr>
        <p:spPr bwMode="auto">
          <a:xfrm>
            <a:off x="3357563" y="2357438"/>
            <a:ext cx="11080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工作职责</a:t>
            </a:r>
          </a:p>
        </p:txBody>
      </p:sp>
      <p:sp>
        <p:nvSpPr>
          <p:cNvPr id="3088" name="矩形 22"/>
          <p:cNvSpPr>
            <a:spLocks noChangeArrowheads="1"/>
          </p:cNvSpPr>
          <p:nvPr/>
        </p:nvSpPr>
        <p:spPr bwMode="auto">
          <a:xfrm>
            <a:off x="3321050" y="3201988"/>
            <a:ext cx="11080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工作认识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圆角矩形 21"/>
          <p:cNvSpPr/>
          <p:nvPr/>
        </p:nvSpPr>
        <p:spPr>
          <a:xfrm>
            <a:off x="3357563" y="2428875"/>
            <a:ext cx="2786062" cy="428625"/>
          </a:xfrm>
          <a:prstGeom prst="roundRect">
            <a:avLst/>
          </a:prstGeom>
          <a:solidFill>
            <a:srgbClr val="88B1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0" name="波形 19"/>
          <p:cNvSpPr/>
          <p:nvPr/>
        </p:nvSpPr>
        <p:spPr>
          <a:xfrm>
            <a:off x="2857500" y="4071938"/>
            <a:ext cx="428625" cy="500062"/>
          </a:xfrm>
          <a:prstGeom prst="wave">
            <a:avLst>
              <a:gd name="adj1" fmla="val 12758"/>
              <a:gd name="adj2" fmla="val 0"/>
            </a:avLst>
          </a:prstGeom>
          <a:solidFill>
            <a:srgbClr val="A0AC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波形 17"/>
          <p:cNvSpPr/>
          <p:nvPr/>
        </p:nvSpPr>
        <p:spPr>
          <a:xfrm>
            <a:off x="2857500" y="3500438"/>
            <a:ext cx="428625" cy="500062"/>
          </a:xfrm>
          <a:prstGeom prst="wave">
            <a:avLst>
              <a:gd name="adj1" fmla="val 12758"/>
              <a:gd name="adj2" fmla="val 0"/>
            </a:avLst>
          </a:prstGeom>
          <a:solidFill>
            <a:srgbClr val="A0AC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波形 14"/>
          <p:cNvSpPr/>
          <p:nvPr/>
        </p:nvSpPr>
        <p:spPr>
          <a:xfrm>
            <a:off x="2857500" y="2928938"/>
            <a:ext cx="428625" cy="500062"/>
          </a:xfrm>
          <a:prstGeom prst="wave">
            <a:avLst>
              <a:gd name="adj1" fmla="val 12758"/>
              <a:gd name="adj2" fmla="val 0"/>
            </a:avLst>
          </a:prstGeom>
          <a:solidFill>
            <a:srgbClr val="A0AC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波形 13"/>
          <p:cNvSpPr/>
          <p:nvPr/>
        </p:nvSpPr>
        <p:spPr>
          <a:xfrm>
            <a:off x="2857500" y="2357438"/>
            <a:ext cx="428625" cy="500062"/>
          </a:xfrm>
          <a:prstGeom prst="wave">
            <a:avLst>
              <a:gd name="adj1" fmla="val 12758"/>
              <a:gd name="adj2" fmla="val 0"/>
            </a:avLst>
          </a:prstGeom>
          <a:solidFill>
            <a:srgbClr val="A0AC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3" name="圆角矩形 22"/>
          <p:cNvSpPr/>
          <p:nvPr/>
        </p:nvSpPr>
        <p:spPr>
          <a:xfrm>
            <a:off x="3357563" y="3000375"/>
            <a:ext cx="2786062" cy="428625"/>
          </a:xfrm>
          <a:prstGeom prst="roundRect">
            <a:avLst/>
          </a:prstGeom>
          <a:solidFill>
            <a:srgbClr val="88B1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4" name="圆角矩形 23"/>
          <p:cNvSpPr/>
          <p:nvPr/>
        </p:nvSpPr>
        <p:spPr>
          <a:xfrm>
            <a:off x="3357563" y="3571875"/>
            <a:ext cx="3929062" cy="428625"/>
          </a:xfrm>
          <a:prstGeom prst="roundRect">
            <a:avLst/>
          </a:prstGeom>
          <a:solidFill>
            <a:srgbClr val="88B1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>
            <a:off x="3357563" y="4143375"/>
            <a:ext cx="2786062" cy="428625"/>
          </a:xfrm>
          <a:prstGeom prst="roundRect">
            <a:avLst/>
          </a:prstGeom>
          <a:solidFill>
            <a:srgbClr val="88B1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106" name="TextBox 11"/>
          <p:cNvSpPr txBox="1">
            <a:spLocks noChangeArrowheads="1"/>
          </p:cNvSpPr>
          <p:nvPr/>
        </p:nvSpPr>
        <p:spPr bwMode="auto">
          <a:xfrm>
            <a:off x="2928938" y="2500313"/>
            <a:ext cx="4572000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1、      策划店铺活动</a:t>
            </a:r>
            <a:endParaRPr lang="en-US" altLang="zh-CN" sz="120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200"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2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2、      活动文案地撰写、对接</a:t>
            </a:r>
            <a:endParaRPr lang="en-US" altLang="zh-CN" sz="120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200"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2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3、      根据销售任务分解、策划和匹配相应的活动，撰写文案</a:t>
            </a:r>
            <a:endParaRPr lang="en-US" altLang="zh-CN" sz="120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200"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20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、      产品细作文案</a:t>
            </a:r>
          </a:p>
          <a:p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0" y="0"/>
            <a:ext cx="9144000" cy="857250"/>
          </a:xfrm>
          <a:prstGeom prst="rect">
            <a:avLst/>
          </a:prstGeom>
          <a:solidFill>
            <a:srgbClr val="C8CE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10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1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1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12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工作职责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9144000" cy="857250"/>
          </a:xfrm>
          <a:prstGeom prst="rect">
            <a:avLst/>
          </a:prstGeom>
          <a:solidFill>
            <a:srgbClr val="C8CE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123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7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工作认识</a:t>
            </a:r>
          </a:p>
        </p:txBody>
      </p:sp>
      <p:sp>
        <p:nvSpPr>
          <p:cNvPr id="5128" name="TextBox 11"/>
          <p:cNvSpPr txBox="1">
            <a:spLocks noChangeArrowheads="1"/>
          </p:cNvSpPr>
          <p:nvPr/>
        </p:nvSpPr>
        <p:spPr bwMode="auto">
          <a:xfrm>
            <a:off x="285750" y="2143125"/>
            <a:ext cx="4357688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sz="2400">
                <a:latin typeface="微软雅黑" pitchFamily="34" charset="-122"/>
                <a:ea typeface="微软雅黑" pitchFamily="34" charset="-122"/>
              </a:rPr>
              <a:t>一、要与部门多个岗位沟通  </a:t>
            </a:r>
          </a:p>
          <a:p>
            <a:pPr>
              <a:buFont typeface="Wingdings" pitchFamily="2" charset="2"/>
              <a:buNone/>
            </a:pPr>
            <a:r>
              <a:rPr lang="zh-CN" altLang="zh-CN" sz="1200">
                <a:latin typeface="微软雅黑" pitchFamily="34" charset="-122"/>
                <a:ea typeface="微软雅黑" pitchFamily="34" charset="-122"/>
              </a:rPr>
              <a:t>    </a:t>
            </a:r>
          </a:p>
          <a:p>
            <a:pPr>
              <a:buFont typeface="Wingdings" pitchFamily="2" charset="2"/>
              <a:buNone/>
            </a:pPr>
            <a:r>
              <a:rPr lang="zh-CN" altLang="zh-CN" sz="1400">
                <a:latin typeface="微软雅黑" pitchFamily="34" charset="-122"/>
                <a:ea typeface="微软雅黑" pitchFamily="34" charset="-122"/>
              </a:rPr>
              <a:t>  ●</a:t>
            </a:r>
            <a:r>
              <a:rPr lang="zh-CN" sz="1400">
                <a:latin typeface="微软雅黑" pitchFamily="34" charset="-122"/>
                <a:ea typeface="微软雅黑" pitchFamily="34" charset="-122"/>
              </a:rPr>
              <a:t>与产品沟通</a:t>
            </a:r>
          </a:p>
          <a:p>
            <a:pPr>
              <a:buFont typeface="Wingdings" pitchFamily="2" charset="2"/>
              <a:buNone/>
            </a:pPr>
            <a:r>
              <a:rPr lang="zh-CN" altLang="zh-CN" sz="140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sz="1400">
                <a:latin typeface="微软雅黑" pitchFamily="34" charset="-122"/>
                <a:ea typeface="微软雅黑" pitchFamily="34" charset="-122"/>
              </a:rPr>
              <a:t>了解产品知识，有利于文案写作</a:t>
            </a:r>
            <a:endParaRPr lang="en-US" altLang="zh-CN" sz="1400">
              <a:latin typeface="微软雅黑" pitchFamily="34" charset="-122"/>
              <a:ea typeface="微软雅黑" pitchFamily="34" charset="-122"/>
            </a:endParaRPr>
          </a:p>
          <a:p>
            <a:pPr>
              <a:buFont typeface="Wingdings" pitchFamily="2" charset="2"/>
              <a:buNone/>
            </a:pPr>
            <a:endParaRPr lang="zh-CN" sz="1400">
              <a:latin typeface="微软雅黑" pitchFamily="34" charset="-122"/>
              <a:ea typeface="微软雅黑" pitchFamily="34" charset="-122"/>
            </a:endParaRPr>
          </a:p>
          <a:p>
            <a:pPr>
              <a:buFont typeface="Wingdings" pitchFamily="2" charset="2"/>
              <a:buNone/>
            </a:pPr>
            <a:r>
              <a:rPr lang="zh-CN" sz="1400">
                <a:latin typeface="微软雅黑" pitchFamily="34" charset="-122"/>
                <a:ea typeface="微软雅黑" pitchFamily="34" charset="-122"/>
              </a:rPr>
              <a:t>  ●与运营人员沟通</a:t>
            </a:r>
          </a:p>
          <a:p>
            <a:pPr>
              <a:buFont typeface="Wingdings" pitchFamily="2" charset="2"/>
              <a:buNone/>
            </a:pPr>
            <a:r>
              <a:rPr lang="zh-CN" sz="1400">
                <a:latin typeface="微软雅黑" pitchFamily="34" charset="-122"/>
                <a:ea typeface="微软雅黑" pitchFamily="34" charset="-122"/>
              </a:rPr>
              <a:t>    知晓推广规则，有利于规划文案</a:t>
            </a:r>
            <a:endParaRPr lang="en-US" altLang="zh-CN" sz="1400">
              <a:latin typeface="微软雅黑" pitchFamily="34" charset="-122"/>
              <a:ea typeface="微软雅黑" pitchFamily="34" charset="-122"/>
            </a:endParaRPr>
          </a:p>
          <a:p>
            <a:pPr>
              <a:buFont typeface="Wingdings" pitchFamily="2" charset="2"/>
              <a:buNone/>
            </a:pPr>
            <a:endParaRPr lang="zh-CN" sz="1400">
              <a:latin typeface="微软雅黑" pitchFamily="34" charset="-122"/>
              <a:ea typeface="微软雅黑" pitchFamily="34" charset="-122"/>
            </a:endParaRPr>
          </a:p>
          <a:p>
            <a:pPr>
              <a:buFont typeface="Wingdings" pitchFamily="2" charset="2"/>
              <a:buNone/>
            </a:pPr>
            <a:r>
              <a:rPr lang="zh-CN" sz="1400">
                <a:latin typeface="微软雅黑" pitchFamily="34" charset="-122"/>
                <a:ea typeface="微软雅黑" pitchFamily="34" charset="-122"/>
              </a:rPr>
              <a:t>  ●与设计沟通</a:t>
            </a:r>
          </a:p>
          <a:p>
            <a:pPr>
              <a:buFont typeface="Wingdings" pitchFamily="2" charset="2"/>
              <a:buNone/>
            </a:pPr>
            <a:r>
              <a:rPr lang="zh-CN" sz="1400">
                <a:latin typeface="微软雅黑" pitchFamily="34" charset="-122"/>
                <a:ea typeface="微软雅黑" pitchFamily="34" charset="-122"/>
              </a:rPr>
              <a:t>    阐述文案思想，有利于图文和谐</a:t>
            </a:r>
          </a:p>
          <a:p>
            <a:pPr>
              <a:buFont typeface="Wingdings" pitchFamily="2" charset="2"/>
              <a:buNone/>
            </a:pPr>
            <a:r>
              <a:rPr lang="zh-CN"/>
              <a:t>          </a:t>
            </a:r>
          </a:p>
          <a:p>
            <a:endParaRPr lang="zh-CN" altLang="en-US"/>
          </a:p>
        </p:txBody>
      </p:sp>
      <p:pic>
        <p:nvPicPr>
          <p:cNvPr id="5129" name="图片 12" descr="127620754442388086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3950" y="2214563"/>
            <a:ext cx="4067175" cy="272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矩形 13"/>
          <p:cNvSpPr/>
          <p:nvPr/>
        </p:nvSpPr>
        <p:spPr>
          <a:xfrm>
            <a:off x="4714875" y="2214563"/>
            <a:ext cx="46038" cy="2714625"/>
          </a:xfrm>
          <a:prstGeom prst="rect">
            <a:avLst/>
          </a:prstGeom>
          <a:solidFill>
            <a:srgbClr val="88B1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9144000" cy="857250"/>
          </a:xfrm>
          <a:prstGeom prst="rect">
            <a:avLst/>
          </a:prstGeom>
          <a:solidFill>
            <a:srgbClr val="C8CE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147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1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工作认识</a:t>
            </a:r>
          </a:p>
        </p:txBody>
      </p:sp>
      <p:sp>
        <p:nvSpPr>
          <p:cNvPr id="6152" name="TextBox 11"/>
          <p:cNvSpPr txBox="1">
            <a:spLocks noChangeArrowheads="1"/>
          </p:cNvSpPr>
          <p:nvPr/>
        </p:nvSpPr>
        <p:spPr bwMode="auto">
          <a:xfrm>
            <a:off x="214313" y="1143000"/>
            <a:ext cx="9072562" cy="218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二、要根据现代人的阅读习惯写文案</a:t>
            </a:r>
            <a:endParaRPr lang="en-US" altLang="zh-CN" sz="2400"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24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1、要做“标题党”</a:t>
            </a:r>
          </a:p>
          <a:p>
            <a:pPr>
              <a:buFont typeface="Wingdings" pitchFamily="2" charset="2"/>
              <a:buNone/>
            </a:pP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      一个好的标题，通常会包含以下元素的某一点：</a:t>
            </a:r>
          </a:p>
          <a:p>
            <a:pPr>
              <a:buFont typeface="Wingdings" pitchFamily="2" charset="2"/>
              <a:buNone/>
            </a:pP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      流行元素、证言、品牌名称、挥旗示意、惊人事实、解决问题、价格、新闻价值、利益点、与图共鸣</a:t>
            </a:r>
            <a:endParaRPr lang="en-US" altLang="zh-CN" sz="1400">
              <a:latin typeface="微软雅黑" pitchFamily="34" charset="-122"/>
              <a:ea typeface="微软雅黑" pitchFamily="34" charset="-122"/>
            </a:endParaRPr>
          </a:p>
          <a:p>
            <a:pPr>
              <a:buFont typeface="Wingdings" pitchFamily="2" charset="2"/>
              <a:buNone/>
            </a:pPr>
            <a:endParaRPr lang="zh-CN" altLang="en-US" sz="1400"/>
          </a:p>
          <a:p>
            <a:pPr>
              <a:buFont typeface="Wingdings" pitchFamily="2" charset="2"/>
              <a:buNone/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  <a:p>
            <a:endParaRPr lang="zh-CN" altLang="en-US"/>
          </a:p>
        </p:txBody>
      </p:sp>
      <p:pic>
        <p:nvPicPr>
          <p:cNvPr id="6153" name="Picture 6" descr="证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3643313"/>
            <a:ext cx="3560762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3" descr="利益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25" y="3429000"/>
            <a:ext cx="2181225" cy="264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9144000" cy="857250"/>
          </a:xfrm>
          <a:prstGeom prst="rect">
            <a:avLst/>
          </a:prstGeom>
          <a:solidFill>
            <a:srgbClr val="C8CE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171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5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工作认识</a:t>
            </a:r>
          </a:p>
        </p:txBody>
      </p:sp>
      <p:sp>
        <p:nvSpPr>
          <p:cNvPr id="7176" name="TextBox 11"/>
          <p:cNvSpPr txBox="1">
            <a:spLocks noChangeArrowheads="1"/>
          </p:cNvSpPr>
          <p:nvPr/>
        </p:nvSpPr>
        <p:spPr bwMode="auto">
          <a:xfrm>
            <a:off x="1571625" y="1785938"/>
            <a:ext cx="2714625" cy="166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2、文案正文要“亲民”</a:t>
            </a:r>
          </a:p>
          <a:p>
            <a:pPr>
              <a:buFont typeface="Wingdings" pitchFamily="2" charset="2"/>
              <a:buNone/>
            </a:pP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     ● 避免抽象、主观的形容词</a:t>
            </a:r>
          </a:p>
          <a:p>
            <a:pPr>
              <a:buFont typeface="Wingdings" pitchFamily="2" charset="2"/>
              <a:buNone/>
            </a:pP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     ●使用白话、简单的句型</a:t>
            </a:r>
          </a:p>
          <a:p>
            <a:pPr>
              <a:buFont typeface="Wingdings" pitchFamily="2" charset="2"/>
              <a:buNone/>
            </a:pP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     ●使用消费者熟悉的语言</a:t>
            </a:r>
          </a:p>
          <a:p>
            <a:pPr>
              <a:buFont typeface="Wingdings" pitchFamily="2" charset="2"/>
              <a:buNone/>
            </a:pP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     ●句子切忌过长</a:t>
            </a:r>
          </a:p>
          <a:p>
            <a:pPr>
              <a:buFont typeface="Wingdings" pitchFamily="2" charset="2"/>
              <a:buNone/>
            </a:pP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     ●篇幅要短</a:t>
            </a:r>
          </a:p>
          <a:p>
            <a:endParaRPr lang="zh-CN" altLang="en-US"/>
          </a:p>
        </p:txBody>
      </p:sp>
      <p:pic>
        <p:nvPicPr>
          <p:cNvPr id="7177" name="Picture 4" descr="文案亲民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88" y="4357688"/>
            <a:ext cx="6837362" cy="212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9144000" cy="857250"/>
          </a:xfrm>
          <a:prstGeom prst="rect">
            <a:avLst/>
          </a:prstGeom>
          <a:solidFill>
            <a:srgbClr val="C8CE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195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9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工作认识</a:t>
            </a:r>
          </a:p>
        </p:txBody>
      </p:sp>
      <p:sp>
        <p:nvSpPr>
          <p:cNvPr id="8200" name="TextBox 11"/>
          <p:cNvSpPr txBox="1">
            <a:spLocks noChangeArrowheads="1"/>
          </p:cNvSpPr>
          <p:nvPr/>
        </p:nvSpPr>
        <p:spPr bwMode="auto">
          <a:xfrm>
            <a:off x="1000125" y="1428750"/>
            <a:ext cx="657225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3、文案要以促成转化为最终目标</a:t>
            </a:r>
          </a:p>
          <a:p>
            <a:pPr>
              <a:buFont typeface="Wingdings" pitchFamily="2" charset="2"/>
              <a:buNone/>
            </a:pP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     最大限度减轻消费者购买顾虑，是实现转化的关键！</a:t>
            </a:r>
          </a:p>
          <a:p>
            <a:endParaRPr lang="zh-CN" altLang="en-US"/>
          </a:p>
        </p:txBody>
      </p:sp>
      <p:pic>
        <p:nvPicPr>
          <p:cNvPr id="8201" name="Picture 4" descr="消除顾虑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6100" y="2357438"/>
            <a:ext cx="3889375" cy="180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2" name="AutoShape 6"/>
          <p:cNvSpPr>
            <a:spLocks noChangeArrowheads="1"/>
          </p:cNvSpPr>
          <p:nvPr/>
        </p:nvSpPr>
        <p:spPr bwMode="auto">
          <a:xfrm>
            <a:off x="1331913" y="2792413"/>
            <a:ext cx="2667000" cy="1006475"/>
          </a:xfrm>
          <a:prstGeom prst="rightArrow">
            <a:avLst>
              <a:gd name="adj1" fmla="val 50000"/>
              <a:gd name="adj2" fmla="val 66246"/>
            </a:avLst>
          </a:prstGeom>
          <a:solidFill>
            <a:srgbClr val="A0AC9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>
                <a:latin typeface="微软雅黑" pitchFamily="34" charset="-122"/>
                <a:ea typeface="微软雅黑" pitchFamily="34" charset="-122"/>
              </a:rPr>
              <a:t>消除起球顾虑</a:t>
            </a:r>
          </a:p>
        </p:txBody>
      </p:sp>
      <p:pic>
        <p:nvPicPr>
          <p:cNvPr id="8203" name="Picture 7" descr="消除顾虑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4229100"/>
            <a:ext cx="44735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4" name="AutoShape 8"/>
          <p:cNvSpPr>
            <a:spLocks noChangeArrowheads="1"/>
          </p:cNvSpPr>
          <p:nvPr/>
        </p:nvSpPr>
        <p:spPr bwMode="auto">
          <a:xfrm>
            <a:off x="5651500" y="4949825"/>
            <a:ext cx="2520950" cy="1008063"/>
          </a:xfrm>
          <a:prstGeom prst="leftArrow">
            <a:avLst>
              <a:gd name="adj1" fmla="val 50000"/>
              <a:gd name="adj2" fmla="val 62520"/>
            </a:avLst>
          </a:prstGeom>
          <a:solidFill>
            <a:srgbClr val="A0AC9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1400"/>
              <a:t>消除掉色顾虑</a:t>
            </a:r>
          </a:p>
        </p:txBody>
      </p:sp>
      <p:sp>
        <p:nvSpPr>
          <p:cNvPr id="17" name="矩形 16"/>
          <p:cNvSpPr/>
          <p:nvPr/>
        </p:nvSpPr>
        <p:spPr>
          <a:xfrm>
            <a:off x="357188" y="2000250"/>
            <a:ext cx="8358187" cy="4572000"/>
          </a:xfrm>
          <a:prstGeom prst="rect">
            <a:avLst/>
          </a:prstGeom>
          <a:noFill/>
          <a:ln>
            <a:solidFill>
              <a:srgbClr val="88B1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圆角矩形 14"/>
          <p:cNvSpPr/>
          <p:nvPr/>
        </p:nvSpPr>
        <p:spPr>
          <a:xfrm>
            <a:off x="4572000" y="1928813"/>
            <a:ext cx="3786188" cy="3786187"/>
          </a:xfrm>
          <a:prstGeom prst="roundRect">
            <a:avLst/>
          </a:prstGeom>
          <a:solidFill>
            <a:srgbClr val="88B1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642938" y="1928813"/>
            <a:ext cx="2714625" cy="3786187"/>
          </a:xfrm>
          <a:prstGeom prst="roundRect">
            <a:avLst/>
          </a:prstGeom>
          <a:solidFill>
            <a:srgbClr val="A0AC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0" y="0"/>
            <a:ext cx="9144000" cy="857250"/>
          </a:xfrm>
          <a:prstGeom prst="rect">
            <a:avLst/>
          </a:prstGeom>
          <a:solidFill>
            <a:srgbClr val="C8CE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221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2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3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4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5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工作总结</a:t>
            </a:r>
          </a:p>
        </p:txBody>
      </p:sp>
      <p:sp>
        <p:nvSpPr>
          <p:cNvPr id="9226" name="TextBox 11"/>
          <p:cNvSpPr txBox="1">
            <a:spLocks noChangeArrowheads="1"/>
          </p:cNvSpPr>
          <p:nvPr/>
        </p:nvSpPr>
        <p:spPr bwMode="auto">
          <a:xfrm>
            <a:off x="857250" y="2212975"/>
            <a:ext cx="2143125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一、不足之处</a:t>
            </a:r>
          </a:p>
          <a:p>
            <a:pPr>
              <a:buFont typeface="Wingdings" pitchFamily="2" charset="2"/>
              <a:buNone/>
            </a:pPr>
            <a:endParaRPr lang="zh-CN" altLang="en-US" sz="1200">
              <a:latin typeface="微软雅黑" pitchFamily="34" charset="-122"/>
              <a:ea typeface="微软雅黑" pitchFamily="34" charset="-122"/>
            </a:endParaRPr>
          </a:p>
          <a:p>
            <a:pPr>
              <a:buFont typeface="Wingdings" pitchFamily="2" charset="2"/>
              <a:buNone/>
            </a:pP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   1、与部门沟通不足</a:t>
            </a:r>
          </a:p>
          <a:p>
            <a:pPr>
              <a:buFont typeface="Wingdings" pitchFamily="2" charset="2"/>
              <a:buNone/>
            </a:pP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       在工作中与部门人员沟通不足，现在对很多人还依然不是很熟悉。</a:t>
            </a:r>
          </a:p>
          <a:p>
            <a:pPr>
              <a:buFont typeface="Wingdings" pitchFamily="2" charset="2"/>
              <a:buNone/>
            </a:pP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   2、服装类知识了解不足</a:t>
            </a:r>
          </a:p>
          <a:p>
            <a:pPr>
              <a:buFont typeface="Wingdings" pitchFamily="2" charset="2"/>
              <a:buNone/>
            </a:pP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        因为服装知识的欠缺，导致文案写作时出现诸多不便。</a:t>
            </a:r>
          </a:p>
          <a:p>
            <a:endParaRPr lang="zh-CN" altLang="en-US"/>
          </a:p>
        </p:txBody>
      </p:sp>
      <p:sp>
        <p:nvSpPr>
          <p:cNvPr id="9227" name="TextBox 12"/>
          <p:cNvSpPr txBox="1">
            <a:spLocks noChangeArrowheads="1"/>
          </p:cNvSpPr>
          <p:nvPr/>
        </p:nvSpPr>
        <p:spPr bwMode="auto">
          <a:xfrm>
            <a:off x="4786313" y="2197100"/>
            <a:ext cx="3429000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二、如何改进</a:t>
            </a:r>
          </a:p>
          <a:p>
            <a:pPr>
              <a:buFont typeface="Wingdings" pitchFamily="2" charset="2"/>
              <a:buNone/>
            </a:pP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   </a:t>
            </a:r>
          </a:p>
          <a:p>
            <a:pPr>
              <a:buFont typeface="Wingdings" pitchFamily="2" charset="2"/>
              <a:buNone/>
            </a:pP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 1、加强人员沟通与交流</a:t>
            </a:r>
          </a:p>
          <a:p>
            <a:pPr>
              <a:buFont typeface="Wingdings" pitchFamily="2" charset="2"/>
              <a:buNone/>
            </a:pP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       首先，让名字与面孔对上号；</a:t>
            </a:r>
          </a:p>
          <a:p>
            <a:pPr>
              <a:buFont typeface="Wingdings" pitchFamily="2" charset="2"/>
              <a:buNone/>
            </a:pP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       第二，了解每个人负责的工作；</a:t>
            </a:r>
          </a:p>
          <a:p>
            <a:pPr>
              <a:buFont typeface="Wingdings" pitchFamily="2" charset="2"/>
              <a:buNone/>
            </a:pP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       第三，熟练掌握产品小组的成员、代号；</a:t>
            </a:r>
            <a:endParaRPr lang="en-US" altLang="zh-CN" sz="12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zh-CN" sz="120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sz="1200">
                <a:latin typeface="微软雅黑" pitchFamily="34" charset="-122"/>
                <a:ea typeface="微软雅黑" pitchFamily="34" charset="-122"/>
              </a:rPr>
              <a:t>、服饰类知识的广泛搜集</a:t>
            </a:r>
          </a:p>
          <a:p>
            <a:pPr>
              <a:buFont typeface="Wingdings" pitchFamily="2" charset="2"/>
              <a:buNone/>
            </a:pPr>
            <a:r>
              <a:rPr lang="zh-CN" altLang="zh-CN" sz="120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sz="1200">
                <a:latin typeface="微软雅黑" pitchFamily="34" charset="-122"/>
                <a:ea typeface="微软雅黑" pitchFamily="34" charset="-122"/>
              </a:rPr>
              <a:t>首先，与产品小组、产品负责人学习相关知识，充分利用每一次的合作掌握服饰类专业术语、专业知识，慢慢积累。</a:t>
            </a:r>
          </a:p>
          <a:p>
            <a:pPr>
              <a:buFont typeface="Wingdings" pitchFamily="2" charset="2"/>
              <a:buNone/>
            </a:pPr>
            <a:r>
              <a:rPr lang="zh-CN" altLang="zh-CN" sz="120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sz="1200">
                <a:latin typeface="微软雅黑" pitchFamily="34" charset="-122"/>
                <a:ea typeface="微软雅黑" pitchFamily="34" charset="-122"/>
              </a:rPr>
              <a:t>第二，搜集经典案例，多看、多记、多读、多写，融汇贯通，化经典为己用。</a:t>
            </a:r>
          </a:p>
          <a:p>
            <a:pPr>
              <a:buFont typeface="Wingdings" pitchFamily="2" charset="2"/>
              <a:buNone/>
            </a:pPr>
            <a:r>
              <a:rPr lang="zh-CN" altLang="zh-CN" sz="120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sz="1200">
                <a:latin typeface="微软雅黑" pitchFamily="34" charset="-122"/>
                <a:ea typeface="微软雅黑" pitchFamily="34" charset="-122"/>
              </a:rPr>
              <a:t>第三，经常阅读时尚服饰杂志，提高对服装类的审美感觉。</a:t>
            </a:r>
          </a:p>
          <a:p>
            <a:pPr>
              <a:buFont typeface="Wingdings" pitchFamily="2" charset="2"/>
              <a:buNone/>
            </a:pPr>
            <a:endParaRPr lang="zh-CN" altLang="en-US"/>
          </a:p>
          <a:p>
            <a:endParaRPr lang="zh-CN" altLang="en-US"/>
          </a:p>
        </p:txBody>
      </p:sp>
      <p:sp>
        <p:nvSpPr>
          <p:cNvPr id="16" name="右箭头 15"/>
          <p:cNvSpPr/>
          <p:nvPr/>
        </p:nvSpPr>
        <p:spPr>
          <a:xfrm>
            <a:off x="3821113" y="3343275"/>
            <a:ext cx="393700" cy="442913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横卷形 12"/>
          <p:cNvSpPr/>
          <p:nvPr/>
        </p:nvSpPr>
        <p:spPr>
          <a:xfrm>
            <a:off x="785813" y="2214563"/>
            <a:ext cx="7500937" cy="2786062"/>
          </a:xfrm>
          <a:prstGeom prst="horizontalScroll">
            <a:avLst/>
          </a:prstGeom>
          <a:solidFill>
            <a:srgbClr val="88B11C"/>
          </a:solidFill>
          <a:ln>
            <a:solidFill>
              <a:srgbClr val="C8CE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0" y="0"/>
            <a:ext cx="9144000" cy="857250"/>
          </a:xfrm>
          <a:prstGeom prst="rect">
            <a:avLst/>
          </a:prstGeom>
          <a:solidFill>
            <a:srgbClr val="C8CE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24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8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自我总结</a:t>
            </a:r>
          </a:p>
        </p:txBody>
      </p:sp>
      <p:sp>
        <p:nvSpPr>
          <p:cNvPr id="10249" name="TextBox 11"/>
          <p:cNvSpPr txBox="1">
            <a:spLocks noChangeArrowheads="1"/>
          </p:cNvSpPr>
          <p:nvPr/>
        </p:nvSpPr>
        <p:spPr bwMode="auto">
          <a:xfrm>
            <a:off x="1214438" y="2928938"/>
            <a:ext cx="707231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在这两个月的实习期间，我从电商小白、服装小白慢慢走来，收获很多以前从未涉及的知识，但是这些还远远不够，在未来地工作中，我会一直保持空心状态，竭尽全力让所学皆有所用！</a:t>
            </a:r>
            <a:endParaRPr lang="en-US" altLang="zh-CN" sz="14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工作上我认真、细心且具有较强的责任心和进取心，勤勉不懈，具有工作热情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;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性格开朗，乐于与他人沟通，有很强的团队协作能力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;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责任感强，确实完成领导交付的工作，和公司同事之间能够通力合作，关系相处融洽而和睦，配合各部门负责人成功地完成各项工作。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3873</TotalTime>
  <Words>1125</Words>
  <Application>Microsoft Office PowerPoint</Application>
  <PresentationFormat>全屏显示(4:3)</PresentationFormat>
  <Paragraphs>106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310</cp:revision>
  <dcterms:created xsi:type="dcterms:W3CDTF">2013-10-30T09:04:50Z</dcterms:created>
  <dcterms:modified xsi:type="dcterms:W3CDTF">2015-07-07T07:44:10Z</dcterms:modified>
</cp:coreProperties>
</file>