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3634C"/>
    <a:srgbClr val="94634C"/>
    <a:srgbClr val="EA718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66" autoAdjust="0"/>
    <p:restoredTop sz="95633" autoAdjust="0"/>
  </p:normalViewPr>
  <p:slideViewPr>
    <p:cSldViewPr>
      <p:cViewPr varScale="1">
        <p:scale>
          <a:sx n="106" d="100"/>
          <a:sy n="106" d="100"/>
        </p:scale>
        <p:origin x="-12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0CEFDA25-47DD-4EE5-8420-AA12F9C064EC}" type="datetimeFigureOut">
              <a:rPr lang="zh-CN" altLang="en-US"/>
              <a:pPr>
                <a:defRPr/>
              </a:pPr>
              <a:t>2015/8/12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562772E-135F-4536-A54E-CE19579A744A}" type="slidenum">
              <a:rPr lang="zh-CN" altLang="en-US"/>
              <a:pPr>
                <a:defRPr/>
              </a:pPr>
              <a:t>‹#›</a:t>
            </a:fld>
            <a:endParaRPr lang="zh-CN" altLang="en-US"/>
          </a:p>
        </p:txBody>
      </p:sp>
    </p:spTree>
    <p:extLst>
      <p:ext uri="{BB962C8B-B14F-4D97-AF65-F5344CB8AC3E}">
        <p14:creationId xmlns:p14="http://schemas.microsoft.com/office/powerpoint/2010/main" xmlns="" val="31839126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8F70EC4-FEF0-4828-AADE-3746100975B8}" type="datetimeFigureOut">
              <a:rPr lang="zh-CN" altLang="en-US"/>
              <a:pPr>
                <a:defRPr/>
              </a:pPr>
              <a:t>2015/8/12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3A0D97B-2F70-48F8-B0B7-DFD14DB91FAB}"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7B6BF3-FCD5-42F7-9BF6-89FED90E03D8}" type="datetimeFigureOut">
              <a:rPr lang="zh-CN" altLang="en-US"/>
              <a:pPr>
                <a:defRPr/>
              </a:pPr>
              <a:t>2015/8/12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528CAA8-4F49-46E9-99A5-67A5C2845C4A}"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2288152-F5D6-489B-9DBF-638DD64E65F9}" type="datetimeFigureOut">
              <a:rPr lang="zh-CN" altLang="en-US"/>
              <a:pPr>
                <a:defRPr/>
              </a:pPr>
              <a:t>2015/8/12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1E0755C-3438-40EC-AF42-2D837B59183E}"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816FFC4-A163-4F2C-B99F-E0FDF4D8F808}" type="datetimeFigureOut">
              <a:rPr lang="zh-CN" altLang="en-US"/>
              <a:pPr>
                <a:defRPr/>
              </a:pPr>
              <a:t>2015/8/12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A7C268C-38E0-4290-8AD4-F3218C07217E}"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9D8943-8089-40F6-B9E9-ED57BF0264CA}" type="datetimeFigureOut">
              <a:rPr lang="zh-CN" altLang="en-US"/>
              <a:pPr>
                <a:defRPr/>
              </a:pPr>
              <a:t>2015/8/12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92EFDFE-A82D-4177-B92C-15F2B8CD088F}"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9FA621E-D472-4AC6-B16E-6D1FF41CD3D4}" type="datetimeFigureOut">
              <a:rPr lang="zh-CN" altLang="en-US"/>
              <a:pPr>
                <a:defRPr/>
              </a:pPr>
              <a:t>2015/8/12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691403-0DF1-409D-9102-820C2491DEA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38894351-0443-4A9D-89B5-6454D40A369F}" type="datetimeFigureOut">
              <a:rPr lang="zh-CN" altLang="en-US"/>
              <a:pPr>
                <a:defRPr/>
              </a:pPr>
              <a:t>2015/8/12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FB2E13C-EFE5-4ABD-9C75-BCF43945A2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34FC8E9-8BBE-4981-9709-B62366716262}" type="datetimeFigureOut">
              <a:rPr lang="zh-CN" altLang="en-US"/>
              <a:pPr>
                <a:defRPr/>
              </a:pPr>
              <a:t>2015/8/12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9EE4842-3AAE-458B-A8EE-306F1190733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027963D-44C4-43BE-8127-7309CFF20EB6}" type="datetimeFigureOut">
              <a:rPr lang="zh-CN" altLang="en-US"/>
              <a:pPr>
                <a:defRPr/>
              </a:pPr>
              <a:t>2015/8/12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A2CF93E-7D2B-4FF0-96B3-6D3194FA927D}"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F47F2BB-D58A-407F-9DE6-C61AE43F31E2}" type="datetimeFigureOut">
              <a:rPr lang="zh-CN" altLang="en-US"/>
              <a:pPr>
                <a:defRPr/>
              </a:pPr>
              <a:t>2015/8/12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23C5757-78A4-45BA-A6A2-E2ECF6926E5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FA84EA0-C6F5-406B-98BC-6B7AF4462BA5}" type="datetimeFigureOut">
              <a:rPr lang="zh-CN" altLang="en-US"/>
              <a:pPr>
                <a:defRPr/>
              </a:pPr>
              <a:t>2015/8/12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AACE530-3EBB-420F-BE7A-46CA3A0D3E88}"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0CA43A31-7856-4EB0-A0D7-AED46C725089}" type="datetimeFigureOut">
              <a:rPr lang="zh-CN" altLang="en-US"/>
              <a:pPr>
                <a:defRPr/>
              </a:pPr>
              <a:t>2015/8/12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05499850-C06A-4B9F-AEB9-8DA21772D67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zw.5ykj.com/" TargetMode="External"/><Relationship Id="rId2" Type="http://schemas.openxmlformats.org/officeDocument/2006/relationships/hyperlink" Target="http://www.5ykj.com/Article/" TargetMode="External"/><Relationship Id="rId1" Type="http://schemas.openxmlformats.org/officeDocument/2006/relationships/slideLayout" Target="../slideLayouts/slideLayout1.xml"/><Relationship Id="rId4" Type="http://schemas.openxmlformats.org/officeDocument/2006/relationships/hyperlink" Target="http://home.5ykj.com/mnkc/"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050" name="TextBox 6"/>
          <p:cNvSpPr txBox="1">
            <a:spLocks noChangeArrowheads="1"/>
          </p:cNvSpPr>
          <p:nvPr/>
        </p:nvSpPr>
        <p:spPr bwMode="auto">
          <a:xfrm>
            <a:off x="1000125" y="2124075"/>
            <a:ext cx="4857750" cy="1046440"/>
          </a:xfrm>
          <a:prstGeom prst="rect">
            <a:avLst/>
          </a:prstGeom>
          <a:noFill/>
          <a:ln w="9525">
            <a:noFill/>
            <a:miter lim="800000"/>
            <a:headEnd/>
            <a:tailEnd/>
          </a:ln>
        </p:spPr>
        <p:txBody>
          <a:bodyPr>
            <a:spAutoFit/>
          </a:bodyPr>
          <a:lstStyle/>
          <a:p>
            <a:r>
              <a:rPr lang="en-US" altLang="zh-CN" sz="3200" dirty="0">
                <a:latin typeface="Calibri" pitchFamily="34" charset="0"/>
              </a:rPr>
              <a:t>POWERPOINT</a:t>
            </a:r>
            <a:r>
              <a:rPr lang="zh-CN" altLang="en-US" sz="2800" dirty="0">
                <a:latin typeface="微软雅黑" pitchFamily="34" charset="-122"/>
                <a:ea typeface="微软雅黑" pitchFamily="34" charset="-122"/>
              </a:rPr>
              <a:t>模板</a:t>
            </a:r>
            <a:endParaRPr lang="en-US" altLang="zh-CN" sz="2800" dirty="0">
              <a:latin typeface="微软雅黑" pitchFamily="34" charset="-122"/>
              <a:ea typeface="微软雅黑" pitchFamily="34" charset="-122"/>
            </a:endParaRPr>
          </a:p>
          <a:p>
            <a:r>
              <a:rPr lang="zh-CN" altLang="en-US" sz="1200" dirty="0">
                <a:latin typeface="微软雅黑" pitchFamily="34" charset="-122"/>
                <a:ea typeface="微软雅黑" pitchFamily="34" charset="-122"/>
              </a:rPr>
              <a:t>适用于述职报告及相关类别</a:t>
            </a:r>
            <a:r>
              <a:rPr lang="zh-CN" altLang="en-US" sz="1200" dirty="0" smtClean="0">
                <a:latin typeface="微软雅黑" pitchFamily="34" charset="-122"/>
                <a:ea typeface="微软雅黑" pitchFamily="34" charset="-122"/>
              </a:rPr>
              <a:t>演示</a:t>
            </a:r>
            <a:endParaRPr lang="zh-CN" altLang="en-US" dirty="0"/>
          </a:p>
          <a:p>
            <a:endParaRPr lang="zh-CN" altLang="en-US" dirty="0">
              <a:solidFill>
                <a:srgbClr val="FF0000"/>
              </a:solidFill>
            </a:endParaRPr>
          </a:p>
        </p:txBody>
      </p:sp>
      <p:sp>
        <p:nvSpPr>
          <p:cNvPr id="2051" name="TextBox 2"/>
          <p:cNvSpPr txBox="1">
            <a:spLocks noChangeArrowheads="1"/>
          </p:cNvSpPr>
          <p:nvPr/>
        </p:nvSpPr>
        <p:spPr bwMode="auto">
          <a:xfrm>
            <a:off x="5286375" y="69850"/>
            <a:ext cx="3857625" cy="430213"/>
          </a:xfrm>
          <a:prstGeom prst="rect">
            <a:avLst/>
          </a:prstGeom>
          <a:noFill/>
          <a:ln w="9525">
            <a:noFill/>
            <a:miter lim="800000"/>
            <a:headEnd/>
            <a:tailEnd/>
          </a:ln>
        </p:spPr>
        <p:txBody>
          <a:bodyPr>
            <a:spAutoFit/>
          </a:bodyPr>
          <a:lstStyle/>
          <a:p>
            <a:pPr>
              <a:defRPr/>
            </a:pPr>
            <a:r>
              <a:rPr lang="zh-CN" altLang="en-US" sz="1000" kern="1500" spc="150" dirty="0">
                <a:latin typeface="微软雅黑" pitchFamily="34" charset="-122"/>
                <a:ea typeface="微软雅黑" pitchFamily="34" charset="-122"/>
              </a:rPr>
              <a:t>注：文本框可根据需求改变颜色、移动位置；文字可编辑</a:t>
            </a:r>
          </a:p>
          <a:p>
            <a:pPr>
              <a:defRPr/>
            </a:pPr>
            <a:endParaRPr lang="en-US" altLang="zh-CN" sz="1200" dirty="0">
              <a:latin typeface="微软雅黑" pitchFamily="34" charset="-122"/>
              <a:ea typeface="微软雅黑" pitchFamily="34" charset="-122"/>
            </a:endParaRPr>
          </a:p>
        </p:txBody>
      </p:sp>
      <p:cxnSp>
        <p:nvCxnSpPr>
          <p:cNvPr id="7" name="直接连接符 6"/>
          <p:cNvCxnSpPr/>
          <p:nvPr/>
        </p:nvCxnSpPr>
        <p:spPr>
          <a:xfrm>
            <a:off x="1071563" y="2624138"/>
            <a:ext cx="30003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pic>
        <p:nvPicPr>
          <p:cNvPr id="11270" name="图片 6" descr="u=1242957787,2502460614&amp;fm=21&amp;gp=0.jpg"/>
          <p:cNvPicPr>
            <a:picLocks noChangeAspect="1"/>
          </p:cNvPicPr>
          <p:nvPr/>
        </p:nvPicPr>
        <p:blipFill>
          <a:blip r:embed="rId2" cstate="print"/>
          <a:srcRect/>
          <a:stretch>
            <a:fillRect/>
          </a:stretch>
        </p:blipFill>
        <p:spPr bwMode="auto">
          <a:xfrm>
            <a:off x="1857375" y="1428750"/>
            <a:ext cx="5951538" cy="42100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15" name="五边形 14"/>
          <p:cNvSpPr/>
          <p:nvPr/>
        </p:nvSpPr>
        <p:spPr>
          <a:xfrm>
            <a:off x="500063" y="357188"/>
            <a:ext cx="2928937" cy="785812"/>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9" name="TextBox 12"/>
          <p:cNvSpPr txBox="1">
            <a:spLocks noChangeArrowheads="1"/>
          </p:cNvSpPr>
          <p:nvPr/>
        </p:nvSpPr>
        <p:spPr bwMode="auto">
          <a:xfrm>
            <a:off x="500063" y="500063"/>
            <a:ext cx="2928937"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述职报告的含义</a:t>
            </a:r>
          </a:p>
        </p:txBody>
      </p:sp>
      <p:sp>
        <p:nvSpPr>
          <p:cNvPr id="3080" name="TextBox 9"/>
          <p:cNvSpPr txBox="1">
            <a:spLocks noChangeArrowheads="1"/>
          </p:cNvSpPr>
          <p:nvPr/>
        </p:nvSpPr>
        <p:spPr bwMode="auto">
          <a:xfrm>
            <a:off x="571500" y="3786188"/>
            <a:ext cx="7929563" cy="738187"/>
          </a:xfrm>
          <a:prstGeom prst="rect">
            <a:avLst/>
          </a:prstGeom>
          <a:noFill/>
          <a:ln w="9525">
            <a:noFill/>
            <a:miter lim="800000"/>
            <a:headEnd/>
            <a:tailEnd/>
          </a:ln>
        </p:spPr>
        <p:txBody>
          <a:bodyPr>
            <a:spAutoFit/>
          </a:bodyPr>
          <a:lstStyle/>
          <a:p>
            <a:r>
              <a:rPr lang="zh-CN" altLang="en-US" sz="1400" b="1">
                <a:latin typeface="微软雅黑" pitchFamily="34" charset="-122"/>
                <a:ea typeface="微软雅黑" pitchFamily="34" charset="-122"/>
              </a:rPr>
              <a:t>述职报告</a:t>
            </a:r>
            <a:r>
              <a:rPr lang="zh-CN" altLang="en-US" sz="1400">
                <a:latin typeface="微软雅黑" pitchFamily="34" charset="-122"/>
                <a:ea typeface="微软雅黑" pitchFamily="34" charset="-122"/>
              </a:rPr>
              <a:t>是领导干部依据自己的职务要求，就一定时期内的任期目标，向选举或任命机构、 上级领导机关、主管部门以及本单位的干部群众，汇报自己履行岗位责任情况的书面报告， 是干部管理考核专用的一种文体。</a:t>
            </a:r>
          </a:p>
        </p:txBody>
      </p:sp>
      <p:pic>
        <p:nvPicPr>
          <p:cNvPr id="3081" name="图片 13" descr="u=1432237446,2505058127&amp;fm=21&amp;gp=0.jpg"/>
          <p:cNvPicPr>
            <a:picLocks noChangeAspect="1"/>
          </p:cNvPicPr>
          <p:nvPr/>
        </p:nvPicPr>
        <p:blipFill>
          <a:blip r:embed="rId3" cstate="print"/>
          <a:srcRect/>
          <a:stretch>
            <a:fillRect/>
          </a:stretch>
        </p:blipFill>
        <p:spPr bwMode="auto">
          <a:xfrm>
            <a:off x="4916488" y="0"/>
            <a:ext cx="4227512" cy="29146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五边形 19"/>
          <p:cNvSpPr/>
          <p:nvPr/>
        </p:nvSpPr>
        <p:spPr>
          <a:xfrm>
            <a:off x="285750" y="142875"/>
            <a:ext cx="2928938" cy="785813"/>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429000" y="2857500"/>
            <a:ext cx="2357438" cy="1143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6000750" y="2857500"/>
            <a:ext cx="2357438" cy="1143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p:nvPr/>
        </p:nvSpPr>
        <p:spPr>
          <a:xfrm>
            <a:off x="857250" y="2928938"/>
            <a:ext cx="2357438" cy="1143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102"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3"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4"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5"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6" name="矩形 6"/>
          <p:cNvSpPr>
            <a:spLocks noChangeArrowheads="1"/>
          </p:cNvSpPr>
          <p:nvPr/>
        </p:nvSpPr>
        <p:spPr bwMode="auto">
          <a:xfrm>
            <a:off x="357188" y="285750"/>
            <a:ext cx="23383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述职报告类型</a:t>
            </a:r>
          </a:p>
        </p:txBody>
      </p:sp>
      <p:sp>
        <p:nvSpPr>
          <p:cNvPr id="4107" name="TextBox 10"/>
          <p:cNvSpPr txBox="1">
            <a:spLocks noChangeArrowheads="1"/>
          </p:cNvSpPr>
          <p:nvPr/>
        </p:nvSpPr>
        <p:spPr bwMode="auto">
          <a:xfrm>
            <a:off x="1143000" y="3286125"/>
            <a:ext cx="2286000" cy="1698625"/>
          </a:xfrm>
          <a:prstGeom prst="rect">
            <a:avLst/>
          </a:prstGeom>
          <a:noFill/>
          <a:ln w="9525">
            <a:noFill/>
            <a:miter lim="800000"/>
            <a:headEnd/>
            <a:tailEnd/>
          </a:ln>
        </p:spPr>
        <p:txBody>
          <a:bodyPr>
            <a:spAutoFit/>
          </a:bodyPr>
          <a:lstStyle/>
          <a:p>
            <a:pPr>
              <a:lnSpc>
                <a:spcPct val="120000"/>
              </a:lnSpc>
            </a:pPr>
            <a:r>
              <a:rPr lang="en-US" altLang="zh-CN" b="1">
                <a:latin typeface="微软雅黑" pitchFamily="34" charset="-122"/>
                <a:ea typeface="微软雅黑" pitchFamily="34" charset="-122"/>
              </a:rPr>
              <a:t>1.</a:t>
            </a:r>
            <a:r>
              <a:rPr lang="zh-CN" altLang="en-US" b="1">
                <a:latin typeface="微软雅黑" pitchFamily="34" charset="-122"/>
                <a:ea typeface="微软雅黑" pitchFamily="34" charset="-122"/>
              </a:rPr>
              <a:t>年度述职报告</a:t>
            </a:r>
            <a:endParaRPr lang="en-US" altLang="zh-CN" b="1">
              <a:latin typeface="微软雅黑" pitchFamily="34" charset="-122"/>
              <a:ea typeface="微软雅黑" pitchFamily="34" charset="-122"/>
            </a:endParaRPr>
          </a:p>
          <a:p>
            <a:pPr>
              <a:lnSpc>
                <a:spcPct val="120000"/>
              </a:lnSpc>
            </a:pPr>
            <a:endParaRPr lang="en-US" altLang="zh-CN" b="1">
              <a:latin typeface="微软雅黑" pitchFamily="34" charset="-122"/>
              <a:ea typeface="微软雅黑" pitchFamily="34" charset="-122"/>
            </a:endParaRPr>
          </a:p>
          <a:p>
            <a:pPr>
              <a:lnSpc>
                <a:spcPct val="120000"/>
              </a:lnSpc>
            </a:pPr>
            <a:endParaRPr lang="en-US" altLang="zh-CN" b="1">
              <a:latin typeface="微软雅黑" pitchFamily="34" charset="-122"/>
              <a:ea typeface="微软雅黑" pitchFamily="34" charset="-122"/>
            </a:endParaRPr>
          </a:p>
          <a:p>
            <a:pPr>
              <a:lnSpc>
                <a:spcPct val="120000"/>
              </a:lnSpc>
            </a:pPr>
            <a:endParaRPr lang="zh-CN" altLang="en-US" b="1">
              <a:latin typeface="微软雅黑" pitchFamily="34" charset="-122"/>
              <a:ea typeface="微软雅黑" pitchFamily="34" charset="-122"/>
            </a:endParaRPr>
          </a:p>
          <a:p>
            <a:endParaRPr lang="zh-CN" altLang="en-US"/>
          </a:p>
        </p:txBody>
      </p:sp>
      <p:sp>
        <p:nvSpPr>
          <p:cNvPr id="4108" name="TextBox 12"/>
          <p:cNvSpPr txBox="1">
            <a:spLocks noChangeArrowheads="1"/>
          </p:cNvSpPr>
          <p:nvPr/>
        </p:nvSpPr>
        <p:spPr bwMode="auto">
          <a:xfrm>
            <a:off x="3786188" y="2857500"/>
            <a:ext cx="2286000" cy="1366838"/>
          </a:xfrm>
          <a:prstGeom prst="rect">
            <a:avLst/>
          </a:prstGeom>
          <a:noFill/>
          <a:ln w="9525">
            <a:noFill/>
            <a:miter lim="800000"/>
            <a:headEnd/>
            <a:tailEnd/>
          </a:ln>
        </p:spPr>
        <p:txBody>
          <a:bodyPr>
            <a:spAutoFit/>
          </a:bodyPr>
          <a:lstStyle/>
          <a:p>
            <a:pPr>
              <a:lnSpc>
                <a:spcPct val="120000"/>
              </a:lnSpc>
            </a:pPr>
            <a:endParaRPr lang="en-US" altLang="zh-CN" b="1">
              <a:latin typeface="微软雅黑" pitchFamily="34" charset="-122"/>
              <a:ea typeface="微软雅黑" pitchFamily="34" charset="-122"/>
            </a:endParaRPr>
          </a:p>
          <a:p>
            <a:pPr>
              <a:lnSpc>
                <a:spcPct val="120000"/>
              </a:lnSpc>
            </a:pPr>
            <a:r>
              <a:rPr lang="en-US" altLang="zh-CN" b="1">
                <a:latin typeface="微软雅黑" pitchFamily="34" charset="-122"/>
                <a:ea typeface="微软雅黑" pitchFamily="34" charset="-122"/>
              </a:rPr>
              <a:t>2.</a:t>
            </a:r>
            <a:r>
              <a:rPr lang="zh-CN" altLang="en-US" b="1">
                <a:latin typeface="微软雅黑" pitchFamily="34" charset="-122"/>
                <a:ea typeface="微软雅黑" pitchFamily="34" charset="-122"/>
              </a:rPr>
              <a:t>阶段述职报告</a:t>
            </a:r>
            <a:endParaRPr lang="en-US" altLang="zh-CN" b="1">
              <a:latin typeface="微软雅黑" pitchFamily="34" charset="-122"/>
              <a:ea typeface="微软雅黑" pitchFamily="34" charset="-122"/>
            </a:endParaRPr>
          </a:p>
          <a:p>
            <a:pPr>
              <a:lnSpc>
                <a:spcPct val="120000"/>
              </a:lnSpc>
            </a:pPr>
            <a:endParaRPr lang="zh-CN" altLang="en-US" b="1">
              <a:latin typeface="微软雅黑" pitchFamily="34" charset="-122"/>
              <a:ea typeface="微软雅黑" pitchFamily="34" charset="-122"/>
            </a:endParaRPr>
          </a:p>
          <a:p>
            <a:endParaRPr lang="zh-CN" altLang="en-US"/>
          </a:p>
        </p:txBody>
      </p:sp>
      <p:sp>
        <p:nvSpPr>
          <p:cNvPr id="4109" name="TextBox 13"/>
          <p:cNvSpPr txBox="1">
            <a:spLocks noChangeArrowheads="1"/>
          </p:cNvSpPr>
          <p:nvPr/>
        </p:nvSpPr>
        <p:spPr bwMode="auto">
          <a:xfrm>
            <a:off x="6357938" y="2857500"/>
            <a:ext cx="2286000" cy="1366838"/>
          </a:xfrm>
          <a:prstGeom prst="rect">
            <a:avLst/>
          </a:prstGeom>
          <a:noFill/>
          <a:ln w="9525">
            <a:noFill/>
            <a:miter lim="800000"/>
            <a:headEnd/>
            <a:tailEnd/>
          </a:ln>
        </p:spPr>
        <p:txBody>
          <a:bodyPr>
            <a:spAutoFit/>
          </a:bodyPr>
          <a:lstStyle/>
          <a:p>
            <a:pPr>
              <a:lnSpc>
                <a:spcPct val="120000"/>
              </a:lnSpc>
            </a:pPr>
            <a:endParaRPr lang="zh-CN" altLang="en-US" b="1">
              <a:latin typeface="微软雅黑" pitchFamily="34" charset="-122"/>
              <a:ea typeface="微软雅黑" pitchFamily="34" charset="-122"/>
            </a:endParaRPr>
          </a:p>
          <a:p>
            <a:pPr>
              <a:lnSpc>
                <a:spcPct val="120000"/>
              </a:lnSpc>
            </a:pPr>
            <a:r>
              <a:rPr lang="en-US" altLang="zh-CN" b="1">
                <a:latin typeface="微软雅黑" pitchFamily="34" charset="-122"/>
                <a:ea typeface="微软雅黑" pitchFamily="34" charset="-122"/>
              </a:rPr>
              <a:t>3.</a:t>
            </a:r>
            <a:r>
              <a:rPr lang="zh-CN" altLang="en-US" b="1">
                <a:latin typeface="微软雅黑" pitchFamily="34" charset="-122"/>
                <a:ea typeface="微软雅黑" pitchFamily="34" charset="-122"/>
              </a:rPr>
              <a:t>任期述职报告</a:t>
            </a:r>
            <a:endParaRPr lang="en-US" altLang="zh-CN" b="1">
              <a:latin typeface="微软雅黑" pitchFamily="34" charset="-122"/>
              <a:ea typeface="微软雅黑" pitchFamily="34" charset="-122"/>
            </a:endParaRPr>
          </a:p>
          <a:p>
            <a:pPr>
              <a:lnSpc>
                <a:spcPct val="120000"/>
              </a:lnSpc>
            </a:pPr>
            <a:endParaRPr lang="zh-CN" altLang="en-US" b="1">
              <a:latin typeface="微软雅黑" pitchFamily="34" charset="-122"/>
              <a:ea typeface="微软雅黑" pitchFamily="34" charset="-122"/>
            </a:endParaRPr>
          </a:p>
          <a:p>
            <a:endParaRPr lang="zh-CN" altLang="en-US"/>
          </a:p>
        </p:txBody>
      </p:sp>
      <p:sp>
        <p:nvSpPr>
          <p:cNvPr id="17" name="椭圆 16"/>
          <p:cNvSpPr/>
          <p:nvPr/>
        </p:nvSpPr>
        <p:spPr>
          <a:xfrm>
            <a:off x="1008063" y="3000375"/>
            <a:ext cx="2063750" cy="10001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571875" y="2928938"/>
            <a:ext cx="2063750" cy="10001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6151563" y="2928938"/>
            <a:ext cx="2063750" cy="10001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p:cNvSpPr/>
          <p:nvPr/>
        </p:nvSpPr>
        <p:spPr>
          <a:xfrm>
            <a:off x="357188" y="214313"/>
            <a:ext cx="2928937" cy="785812"/>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圆角矩形 7"/>
          <p:cNvSpPr/>
          <p:nvPr/>
        </p:nvSpPr>
        <p:spPr>
          <a:xfrm>
            <a:off x="500063" y="1428750"/>
            <a:ext cx="8001000" cy="42148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24"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5"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6"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7"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5128"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述职报告的特点</a:t>
            </a:r>
          </a:p>
        </p:txBody>
      </p:sp>
      <p:sp>
        <p:nvSpPr>
          <p:cNvPr id="5129" name="TextBox 6"/>
          <p:cNvSpPr txBox="1">
            <a:spLocks noChangeArrowheads="1"/>
          </p:cNvSpPr>
          <p:nvPr/>
        </p:nvSpPr>
        <p:spPr bwMode="auto">
          <a:xfrm>
            <a:off x="1000125" y="1785938"/>
            <a:ext cx="7072313" cy="4056062"/>
          </a:xfrm>
          <a:prstGeom prst="rect">
            <a:avLst/>
          </a:prstGeom>
          <a:noFill/>
          <a:ln w="9525">
            <a:noFill/>
            <a:miter lim="800000"/>
            <a:headEnd/>
            <a:tailEnd/>
          </a:ln>
        </p:spPr>
        <p:txBody>
          <a:bodyPr>
            <a:spAutoFit/>
          </a:bodyPr>
          <a:lstStyle/>
          <a:p>
            <a:pPr>
              <a:lnSpc>
                <a:spcPct val="120000"/>
              </a:lnSpc>
            </a:pP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一</a:t>
            </a: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内容的规定性</a:t>
            </a:r>
          </a:p>
          <a:p>
            <a:pPr>
              <a:lnSpc>
                <a:spcPct val="120000"/>
              </a:lnSpc>
            </a:pPr>
            <a:r>
              <a:rPr lang="zh-CN" altLang="en-US" sz="1400">
                <a:latin typeface="微软雅黑" pitchFamily="34" charset="-122"/>
                <a:ea typeface="微软雅黑" pitchFamily="34" charset="-122"/>
              </a:rPr>
              <a:t>述职者应当根据自己所在岗位的职责和目标，</a:t>
            </a:r>
          </a:p>
          <a:p>
            <a:pPr>
              <a:lnSpc>
                <a:spcPct val="120000"/>
              </a:lnSpc>
            </a:pPr>
            <a:r>
              <a:rPr lang="zh-CN" altLang="en-US" sz="1400">
                <a:latin typeface="微软雅黑" pitchFamily="34" charset="-122"/>
                <a:ea typeface="微软雅黑" pitchFamily="34" charset="-122"/>
              </a:rPr>
              <a:t>述说做了哪些工作、取得了哪些成绩、工作效率如何、还有哪些地方存在着不足、工作上是否存在失误、工作作风如何等，不能离开自己的工作范围，漫无边际地东拉西扯。 </a:t>
            </a:r>
            <a:endParaRPr lang="en-US" altLang="zh-CN" sz="1400">
              <a:latin typeface="微软雅黑" pitchFamily="34" charset="-122"/>
              <a:ea typeface="微软雅黑" pitchFamily="34" charset="-122"/>
            </a:endParaRPr>
          </a:p>
          <a:p>
            <a:pPr>
              <a:lnSpc>
                <a:spcPct val="120000"/>
              </a:lnSpc>
            </a:pPr>
            <a:endParaRPr lang="zh-CN" altLang="en-US" sz="1400">
              <a:latin typeface="微软雅黑" pitchFamily="34" charset="-122"/>
              <a:ea typeface="微软雅黑" pitchFamily="34" charset="-122"/>
            </a:endParaRPr>
          </a:p>
          <a:p>
            <a:pPr>
              <a:lnSpc>
                <a:spcPct val="90000"/>
              </a:lnSpc>
            </a:pPr>
            <a:r>
              <a:rPr lang="zh-CN" altLang="en-US" sz="1400" b="1">
                <a:latin typeface="微软雅黑" pitchFamily="34" charset="-122"/>
                <a:ea typeface="微软雅黑" pitchFamily="34" charset="-122"/>
              </a:rPr>
              <a:t> </a:t>
            </a: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二</a:t>
            </a: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行文的述评性</a:t>
            </a:r>
          </a:p>
          <a:p>
            <a:pPr>
              <a:lnSpc>
                <a:spcPct val="110000"/>
              </a:lnSpc>
            </a:pPr>
            <a:r>
              <a:rPr lang="zh-CN" altLang="en-US" sz="1400">
                <a:latin typeface="微软雅黑" pitchFamily="34" charset="-122"/>
                <a:ea typeface="微软雅黑" pitchFamily="34" charset="-122"/>
              </a:rPr>
              <a:t>述职者除了在述职报告中陈述自己的工作情况之外，还必须进行自评。对于考核者而言，仅仅根据述职者  对工作的陈述，还不足以对述职者的成绩做出</a:t>
            </a:r>
          </a:p>
          <a:p>
            <a:pPr>
              <a:lnSpc>
                <a:spcPct val="110000"/>
              </a:lnSpc>
            </a:pPr>
            <a:r>
              <a:rPr lang="zh-CN" altLang="en-US" sz="1400">
                <a:latin typeface="微软雅黑" pitchFamily="34" charset="-122"/>
                <a:ea typeface="微软雅黑" pitchFamily="34" charset="-122"/>
              </a:rPr>
              <a:t>客观的考核。因此，由述职者进行自评。</a:t>
            </a:r>
            <a:endParaRPr lang="en-US" altLang="zh-CN" sz="1400">
              <a:latin typeface="微软雅黑" pitchFamily="34" charset="-122"/>
              <a:ea typeface="微软雅黑" pitchFamily="34" charset="-122"/>
            </a:endParaRPr>
          </a:p>
          <a:p>
            <a:pPr>
              <a:lnSpc>
                <a:spcPct val="110000"/>
              </a:lnSpc>
            </a:pPr>
            <a:endParaRPr lang="en-US" altLang="zh-CN" sz="1400">
              <a:latin typeface="微软雅黑" pitchFamily="34" charset="-122"/>
              <a:ea typeface="微软雅黑" pitchFamily="34" charset="-122"/>
            </a:endParaRPr>
          </a:p>
          <a:p>
            <a:pPr>
              <a:lnSpc>
                <a:spcPct val="110000"/>
              </a:lnSpc>
            </a:pP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三</a:t>
            </a:r>
            <a:r>
              <a:rPr lang="en-US" altLang="zh-CN" sz="1400" b="1">
                <a:solidFill>
                  <a:srgbClr val="FF0000"/>
                </a:solidFill>
                <a:latin typeface="微软雅黑" pitchFamily="34" charset="-122"/>
                <a:ea typeface="微软雅黑" pitchFamily="34" charset="-122"/>
              </a:rPr>
              <a:t>)</a:t>
            </a:r>
            <a:r>
              <a:rPr lang="zh-CN" altLang="en-US" sz="1400" b="1">
                <a:solidFill>
                  <a:srgbClr val="FF0000"/>
                </a:solidFill>
                <a:latin typeface="微软雅黑" pitchFamily="34" charset="-122"/>
                <a:ea typeface="微软雅黑" pitchFamily="34" charset="-122"/>
              </a:rPr>
              <a:t>风格的严肃性</a:t>
            </a:r>
            <a:endParaRPr lang="en-US" altLang="zh-CN" sz="1400" b="1">
              <a:solidFill>
                <a:srgbClr val="FF0000"/>
              </a:solidFill>
              <a:latin typeface="微软雅黑" pitchFamily="34" charset="-122"/>
              <a:ea typeface="微软雅黑" pitchFamily="34" charset="-122"/>
            </a:endParaRPr>
          </a:p>
          <a:p>
            <a:pPr>
              <a:lnSpc>
                <a:spcPct val="110000"/>
              </a:lnSpc>
            </a:pPr>
            <a:r>
              <a:rPr lang="zh-CN" altLang="en-US" sz="1400">
                <a:latin typeface="微软雅黑" pitchFamily="34" charset="-122"/>
                <a:ea typeface="微软雅黑" pitchFamily="34" charset="-122"/>
              </a:rPr>
              <a:t>述职是一种十分严肃的公务活动，述职报告作为干部考核、评优、晋升的一个重要依据，要求述职者必须客观地陈述自己履行岗位职责的情形，不允许随意夸大事实，甚至于是虚构事实，更不允许刻意掩盖工作中的失误。</a:t>
            </a:r>
          </a:p>
          <a:p>
            <a:pPr>
              <a:lnSpc>
                <a:spcPct val="110000"/>
              </a:lnSpc>
            </a:pPr>
            <a:endParaRPr lang="zh-CN" altLang="en-US">
              <a:latin typeface="微软雅黑" pitchFamily="34" charset="-122"/>
              <a:ea typeface="微软雅黑" pitchFamily="34" charset="-122"/>
            </a:endParaRPr>
          </a:p>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357188" y="142875"/>
            <a:ext cx="3857625" cy="785813"/>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流程图: 数据 11"/>
          <p:cNvSpPr/>
          <p:nvPr/>
        </p:nvSpPr>
        <p:spPr>
          <a:xfrm>
            <a:off x="4071938" y="1714500"/>
            <a:ext cx="4857750" cy="3929063"/>
          </a:xfrm>
          <a:prstGeom prst="flowChartInputOut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流程图: 数据 10"/>
          <p:cNvSpPr/>
          <p:nvPr/>
        </p:nvSpPr>
        <p:spPr>
          <a:xfrm>
            <a:off x="214313" y="1714500"/>
            <a:ext cx="4857750" cy="3929063"/>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49"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0"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1"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2"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6153" name="矩形 6"/>
          <p:cNvSpPr>
            <a:spLocks noChangeArrowheads="1"/>
          </p:cNvSpPr>
          <p:nvPr/>
        </p:nvSpPr>
        <p:spPr bwMode="auto">
          <a:xfrm>
            <a:off x="357188" y="285750"/>
            <a:ext cx="3775075"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述职报告与总结的区别</a:t>
            </a:r>
          </a:p>
        </p:txBody>
      </p:sp>
      <p:sp>
        <p:nvSpPr>
          <p:cNvPr id="6154" name="TextBox 6"/>
          <p:cNvSpPr txBox="1">
            <a:spLocks noChangeArrowheads="1"/>
          </p:cNvSpPr>
          <p:nvPr/>
        </p:nvSpPr>
        <p:spPr bwMode="auto">
          <a:xfrm>
            <a:off x="928688" y="2286000"/>
            <a:ext cx="3643312" cy="2881313"/>
          </a:xfrm>
          <a:prstGeom prst="rect">
            <a:avLst/>
          </a:prstGeom>
          <a:noFill/>
          <a:ln w="9525">
            <a:noFill/>
            <a:miter lim="800000"/>
            <a:headEnd/>
            <a:tailEnd/>
          </a:ln>
        </p:spPr>
        <p:txBody>
          <a:bodyPr>
            <a:spAutoFit/>
          </a:bodyPr>
          <a:lstStyle/>
          <a:p>
            <a:r>
              <a:rPr lang="zh-CN" altLang="en-US" sz="1200" b="1">
                <a:solidFill>
                  <a:srgbClr val="FF0000"/>
                </a:solidFill>
                <a:latin typeface="微软雅黑" pitchFamily="34" charset="-122"/>
                <a:ea typeface="微软雅黑" pitchFamily="34" charset="-122"/>
              </a:rPr>
              <a:t>（一）相同之处 </a:t>
            </a:r>
            <a:endParaRPr lang="en-US" altLang="zh-CN" sz="1200" b="1">
              <a:solidFill>
                <a:srgbClr val="FF0000"/>
              </a:solidFill>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a:p>
            <a:pPr>
              <a:lnSpc>
                <a:spcPct val="130000"/>
              </a:lnSpc>
            </a:pPr>
            <a:r>
              <a:rPr lang="en-US" altLang="zh-CN" sz="1200">
                <a:latin typeface="微软雅黑" pitchFamily="34" charset="-122"/>
                <a:ea typeface="微软雅黑" pitchFamily="34" charset="-122"/>
              </a:rPr>
              <a:t>1.</a:t>
            </a:r>
            <a:r>
              <a:rPr lang="zh-CN" altLang="en-US" sz="1200">
                <a:latin typeface="微软雅黑" pitchFamily="34" charset="-122"/>
                <a:ea typeface="微软雅黑" pitchFamily="34" charset="-122"/>
              </a:rPr>
              <a:t>二者都是自述性的文种，都采用自述的表达方式，都使用第一人称。</a:t>
            </a:r>
            <a:endParaRPr lang="en-US" altLang="zh-CN" sz="1200">
              <a:latin typeface="微软雅黑" pitchFamily="34" charset="-122"/>
              <a:ea typeface="微软雅黑" pitchFamily="34" charset="-122"/>
            </a:endParaRPr>
          </a:p>
          <a:p>
            <a:pPr>
              <a:lnSpc>
                <a:spcPct val="130000"/>
              </a:lnSpc>
            </a:pPr>
            <a:endParaRPr lang="zh-CN" altLang="en-US" sz="1200">
              <a:latin typeface="微软雅黑" pitchFamily="34" charset="-122"/>
              <a:ea typeface="微软雅黑" pitchFamily="34" charset="-122"/>
            </a:endParaRPr>
          </a:p>
          <a:p>
            <a:pPr>
              <a:lnSpc>
                <a:spcPct val="110000"/>
              </a:lnSpc>
            </a:pPr>
            <a:r>
              <a:rPr lang="en-US" altLang="zh-CN" sz="1200">
                <a:latin typeface="微软雅黑" pitchFamily="34" charset="-122"/>
                <a:ea typeface="微软雅黑" pitchFamily="34" charset="-122"/>
              </a:rPr>
              <a:t>2.</a:t>
            </a:r>
            <a:r>
              <a:rPr lang="zh-CN" altLang="en-US" sz="1200">
                <a:latin typeface="微软雅黑" pitchFamily="34" charset="-122"/>
                <a:ea typeface="微软雅黑" pitchFamily="34" charset="-122"/>
              </a:rPr>
              <a:t>二者所涉及到的时间、范围都是确定的，都是汇报、总结过去某一时间内工作上的成绩与不足、经验与教训。</a:t>
            </a:r>
            <a:endParaRPr lang="en-US" altLang="zh-CN" sz="1200">
              <a:latin typeface="微软雅黑" pitchFamily="34" charset="-122"/>
              <a:ea typeface="微软雅黑" pitchFamily="34" charset="-122"/>
            </a:endParaRPr>
          </a:p>
          <a:p>
            <a:pPr>
              <a:lnSpc>
                <a:spcPct val="110000"/>
              </a:lnSpc>
            </a:pPr>
            <a:endParaRPr lang="zh-CN" altLang="en-US" sz="1200">
              <a:latin typeface="微软雅黑" pitchFamily="34" charset="-122"/>
              <a:ea typeface="微软雅黑" pitchFamily="34" charset="-122"/>
            </a:endParaRPr>
          </a:p>
          <a:p>
            <a:pPr>
              <a:lnSpc>
                <a:spcPct val="110000"/>
              </a:lnSpc>
            </a:pPr>
            <a:r>
              <a:rPr lang="en-US" altLang="zh-CN" sz="1200">
                <a:latin typeface="微软雅黑" pitchFamily="34" charset="-122"/>
                <a:ea typeface="微软雅黑" pitchFamily="34" charset="-122"/>
              </a:rPr>
              <a:t>3.</a:t>
            </a:r>
            <a:r>
              <a:rPr lang="zh-CN" altLang="en-US" sz="1200">
                <a:latin typeface="微软雅黑" pitchFamily="34" charset="-122"/>
                <a:ea typeface="微软雅黑" pitchFamily="34" charset="-122"/>
              </a:rPr>
              <a:t>二者都必须遵循实事求是、一分为二的原则，既报喜亦报忧，既要总结成绩、经验，也要找出差</a:t>
            </a:r>
            <a:endParaRPr lang="en-US" altLang="zh-CN" sz="1200">
              <a:latin typeface="微软雅黑" pitchFamily="34" charset="-122"/>
              <a:ea typeface="微软雅黑" pitchFamily="34" charset="-122"/>
            </a:endParaRPr>
          </a:p>
          <a:p>
            <a:pPr>
              <a:lnSpc>
                <a:spcPct val="110000"/>
              </a:lnSpc>
            </a:pPr>
            <a:r>
              <a:rPr lang="zh-CN" altLang="en-US" sz="1200">
                <a:latin typeface="微软雅黑" pitchFamily="34" charset="-122"/>
                <a:ea typeface="微软雅黑" pitchFamily="34" charset="-122"/>
              </a:rPr>
              <a:t>距、教训。</a:t>
            </a:r>
            <a:endParaRPr lang="en-US" altLang="zh-CN" sz="1200">
              <a:latin typeface="微软雅黑" pitchFamily="34" charset="-122"/>
              <a:ea typeface="微软雅黑" pitchFamily="34" charset="-122"/>
            </a:endParaRPr>
          </a:p>
          <a:p>
            <a:endParaRPr lang="zh-CN" altLang="en-US"/>
          </a:p>
        </p:txBody>
      </p:sp>
      <p:sp>
        <p:nvSpPr>
          <p:cNvPr id="6155" name="TextBox 7"/>
          <p:cNvSpPr txBox="1">
            <a:spLocks noChangeArrowheads="1"/>
          </p:cNvSpPr>
          <p:nvPr/>
        </p:nvSpPr>
        <p:spPr bwMode="auto">
          <a:xfrm>
            <a:off x="4786313" y="2205038"/>
            <a:ext cx="3857625" cy="3009900"/>
          </a:xfrm>
          <a:prstGeom prst="rect">
            <a:avLst/>
          </a:prstGeom>
          <a:noFill/>
          <a:ln w="9525">
            <a:noFill/>
            <a:miter lim="800000"/>
            <a:headEnd/>
            <a:tailEnd/>
          </a:ln>
        </p:spPr>
        <p:txBody>
          <a:bodyPr>
            <a:spAutoFit/>
          </a:bodyPr>
          <a:lstStyle/>
          <a:p>
            <a:pPr>
              <a:lnSpc>
                <a:spcPct val="110000"/>
              </a:lnSpc>
            </a:pPr>
            <a:r>
              <a:rPr lang="zh-CN" altLang="en-US" sz="1200" b="1">
                <a:solidFill>
                  <a:srgbClr val="FF0000"/>
                </a:solidFill>
                <a:latin typeface="微软雅黑" pitchFamily="34" charset="-122"/>
                <a:ea typeface="微软雅黑" pitchFamily="34" charset="-122"/>
              </a:rPr>
              <a:t>（二）不相同之处</a:t>
            </a:r>
            <a:endParaRPr lang="en-US" altLang="zh-CN" sz="1200" b="1">
              <a:solidFill>
                <a:srgbClr val="FF0000"/>
              </a:solidFill>
              <a:latin typeface="微软雅黑" pitchFamily="34" charset="-122"/>
              <a:ea typeface="微软雅黑" pitchFamily="34" charset="-122"/>
            </a:endParaRPr>
          </a:p>
          <a:p>
            <a:pPr>
              <a:lnSpc>
                <a:spcPct val="110000"/>
              </a:lnSpc>
            </a:pPr>
            <a:endParaRPr lang="en-US" altLang="zh-CN" sz="1200">
              <a:latin typeface="微软雅黑" pitchFamily="34" charset="-122"/>
              <a:ea typeface="微软雅黑" pitchFamily="34" charset="-122"/>
            </a:endParaRPr>
          </a:p>
          <a:p>
            <a:pPr>
              <a:lnSpc>
                <a:spcPct val="110000"/>
              </a:lnSpc>
            </a:pPr>
            <a:r>
              <a:rPr lang="en-US" altLang="zh-CN" sz="1200">
                <a:latin typeface="微软雅黑" pitchFamily="34" charset="-122"/>
                <a:ea typeface="微软雅黑" pitchFamily="34" charset="-122"/>
              </a:rPr>
              <a:t>1.</a:t>
            </a:r>
            <a:r>
              <a:rPr lang="zh-CN" altLang="en-US" sz="1200">
                <a:latin typeface="微软雅黑" pitchFamily="34" charset="-122"/>
                <a:ea typeface="微软雅黑" pitchFamily="34" charset="-122"/>
              </a:rPr>
              <a:t>立足点不同</a:t>
            </a:r>
          </a:p>
          <a:p>
            <a:pPr>
              <a:lnSpc>
                <a:spcPct val="110000"/>
              </a:lnSpc>
            </a:pPr>
            <a:r>
              <a:rPr lang="zh-CN" altLang="en-US" sz="1200">
                <a:latin typeface="微软雅黑" pitchFamily="34" charset="-122"/>
                <a:ea typeface="微软雅黑" pitchFamily="34" charset="-122"/>
              </a:rPr>
              <a:t>总结的写作立足于单位的工作，而述职报告立足于个人的工作。单位的工作成绩和不足之处不能简单地归因于个人的作用。</a:t>
            </a:r>
            <a:endParaRPr lang="en-US" altLang="zh-CN" sz="1200">
              <a:latin typeface="微软雅黑" pitchFamily="34" charset="-122"/>
              <a:ea typeface="微软雅黑" pitchFamily="34" charset="-122"/>
            </a:endParaRPr>
          </a:p>
          <a:p>
            <a:pPr>
              <a:lnSpc>
                <a:spcPct val="110000"/>
              </a:lnSpc>
            </a:pPr>
            <a:r>
              <a:rPr lang="zh-CN" altLang="en-US" sz="1200">
                <a:latin typeface="微软雅黑" pitchFamily="34" charset="-122"/>
                <a:ea typeface="微软雅黑" pitchFamily="34" charset="-122"/>
              </a:rPr>
              <a:t>  </a:t>
            </a:r>
          </a:p>
          <a:p>
            <a:pPr>
              <a:lnSpc>
                <a:spcPct val="110000"/>
              </a:lnSpc>
            </a:pPr>
            <a:r>
              <a:rPr lang="en-US" altLang="zh-CN" sz="1200">
                <a:latin typeface="微软雅黑" pitchFamily="34" charset="-122"/>
                <a:ea typeface="微软雅黑" pitchFamily="34" charset="-122"/>
              </a:rPr>
              <a:t>2.</a:t>
            </a:r>
            <a:r>
              <a:rPr lang="zh-CN" altLang="en-US" sz="1200">
                <a:latin typeface="微软雅黑" pitchFamily="34" charset="-122"/>
                <a:ea typeface="微软雅黑" pitchFamily="34" charset="-122"/>
              </a:rPr>
              <a:t>侧重点不同 </a:t>
            </a:r>
          </a:p>
          <a:p>
            <a:pPr>
              <a:lnSpc>
                <a:spcPct val="110000"/>
              </a:lnSpc>
            </a:pPr>
            <a:r>
              <a:rPr lang="zh-CN" altLang="en-US" sz="1200">
                <a:latin typeface="微软雅黑" pitchFamily="34" charset="-122"/>
                <a:ea typeface="微软雅黑" pitchFamily="34" charset="-122"/>
              </a:rPr>
              <a:t>总结必须全方位地反映单位工作中的成绩和不足，</a:t>
            </a:r>
            <a:endParaRPr lang="en-US" altLang="zh-CN" sz="1200">
              <a:latin typeface="微软雅黑" pitchFamily="34" charset="-122"/>
              <a:ea typeface="微软雅黑" pitchFamily="34" charset="-122"/>
            </a:endParaRPr>
          </a:p>
          <a:p>
            <a:pPr>
              <a:lnSpc>
                <a:spcPct val="110000"/>
              </a:lnSpc>
            </a:pPr>
            <a:r>
              <a:rPr lang="zh-CN" altLang="en-US" sz="1200">
                <a:latin typeface="微软雅黑" pitchFamily="34" charset="-122"/>
                <a:ea typeface="微软雅黑" pitchFamily="34" charset="-122"/>
              </a:rPr>
              <a:t>而述职报告则仅仅是为了表述个人在单位工作中所</a:t>
            </a:r>
            <a:endParaRPr lang="en-US" altLang="zh-CN" sz="1200">
              <a:latin typeface="微软雅黑" pitchFamily="34" charset="-122"/>
              <a:ea typeface="微软雅黑" pitchFamily="34" charset="-122"/>
            </a:endParaRPr>
          </a:p>
          <a:p>
            <a:pPr>
              <a:lnSpc>
                <a:spcPct val="110000"/>
              </a:lnSpc>
            </a:pPr>
            <a:r>
              <a:rPr lang="zh-CN" altLang="en-US" sz="1200">
                <a:latin typeface="微软雅黑" pitchFamily="34" charset="-122"/>
                <a:ea typeface="微软雅黑" pitchFamily="34" charset="-122"/>
              </a:rPr>
              <a:t>起到的作用。</a:t>
            </a:r>
          </a:p>
          <a:p>
            <a:pPr>
              <a:lnSpc>
                <a:spcPct val="110000"/>
              </a:lnSpc>
            </a:pPr>
            <a:r>
              <a:rPr lang="zh-CN" altLang="en-US" sz="1200">
                <a:latin typeface="微软雅黑" pitchFamily="34" charset="-122"/>
                <a:ea typeface="微软雅黑" pitchFamily="34" charset="-122"/>
              </a:rPr>
              <a:t>总结是为了单位工作的进一步开展，而述职报告</a:t>
            </a:r>
            <a:endParaRPr lang="en-US" altLang="zh-CN" sz="1200">
              <a:latin typeface="微软雅黑" pitchFamily="34" charset="-122"/>
              <a:ea typeface="微软雅黑" pitchFamily="34" charset="-122"/>
            </a:endParaRPr>
          </a:p>
          <a:p>
            <a:pPr>
              <a:lnSpc>
                <a:spcPct val="110000"/>
              </a:lnSpc>
            </a:pPr>
            <a:r>
              <a:rPr lang="zh-CN" altLang="en-US" sz="1200">
                <a:latin typeface="微软雅黑" pitchFamily="34" charset="-122"/>
                <a:ea typeface="微软雅黑" pitchFamily="34" charset="-122"/>
              </a:rPr>
              <a:t>则是对个人工作能力的一次自我评估。</a:t>
            </a:r>
            <a:endParaRPr lang="en-US" altLang="zh-CN" sz="1200">
              <a:latin typeface="微软雅黑" pitchFamily="34" charset="-122"/>
              <a:ea typeface="微软雅黑" pitchFamily="34" charset="-122"/>
            </a:endParaRP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五边形 29"/>
          <p:cNvSpPr/>
          <p:nvPr/>
        </p:nvSpPr>
        <p:spPr>
          <a:xfrm>
            <a:off x="357188" y="214313"/>
            <a:ext cx="2928937" cy="785812"/>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171" name="组合 20"/>
          <p:cNvGrpSpPr>
            <a:grpSpLocks/>
          </p:cNvGrpSpPr>
          <p:nvPr/>
        </p:nvGrpSpPr>
        <p:grpSpPr bwMode="auto">
          <a:xfrm>
            <a:off x="214313" y="1714500"/>
            <a:ext cx="8742362" cy="4306888"/>
            <a:chOff x="142844" y="1428736"/>
            <a:chExt cx="9715568" cy="4786346"/>
          </a:xfrm>
        </p:grpSpPr>
        <p:grpSp>
          <p:nvGrpSpPr>
            <p:cNvPr id="7185" name="组合 9"/>
            <p:cNvGrpSpPr>
              <a:grpSpLocks/>
            </p:cNvGrpSpPr>
            <p:nvPr/>
          </p:nvGrpSpPr>
          <p:grpSpPr bwMode="auto">
            <a:xfrm>
              <a:off x="142844" y="1428736"/>
              <a:ext cx="2286016" cy="4786346"/>
              <a:chOff x="285720" y="1428736"/>
              <a:chExt cx="2286016" cy="4786346"/>
            </a:xfrm>
          </p:grpSpPr>
          <p:sp>
            <p:nvSpPr>
              <p:cNvPr id="8" name="圆角矩形 7"/>
              <p:cNvSpPr/>
              <p:nvPr/>
            </p:nvSpPr>
            <p:spPr>
              <a:xfrm>
                <a:off x="285720" y="1428736"/>
                <a:ext cx="2286432" cy="64217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圆角矩形 8"/>
              <p:cNvSpPr/>
              <p:nvPr/>
            </p:nvSpPr>
            <p:spPr>
              <a:xfrm>
                <a:off x="285720" y="2213817"/>
                <a:ext cx="2286432" cy="40012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7186" name="组合 11"/>
            <p:cNvGrpSpPr>
              <a:grpSpLocks/>
            </p:cNvGrpSpPr>
            <p:nvPr/>
          </p:nvGrpSpPr>
          <p:grpSpPr bwMode="auto">
            <a:xfrm>
              <a:off x="2643174" y="1428736"/>
              <a:ext cx="2286016" cy="4786346"/>
              <a:chOff x="285720" y="1428736"/>
              <a:chExt cx="2286016" cy="4786346"/>
            </a:xfrm>
          </p:grpSpPr>
          <p:sp>
            <p:nvSpPr>
              <p:cNvPr id="13" name="圆角矩形 12"/>
              <p:cNvSpPr/>
              <p:nvPr/>
            </p:nvSpPr>
            <p:spPr>
              <a:xfrm>
                <a:off x="285291" y="1428736"/>
                <a:ext cx="2286432" cy="64217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圆角矩形 13"/>
              <p:cNvSpPr/>
              <p:nvPr/>
            </p:nvSpPr>
            <p:spPr>
              <a:xfrm>
                <a:off x="285291" y="2213817"/>
                <a:ext cx="2286432" cy="40012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7187" name="组合 14"/>
            <p:cNvGrpSpPr>
              <a:grpSpLocks/>
            </p:cNvGrpSpPr>
            <p:nvPr/>
          </p:nvGrpSpPr>
          <p:grpSpPr bwMode="auto">
            <a:xfrm>
              <a:off x="5072066" y="1428736"/>
              <a:ext cx="2286016" cy="4786346"/>
              <a:chOff x="285720" y="1428736"/>
              <a:chExt cx="2286016" cy="4786346"/>
            </a:xfrm>
          </p:grpSpPr>
          <p:sp>
            <p:nvSpPr>
              <p:cNvPr id="16" name="圆角矩形 15"/>
              <p:cNvSpPr/>
              <p:nvPr/>
            </p:nvSpPr>
            <p:spPr>
              <a:xfrm>
                <a:off x="285733" y="1428736"/>
                <a:ext cx="2286432" cy="64217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圆角矩形 16"/>
              <p:cNvSpPr/>
              <p:nvPr/>
            </p:nvSpPr>
            <p:spPr>
              <a:xfrm>
                <a:off x="285733" y="2213817"/>
                <a:ext cx="2286432" cy="40012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7188" name="组合 17"/>
            <p:cNvGrpSpPr>
              <a:grpSpLocks/>
            </p:cNvGrpSpPr>
            <p:nvPr/>
          </p:nvGrpSpPr>
          <p:grpSpPr bwMode="auto">
            <a:xfrm>
              <a:off x="7572396" y="1428736"/>
              <a:ext cx="2286016" cy="4786346"/>
              <a:chOff x="285720" y="1428736"/>
              <a:chExt cx="2286016" cy="4786346"/>
            </a:xfrm>
          </p:grpSpPr>
          <p:sp>
            <p:nvSpPr>
              <p:cNvPr id="19" name="圆角矩形 18"/>
              <p:cNvSpPr/>
              <p:nvPr/>
            </p:nvSpPr>
            <p:spPr>
              <a:xfrm>
                <a:off x="285304" y="1428736"/>
                <a:ext cx="2286432" cy="64217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圆角矩形 19"/>
              <p:cNvSpPr/>
              <p:nvPr/>
            </p:nvSpPr>
            <p:spPr>
              <a:xfrm>
                <a:off x="285304" y="2213817"/>
                <a:ext cx="2286432" cy="40012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sp>
        <p:nvSpPr>
          <p:cNvPr id="7172"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3"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4"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5"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7176"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述职报告的内容</a:t>
            </a:r>
          </a:p>
        </p:txBody>
      </p:sp>
      <p:sp>
        <p:nvSpPr>
          <p:cNvPr id="7177" name="TextBox 21"/>
          <p:cNvSpPr txBox="1">
            <a:spLocks noChangeArrowheads="1"/>
          </p:cNvSpPr>
          <p:nvPr/>
        </p:nvSpPr>
        <p:spPr bwMode="auto">
          <a:xfrm>
            <a:off x="571500" y="1785938"/>
            <a:ext cx="1714500" cy="646112"/>
          </a:xfrm>
          <a:prstGeom prst="rect">
            <a:avLst/>
          </a:prstGeom>
          <a:noFill/>
          <a:ln w="9525">
            <a:noFill/>
            <a:miter lim="800000"/>
            <a:headEnd/>
            <a:tailEnd/>
          </a:ln>
        </p:spPr>
        <p:txBody>
          <a:bodyPr>
            <a:spAutoFit/>
          </a:bodyPr>
          <a:lstStyle/>
          <a:p>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一</a:t>
            </a:r>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岗位职责</a:t>
            </a:r>
          </a:p>
          <a:p>
            <a:endParaRPr lang="zh-CN" altLang="en-US"/>
          </a:p>
        </p:txBody>
      </p:sp>
      <p:sp>
        <p:nvSpPr>
          <p:cNvPr id="7178" name="TextBox 22"/>
          <p:cNvSpPr txBox="1">
            <a:spLocks noChangeArrowheads="1"/>
          </p:cNvSpPr>
          <p:nvPr/>
        </p:nvSpPr>
        <p:spPr bwMode="auto">
          <a:xfrm>
            <a:off x="2786063" y="1782763"/>
            <a:ext cx="1714500" cy="646112"/>
          </a:xfrm>
          <a:prstGeom prst="rect">
            <a:avLst/>
          </a:prstGeom>
          <a:noFill/>
          <a:ln w="9525">
            <a:noFill/>
            <a:miter lim="800000"/>
            <a:headEnd/>
            <a:tailEnd/>
          </a:ln>
        </p:spPr>
        <p:txBody>
          <a:bodyPr>
            <a:spAutoFit/>
          </a:bodyPr>
          <a:lstStyle/>
          <a:p>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二</a:t>
            </a:r>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指导思想</a:t>
            </a:r>
          </a:p>
          <a:p>
            <a:endParaRPr lang="zh-CN" altLang="en-US"/>
          </a:p>
        </p:txBody>
      </p:sp>
      <p:sp>
        <p:nvSpPr>
          <p:cNvPr id="7179" name="TextBox 23"/>
          <p:cNvSpPr txBox="1">
            <a:spLocks noChangeArrowheads="1"/>
          </p:cNvSpPr>
          <p:nvPr/>
        </p:nvSpPr>
        <p:spPr bwMode="auto">
          <a:xfrm>
            <a:off x="4929188" y="1785938"/>
            <a:ext cx="1714500" cy="646112"/>
          </a:xfrm>
          <a:prstGeom prst="rect">
            <a:avLst/>
          </a:prstGeom>
          <a:noFill/>
          <a:ln w="9525">
            <a:noFill/>
            <a:miter lim="800000"/>
            <a:headEnd/>
            <a:tailEnd/>
          </a:ln>
        </p:spPr>
        <p:txBody>
          <a:bodyPr>
            <a:spAutoFit/>
          </a:bodyPr>
          <a:lstStyle/>
          <a:p>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三</a:t>
            </a:r>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总结工作</a:t>
            </a:r>
          </a:p>
          <a:p>
            <a:endParaRPr lang="zh-CN" altLang="en-US"/>
          </a:p>
        </p:txBody>
      </p:sp>
      <p:sp>
        <p:nvSpPr>
          <p:cNvPr id="7180" name="TextBox 24"/>
          <p:cNvSpPr txBox="1">
            <a:spLocks noChangeArrowheads="1"/>
          </p:cNvSpPr>
          <p:nvPr/>
        </p:nvSpPr>
        <p:spPr bwMode="auto">
          <a:xfrm>
            <a:off x="7072313" y="1785938"/>
            <a:ext cx="1714500" cy="646112"/>
          </a:xfrm>
          <a:prstGeom prst="rect">
            <a:avLst/>
          </a:prstGeom>
          <a:noFill/>
          <a:ln w="9525">
            <a:noFill/>
            <a:miter lim="800000"/>
            <a:headEnd/>
            <a:tailEnd/>
          </a:ln>
        </p:spPr>
        <p:txBody>
          <a:bodyPr>
            <a:spAutoFit/>
          </a:bodyPr>
          <a:lstStyle/>
          <a:p>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四</a:t>
            </a:r>
            <a:r>
              <a:rPr lang="en-US" altLang="zh-CN">
                <a:solidFill>
                  <a:srgbClr val="080808"/>
                </a:solidFill>
                <a:latin typeface="微软雅黑" pitchFamily="34" charset="-122"/>
                <a:ea typeface="微软雅黑" pitchFamily="34" charset="-122"/>
              </a:rPr>
              <a:t>)</a:t>
            </a:r>
            <a:r>
              <a:rPr lang="zh-CN" altLang="en-US">
                <a:solidFill>
                  <a:srgbClr val="080808"/>
                </a:solidFill>
                <a:latin typeface="微软雅黑" pitchFamily="34" charset="-122"/>
                <a:ea typeface="微软雅黑" pitchFamily="34" charset="-122"/>
              </a:rPr>
              <a:t>经验和教训</a:t>
            </a:r>
          </a:p>
          <a:p>
            <a:endParaRPr lang="zh-CN" altLang="en-US"/>
          </a:p>
        </p:txBody>
      </p:sp>
      <p:sp>
        <p:nvSpPr>
          <p:cNvPr id="7181" name="TextBox 25"/>
          <p:cNvSpPr txBox="1">
            <a:spLocks noChangeArrowheads="1"/>
          </p:cNvSpPr>
          <p:nvPr/>
        </p:nvSpPr>
        <p:spPr bwMode="auto">
          <a:xfrm>
            <a:off x="500063" y="3214688"/>
            <a:ext cx="1500187" cy="2124075"/>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首先要简明扼要地介绍自己的基本情况，如所任职务，任职时间。</a:t>
            </a:r>
            <a:r>
              <a:rPr lang="zh-CN" altLang="en-US" sz="1200">
                <a:solidFill>
                  <a:srgbClr val="00B050"/>
                </a:solidFill>
                <a:latin typeface="微软雅黑" pitchFamily="34" charset="-122"/>
                <a:ea typeface="微软雅黑" pitchFamily="34" charset="-122"/>
              </a:rPr>
              <a:t>然后要详细介绍 自己的岗位职责范围，即自己分管的工作、任职期间的主要工作目标。</a:t>
            </a:r>
            <a:r>
              <a:rPr lang="zh-CN" altLang="en-US">
                <a:solidFill>
                  <a:srgbClr val="00B050"/>
                </a:solidFill>
                <a:latin typeface="微软雅黑" pitchFamily="34" charset="-122"/>
                <a:ea typeface="微软雅黑" pitchFamily="34" charset="-122"/>
              </a:rPr>
              <a:t> </a:t>
            </a:r>
            <a:endParaRPr lang="en-US" altLang="zh-CN">
              <a:solidFill>
                <a:srgbClr val="00B050"/>
              </a:solidFill>
              <a:latin typeface="微软雅黑" pitchFamily="34" charset="-122"/>
              <a:ea typeface="微软雅黑" pitchFamily="34" charset="-122"/>
            </a:endParaRPr>
          </a:p>
          <a:p>
            <a:endParaRPr lang="zh-CN" altLang="en-US"/>
          </a:p>
        </p:txBody>
      </p:sp>
      <p:sp>
        <p:nvSpPr>
          <p:cNvPr id="7182" name="TextBox 26"/>
          <p:cNvSpPr txBox="1">
            <a:spLocks noChangeArrowheads="1"/>
          </p:cNvSpPr>
          <p:nvPr/>
        </p:nvSpPr>
        <p:spPr bwMode="auto">
          <a:xfrm>
            <a:off x="2714625" y="3171825"/>
            <a:ext cx="1571625" cy="2400300"/>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没有正确的指导思想，没有对党和国家的方针政策的深入领会，就不可能辨明工作中的是非曲直，看清事物的本质，找出存在的问题，采取正确的方法，从而完成自己的本职工作。</a:t>
            </a:r>
            <a:r>
              <a:rPr lang="zh-CN" altLang="en-US" sz="1200">
                <a:solidFill>
                  <a:srgbClr val="080808"/>
                </a:solidFill>
                <a:latin typeface="微软雅黑" pitchFamily="34" charset="-122"/>
                <a:ea typeface="微软雅黑" pitchFamily="34" charset="-122"/>
              </a:rPr>
              <a:t>因此述职时要明确工作的指导思想。</a:t>
            </a:r>
            <a:endParaRPr lang="en-US" altLang="zh-CN" sz="1200">
              <a:solidFill>
                <a:srgbClr val="080808"/>
              </a:solidFill>
              <a:latin typeface="微软雅黑" pitchFamily="34" charset="-122"/>
              <a:ea typeface="微软雅黑" pitchFamily="34" charset="-122"/>
            </a:endParaRPr>
          </a:p>
          <a:p>
            <a:endParaRPr lang="zh-CN" altLang="en-US"/>
          </a:p>
        </p:txBody>
      </p:sp>
      <p:sp>
        <p:nvSpPr>
          <p:cNvPr id="7183" name="TextBox 27"/>
          <p:cNvSpPr txBox="1">
            <a:spLocks noChangeArrowheads="1"/>
          </p:cNvSpPr>
          <p:nvPr/>
        </p:nvSpPr>
        <p:spPr bwMode="auto">
          <a:xfrm>
            <a:off x="4857750" y="2614613"/>
            <a:ext cx="1643063" cy="3600450"/>
          </a:xfrm>
          <a:prstGeom prst="rect">
            <a:avLst/>
          </a:prstGeom>
          <a:noFill/>
          <a:ln w="9525">
            <a:noFill/>
            <a:miter lim="800000"/>
            <a:headEnd/>
            <a:tailEnd/>
          </a:ln>
        </p:spPr>
        <p:txBody>
          <a:bodyPr>
            <a:spAutoFit/>
          </a:bodyPr>
          <a:lstStyle/>
          <a:p>
            <a:r>
              <a:rPr lang="zh-CN" altLang="en-US" sz="1200">
                <a:latin typeface="微软雅黑" pitchFamily="34" charset="-122"/>
                <a:ea typeface="微软雅黑" pitchFamily="34" charset="-122"/>
              </a:rPr>
              <a:t>协助别人开展了哪几项工作，结果如何，自己所起的作用如何；</a:t>
            </a:r>
          </a:p>
          <a:p>
            <a:r>
              <a:rPr lang="zh-CN" altLang="en-US" sz="1200">
                <a:solidFill>
                  <a:srgbClr val="080808"/>
                </a:solidFill>
                <a:latin typeface="微软雅黑" pitchFamily="34" charset="-122"/>
                <a:ea typeface="微软雅黑" pitchFamily="34" charset="-122"/>
              </a:rPr>
              <a:t>任职期间，党和国家有哪些方针政策出台，自己是如何贯彻执行的，效果如何；</a:t>
            </a:r>
          </a:p>
          <a:p>
            <a:r>
              <a:rPr lang="zh-CN" altLang="en-US" sz="1200">
                <a:solidFill>
                  <a:srgbClr val="00B050"/>
                </a:solidFill>
                <a:latin typeface="微软雅黑" pitchFamily="34" charset="-122"/>
                <a:ea typeface="微软雅黑" pitchFamily="34" charset="-122"/>
              </a:rPr>
              <a:t>任职期间，上级有哪些重要的指示，自己是如何落实的，效果如何；</a:t>
            </a:r>
          </a:p>
          <a:p>
            <a:r>
              <a:rPr lang="zh-CN" altLang="en-US" sz="1200">
                <a:solidFill>
                  <a:srgbClr val="FF0000"/>
                </a:solidFill>
                <a:latin typeface="微软雅黑" pitchFamily="34" charset="-122"/>
                <a:ea typeface="微软雅黑" pitchFamily="34" charset="-122"/>
              </a:rPr>
              <a:t>工作实践中遇到了哪些新情况和新问题，自己是如何处理的。</a:t>
            </a:r>
          </a:p>
          <a:p>
            <a:r>
              <a:rPr lang="zh-CN" altLang="en-US" sz="1200">
                <a:solidFill>
                  <a:srgbClr val="080808"/>
                </a:solidFill>
                <a:latin typeface="微软雅黑" pitchFamily="34" charset="-122"/>
                <a:ea typeface="微软雅黑" pitchFamily="34" charset="-122"/>
              </a:rPr>
              <a:t>以上各点，都包括成功和失误两个方面，不能只说成绩，报喜不报忧。</a:t>
            </a:r>
            <a:endParaRPr lang="en-US" altLang="zh-CN" sz="1200">
              <a:solidFill>
                <a:srgbClr val="080808"/>
              </a:solidFill>
              <a:latin typeface="微软雅黑" pitchFamily="34" charset="-122"/>
              <a:ea typeface="微软雅黑" pitchFamily="34" charset="-122"/>
            </a:endParaRPr>
          </a:p>
          <a:p>
            <a:endParaRPr lang="zh-CN" altLang="en-US" sz="1200"/>
          </a:p>
        </p:txBody>
      </p:sp>
      <p:sp>
        <p:nvSpPr>
          <p:cNvPr id="7184" name="TextBox 28"/>
          <p:cNvSpPr txBox="1">
            <a:spLocks noChangeArrowheads="1"/>
          </p:cNvSpPr>
          <p:nvPr/>
        </p:nvSpPr>
        <p:spPr bwMode="auto">
          <a:xfrm>
            <a:off x="7072313" y="2643188"/>
            <a:ext cx="1857375" cy="3046412"/>
          </a:xfrm>
          <a:prstGeom prst="rect">
            <a:avLst/>
          </a:prstGeom>
          <a:noFill/>
          <a:ln w="9525">
            <a:noFill/>
            <a:miter lim="800000"/>
            <a:headEnd/>
            <a:tailEnd/>
          </a:ln>
        </p:spPr>
        <p:txBody>
          <a:bodyPr>
            <a:spAutoFit/>
          </a:bodyPr>
          <a:lstStyle/>
          <a:p>
            <a:r>
              <a:rPr lang="zh-CN" altLang="en-US" sz="1200">
                <a:solidFill>
                  <a:srgbClr val="080808"/>
                </a:solidFill>
                <a:latin typeface="微软雅黑" pitchFamily="34" charset="-122"/>
                <a:ea typeface="微软雅黑" pitchFamily="34" charset="-122"/>
              </a:rPr>
              <a:t>经验和教训</a:t>
            </a:r>
            <a:r>
              <a:rPr lang="zh-CN" altLang="en-US" sz="1200">
                <a:solidFill>
                  <a:srgbClr val="00B050"/>
                </a:solidFill>
                <a:latin typeface="微软雅黑" pitchFamily="34" charset="-122"/>
                <a:ea typeface="微软雅黑" pitchFamily="34" charset="-122"/>
              </a:rPr>
              <a:t>对自身的工作实践，还要能够概括出一些规律性的认识，其中包括成功的经验有哪些，今后应该如何发扬；</a:t>
            </a:r>
          </a:p>
          <a:p>
            <a:r>
              <a:rPr lang="zh-CN" altLang="en-US" sz="1200">
                <a:solidFill>
                  <a:srgbClr val="FF0000"/>
                </a:solidFill>
                <a:latin typeface="微软雅黑" pitchFamily="34" charset="-122"/>
                <a:ea typeface="微软雅黑" pitchFamily="34" charset="-122"/>
              </a:rPr>
              <a:t>失败的教训有哪些，今后应该如何防止</a:t>
            </a:r>
            <a:r>
              <a:rPr lang="zh-CN" altLang="en-US" sz="1200">
                <a:solidFill>
                  <a:schemeClr val="hlink"/>
                </a:solidFill>
                <a:latin typeface="微软雅黑" pitchFamily="34" charset="-122"/>
                <a:ea typeface="微软雅黑" pitchFamily="34" charset="-122"/>
              </a:rPr>
              <a:t>。</a:t>
            </a:r>
          </a:p>
          <a:p>
            <a:r>
              <a:rPr lang="zh-CN" altLang="en-US" sz="1200">
                <a:solidFill>
                  <a:srgbClr val="080808"/>
                </a:solidFill>
                <a:latin typeface="微软雅黑" pitchFamily="34" charset="-122"/>
                <a:ea typeface="微软雅黑" pitchFamily="34" charset="-122"/>
              </a:rPr>
              <a:t>这部分内容要有分析研究、集中概括，要提高到理论的高度来认识。</a:t>
            </a:r>
          </a:p>
          <a:p>
            <a:r>
              <a:rPr lang="zh-CN" altLang="en-US" sz="1200">
                <a:solidFill>
                  <a:srgbClr val="00B050"/>
                </a:solidFill>
                <a:latin typeface="微软雅黑" pitchFamily="34" charset="-122"/>
                <a:ea typeface="微软雅黑" pitchFamily="34" charset="-122"/>
              </a:rPr>
              <a:t>对于教训，则应着重分析造成失误的主客观原因，明确自己应负什么样的责任。 </a:t>
            </a:r>
          </a:p>
          <a:p>
            <a:endParaRPr lang="zh-CN" altLang="en-US" sz="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357188" y="142875"/>
            <a:ext cx="2928937" cy="785813"/>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9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8199" name="矩形 6"/>
          <p:cNvSpPr>
            <a:spLocks noChangeArrowheads="1"/>
          </p:cNvSpPr>
          <p:nvPr/>
        </p:nvSpPr>
        <p:spPr bwMode="auto">
          <a:xfrm>
            <a:off x="357188" y="285750"/>
            <a:ext cx="2698750"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述职报告的写法</a:t>
            </a:r>
          </a:p>
        </p:txBody>
      </p:sp>
      <p:sp>
        <p:nvSpPr>
          <p:cNvPr id="8200" name="TextBox 7"/>
          <p:cNvSpPr txBox="1">
            <a:spLocks noChangeArrowheads="1"/>
          </p:cNvSpPr>
          <p:nvPr/>
        </p:nvSpPr>
        <p:spPr bwMode="auto">
          <a:xfrm>
            <a:off x="214313" y="857250"/>
            <a:ext cx="8858250" cy="6638925"/>
          </a:xfrm>
          <a:prstGeom prst="rect">
            <a:avLst/>
          </a:prstGeom>
          <a:noFill/>
          <a:ln w="9525">
            <a:noFill/>
            <a:miter lim="800000"/>
            <a:headEnd/>
            <a:tailEnd/>
          </a:ln>
        </p:spPr>
        <p:txBody>
          <a:bodyPr>
            <a:spAutoFit/>
          </a:bodyPr>
          <a:lstStyle/>
          <a:p>
            <a:r>
              <a:rPr lang="en-US" altLang="zh-CN" b="1">
                <a:solidFill>
                  <a:schemeClr val="bg1"/>
                </a:solidFill>
                <a:latin typeface="华文中宋"/>
                <a:ea typeface="华文中宋"/>
                <a:cs typeface="华文中宋"/>
              </a:rPr>
              <a:t>1.</a:t>
            </a:r>
            <a:endParaRPr lang="zh-CN" altLang="en-US" b="1">
              <a:latin typeface="华文中宋"/>
              <a:ea typeface="华文中宋"/>
              <a:cs typeface="华文中宋"/>
            </a:endParaRPr>
          </a:p>
          <a:p>
            <a:pPr>
              <a:lnSpc>
                <a:spcPct val="90000"/>
              </a:lnSpc>
            </a:pP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一</a:t>
            </a: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标题</a:t>
            </a:r>
            <a:endParaRPr lang="en-US" altLang="zh-CN" sz="1200" b="1">
              <a:latin typeface="微软雅黑" pitchFamily="34" charset="-122"/>
              <a:ea typeface="微软雅黑" pitchFamily="34" charset="-122"/>
            </a:endParaRPr>
          </a:p>
          <a:p>
            <a:pPr>
              <a:lnSpc>
                <a:spcPct val="90000"/>
              </a:lnSpc>
            </a:pPr>
            <a:endParaRPr lang="zh-CN" altLang="en-US" sz="1200">
              <a:latin typeface="微软雅黑" pitchFamily="34" charset="-122"/>
              <a:ea typeface="微软雅黑" pitchFamily="34" charset="-122"/>
            </a:endParaRPr>
          </a:p>
          <a:p>
            <a:pPr>
              <a:lnSpc>
                <a:spcPct val="90000"/>
              </a:lnSpc>
            </a:pPr>
            <a:r>
              <a:rPr lang="en-US" altLang="zh-CN" sz="1200">
                <a:latin typeface="微软雅黑" pitchFamily="34" charset="-122"/>
                <a:ea typeface="微软雅黑" pitchFamily="34" charset="-122"/>
              </a:rPr>
              <a:t>1.</a:t>
            </a:r>
            <a:r>
              <a:rPr lang="zh-CN" altLang="en-US" sz="1200">
                <a:latin typeface="微软雅黑" pitchFamily="34" charset="-122"/>
                <a:ea typeface="微软雅黑" pitchFamily="34" charset="-122"/>
              </a:rPr>
              <a:t>单标题</a:t>
            </a:r>
          </a:p>
          <a:p>
            <a:pPr>
              <a:lnSpc>
                <a:spcPct val="90000"/>
              </a:lnSpc>
            </a:pPr>
            <a:r>
              <a:rPr lang="zh-CN" altLang="en-US" sz="1000">
                <a:latin typeface="微软雅黑" pitchFamily="34" charset="-122"/>
                <a:ea typeface="微软雅黑" pitchFamily="34" charset="-122"/>
              </a:rPr>
              <a:t>职务 </a:t>
            </a:r>
            <a:r>
              <a:rPr lang="en-US" altLang="zh-CN" sz="1000">
                <a:latin typeface="微软雅黑" pitchFamily="34" charset="-122"/>
                <a:ea typeface="微软雅黑" pitchFamily="34" charset="-122"/>
                <a:cs typeface="Times New Roman" pitchFamily="18" charset="0"/>
              </a:rPr>
              <a:t>+ </a:t>
            </a:r>
            <a:r>
              <a:rPr lang="zh-CN" altLang="en-US" sz="1000">
                <a:latin typeface="微软雅黑" pitchFamily="34" charset="-122"/>
                <a:ea typeface="微软雅黑" pitchFamily="34" charset="-122"/>
              </a:rPr>
              <a:t>文种：如</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公司总经理述职报告</a:t>
            </a:r>
            <a:r>
              <a:rPr lang="en-US" altLang="zh-CN" sz="1000">
                <a:latin typeface="微软雅黑" pitchFamily="34" charset="-122"/>
                <a:ea typeface="微软雅黑" pitchFamily="34" charset="-122"/>
              </a:rPr>
              <a:t>》</a:t>
            </a:r>
          </a:p>
          <a:p>
            <a:pPr>
              <a:lnSpc>
                <a:spcPct val="90000"/>
              </a:lnSpc>
            </a:pPr>
            <a:r>
              <a:rPr lang="zh-CN" altLang="en-US" sz="1000">
                <a:latin typeface="微软雅黑" pitchFamily="34" charset="-122"/>
                <a:ea typeface="微软雅黑" pitchFamily="34" charset="-122"/>
              </a:rPr>
              <a:t>时间 </a:t>
            </a:r>
            <a:r>
              <a:rPr lang="en-US" altLang="zh-CN" sz="1000">
                <a:latin typeface="微软雅黑" pitchFamily="34" charset="-122"/>
                <a:ea typeface="微软雅黑" pitchFamily="34" charset="-122"/>
              </a:rPr>
              <a:t>+ </a:t>
            </a:r>
            <a:r>
              <a:rPr lang="zh-CN" altLang="en-US" sz="1000">
                <a:latin typeface="微软雅黑" pitchFamily="34" charset="-122"/>
                <a:ea typeface="微软雅黑" pitchFamily="34" charset="-122"/>
              </a:rPr>
              <a:t>文种：如</a:t>
            </a:r>
            <a:r>
              <a:rPr lang="en-US" altLang="zh-CN" sz="1000">
                <a:latin typeface="微软雅黑" pitchFamily="34" charset="-122"/>
                <a:ea typeface="微软雅黑" pitchFamily="34" charset="-122"/>
              </a:rPr>
              <a:t>《1999</a:t>
            </a:r>
            <a:r>
              <a:rPr lang="zh-CN" altLang="en-US" sz="1000">
                <a:latin typeface="微软雅黑" pitchFamily="34" charset="-122"/>
                <a:ea typeface="微软雅黑" pitchFamily="34" charset="-122"/>
              </a:rPr>
              <a:t>－</a:t>
            </a:r>
            <a:r>
              <a:rPr lang="en-US" altLang="zh-CN" sz="1000">
                <a:latin typeface="微软雅黑" pitchFamily="34" charset="-122"/>
                <a:ea typeface="微软雅黑" pitchFamily="34" charset="-122"/>
              </a:rPr>
              <a:t>2000</a:t>
            </a:r>
            <a:r>
              <a:rPr lang="zh-CN" altLang="en-US" sz="1000">
                <a:latin typeface="微软雅黑" pitchFamily="34" charset="-122"/>
                <a:ea typeface="微软雅黑" pitchFamily="34" charset="-122"/>
              </a:rPr>
              <a:t>学年述职报告</a:t>
            </a:r>
            <a:r>
              <a:rPr lang="en-US" altLang="zh-CN" sz="1000">
                <a:latin typeface="微软雅黑" pitchFamily="34" charset="-122"/>
                <a:ea typeface="微软雅黑" pitchFamily="34" charset="-122"/>
              </a:rPr>
              <a:t>》</a:t>
            </a:r>
          </a:p>
          <a:p>
            <a:pPr>
              <a:lnSpc>
                <a:spcPct val="90000"/>
              </a:lnSpc>
            </a:pPr>
            <a:r>
              <a:rPr lang="zh-CN" altLang="en-US" sz="1000">
                <a:latin typeface="微软雅黑" pitchFamily="34" charset="-122"/>
                <a:ea typeface="微软雅黑" pitchFamily="34" charset="-122"/>
              </a:rPr>
              <a:t>文种名称作标题       如</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我的述职报告</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或</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述职报告</a:t>
            </a:r>
            <a:r>
              <a:rPr lang="en-US" altLang="zh-CN" sz="1000">
                <a:latin typeface="微软雅黑" pitchFamily="34" charset="-122"/>
                <a:ea typeface="微软雅黑" pitchFamily="34" charset="-122"/>
              </a:rPr>
              <a:t>》</a:t>
            </a:r>
          </a:p>
          <a:p>
            <a:pPr>
              <a:lnSpc>
                <a:spcPct val="90000"/>
              </a:lnSpc>
            </a:pPr>
            <a:r>
              <a:rPr lang="en-US" altLang="zh-CN" sz="1200">
                <a:latin typeface="微软雅黑" pitchFamily="34" charset="-122"/>
                <a:ea typeface="微软雅黑" pitchFamily="34" charset="-122"/>
              </a:rPr>
              <a:t>2.</a:t>
            </a:r>
            <a:r>
              <a:rPr lang="zh-CN" altLang="en-US" sz="1200">
                <a:latin typeface="微软雅黑" pitchFamily="34" charset="-122"/>
                <a:ea typeface="微软雅黑" pitchFamily="34" charset="-122"/>
              </a:rPr>
              <a:t>双标题</a:t>
            </a:r>
          </a:p>
          <a:p>
            <a:pPr>
              <a:lnSpc>
                <a:spcPct val="110000"/>
              </a:lnSpc>
            </a:pPr>
            <a:r>
              <a:rPr lang="zh-CN" altLang="en-US" sz="1000">
                <a:latin typeface="微软雅黑" pitchFamily="34" charset="-122"/>
                <a:ea typeface="微软雅黑" pitchFamily="34" charset="-122"/>
              </a:rPr>
              <a:t>将内容的侧重点或主旨概括为一句话做标题，以年度和文种构成副标题。如：</a:t>
            </a:r>
          </a:p>
          <a:p>
            <a:pPr>
              <a:lnSpc>
                <a:spcPct val="90000"/>
              </a:lnSpc>
            </a:pP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全心全意为老干部服务</a:t>
            </a:r>
            <a:r>
              <a:rPr lang="en-US" altLang="zh-CN" sz="1000">
                <a:latin typeface="微软雅黑" pitchFamily="34" charset="-122"/>
                <a:ea typeface="微软雅黑" pitchFamily="34" charset="-122"/>
              </a:rPr>
              <a:t>——1999</a:t>
            </a:r>
            <a:r>
              <a:rPr lang="zh-CN" altLang="en-US" sz="1000">
                <a:latin typeface="微软雅黑" pitchFamily="34" charset="-122"/>
                <a:ea typeface="微软雅黑" pitchFamily="34" charset="-122"/>
              </a:rPr>
              <a:t>年度述职报告</a:t>
            </a:r>
            <a:r>
              <a:rPr lang="en-US" altLang="zh-CN" sz="1000">
                <a:latin typeface="微软雅黑" pitchFamily="34" charset="-122"/>
                <a:ea typeface="微软雅黑" pitchFamily="34" charset="-122"/>
              </a:rPr>
              <a:t>》</a:t>
            </a:r>
            <a:endParaRPr lang="zh-CN" altLang="en-US" sz="1000">
              <a:latin typeface="微软雅黑" pitchFamily="34" charset="-122"/>
              <a:ea typeface="微软雅黑" pitchFamily="34" charset="-122"/>
            </a:endParaRPr>
          </a:p>
          <a:p>
            <a:pPr>
              <a:lnSpc>
                <a:spcPct val="90000"/>
              </a:lnSpc>
            </a:pP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努力抓好“菜篮子”和“米袋子 ”</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我的述职报告</a:t>
            </a:r>
            <a:r>
              <a:rPr lang="en-US" altLang="zh-CN" sz="1000">
                <a:latin typeface="微软雅黑" pitchFamily="34" charset="-122"/>
                <a:ea typeface="微软雅黑" pitchFamily="34" charset="-122"/>
              </a:rPr>
              <a:t>》</a:t>
            </a:r>
          </a:p>
          <a:p>
            <a:pPr>
              <a:lnSpc>
                <a:spcPct val="90000"/>
              </a:lnSpc>
            </a:pPr>
            <a:endParaRPr lang="en-US" altLang="zh-CN" sz="1200">
              <a:latin typeface="微软雅黑" pitchFamily="34" charset="-122"/>
              <a:ea typeface="微软雅黑" pitchFamily="34" charset="-122"/>
            </a:endParaRPr>
          </a:p>
          <a:p>
            <a:pPr>
              <a:lnSpc>
                <a:spcPct val="120000"/>
              </a:lnSpc>
            </a:pP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二</a:t>
            </a: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前言</a:t>
            </a:r>
            <a:endParaRPr lang="en-US" altLang="zh-CN" sz="1200" b="1">
              <a:latin typeface="微软雅黑" pitchFamily="34" charset="-122"/>
              <a:ea typeface="微软雅黑" pitchFamily="34" charset="-122"/>
            </a:endParaRPr>
          </a:p>
          <a:p>
            <a:pPr>
              <a:lnSpc>
                <a:spcPct val="120000"/>
              </a:lnSpc>
            </a:pPr>
            <a:r>
              <a:rPr lang="zh-CN" altLang="en-US" sz="1200" b="1">
                <a:latin typeface="华文中宋"/>
                <a:ea typeface="华文中宋"/>
                <a:cs typeface="华文中宋"/>
              </a:rPr>
              <a:t/>
            </a:r>
            <a:br>
              <a:rPr lang="zh-CN" altLang="en-US" sz="1200" b="1">
                <a:latin typeface="华文中宋"/>
                <a:ea typeface="华文中宋"/>
                <a:cs typeface="华文中宋"/>
              </a:rPr>
            </a:br>
            <a:r>
              <a:rPr lang="zh-CN" altLang="en-US" sz="1200">
                <a:latin typeface="微软雅黑" pitchFamily="34" charset="-122"/>
                <a:ea typeface="微软雅黑" pitchFamily="34" charset="-122"/>
              </a:rPr>
              <a:t>述职报告的前言一般包括三个方面的内容：</a:t>
            </a:r>
            <a:r>
              <a:rPr lang="zh-CN" altLang="en-US" sz="1200" b="1">
                <a:solidFill>
                  <a:srgbClr val="FF0000"/>
                </a:solidFill>
                <a:latin typeface="微软雅黑" pitchFamily="34" charset="-122"/>
                <a:ea typeface="微软雅黑" pitchFamily="34" charset="-122"/>
              </a:rPr>
              <a:t>一是岗位职责，二是指导思想，三是概括评 价。</a:t>
            </a:r>
          </a:p>
          <a:p>
            <a:pPr>
              <a:lnSpc>
                <a:spcPct val="120000"/>
              </a:lnSpc>
            </a:pPr>
            <a:endParaRPr lang="en-US" altLang="zh-CN" sz="1200">
              <a:latin typeface="微软雅黑" pitchFamily="34" charset="-122"/>
              <a:ea typeface="微软雅黑" pitchFamily="34" charset="-122"/>
            </a:endParaRPr>
          </a:p>
          <a:p>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三</a:t>
            </a: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主体</a:t>
            </a:r>
            <a:endParaRPr lang="en-US" altLang="zh-CN" sz="1200" b="1">
              <a:latin typeface="微软雅黑" pitchFamily="34" charset="-122"/>
              <a:ea typeface="微软雅黑" pitchFamily="34" charset="-122"/>
            </a:endParaRPr>
          </a:p>
          <a:p>
            <a:endParaRPr lang="en-US" altLang="zh-CN" sz="1200" b="1">
              <a:latin typeface="微软雅黑" pitchFamily="34" charset="-122"/>
              <a:ea typeface="微软雅黑" pitchFamily="34" charset="-122"/>
            </a:endParaRPr>
          </a:p>
          <a:p>
            <a:r>
              <a:rPr lang="en-US" altLang="zh-CN" sz="1000">
                <a:latin typeface="微软雅黑" pitchFamily="34" charset="-122"/>
                <a:ea typeface="微软雅黑" pitchFamily="34" charset="-122"/>
              </a:rPr>
              <a:t>1.</a:t>
            </a:r>
            <a:r>
              <a:rPr lang="zh-CN" altLang="en-US" sz="1000">
                <a:latin typeface="微软雅黑" pitchFamily="34" charset="-122"/>
                <a:ea typeface="微软雅黑" pitchFamily="34" charset="-122"/>
              </a:rPr>
              <a:t>工作项目归类法</a:t>
            </a:r>
          </a:p>
          <a:p>
            <a:r>
              <a:rPr lang="zh-CN" altLang="en-US" sz="1000">
                <a:latin typeface="微软雅黑" pitchFamily="34" charset="-122"/>
                <a:ea typeface="微软雅黑" pitchFamily="34" charset="-122"/>
              </a:rPr>
              <a:t>即把自己所做的工作按性质加以分类，如生产方面、销售方面、后勤 方面等等，一类作为一个层次依次进行阐述。</a:t>
            </a:r>
          </a:p>
          <a:p>
            <a:pPr>
              <a:lnSpc>
                <a:spcPct val="130000"/>
              </a:lnSpc>
            </a:pPr>
            <a:r>
              <a:rPr lang="en-US" altLang="zh-CN" sz="1000">
                <a:latin typeface="微软雅黑" pitchFamily="34" charset="-122"/>
                <a:ea typeface="微软雅黑" pitchFamily="34" charset="-122"/>
              </a:rPr>
              <a:t>2.</a:t>
            </a:r>
            <a:r>
              <a:rPr lang="zh-CN" altLang="en-US" sz="1000">
                <a:latin typeface="微软雅黑" pitchFamily="34" charset="-122"/>
                <a:ea typeface="微软雅黑" pitchFamily="34" charset="-122"/>
              </a:rPr>
              <a:t>时间发展顺序式即把任期内的工作按时间先后顺序分成几个阶段，然后逐段叙写。</a:t>
            </a:r>
          </a:p>
          <a:p>
            <a:pPr>
              <a:lnSpc>
                <a:spcPct val="150000"/>
              </a:lnSpc>
            </a:pPr>
            <a:r>
              <a:rPr lang="en-US" altLang="zh-CN" sz="1000">
                <a:latin typeface="微软雅黑" pitchFamily="34" charset="-122"/>
                <a:ea typeface="微软雅黑" pitchFamily="34" charset="-122"/>
              </a:rPr>
              <a:t>3.</a:t>
            </a:r>
            <a:r>
              <a:rPr lang="zh-CN" altLang="en-US" sz="1000">
                <a:latin typeface="微软雅黑" pitchFamily="34" charset="-122"/>
                <a:ea typeface="微软雅黑" pitchFamily="34" charset="-122"/>
              </a:rPr>
              <a:t>内容分类集中式这种形式是最常用的，一般分为：主要工作、成绩效益；经验教训、存在问题；今后拟采取的对策等</a:t>
            </a:r>
            <a:endParaRPr lang="en-US" altLang="zh-CN" sz="1000">
              <a:latin typeface="微软雅黑" pitchFamily="34" charset="-122"/>
              <a:ea typeface="微软雅黑" pitchFamily="34" charset="-122"/>
            </a:endParaRPr>
          </a:p>
          <a:p>
            <a:pPr>
              <a:lnSpc>
                <a:spcPct val="150000"/>
              </a:lnSpc>
            </a:pPr>
            <a:r>
              <a:rPr lang="zh-CN" altLang="en-US" sz="1000">
                <a:latin typeface="微软雅黑" pitchFamily="34" charset="-122"/>
                <a:ea typeface="微软雅黑" pitchFamily="34" charset="-122"/>
              </a:rPr>
              <a:t> </a:t>
            </a:r>
            <a:endParaRPr lang="en-US" altLang="zh-CN" sz="1000">
              <a:latin typeface="微软雅黑" pitchFamily="34" charset="-122"/>
              <a:ea typeface="微软雅黑" pitchFamily="34" charset="-122"/>
            </a:endParaRPr>
          </a:p>
          <a:p>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四</a:t>
            </a:r>
            <a:r>
              <a:rPr lang="en-US" altLang="zh-CN" sz="1200" b="1">
                <a:latin typeface="微软雅黑" pitchFamily="34" charset="-122"/>
                <a:ea typeface="微软雅黑" pitchFamily="34" charset="-122"/>
              </a:rPr>
              <a:t>)</a:t>
            </a:r>
            <a:r>
              <a:rPr lang="zh-CN" altLang="en-US" sz="1200" b="1">
                <a:latin typeface="微软雅黑" pitchFamily="34" charset="-122"/>
                <a:ea typeface="微软雅黑" pitchFamily="34" charset="-122"/>
              </a:rPr>
              <a:t>结尾和落款</a:t>
            </a:r>
            <a:endParaRPr lang="en-US" altLang="zh-CN" sz="1200" b="1">
              <a:latin typeface="微软雅黑" pitchFamily="34" charset="-122"/>
              <a:ea typeface="微软雅黑" pitchFamily="34" charset="-122"/>
            </a:endParaRPr>
          </a:p>
          <a:p>
            <a:endParaRPr lang="en-US" altLang="zh-CN" sz="1200" b="1">
              <a:latin typeface="微软雅黑" pitchFamily="34" charset="-122"/>
              <a:ea typeface="微软雅黑" pitchFamily="34" charset="-122"/>
            </a:endParaRPr>
          </a:p>
          <a:p>
            <a:r>
              <a:rPr lang="zh-CN" altLang="en-US" sz="1000">
                <a:latin typeface="微软雅黑" pitchFamily="34" charset="-122"/>
                <a:ea typeface="微软雅黑" pitchFamily="34" charset="-122"/>
              </a:rPr>
              <a:t>必要时，可以安排一个专门的结尾部分。可以对自己做一个基本的评价，也可以简要说明自己的一些体会或今后打算。这些内容如果前面已经说过，也可以不写结尾部分。</a:t>
            </a:r>
          </a:p>
          <a:p>
            <a:r>
              <a:rPr lang="zh-CN" altLang="en-US" sz="1000">
                <a:latin typeface="微软雅黑" pitchFamily="34" charset="-122"/>
                <a:ea typeface="微软雅黑" pitchFamily="34" charset="-122"/>
              </a:rPr>
              <a:t>最后一般要用模式化的结束语收束全文，常用的是“特此报告，请评议”、“专此述职，请评议”。</a:t>
            </a:r>
          </a:p>
          <a:p>
            <a:r>
              <a:rPr lang="zh-CN" altLang="en-US" sz="1000">
                <a:solidFill>
                  <a:srgbClr val="FF0000"/>
                </a:solidFill>
                <a:latin typeface="微软雅黑" pitchFamily="34" charset="-122"/>
                <a:ea typeface="微软雅黑" pitchFamily="34" charset="-122"/>
              </a:rPr>
              <a:t>结尾之后，要签署姓名和日期，写上“述职人：</a:t>
            </a:r>
            <a:r>
              <a:rPr lang="en-US" altLang="zh-CN" sz="1000">
                <a:solidFill>
                  <a:srgbClr val="FF0000"/>
                </a:solidFill>
                <a:latin typeface="微软雅黑" pitchFamily="34" charset="-122"/>
                <a:ea typeface="微软雅黑" pitchFamily="34" charset="-122"/>
              </a:rPr>
              <a:t>×××</a:t>
            </a:r>
            <a:r>
              <a:rPr lang="zh-CN" altLang="en-US" sz="1000">
                <a:solidFill>
                  <a:srgbClr val="FF0000"/>
                </a:solidFill>
                <a:latin typeface="微软雅黑" pitchFamily="34" charset="-122"/>
                <a:ea typeface="微软雅黑" pitchFamily="34" charset="-122"/>
              </a:rPr>
              <a:t>”，下一行写全年月日。</a:t>
            </a:r>
            <a:endParaRPr lang="en-US" altLang="zh-CN" sz="1000">
              <a:solidFill>
                <a:srgbClr val="FF0000"/>
              </a:solidFill>
              <a:latin typeface="微软雅黑" pitchFamily="34" charset="-122"/>
              <a:ea typeface="微软雅黑" pitchFamily="34" charset="-122"/>
            </a:endParaRPr>
          </a:p>
          <a:p>
            <a:pPr>
              <a:lnSpc>
                <a:spcPct val="150000"/>
              </a:lnSpc>
            </a:pPr>
            <a:endParaRPr lang="zh-CN" altLang="en-US" sz="1200">
              <a:latin typeface="微软雅黑" pitchFamily="34" charset="-122"/>
              <a:ea typeface="微软雅黑" pitchFamily="34" charset="-122"/>
            </a:endParaRPr>
          </a:p>
          <a:p>
            <a:pPr>
              <a:lnSpc>
                <a:spcPct val="130000"/>
              </a:lnSpc>
            </a:pPr>
            <a:endParaRPr lang="zh-CN" altLang="en-US"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a:p>
            <a:pPr>
              <a:lnSpc>
                <a:spcPct val="120000"/>
              </a:lnSpc>
            </a:pPr>
            <a:endParaRPr lang="zh-CN" altLang="en-US" sz="1200">
              <a:latin typeface="微软雅黑" pitchFamily="34" charset="-122"/>
              <a:ea typeface="微软雅黑" pitchFamily="34" charset="-122"/>
            </a:endParaRPr>
          </a:p>
          <a:p>
            <a:pPr>
              <a:lnSpc>
                <a:spcPct val="90000"/>
              </a:lnSpc>
            </a:pPr>
            <a:endParaRPr lang="zh-CN" altLang="en-US" sz="1200">
              <a:latin typeface="微软雅黑" pitchFamily="34" charset="-122"/>
              <a:ea typeface="微软雅黑" pitchFamily="34" charset="-122"/>
            </a:endParaRPr>
          </a:p>
          <a:p>
            <a:endParaRPr lang="zh-CN" altLang="en-US">
              <a:latin typeface="微软雅黑" pitchFamily="34" charset="-122"/>
              <a:ea typeface="微软雅黑" pitchFamily="34" charset="-122"/>
            </a:endParaRPr>
          </a:p>
        </p:txBody>
      </p:sp>
      <p:sp>
        <p:nvSpPr>
          <p:cNvPr id="9" name="矩形 8"/>
          <p:cNvSpPr/>
          <p:nvPr/>
        </p:nvSpPr>
        <p:spPr>
          <a:xfrm>
            <a:off x="71438" y="1143000"/>
            <a:ext cx="142875"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a:xfrm>
            <a:off x="71438" y="2857500"/>
            <a:ext cx="142875"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10"/>
          <p:cNvSpPr/>
          <p:nvPr/>
        </p:nvSpPr>
        <p:spPr>
          <a:xfrm>
            <a:off x="71438" y="3786188"/>
            <a:ext cx="142875"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11"/>
          <p:cNvSpPr/>
          <p:nvPr/>
        </p:nvSpPr>
        <p:spPr>
          <a:xfrm>
            <a:off x="71438" y="5072063"/>
            <a:ext cx="142875"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五边形 9"/>
          <p:cNvSpPr/>
          <p:nvPr/>
        </p:nvSpPr>
        <p:spPr>
          <a:xfrm>
            <a:off x="214313" y="142875"/>
            <a:ext cx="2928937" cy="785813"/>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219"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0"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1"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2"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223" name="矩形 6"/>
          <p:cNvSpPr>
            <a:spLocks noChangeArrowheads="1"/>
          </p:cNvSpPr>
          <p:nvPr/>
        </p:nvSpPr>
        <p:spPr bwMode="auto">
          <a:xfrm>
            <a:off x="357188" y="285750"/>
            <a:ext cx="233838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述职报告范文</a:t>
            </a:r>
          </a:p>
        </p:txBody>
      </p:sp>
      <p:sp>
        <p:nvSpPr>
          <p:cNvPr id="9224" name="TextBox 7"/>
          <p:cNvSpPr txBox="1">
            <a:spLocks noChangeArrowheads="1"/>
          </p:cNvSpPr>
          <p:nvPr/>
        </p:nvSpPr>
        <p:spPr bwMode="auto">
          <a:xfrm>
            <a:off x="142875" y="1363663"/>
            <a:ext cx="8786813" cy="4708525"/>
          </a:xfrm>
          <a:prstGeom prst="rect">
            <a:avLst/>
          </a:prstGeom>
          <a:noFill/>
          <a:ln w="9525">
            <a:noFill/>
            <a:miter lim="800000"/>
            <a:headEnd/>
            <a:tailEnd/>
          </a:ln>
        </p:spPr>
        <p:txBody>
          <a:bodyPr>
            <a:spAutoFit/>
          </a:bodyPr>
          <a:lstStyle/>
          <a:p>
            <a:r>
              <a:rPr lang="zh-CN" altLang="en-US" sz="1000">
                <a:latin typeface="微软雅黑" pitchFamily="34" charset="-122"/>
                <a:ea typeface="微软雅黑" pitchFamily="34" charset="-122"/>
              </a:rPr>
              <a:t>公司员工个人</a:t>
            </a:r>
            <a:r>
              <a:rPr lang="zh-CN" altLang="en-US" sz="1000">
                <a:latin typeface="微软雅黑" pitchFamily="34" charset="-122"/>
                <a:ea typeface="微软雅黑" pitchFamily="34" charset="-122"/>
                <a:hlinkClick r:id="rId2"/>
              </a:rPr>
              <a:t>述职报告</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     各位</a:t>
            </a:r>
            <a:r>
              <a:rPr lang="zh-CN" altLang="en-US" sz="1000">
                <a:latin typeface="微软雅黑" pitchFamily="34" charset="-122"/>
                <a:ea typeface="微软雅黑" pitchFamily="34" charset="-122"/>
                <a:hlinkClick r:id="rId2"/>
              </a:rPr>
              <a:t>领导</a:t>
            </a:r>
            <a:r>
              <a:rPr lang="zh-CN" altLang="en-US" sz="1000">
                <a:latin typeface="微软雅黑" pitchFamily="34" charset="-122"/>
                <a:ea typeface="微软雅黑" pitchFamily="34" charset="-122"/>
              </a:rPr>
              <a:t>、同事们：</a:t>
            </a:r>
          </a:p>
          <a:p>
            <a:r>
              <a:rPr lang="zh-CN" altLang="en-US" sz="1000">
                <a:latin typeface="微软雅黑" pitchFamily="34" charset="-122"/>
                <a:ea typeface="微软雅黑" pitchFamily="34" charset="-122"/>
              </a:rPr>
              <a:t>     下午 好！</a:t>
            </a:r>
          </a:p>
          <a:p>
            <a:r>
              <a:rPr lang="zh-CN" altLang="en-US" sz="1000">
                <a:latin typeface="微软雅黑" pitchFamily="34" charset="-122"/>
                <a:ea typeface="微软雅黑" pitchFamily="34" charset="-122"/>
              </a:rPr>
              <a:t>     尊敬的</a:t>
            </a:r>
            <a:r>
              <a:rPr lang="zh-CN" altLang="en-US" sz="1000">
                <a:latin typeface="微软雅黑" pitchFamily="34" charset="-122"/>
                <a:ea typeface="微软雅黑" pitchFamily="34" charset="-122"/>
                <a:hlinkClick r:id="rId2"/>
              </a:rPr>
              <a:t>领导</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     我现将一年来的思想、工作情况做一简要的</a:t>
            </a:r>
            <a:r>
              <a:rPr lang="zh-CN" altLang="en-US" sz="1000">
                <a:latin typeface="微软雅黑" pitchFamily="34" charset="-122"/>
                <a:ea typeface="微软雅黑" pitchFamily="34" charset="-122"/>
                <a:hlinkClick r:id="rId2"/>
              </a:rPr>
              <a:t>总结</a:t>
            </a:r>
            <a:r>
              <a:rPr lang="zh-CN" altLang="en-US" sz="1000">
                <a:latin typeface="微软雅黑" pitchFamily="34" charset="-122"/>
                <a:ea typeface="微软雅黑" pitchFamily="34" charset="-122"/>
              </a:rPr>
              <a:t>，不妥之处请领导批评指正。</a:t>
            </a:r>
          </a:p>
          <a:p>
            <a:r>
              <a:rPr lang="zh-CN" altLang="en-US" sz="1000">
                <a:latin typeface="微软雅黑" pitchFamily="34" charset="-122"/>
                <a:ea typeface="微软雅黑" pitchFamily="34" charset="-122"/>
              </a:rPr>
              <a:t>     一年来，在公司领导的正确领导下，在同事们的热情帮助与支持下，通过自身的不懈努力，自己的思想水平和工作能力都有了很大的进步，专业技术水平也有了提高，也为公司全年安全生产目标与生产任务的顺利完成做出了一定的工作，主要有以下几个方面：</a:t>
            </a:r>
          </a:p>
          <a:p>
            <a:r>
              <a:rPr lang="zh-CN" altLang="en-US" sz="1000">
                <a:latin typeface="微软雅黑" pitchFamily="34" charset="-122"/>
                <a:ea typeface="微软雅黑" pitchFamily="34" charset="-122"/>
              </a:rPr>
              <a:t>     一、 思想方面</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1</a:t>
            </a:r>
            <a:r>
              <a:rPr lang="zh-CN" altLang="en-US" sz="1000">
                <a:latin typeface="微软雅黑" pitchFamily="34" charset="-122"/>
                <a:ea typeface="微软雅黑" pitchFamily="34" charset="-122"/>
              </a:rPr>
              <a:t>、为使自己的思想更好地适应新形势下对管理工作的要求，一年来自己积极参加公司组织的各类学习活动。努力钻研本专业的安全 ， 与技术水平。深切领会上级领导的指示精神，针对上级领导提出的各项意见和要求认真查找自己的不足，使自己的思想和公司领导工作的</a:t>
            </a:r>
            <a:r>
              <a:rPr lang="zh-CN" altLang="en-US" sz="1000">
                <a:latin typeface="微软雅黑" pitchFamily="34" charset="-122"/>
                <a:ea typeface="微软雅黑" pitchFamily="34" charset="-122"/>
                <a:hlinkClick r:id="rId3"/>
              </a:rPr>
              <a:t>指导</a:t>
            </a:r>
            <a:r>
              <a:rPr lang="zh-CN" altLang="en-US" sz="1000">
                <a:latin typeface="微软雅黑" pitchFamily="34" charset="-122"/>
                <a:ea typeface="微软雅黑" pitchFamily="34" charset="-122"/>
              </a:rPr>
              <a:t>方向保持一致。</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2</a:t>
            </a:r>
            <a:r>
              <a:rPr lang="zh-CN" altLang="en-US" sz="1000">
                <a:latin typeface="微软雅黑" pitchFamily="34" charset="-122"/>
                <a:ea typeface="微软雅黑" pitchFamily="34" charset="-122"/>
              </a:rPr>
              <a:t>、在严格管理的同时，努力维护全体职工的利益，工作中严于律己，率先垂范，时刻不忘自己是东兴公司的一员。</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3</a:t>
            </a:r>
            <a:r>
              <a:rPr lang="zh-CN" altLang="en-US" sz="1000">
                <a:latin typeface="微软雅黑" pitchFamily="34" charset="-122"/>
                <a:ea typeface="微软雅黑" pitchFamily="34" charset="-122"/>
              </a:rPr>
              <a:t>、为更好地搞好全车对的安全生产工作，日常工作中自己能够认真听取职工所反映的各类意见、建议和要求，团结周围的同志，大力抓好车队的安全生产工作。</a:t>
            </a:r>
          </a:p>
          <a:p>
            <a:r>
              <a:rPr lang="zh-CN" altLang="en-US" sz="1000">
                <a:latin typeface="微软雅黑" pitchFamily="34" charset="-122"/>
                <a:ea typeface="微软雅黑" pitchFamily="34" charset="-122"/>
              </a:rPr>
              <a:t>     二、 态度方面</a:t>
            </a:r>
          </a:p>
          <a:p>
            <a:r>
              <a:rPr lang="zh-CN" altLang="en-US" sz="1000">
                <a:latin typeface="微软雅黑" pitchFamily="34" charset="-122"/>
                <a:ea typeface="微软雅黑" pitchFamily="34" charset="-122"/>
              </a:rPr>
              <a:t>     以踏实的工作态度，适应企管部工作特点　企管部是公司运转的一个重要枢纽部门，对公司内许多工作进行协调、沟通，做到上情下达，以及规划协调好公司各部门的各项事务。这就决定了办公室工作繁杂的特点。每天除了本职工作外，还经常有</a:t>
            </a:r>
            <a:r>
              <a:rPr lang="zh-CN" altLang="en-US" sz="1000">
                <a:latin typeface="微软雅黑" pitchFamily="34" charset="-122"/>
                <a:ea typeface="微软雅黑" pitchFamily="34" charset="-122"/>
                <a:hlinkClick r:id="rId2"/>
              </a:rPr>
              <a:t>计划</a:t>
            </a:r>
            <a:r>
              <a:rPr lang="zh-CN" altLang="en-US" sz="1000">
                <a:latin typeface="微软雅黑" pitchFamily="34" charset="-122"/>
                <a:ea typeface="微软雅黑" pitchFamily="34" charset="-122"/>
              </a:rPr>
              <a:t>之外的事情需要临时处理，经常是忙忙碌碌的一天下来，但是每一天都很充实，我本着为大家服务的心态是做好每一件事。为公司贡献我的一点光和热。</a:t>
            </a:r>
          </a:p>
          <a:p>
            <a:r>
              <a:rPr lang="zh-CN" altLang="en-US" sz="1000">
                <a:latin typeface="微软雅黑" pitchFamily="34" charset="-122"/>
                <a:ea typeface="微软雅黑" pitchFamily="34" charset="-122"/>
              </a:rPr>
              <a:t>     三、存在的不足以及改进措施</a:t>
            </a:r>
          </a:p>
          <a:p>
            <a:r>
              <a:rPr lang="zh-CN" altLang="en-US" sz="1000">
                <a:latin typeface="微软雅黑" pitchFamily="34" charset="-122"/>
                <a:ea typeface="微软雅黑" pitchFamily="34" charset="-122"/>
              </a:rPr>
              <a:t>    </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1</a:t>
            </a:r>
            <a:r>
              <a:rPr lang="zh-CN" altLang="en-US" sz="1000">
                <a:latin typeface="微软雅黑" pitchFamily="34" charset="-122"/>
                <a:ea typeface="微软雅黑" pitchFamily="34" charset="-122"/>
              </a:rPr>
              <a:t>、缺乏沟通，不能充分利用资源</a:t>
            </a:r>
          </a:p>
          <a:p>
            <a:r>
              <a:rPr lang="zh-CN" altLang="en-US" sz="1000">
                <a:latin typeface="微软雅黑" pitchFamily="34" charset="-122"/>
                <a:ea typeface="微软雅黑" pitchFamily="34" charset="-122"/>
              </a:rPr>
              <a:t>    </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2</a:t>
            </a:r>
            <a:r>
              <a:rPr lang="zh-CN" altLang="en-US" sz="1000">
                <a:latin typeface="微软雅黑" pitchFamily="34" charset="-122"/>
                <a:ea typeface="微软雅黑" pitchFamily="34" charset="-122"/>
              </a:rPr>
              <a:t>、缺乏</a:t>
            </a:r>
            <a:r>
              <a:rPr lang="zh-CN" altLang="en-US" sz="1000">
                <a:latin typeface="微软雅黑" pitchFamily="34" charset="-122"/>
                <a:ea typeface="微软雅黑" pitchFamily="34" charset="-122"/>
                <a:hlinkClick r:id="rId2"/>
              </a:rPr>
              <a:t>计划</a:t>
            </a:r>
            <a:r>
              <a:rPr lang="zh-CN" altLang="en-US" sz="1000">
                <a:latin typeface="微软雅黑" pitchFamily="34" charset="-122"/>
                <a:ea typeface="微软雅黑" pitchFamily="34" charset="-122"/>
              </a:rPr>
              <a:t>性</a:t>
            </a:r>
          </a:p>
          <a:p>
            <a:r>
              <a:rPr lang="zh-CN" altLang="en-US" sz="1000">
                <a:latin typeface="微软雅黑" pitchFamily="34" charset="-122"/>
                <a:ea typeface="微软雅黑" pitchFamily="34" charset="-122"/>
              </a:rPr>
              <a:t>    </a:t>
            </a:r>
          </a:p>
          <a:p>
            <a:r>
              <a:rPr lang="zh-CN" altLang="en-US" sz="1000">
                <a:latin typeface="微软雅黑" pitchFamily="34" charset="-122"/>
                <a:ea typeface="微软雅黑" pitchFamily="34" charset="-122"/>
              </a:rPr>
              <a:t>     </a:t>
            </a:r>
            <a:r>
              <a:rPr lang="en-US" altLang="zh-CN" sz="1000">
                <a:latin typeface="微软雅黑" pitchFamily="34" charset="-122"/>
                <a:ea typeface="微软雅黑" pitchFamily="34" charset="-122"/>
              </a:rPr>
              <a:t>3</a:t>
            </a:r>
            <a:r>
              <a:rPr lang="zh-CN" altLang="en-US" sz="1000">
                <a:latin typeface="微软雅黑" pitchFamily="34" charset="-122"/>
                <a:ea typeface="微软雅黑" pitchFamily="34" charset="-122"/>
              </a:rPr>
              <a:t>、专业面狭窄</a:t>
            </a:r>
          </a:p>
          <a:p>
            <a:r>
              <a:rPr lang="zh-CN" altLang="en-US" sz="1000">
                <a:latin typeface="微软雅黑" pitchFamily="34" charset="-122"/>
                <a:ea typeface="微软雅黑" pitchFamily="34" charset="-122"/>
              </a:rPr>
              <a:t>    </a:t>
            </a:r>
          </a:p>
          <a:p>
            <a:r>
              <a:rPr lang="zh-CN" altLang="en-US" sz="1000">
                <a:latin typeface="微软雅黑" pitchFamily="34" charset="-122"/>
                <a:ea typeface="微软雅黑" pitchFamily="34" charset="-122"/>
              </a:rPr>
              <a:t>　　我会明确自己的发展方向</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正确认识自己</a:t>
            </a:r>
            <a:r>
              <a:rPr lang="en-US" altLang="zh-CN" sz="1000">
                <a:latin typeface="微软雅黑" pitchFamily="34" charset="-122"/>
                <a:ea typeface="微软雅黑" pitchFamily="34" charset="-122"/>
              </a:rPr>
              <a:t>, </a:t>
            </a:r>
            <a:r>
              <a:rPr lang="zh-CN" altLang="en-US" sz="1000">
                <a:latin typeface="微软雅黑" pitchFamily="34" charset="-122"/>
                <a:ea typeface="微软雅黑" pitchFamily="34" charset="-122"/>
              </a:rPr>
              <a:t>纠正自己的缺点</a:t>
            </a:r>
            <a:r>
              <a:rPr lang="en-US" altLang="zh-CN" sz="1000">
                <a:latin typeface="微软雅黑" pitchFamily="34" charset="-122"/>
                <a:ea typeface="微软雅黑" pitchFamily="34" charset="-122"/>
              </a:rPr>
              <a:t>. </a:t>
            </a:r>
            <a:r>
              <a:rPr lang="zh-CN" altLang="en-US" sz="1000">
                <a:latin typeface="微软雅黑" pitchFamily="34" charset="-122"/>
                <a:ea typeface="微软雅黑" pitchFamily="34" charset="-122"/>
              </a:rPr>
              <a:t>认真听取他人忠恳意见</a:t>
            </a:r>
            <a:r>
              <a:rPr lang="en-US" altLang="zh-CN" sz="1000">
                <a:latin typeface="微软雅黑" pitchFamily="34" charset="-122"/>
                <a:ea typeface="微软雅黑" pitchFamily="34" charset="-122"/>
              </a:rPr>
              <a:t>. </a:t>
            </a:r>
            <a:r>
              <a:rPr lang="zh-CN" altLang="en-US" sz="1000">
                <a:latin typeface="微软雅黑" pitchFamily="34" charset="-122"/>
                <a:ea typeface="微软雅黑" pitchFamily="34" charset="-122"/>
              </a:rPr>
              <a:t>更加勤奋的工作，刻苦的学习，努力提高文化素质和各种工作技能，充分发挥自己的能力</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让自己真正走上管理道路。我也会向其它同事学习，取长补短，相互交流好的工作经验，共同进步。征取更好的工作</a:t>
            </a:r>
            <a:r>
              <a:rPr lang="zh-CN" altLang="en-US" sz="1000">
                <a:latin typeface="微软雅黑" pitchFamily="34" charset="-122"/>
                <a:ea typeface="微软雅黑" pitchFamily="34" charset="-122"/>
                <a:hlinkClick r:id="rId4"/>
              </a:rPr>
              <a:t>成绩</a:t>
            </a:r>
            <a:r>
              <a:rPr lang="zh-CN" altLang="en-US" sz="1000">
                <a:latin typeface="微软雅黑" pitchFamily="34" charset="-122"/>
                <a:ea typeface="微软雅黑" pitchFamily="34" charset="-122"/>
              </a:rPr>
              <a:t>。</a:t>
            </a:r>
          </a:p>
          <a:p>
            <a:r>
              <a:rPr lang="zh-CN" altLang="en-US" sz="1000">
                <a:latin typeface="微软雅黑" pitchFamily="34" charset="-122"/>
                <a:ea typeface="微软雅黑" pitchFamily="34" charset="-122"/>
              </a:rPr>
              <a:t>　　以上是我的</a:t>
            </a:r>
            <a:r>
              <a:rPr lang="en-US" altLang="zh-CN" sz="1000">
                <a:latin typeface="微软雅黑" pitchFamily="34" charset="-122"/>
                <a:ea typeface="微软雅黑" pitchFamily="34" charset="-122"/>
              </a:rPr>
              <a:t>20xx</a:t>
            </a:r>
            <a:r>
              <a:rPr lang="zh-CN" altLang="en-US" sz="1000">
                <a:latin typeface="微软雅黑" pitchFamily="34" charset="-122"/>
                <a:ea typeface="微软雅黑" pitchFamily="34" charset="-122"/>
              </a:rPr>
              <a:t>年工作计划与发展方向，希望通过自己的努力及他人的协助能够成功的达成计划并突破，在明年取得更好的</a:t>
            </a:r>
            <a:r>
              <a:rPr lang="zh-CN" altLang="en-US" sz="1000">
                <a:latin typeface="微软雅黑" pitchFamily="34" charset="-122"/>
                <a:ea typeface="微软雅黑" pitchFamily="34" charset="-122"/>
                <a:hlinkClick r:id="rId4"/>
              </a:rPr>
              <a:t>成绩</a:t>
            </a:r>
            <a:r>
              <a:rPr lang="zh-CN" altLang="en-US" sz="1000">
                <a:latin typeface="微软雅黑" pitchFamily="34" charset="-122"/>
                <a:ea typeface="微软雅黑" pitchFamily="34" charset="-122"/>
              </a:rPr>
              <a:t>，全面提高自己。</a:t>
            </a:r>
          </a:p>
          <a:p>
            <a:endParaRPr lang="zh-CN" altLang="en-US" sz="1000">
              <a:latin typeface="微软雅黑" pitchFamily="34" charset="-122"/>
              <a:ea typeface="微软雅黑" pitchFamily="34" charset="-122"/>
            </a:endParaRPr>
          </a:p>
        </p:txBody>
      </p:sp>
      <p:sp>
        <p:nvSpPr>
          <p:cNvPr id="9" name="矩形 8"/>
          <p:cNvSpPr/>
          <p:nvPr/>
        </p:nvSpPr>
        <p:spPr>
          <a:xfrm>
            <a:off x="142875" y="1071563"/>
            <a:ext cx="8858250" cy="5072062"/>
          </a:xfrm>
          <a:prstGeom prst="rect">
            <a:avLst/>
          </a:prstGeom>
          <a:noFill/>
          <a:ln w="69850" cmpd="dbl">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6" descr="oNB7C5n7XhA.jpg"/>
          <p:cNvPicPr>
            <a:picLocks noChangeAspect="1"/>
          </p:cNvPicPr>
          <p:nvPr/>
        </p:nvPicPr>
        <p:blipFill>
          <a:blip r:embed="rId2" cstate="print"/>
          <a:srcRect/>
          <a:stretch>
            <a:fillRect/>
          </a:stretch>
        </p:blipFill>
        <p:spPr bwMode="auto">
          <a:xfrm>
            <a:off x="3143250" y="2214563"/>
            <a:ext cx="5741988" cy="4445000"/>
          </a:xfrm>
          <a:prstGeom prst="rect">
            <a:avLst/>
          </a:prstGeom>
          <a:noFill/>
          <a:ln w="9525">
            <a:noFill/>
            <a:miter lim="800000"/>
            <a:headEnd/>
            <a:tailEnd/>
          </a:ln>
        </p:spPr>
      </p:pic>
      <p:sp>
        <p:nvSpPr>
          <p:cNvPr id="10243"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7" name="矩形 6"/>
          <p:cNvSpPr>
            <a:spLocks noChangeArrowheads="1"/>
          </p:cNvSpPr>
          <p:nvPr/>
        </p:nvSpPr>
        <p:spPr bwMode="auto">
          <a:xfrm>
            <a:off x="1928813" y="1714500"/>
            <a:ext cx="3786187" cy="1200150"/>
          </a:xfrm>
          <a:prstGeom prst="rect">
            <a:avLst/>
          </a:prstGeom>
          <a:noFill/>
          <a:ln w="9525">
            <a:noFill/>
            <a:miter lim="800000"/>
            <a:headEnd/>
            <a:tailEnd/>
          </a:ln>
        </p:spPr>
        <p:txBody>
          <a:bodyPr>
            <a:spAutoFit/>
          </a:bodyPr>
          <a:lstStyle/>
          <a:p>
            <a:r>
              <a:rPr lang="zh-CN" altLang="en-US" sz="3600" b="1">
                <a:latin typeface="微软雅黑" pitchFamily="34" charset="-122"/>
                <a:ea typeface="微软雅黑" pitchFamily="34" charset="-122"/>
              </a:rPr>
              <a:t>述职报告书</a:t>
            </a:r>
            <a:endParaRPr lang="en-US" altLang="zh-CN" sz="3600" b="1">
              <a:latin typeface="微软雅黑" pitchFamily="34" charset="-122"/>
              <a:ea typeface="微软雅黑" pitchFamily="34" charset="-122"/>
            </a:endParaRPr>
          </a:p>
          <a:p>
            <a:endParaRPr lang="zh-CN" altLang="en-US" sz="3600" b="1">
              <a:latin typeface="微软雅黑" pitchFamily="34" charset="-122"/>
              <a:ea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4028</TotalTime>
  <Words>1686</Words>
  <Application>Microsoft Office PowerPoint</Application>
  <PresentationFormat>全屏显示(4:3)</PresentationFormat>
  <Paragraphs>152</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Administrator</cp:lastModifiedBy>
  <cp:revision>333</cp:revision>
  <dcterms:created xsi:type="dcterms:W3CDTF">2013-10-30T09:04:50Z</dcterms:created>
  <dcterms:modified xsi:type="dcterms:W3CDTF">2015-08-12T08:15:47Z</dcterms:modified>
</cp:coreProperties>
</file>