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64"/>
    <a:srgbClr val="000000"/>
    <a:srgbClr val="5D381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87" t="20629" r="21508" b="25506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01054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18856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3850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0188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338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32656"/>
            <a:ext cx="9144000" cy="10801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en-US" sz="36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0328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2399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4457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6263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0115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3257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1806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882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4D415-AC64-4905-894E-C15E05EE0B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2600E-A07A-4E2A-977E-084969CE78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150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en-US" sz="3600" b="1" kern="1200" dirty="0" smtClean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676"/>
          <a:stretch/>
        </p:blipFill>
        <p:spPr bwMode="auto">
          <a:xfrm>
            <a:off x="-33164" y="-15180"/>
            <a:ext cx="4605164" cy="6936967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平行四边形 4"/>
          <p:cNvSpPr/>
          <p:nvPr/>
        </p:nvSpPr>
        <p:spPr>
          <a:xfrm>
            <a:off x="1115616" y="1916832"/>
            <a:ext cx="6912768" cy="1296144"/>
          </a:xfrm>
          <a:prstGeom prst="parallelogram">
            <a:avLst/>
          </a:prstGeom>
          <a:solidFill>
            <a:schemeClr val="accent5">
              <a:lumMod val="5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2411760" y="3284984"/>
            <a:ext cx="4320480" cy="638672"/>
          </a:xfrm>
          <a:prstGeom prst="parallelogram">
            <a:avLst/>
          </a:prstGeom>
          <a:solidFill>
            <a:srgbClr val="5D3813">
              <a:alpha val="4274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060848"/>
            <a:ext cx="7772400" cy="1010543"/>
          </a:xfrm>
        </p:spPr>
        <p:txBody>
          <a:bodyPr>
            <a:normAutofit/>
          </a:bodyPr>
          <a:lstStyle/>
          <a:p>
            <a:r>
              <a:rPr lang="en-US" altLang="zh-CN" sz="5400" dirty="0" smtClean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114300" dist="38100" dir="5400000" algn="t" rotWithShape="0">
                    <a:prstClr val="black">
                      <a:alpha val="49000"/>
                    </a:prstClr>
                  </a:outerShdw>
                </a:effectLst>
              </a:rPr>
              <a:t>PPT</a:t>
            </a:r>
            <a:r>
              <a:rPr lang="zh-CN" altLang="en-US" sz="5400" dirty="0" smtClean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114300" dist="38100" dir="5400000" algn="t" rotWithShape="0">
                    <a:prstClr val="black">
                      <a:alpha val="49000"/>
                    </a:prstClr>
                  </a:outerShdw>
                </a:effectLst>
              </a:rPr>
              <a:t>的平凡之路</a:t>
            </a:r>
            <a:endParaRPr lang="zh-CN" altLang="en-US" sz="54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  <a:effectLst>
                <a:outerShdw blurRad="114300" dist="38100" dir="5400000" algn="t" rotWithShape="0">
                  <a:prstClr val="black">
                    <a:alpha val="49000"/>
                  </a:prst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43808" y="3339063"/>
            <a:ext cx="3456384" cy="566664"/>
          </a:xfrm>
        </p:spPr>
        <p:txBody>
          <a:bodyPr>
            <a:normAutofit/>
          </a:bodyPr>
          <a:lstStyle/>
          <a:p>
            <a:endParaRPr lang="zh-CN" altLang="en-US" sz="2800" b="1" i="1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  <a:effectLst>
                <a:outerShdw blurRad="203200" dist="38100" dir="5400000" algn="t" rotWithShape="0">
                  <a:prstClr val="black">
                    <a:alpha val="65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1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42" r="3163"/>
          <a:stretch/>
        </p:blipFill>
        <p:spPr bwMode="auto">
          <a:xfrm>
            <a:off x="4716016" y="1556793"/>
            <a:ext cx="3634962" cy="4684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效果图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556792"/>
            <a:ext cx="3637123" cy="46846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47664" y="3501008"/>
            <a:ext cx="2088232" cy="936104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原 图</a:t>
            </a:r>
            <a:endParaRPr lang="zh-CN" altLang="en-US" sz="3600" b="1" dirty="0"/>
          </a:p>
        </p:txBody>
      </p:sp>
      <p:sp>
        <p:nvSpPr>
          <p:cNvPr id="8" name="矩形 7"/>
          <p:cNvSpPr/>
          <p:nvPr/>
        </p:nvSpPr>
        <p:spPr>
          <a:xfrm>
            <a:off x="5487191" y="3501008"/>
            <a:ext cx="2088232" cy="936104"/>
          </a:xfrm>
          <a:prstGeom prst="rect">
            <a:avLst/>
          </a:prstGeom>
          <a:solidFill>
            <a:schemeClr val="accent5">
              <a:lumMod val="5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模 仿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316873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素材准备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034" y="1556792"/>
            <a:ext cx="7646122" cy="5089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273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选中素材，裁剪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87" t="7972" r="21508" b="326"/>
          <a:stretch/>
        </p:blipFill>
        <p:spPr>
          <a:xfrm>
            <a:off x="5007588" y="1556792"/>
            <a:ext cx="3668868" cy="468461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367665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672" y="1808963"/>
            <a:ext cx="1633843" cy="2073724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任意多边形 12"/>
          <p:cNvSpPr/>
          <p:nvPr/>
        </p:nvSpPr>
        <p:spPr>
          <a:xfrm rot="5400000">
            <a:off x="4175612" y="3397582"/>
            <a:ext cx="653002" cy="859854"/>
          </a:xfrm>
          <a:custGeom>
            <a:avLst/>
            <a:gdLst/>
            <a:ahLst/>
            <a:cxnLst/>
            <a:rect l="l" t="t" r="r" b="b"/>
            <a:pathLst>
              <a:path w="653002" h="859854">
                <a:moveTo>
                  <a:pt x="0" y="503253"/>
                </a:moveTo>
                <a:cubicBezTo>
                  <a:pt x="0" y="484574"/>
                  <a:pt x="6296" y="467366"/>
                  <a:pt x="17141" y="453835"/>
                </a:cubicBezTo>
                <a:lnTo>
                  <a:pt x="252546" y="47964"/>
                </a:lnTo>
                <a:lnTo>
                  <a:pt x="252881" y="48343"/>
                </a:lnTo>
                <a:cubicBezTo>
                  <a:pt x="265428" y="19836"/>
                  <a:pt x="293951" y="0"/>
                  <a:pt x="327107" y="0"/>
                </a:cubicBezTo>
                <a:cubicBezTo>
                  <a:pt x="357370" y="0"/>
                  <a:pt x="383774" y="16526"/>
                  <a:pt x="397470" y="41226"/>
                </a:cubicBezTo>
                <a:lnTo>
                  <a:pt x="397671" y="41074"/>
                </a:lnTo>
                <a:lnTo>
                  <a:pt x="640285" y="459374"/>
                </a:lnTo>
                <a:lnTo>
                  <a:pt x="640049" y="459503"/>
                </a:lnTo>
                <a:cubicBezTo>
                  <a:pt x="648299" y="472065"/>
                  <a:pt x="653002" y="487110"/>
                  <a:pt x="653002" y="503253"/>
                </a:cubicBezTo>
                <a:cubicBezTo>
                  <a:pt x="653002" y="548180"/>
                  <a:pt x="616583" y="584599"/>
                  <a:pt x="571656" y="584599"/>
                </a:cubicBezTo>
                <a:lnTo>
                  <a:pt x="567157" y="584146"/>
                </a:lnTo>
                <a:lnTo>
                  <a:pt x="567011" y="584599"/>
                </a:lnTo>
                <a:lnTo>
                  <a:pt x="515037" y="584599"/>
                </a:lnTo>
                <a:lnTo>
                  <a:pt x="515037" y="798016"/>
                </a:lnTo>
                <a:cubicBezTo>
                  <a:pt x="515037" y="832168"/>
                  <a:pt x="487351" y="859854"/>
                  <a:pt x="453199" y="859854"/>
                </a:cubicBezTo>
                <a:lnTo>
                  <a:pt x="205854" y="859854"/>
                </a:lnTo>
                <a:cubicBezTo>
                  <a:pt x="171702" y="859854"/>
                  <a:pt x="144016" y="832168"/>
                  <a:pt x="144016" y="798016"/>
                </a:cubicBezTo>
                <a:lnTo>
                  <a:pt x="144016" y="584599"/>
                </a:lnTo>
                <a:lnTo>
                  <a:pt x="81346" y="584599"/>
                </a:lnTo>
                <a:lnTo>
                  <a:pt x="70228" y="584599"/>
                </a:lnTo>
                <a:lnTo>
                  <a:pt x="70011" y="583457"/>
                </a:lnTo>
                <a:cubicBezTo>
                  <a:pt x="30425" y="578272"/>
                  <a:pt x="0" y="544316"/>
                  <a:pt x="0" y="5032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215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500"/>
                    </a14:imgEffect>
                    <a14:imgEffect>
                      <a14:saturation sat="30000"/>
                    </a14:imgEffect>
                    <a14:imgEffect>
                      <a14:brightnessContrast bright="14000" contras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87" t="7972" r="21508" b="326"/>
          <a:stretch/>
        </p:blipFill>
        <p:spPr>
          <a:xfrm>
            <a:off x="1554778" y="1604303"/>
            <a:ext cx="3752657" cy="4791600"/>
          </a:xfrm>
          <a:prstGeom prst="rect">
            <a:avLst/>
          </a:prstGeo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983" b="36237"/>
          <a:stretch/>
        </p:blipFill>
        <p:spPr bwMode="auto">
          <a:xfrm>
            <a:off x="899592" y="1686262"/>
            <a:ext cx="1872996" cy="2915624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调图片色彩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883499" y="1515185"/>
            <a:ext cx="2000869" cy="15313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/>
              <a:t>图片更正</a:t>
            </a:r>
            <a:endParaRPr lang="en-US" altLang="zh-CN" sz="3200" b="1" dirty="0" smtClean="0"/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亮度：</a:t>
            </a:r>
            <a:r>
              <a:rPr lang="en-US" altLang="zh-CN" sz="2400" dirty="0" smtClean="0"/>
              <a:t>14%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对比度：</a:t>
            </a:r>
            <a:r>
              <a:rPr lang="en-US" altLang="zh-CN" sz="2400" dirty="0" smtClean="0"/>
              <a:t>44</a:t>
            </a:r>
            <a:r>
              <a:rPr lang="en-US" altLang="zh-CN" sz="2400" dirty="0"/>
              <a:t>%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883499" y="3144074"/>
            <a:ext cx="2000869" cy="15313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/>
              <a:t>图片颜色</a:t>
            </a:r>
            <a:endParaRPr lang="en-US" altLang="zh-CN" sz="3200" b="1" dirty="0" smtClean="0"/>
          </a:p>
          <a:p>
            <a:pPr>
              <a:lnSpc>
                <a:spcPct val="120000"/>
              </a:lnSpc>
            </a:pPr>
            <a:r>
              <a:rPr lang="zh-CN" altLang="en-US" sz="2400" dirty="0"/>
              <a:t>饱和度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30</a:t>
            </a:r>
            <a:r>
              <a:rPr lang="en-US" altLang="zh-CN" sz="2400" dirty="0"/>
              <a:t>%</a:t>
            </a:r>
            <a:endParaRPr lang="en-US" altLang="zh-CN" sz="2400" dirty="0" smtClean="0"/>
          </a:p>
          <a:p>
            <a:pPr>
              <a:lnSpc>
                <a:spcPct val="120000"/>
              </a:lnSpc>
            </a:pPr>
            <a:r>
              <a:rPr lang="zh-CN" altLang="en-US" sz="2400" dirty="0"/>
              <a:t>温度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11500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81382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加矩形渐变遮罩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5576" y="1682576"/>
            <a:ext cx="3752656" cy="4791600"/>
          </a:xfrm>
          <a:prstGeom prst="rect">
            <a:avLst/>
          </a:prstGeom>
          <a:gradFill>
            <a:gsLst>
              <a:gs pos="6000">
                <a:srgbClr val="3B5964"/>
              </a:gs>
              <a:gs pos="65000">
                <a:schemeClr val="tx1">
                  <a:alpha val="0"/>
                  <a:lumMod val="95000"/>
                  <a:lumOff val="5000"/>
                </a:schemeClr>
              </a:gs>
              <a:gs pos="95000">
                <a:schemeClr val="tx1">
                  <a:lumMod val="95000"/>
                  <a:lumOff val="5000"/>
                  <a:alpha val="6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012160" y="1844824"/>
            <a:ext cx="2206501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/>
              <a:t>RGB: 59,89,100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位置：</a:t>
            </a:r>
            <a:r>
              <a:rPr lang="en-US" altLang="zh-CN" sz="2400" dirty="0"/>
              <a:t>6</a:t>
            </a:r>
            <a:r>
              <a:rPr lang="en-US" altLang="zh-CN" sz="2400" dirty="0" smtClean="0"/>
              <a:t>%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透明度：</a:t>
            </a:r>
            <a:r>
              <a:rPr lang="en-US" altLang="zh-CN" sz="2400" dirty="0" smtClean="0"/>
              <a:t>0%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12160" y="3464544"/>
            <a:ext cx="2167581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/>
              <a:t>RGB: 0,0,0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位置：</a:t>
            </a:r>
            <a:r>
              <a:rPr lang="en-US" altLang="zh-CN" sz="2400" dirty="0" smtClean="0"/>
              <a:t>65%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透明度：</a:t>
            </a:r>
            <a:r>
              <a:rPr lang="en-US" altLang="zh-CN" sz="2400" dirty="0" smtClean="0"/>
              <a:t>100%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12160" y="5066952"/>
            <a:ext cx="2000869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/>
              <a:t>RGB: 0,0,0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位置：</a:t>
            </a:r>
            <a:r>
              <a:rPr lang="en-US" altLang="zh-CN" sz="2400" dirty="0" smtClean="0"/>
              <a:t>95%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透明度：</a:t>
            </a:r>
            <a:r>
              <a:rPr lang="en-US" altLang="zh-CN" sz="2400" dirty="0" smtClean="0"/>
              <a:t>39%</a:t>
            </a:r>
            <a:endParaRPr lang="zh-CN" altLang="en-US" dirty="0"/>
          </a:p>
        </p:txBody>
      </p:sp>
      <p:sp>
        <p:nvSpPr>
          <p:cNvPr id="6" name="五边形 5"/>
          <p:cNvSpPr/>
          <p:nvPr/>
        </p:nvSpPr>
        <p:spPr>
          <a:xfrm flipH="1">
            <a:off x="4788024" y="1573511"/>
            <a:ext cx="656312" cy="325089"/>
          </a:xfrm>
          <a:prstGeom prst="homePlate">
            <a:avLst/>
          </a:prstGeom>
          <a:solidFill>
            <a:srgbClr val="3B5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 flipH="1">
            <a:off x="4795175" y="4626795"/>
            <a:ext cx="656312" cy="325089"/>
          </a:xfrm>
          <a:prstGeom prst="homePlate">
            <a:avLst/>
          </a:prstGeom>
          <a:solidFill>
            <a:schemeClr val="tx1">
              <a:lumMod val="95000"/>
              <a:lumOff val="5000"/>
              <a:alpha val="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 flipH="1">
            <a:off x="4787812" y="6219080"/>
            <a:ext cx="656312" cy="325089"/>
          </a:xfrm>
          <a:prstGeom prst="homePlat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5428343" y="1727200"/>
            <a:ext cx="522514" cy="812800"/>
          </a:xfrm>
          <a:custGeom>
            <a:avLst/>
            <a:gdLst>
              <a:gd name="connsiteX0" fmla="*/ 0 w 522514"/>
              <a:gd name="connsiteY0" fmla="*/ 0 h 812800"/>
              <a:gd name="connsiteX1" fmla="*/ 275771 w 522514"/>
              <a:gd name="connsiteY1" fmla="*/ 0 h 812800"/>
              <a:gd name="connsiteX2" fmla="*/ 275771 w 522514"/>
              <a:gd name="connsiteY2" fmla="*/ 812800 h 812800"/>
              <a:gd name="connsiteX3" fmla="*/ 522514 w 522514"/>
              <a:gd name="connsiteY3" fmla="*/ 81280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514" h="812800">
                <a:moveTo>
                  <a:pt x="0" y="0"/>
                </a:moveTo>
                <a:lnTo>
                  <a:pt x="275771" y="0"/>
                </a:lnTo>
                <a:lnTo>
                  <a:pt x="275771" y="812800"/>
                </a:lnTo>
                <a:lnTo>
                  <a:pt x="522514" y="81280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442857" y="4136571"/>
            <a:ext cx="478972" cy="638629"/>
          </a:xfrm>
          <a:custGeom>
            <a:avLst/>
            <a:gdLst>
              <a:gd name="connsiteX0" fmla="*/ 0 w 478972"/>
              <a:gd name="connsiteY0" fmla="*/ 638629 h 638629"/>
              <a:gd name="connsiteX1" fmla="*/ 275772 w 478972"/>
              <a:gd name="connsiteY1" fmla="*/ 638629 h 638629"/>
              <a:gd name="connsiteX2" fmla="*/ 275772 w 478972"/>
              <a:gd name="connsiteY2" fmla="*/ 0 h 638629"/>
              <a:gd name="connsiteX3" fmla="*/ 478972 w 478972"/>
              <a:gd name="connsiteY3" fmla="*/ 0 h 63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972" h="638629">
                <a:moveTo>
                  <a:pt x="0" y="638629"/>
                </a:moveTo>
                <a:lnTo>
                  <a:pt x="275772" y="638629"/>
                </a:lnTo>
                <a:lnTo>
                  <a:pt x="275772" y="0"/>
                </a:lnTo>
                <a:lnTo>
                  <a:pt x="478972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428343" y="5747657"/>
            <a:ext cx="493486" cy="638629"/>
          </a:xfrm>
          <a:custGeom>
            <a:avLst/>
            <a:gdLst>
              <a:gd name="connsiteX0" fmla="*/ 0 w 493486"/>
              <a:gd name="connsiteY0" fmla="*/ 638629 h 638629"/>
              <a:gd name="connsiteX1" fmla="*/ 304800 w 493486"/>
              <a:gd name="connsiteY1" fmla="*/ 638629 h 638629"/>
              <a:gd name="connsiteX2" fmla="*/ 304800 w 493486"/>
              <a:gd name="connsiteY2" fmla="*/ 0 h 638629"/>
              <a:gd name="connsiteX3" fmla="*/ 493486 w 493486"/>
              <a:gd name="connsiteY3" fmla="*/ 0 h 63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486" h="638629">
                <a:moveTo>
                  <a:pt x="0" y="638629"/>
                </a:moveTo>
                <a:lnTo>
                  <a:pt x="304800" y="638629"/>
                </a:lnTo>
                <a:lnTo>
                  <a:pt x="304800" y="0"/>
                </a:lnTo>
                <a:lnTo>
                  <a:pt x="493486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78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en-US" dirty="0"/>
              <a:t>叠加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500"/>
                    </a14:imgEffect>
                    <a14:imgEffect>
                      <a14:saturation sat="30000"/>
                    </a14:imgEffect>
                    <a14:imgEffect>
                      <a14:brightnessContrast bright="14000" contras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87" t="7972" r="21508" b="326"/>
          <a:stretch/>
        </p:blipFill>
        <p:spPr>
          <a:xfrm>
            <a:off x="4803705" y="1604303"/>
            <a:ext cx="3752657" cy="479160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803705" y="1604303"/>
            <a:ext cx="3752656" cy="4791600"/>
          </a:xfrm>
          <a:prstGeom prst="rect">
            <a:avLst/>
          </a:prstGeom>
          <a:gradFill>
            <a:gsLst>
              <a:gs pos="0">
                <a:srgbClr val="3B5964"/>
              </a:gs>
              <a:gs pos="65000">
                <a:schemeClr val="tx1">
                  <a:alpha val="0"/>
                  <a:lumMod val="95000"/>
                  <a:lumOff val="5000"/>
                </a:schemeClr>
              </a:gs>
              <a:gs pos="100000">
                <a:schemeClr val="tx1">
                  <a:lumMod val="95000"/>
                  <a:lumOff val="5000"/>
                  <a:alpha val="6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500"/>
                    </a14:imgEffect>
                    <a14:imgEffect>
                      <a14:saturation sat="30000"/>
                    </a14:imgEffect>
                    <a14:imgEffect>
                      <a14:brightnessContrast bright="14000" contras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87" t="7972" r="21508" b="326"/>
          <a:stretch/>
        </p:blipFill>
        <p:spPr>
          <a:xfrm>
            <a:off x="632970" y="1604302"/>
            <a:ext cx="2238611" cy="2858383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187624" y="2924944"/>
            <a:ext cx="2238611" cy="2858383"/>
          </a:xfrm>
          <a:prstGeom prst="rect">
            <a:avLst/>
          </a:prstGeom>
          <a:gradFill>
            <a:gsLst>
              <a:gs pos="6000">
                <a:srgbClr val="3B5964"/>
              </a:gs>
              <a:gs pos="65000">
                <a:schemeClr val="tx1">
                  <a:alpha val="0"/>
                  <a:lumMod val="95000"/>
                  <a:lumOff val="5000"/>
                </a:schemeClr>
              </a:gs>
              <a:gs pos="95000">
                <a:schemeClr val="tx1">
                  <a:lumMod val="95000"/>
                  <a:lumOff val="5000"/>
                  <a:alpha val="6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5400000">
            <a:off x="3745685" y="3397582"/>
            <a:ext cx="653002" cy="859854"/>
          </a:xfrm>
          <a:custGeom>
            <a:avLst/>
            <a:gdLst/>
            <a:ahLst/>
            <a:cxnLst/>
            <a:rect l="l" t="t" r="r" b="b"/>
            <a:pathLst>
              <a:path w="653002" h="859854">
                <a:moveTo>
                  <a:pt x="0" y="503253"/>
                </a:moveTo>
                <a:cubicBezTo>
                  <a:pt x="0" y="484574"/>
                  <a:pt x="6296" y="467366"/>
                  <a:pt x="17141" y="453835"/>
                </a:cubicBezTo>
                <a:lnTo>
                  <a:pt x="252546" y="47964"/>
                </a:lnTo>
                <a:lnTo>
                  <a:pt x="252881" y="48343"/>
                </a:lnTo>
                <a:cubicBezTo>
                  <a:pt x="265428" y="19836"/>
                  <a:pt x="293951" y="0"/>
                  <a:pt x="327107" y="0"/>
                </a:cubicBezTo>
                <a:cubicBezTo>
                  <a:pt x="357370" y="0"/>
                  <a:pt x="383774" y="16526"/>
                  <a:pt x="397470" y="41226"/>
                </a:cubicBezTo>
                <a:lnTo>
                  <a:pt x="397671" y="41074"/>
                </a:lnTo>
                <a:lnTo>
                  <a:pt x="640285" y="459374"/>
                </a:lnTo>
                <a:lnTo>
                  <a:pt x="640049" y="459503"/>
                </a:lnTo>
                <a:cubicBezTo>
                  <a:pt x="648299" y="472065"/>
                  <a:pt x="653002" y="487110"/>
                  <a:pt x="653002" y="503253"/>
                </a:cubicBezTo>
                <a:cubicBezTo>
                  <a:pt x="653002" y="548180"/>
                  <a:pt x="616583" y="584599"/>
                  <a:pt x="571656" y="584599"/>
                </a:cubicBezTo>
                <a:lnTo>
                  <a:pt x="567157" y="584146"/>
                </a:lnTo>
                <a:lnTo>
                  <a:pt x="567011" y="584599"/>
                </a:lnTo>
                <a:lnTo>
                  <a:pt x="515037" y="584599"/>
                </a:lnTo>
                <a:lnTo>
                  <a:pt x="515037" y="798016"/>
                </a:lnTo>
                <a:cubicBezTo>
                  <a:pt x="515037" y="832168"/>
                  <a:pt x="487351" y="859854"/>
                  <a:pt x="453199" y="859854"/>
                </a:cubicBezTo>
                <a:lnTo>
                  <a:pt x="205854" y="859854"/>
                </a:lnTo>
                <a:cubicBezTo>
                  <a:pt x="171702" y="859854"/>
                  <a:pt x="144016" y="832168"/>
                  <a:pt x="144016" y="798016"/>
                </a:cubicBezTo>
                <a:lnTo>
                  <a:pt x="144016" y="584599"/>
                </a:lnTo>
                <a:lnTo>
                  <a:pt x="81346" y="584599"/>
                </a:lnTo>
                <a:lnTo>
                  <a:pt x="70228" y="584599"/>
                </a:lnTo>
                <a:lnTo>
                  <a:pt x="70011" y="583457"/>
                </a:lnTo>
                <a:cubicBezTo>
                  <a:pt x="30425" y="578272"/>
                  <a:pt x="0" y="544316"/>
                  <a:pt x="0" y="5032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439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加文字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500"/>
                    </a14:imgEffect>
                    <a14:imgEffect>
                      <a14:saturation sat="30000"/>
                    </a14:imgEffect>
                    <a14:imgEffect>
                      <a14:brightnessContrast bright="14000" contras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87" t="7972" r="21508" b="326"/>
          <a:stretch/>
        </p:blipFill>
        <p:spPr>
          <a:xfrm>
            <a:off x="744569" y="1604303"/>
            <a:ext cx="3752657" cy="479160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44569" y="1604303"/>
            <a:ext cx="3752656" cy="4791600"/>
          </a:xfrm>
          <a:prstGeom prst="rect">
            <a:avLst/>
          </a:prstGeom>
          <a:gradFill>
            <a:gsLst>
              <a:gs pos="6000">
                <a:srgbClr val="3B5964"/>
              </a:gs>
              <a:gs pos="65000">
                <a:schemeClr val="tx1">
                  <a:alpha val="0"/>
                  <a:lumMod val="95000"/>
                  <a:lumOff val="5000"/>
                </a:schemeClr>
              </a:gs>
              <a:gs pos="95000">
                <a:schemeClr val="tx1">
                  <a:lumMod val="95000"/>
                  <a:lumOff val="5000"/>
                  <a:alpha val="6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39083" y="1772816"/>
            <a:ext cx="3568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平凡之路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8834" y="2564904"/>
            <a:ext cx="3568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演唱：</a:t>
            </a:r>
            <a:r>
              <a:rPr lang="zh-CN" altLang="en-US" sz="14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朴树</a:t>
            </a:r>
            <a:r>
              <a:rPr lang="zh-CN" altLang="en-US" sz="1200" b="1" dirty="0" smtClean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11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词</a:t>
            </a:r>
            <a:r>
              <a:rPr lang="zh-CN" altLang="en-US" sz="1100" b="1" dirty="0" smtClean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14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韩寒</a:t>
            </a:r>
            <a:r>
              <a:rPr lang="zh-CN" altLang="en-US" sz="1200" b="1" dirty="0" smtClean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11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曲：</a:t>
            </a:r>
            <a:r>
              <a:rPr lang="zh-CN" altLang="en-US" sz="14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朴树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49309" y="5831686"/>
            <a:ext cx="21212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>
                <a:gradFill>
                  <a:gsLst>
                    <a:gs pos="10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a typeface="李旭科书法" pitchFamily="2" charset="-122"/>
              </a:rPr>
              <a:t>THE CONTINENT</a:t>
            </a:r>
            <a:endParaRPr lang="zh-CN" altLang="en-US" sz="1100" dirty="0">
              <a:gradFill>
                <a:gsLst>
                  <a:gs pos="1000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  <a:ea typeface="李旭科书法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6418" y="3095962"/>
            <a:ext cx="356895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gradFill>
                  <a:gsLst>
                    <a:gs pos="65000">
                      <a:srgbClr val="273C41"/>
                    </a:gs>
                    <a:gs pos="100000">
                      <a:srgbClr val="273C41"/>
                    </a:gs>
                  </a:gsLst>
                  <a:lin ang="5400000" scaled="0"/>
                </a:gradFill>
                <a:latin typeface="Book Antiqua" pitchFamily="18" charset="0"/>
              </a:rPr>
              <a:t>7.24</a:t>
            </a:r>
          </a:p>
          <a:p>
            <a:pPr algn="ctr"/>
            <a:r>
              <a:rPr lang="zh-CN" altLang="en-US" sz="900" b="1" dirty="0">
                <a:gradFill>
                  <a:gsLst>
                    <a:gs pos="65000">
                      <a:srgbClr val="273C41"/>
                    </a:gs>
                    <a:gs pos="100000">
                      <a:srgbClr val="273C4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相聚有时</a:t>
            </a:r>
            <a:endParaRPr lang="zh-CN" altLang="en-US" sz="1000" b="1" dirty="0">
              <a:gradFill>
                <a:gsLst>
                  <a:gs pos="65000">
                    <a:srgbClr val="273C41"/>
                  </a:gs>
                  <a:gs pos="100000">
                    <a:srgbClr val="273C41"/>
                  </a:gs>
                </a:gsLst>
                <a:lin ang="5400000" scaled="0"/>
              </a:gra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085112" y="5593278"/>
            <a:ext cx="819397" cy="0"/>
          </a:xfrm>
          <a:custGeom>
            <a:avLst/>
            <a:gdLst>
              <a:gd name="connsiteX0" fmla="*/ 0 w 819397"/>
              <a:gd name="connsiteY0" fmla="*/ 0 h 0"/>
              <a:gd name="connsiteX1" fmla="*/ 819397 w 81939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9397">
                <a:moveTo>
                  <a:pt x="0" y="0"/>
                </a:moveTo>
                <a:lnTo>
                  <a:pt x="819397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17362" y="5359296"/>
            <a:ext cx="27494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/>
              <a:t>字体：李旭科书法或者</a:t>
            </a: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   </a:t>
            </a:r>
            <a:r>
              <a:rPr lang="zh-CN" altLang="en-US" sz="2000" dirty="0" smtClean="0"/>
              <a:t>其他书法字体</a:t>
            </a:r>
            <a:endParaRPr lang="zh-CN" altLang="en-US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898" y="4797152"/>
            <a:ext cx="35909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5797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完成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500"/>
                    </a14:imgEffect>
                    <a14:imgEffect>
                      <a14:saturation sat="30000"/>
                    </a14:imgEffect>
                    <a14:imgEffect>
                      <a14:brightnessContrast bright="14000" contras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87" t="7972" r="21508" b="326"/>
          <a:stretch/>
        </p:blipFill>
        <p:spPr>
          <a:xfrm>
            <a:off x="2683197" y="1604303"/>
            <a:ext cx="3752657" cy="4791600"/>
          </a:xfrm>
          <a:prstGeom prst="rect">
            <a:avLst/>
          </a:prstGeom>
          <a:gradFill>
            <a:gsLst>
              <a:gs pos="6000">
                <a:srgbClr val="3B5964"/>
              </a:gs>
              <a:gs pos="65000">
                <a:schemeClr val="tx1">
                  <a:alpha val="0"/>
                  <a:lumMod val="95000"/>
                  <a:lumOff val="5000"/>
                </a:schemeClr>
              </a:gs>
              <a:gs pos="95000">
                <a:schemeClr val="tx1">
                  <a:lumMod val="95000"/>
                  <a:lumOff val="5000"/>
                  <a:alpha val="61000"/>
                </a:schemeClr>
              </a:gs>
            </a:gsLst>
            <a:lin ang="5400000" scaled="0"/>
          </a:gradFill>
          <a:ln>
            <a:noFill/>
          </a:ln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2683197" y="1604303"/>
            <a:ext cx="3752656" cy="4791600"/>
          </a:xfrm>
          <a:prstGeom prst="rect">
            <a:avLst/>
          </a:prstGeom>
          <a:gradFill>
            <a:gsLst>
              <a:gs pos="6000">
                <a:srgbClr val="3B5964"/>
              </a:gs>
              <a:gs pos="65000">
                <a:schemeClr val="tx1">
                  <a:alpha val="0"/>
                  <a:lumMod val="95000"/>
                  <a:lumOff val="5000"/>
                </a:schemeClr>
              </a:gs>
              <a:gs pos="95000">
                <a:schemeClr val="tx1">
                  <a:lumMod val="95000"/>
                  <a:lumOff val="5000"/>
                  <a:alpha val="6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777711" y="1772816"/>
            <a:ext cx="3568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平凡之路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57462" y="2564904"/>
            <a:ext cx="3568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 smtClean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演唱：</a:t>
            </a:r>
            <a:r>
              <a:rPr lang="zh-CN" altLang="en-US" sz="14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朴树</a:t>
            </a:r>
            <a:r>
              <a:rPr lang="zh-CN" altLang="en-US" sz="1200" b="1" dirty="0" smtClean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11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词</a:t>
            </a:r>
            <a:r>
              <a:rPr lang="zh-CN" altLang="en-US" sz="1100" b="1" dirty="0" smtClean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14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韩寒</a:t>
            </a:r>
            <a:r>
              <a:rPr lang="zh-CN" altLang="en-US" sz="1200" b="1" dirty="0" smtClean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11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曲：</a:t>
            </a:r>
            <a:r>
              <a:rPr lang="zh-CN" altLang="en-US" sz="1400" b="1" dirty="0">
                <a:gradFill>
                  <a:gsLst>
                    <a:gs pos="46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朴树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87937" y="5831686"/>
            <a:ext cx="21212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>
                <a:gradFill>
                  <a:gsLst>
                    <a:gs pos="1000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a typeface="李旭科书法" pitchFamily="2" charset="-122"/>
              </a:rPr>
              <a:t>THE CONTINENT</a:t>
            </a:r>
            <a:endParaRPr lang="zh-CN" altLang="en-US" sz="1100" dirty="0">
              <a:gradFill>
                <a:gsLst>
                  <a:gs pos="1000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  <a:ea typeface="李旭科书法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5046" y="3095962"/>
            <a:ext cx="356895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gradFill>
                  <a:gsLst>
                    <a:gs pos="65000">
                      <a:srgbClr val="273C41"/>
                    </a:gs>
                    <a:gs pos="100000">
                      <a:srgbClr val="273C41"/>
                    </a:gs>
                  </a:gsLst>
                  <a:lin ang="5400000" scaled="0"/>
                </a:gradFill>
                <a:latin typeface="Book Antiqua" pitchFamily="18" charset="0"/>
              </a:rPr>
              <a:t>7.24</a:t>
            </a:r>
          </a:p>
          <a:p>
            <a:pPr algn="ctr"/>
            <a:r>
              <a:rPr lang="zh-CN" altLang="en-US" sz="900" b="1" dirty="0">
                <a:gradFill>
                  <a:gsLst>
                    <a:gs pos="65000">
                      <a:srgbClr val="273C41"/>
                    </a:gs>
                    <a:gs pos="100000">
                      <a:srgbClr val="273C41"/>
                    </a:gs>
                  </a:gsLst>
                  <a:lin ang="5400000" scaled="0"/>
                </a:gradFill>
                <a:latin typeface="宋体" pitchFamily="2" charset="-122"/>
                <a:ea typeface="宋体" pitchFamily="2" charset="-122"/>
              </a:rPr>
              <a:t>相聚有时</a:t>
            </a:r>
            <a:endParaRPr lang="zh-CN" altLang="en-US" sz="1000" b="1" dirty="0">
              <a:gradFill>
                <a:gsLst>
                  <a:gs pos="65000">
                    <a:srgbClr val="273C41"/>
                  </a:gs>
                  <a:gs pos="100000">
                    <a:srgbClr val="273C41"/>
                  </a:gs>
                </a:gsLst>
                <a:lin ang="5400000" scaled="0"/>
              </a:gra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1526" y="4797152"/>
            <a:ext cx="35909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3029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189</Words>
  <Application>Microsoft Office PowerPoint</Application>
  <PresentationFormat>全屏显示(4:3)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PPT的平凡之路</vt:lpstr>
      <vt:lpstr>效果图</vt:lpstr>
      <vt:lpstr>素材准备</vt:lpstr>
      <vt:lpstr>1. 选中素材，裁剪</vt:lpstr>
      <vt:lpstr>2. 调图片色彩</vt:lpstr>
      <vt:lpstr>3. 加矩形渐变遮罩</vt:lpstr>
      <vt:lpstr>4. 叠加</vt:lpstr>
      <vt:lpstr>5. 加文字</vt:lpstr>
      <vt:lpstr>完成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PPT的平凡之路</dc:title>
  <dc:creator>Only for Design</dc:creator>
  <cp:lastModifiedBy>Administrator</cp:lastModifiedBy>
  <cp:revision>7</cp:revision>
  <dcterms:created xsi:type="dcterms:W3CDTF">2014-08-13T02:24:11Z</dcterms:created>
  <dcterms:modified xsi:type="dcterms:W3CDTF">2015-07-17T07:20:12Z</dcterms:modified>
</cp:coreProperties>
</file>