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68" r:id="rId5"/>
    <p:sldId id="257" r:id="rId6"/>
    <p:sldId id="263" r:id="rId7"/>
    <p:sldId id="264" r:id="rId8"/>
    <p:sldId id="265" r:id="rId9"/>
    <p:sldId id="258" r:id="rId10"/>
    <p:sldId id="266" r:id="rId11"/>
    <p:sldId id="259" r:id="rId12"/>
    <p:sldId id="261" r:id="rId13"/>
    <p:sldId id="262" r:id="rId14"/>
    <p:sldId id="27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1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64" userDrawn="1">
          <p15:clr>
            <a:srgbClr val="A4A3A4"/>
          </p15:clr>
        </p15:guide>
        <p15:guide id="4" orient="horz" pos="17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1308" y="-642"/>
      </p:cViewPr>
      <p:guideLst>
        <p:guide orient="horz" pos="1412"/>
        <p:guide orient="horz" pos="2364"/>
        <p:guide orient="horz" pos="170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7661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825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24324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9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773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6924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191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6597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043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27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94797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6107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8378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27304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624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56585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4182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0666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18279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6987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644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01664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216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09452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64880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5682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6592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616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45272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6950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4514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526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15750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568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6194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5874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28910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5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560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6021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9264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064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331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E776F-6BCB-4941-9529-01CC84A42856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DA495-F5AD-4ED4-B16D-C65B248CC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45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073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482A2-0E3B-4BBA-B2AE-2C72CE444D3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BF2BE-CB8B-4A95-B2A8-80DD26E6B3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79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9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1920240"/>
            <a:ext cx="4937760" cy="4937760"/>
          </a:xfrm>
          <a:prstGeom prst="rect">
            <a:avLst/>
          </a:prstGeom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988047" y="2659368"/>
            <a:ext cx="4351793" cy="95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6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雷</a:t>
            </a:r>
            <a:r>
              <a:rPr lang="zh-CN" altLang="en-US" sz="60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军谈创业</a:t>
            </a:r>
            <a:endParaRPr lang="zh-CN" altLang="en-US" sz="60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988047" y="2270748"/>
            <a:ext cx="3388248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老秦</a:t>
            </a:r>
            <a:r>
              <a:rPr lang="en-US" altLang="zh-CN" sz="24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笔记系列</a:t>
            </a:r>
            <a:endParaRPr lang="zh-CN" altLang="en-US" sz="24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9775" y="426708"/>
            <a:ext cx="12192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31520" y="272522"/>
            <a:ext cx="1905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PPT </a:t>
            </a:r>
            <a:r>
              <a:rPr lang="zh-CN" altLang="en-US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笔记分享</a:t>
            </a:r>
            <a:endParaRPr lang="zh-CN" altLang="en-US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08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7635" y="1951445"/>
            <a:ext cx="6457951" cy="28883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46"/>
          <a:stretch/>
        </p:blipFill>
        <p:spPr>
          <a:xfrm>
            <a:off x="8213558" y="1951444"/>
            <a:ext cx="3352237" cy="285623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27635" y="1951443"/>
            <a:ext cx="10838161" cy="2856237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32673" y="2216185"/>
            <a:ext cx="6047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是一个拼图游戏，是一个分享百分之百梦想的过程，学会去跟别人分享，你才有机会成功。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7635" y="1453769"/>
            <a:ext cx="10838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accent6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创业初期，创业者唯一唯一的资产就是你那百分之百的股份</a:t>
            </a:r>
            <a:endParaRPr lang="zh-CN" altLang="en-US" sz="3200" dirty="0">
              <a:solidFill>
                <a:schemeClr val="accent6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6931" y="4903938"/>
            <a:ext cx="11319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创业过程就是拿这个百分百的梦想去跟最优秀的工程师</a:t>
            </a:r>
            <a:r>
              <a:rPr lang="en-US" altLang="zh-CN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Share</a:t>
            </a:r>
            <a:r>
              <a:rPr lang="zh-CN" altLang="en-US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，跟最好的销售</a:t>
            </a:r>
            <a:r>
              <a:rPr lang="en-US" altLang="zh-CN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Share</a:t>
            </a:r>
            <a:r>
              <a:rPr lang="zh-CN" altLang="en-US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，跟最好的资源</a:t>
            </a:r>
            <a:r>
              <a:rPr lang="en-US" altLang="zh-CN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Share……</a:t>
            </a:r>
            <a:endParaRPr lang="zh-CN" altLang="en-US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27635" y="5305354"/>
            <a:ext cx="1083816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871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8492" y="1370693"/>
            <a:ext cx="7115014" cy="548730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0" y="1318220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accent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创业，你真的准备好了吗？</a:t>
            </a:r>
            <a:endParaRPr lang="zh-CN" altLang="en-US" sz="5400" dirty="0">
              <a:solidFill>
                <a:schemeClr val="accent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91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9258" y="591457"/>
            <a:ext cx="10653485" cy="56750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9258" y="591457"/>
            <a:ext cx="333911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prstClr val="white"/>
                </a:solidFill>
                <a:latin typeface="Broadway" panose="04040905080B02020502" pitchFamily="82" charset="0"/>
                <a:ea typeface="Adobe Gothic Std B" panose="020B0800000000000000" pitchFamily="34" charset="-128"/>
              </a:rPr>
              <a:t>01</a:t>
            </a:r>
            <a:endParaRPr lang="zh-CN" altLang="en-US" sz="19900" dirty="0">
              <a:solidFill>
                <a:prstClr val="white"/>
              </a:solidFill>
              <a:latin typeface="Broadway" panose="04040905080B02020502" pitchFamily="8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68203" y="2536101"/>
            <a:ext cx="4910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创业目标怎么确定？</a:t>
            </a:r>
            <a:endParaRPr lang="zh-CN" altLang="en-US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4514" y="3429000"/>
            <a:ext cx="820057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4514" y="3574143"/>
            <a:ext cx="820057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弧形 3"/>
          <p:cNvSpPr/>
          <p:nvPr/>
        </p:nvSpPr>
        <p:spPr>
          <a:xfrm flipH="1">
            <a:off x="8900885" y="3752850"/>
            <a:ext cx="5043715" cy="5043715"/>
          </a:xfrm>
          <a:prstGeom prst="arc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678566" y="4679815"/>
            <a:ext cx="894522" cy="8945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511594" y="4640950"/>
            <a:ext cx="77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70AD47"/>
                </a:solidFill>
                <a:latin typeface="方正黄草简体" panose="02010601030101010101" pitchFamily="2" charset="-122"/>
                <a:ea typeface="方正黄草简体" panose="02010601030101010101" pitchFamily="2" charset="-122"/>
              </a:rPr>
              <a:t>创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900884" y="4886577"/>
            <a:ext cx="77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70AD47"/>
                </a:solidFill>
                <a:latin typeface="方正黄草简体" panose="02010601030101010101" pitchFamily="2" charset="-122"/>
                <a:ea typeface="方正黄草简体" panose="02010601030101010101" pitchFamily="2" charset="-122"/>
              </a:rPr>
              <a:t>业</a:t>
            </a:r>
            <a:endParaRPr lang="zh-CN" altLang="en-US" sz="5400" dirty="0">
              <a:solidFill>
                <a:srgbClr val="70AD47"/>
              </a:solidFill>
              <a:latin typeface="方正黄草简体" panose="02010601030101010101" pitchFamily="2" charset="-122"/>
              <a:ea typeface="方正黄草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07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0187" y="2464646"/>
            <a:ext cx="6483927" cy="386003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77885" y="956541"/>
            <a:ext cx="723622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确定目标最重要的就是知道你要做什么</a:t>
            </a:r>
            <a:endParaRPr lang="en-US" altLang="zh-CN" sz="3200" dirty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6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准备好</a:t>
            </a:r>
            <a:r>
              <a:rPr lang="zh-CN" altLang="en-US" sz="60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了就直接去做</a:t>
            </a:r>
            <a:endParaRPr lang="zh-CN" altLang="en-US" sz="60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24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1068651"/>
            <a:ext cx="3705334" cy="536839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75961" y="2403684"/>
            <a:ext cx="4998720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可能你最困惑的问题就是：</a:t>
            </a:r>
            <a:endParaRPr lang="en-US" altLang="zh-CN" sz="3200" dirty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75961" y="2601804"/>
            <a:ext cx="49987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</a:t>
            </a:r>
            <a:r>
              <a:rPr lang="zh-CN" altLang="en-US" sz="96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钱啊</a:t>
            </a:r>
            <a:r>
              <a:rPr lang="zh-CN" altLang="en-US" sz="9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sz="9600" b="1" dirty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19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6607" y="1842341"/>
            <a:ext cx="3304762" cy="32952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82967" y="1589035"/>
            <a:ext cx="680186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说实话其实今天的资本市场真的</a:t>
            </a:r>
            <a:r>
              <a:rPr lang="zh-CN" altLang="en-US" sz="60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不缺钱</a:t>
            </a:r>
            <a:endParaRPr lang="zh-CN" altLang="en-US" sz="60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1112" y="2828836"/>
            <a:ext cx="60837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全球的资本都在发了疯似地挖掘哪里有赚钱的机会，</a:t>
            </a:r>
            <a:endParaRPr lang="en-US" altLang="zh-CN" sz="2000" dirty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只要有一丝赚钱的机会，</a:t>
            </a:r>
            <a:endParaRPr lang="en-US" altLang="zh-CN" sz="2000" dirty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钱就像水一样涌过来。</a:t>
            </a:r>
            <a:endParaRPr lang="zh-CN" altLang="en-US" sz="54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29078" y="3567500"/>
            <a:ext cx="71096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</a:t>
            </a:r>
            <a:r>
              <a:rPr lang="zh-CN" altLang="en-US" sz="60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r>
              <a:rPr lang="zh-CN" altLang="en-US" sz="24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是你能告诉投资者你能帮他们赚钱</a:t>
            </a:r>
            <a:endParaRPr lang="zh-CN" altLang="en-US" sz="60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66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9258" y="591457"/>
            <a:ext cx="10653485" cy="56750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9258" y="591457"/>
            <a:ext cx="3483646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 smtClean="0">
                <a:solidFill>
                  <a:prstClr val="white"/>
                </a:solidFill>
                <a:latin typeface="Broadway" panose="04040905080B02020502" pitchFamily="82" charset="0"/>
                <a:ea typeface="Adobe Gothic Std B" panose="020B0800000000000000" pitchFamily="34" charset="-128"/>
              </a:rPr>
              <a:t>02</a:t>
            </a:r>
            <a:endParaRPr lang="zh-CN" altLang="en-US" sz="19900" dirty="0">
              <a:solidFill>
                <a:prstClr val="white"/>
              </a:solidFill>
              <a:latin typeface="Broadway" panose="04040905080B02020502" pitchFamily="8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29455" y="2536101"/>
            <a:ext cx="5956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创业前</a:t>
            </a:r>
            <a:r>
              <a:rPr lang="zh-CN" altLang="en-US" sz="3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</a:t>
            </a:r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认清哪些东西？</a:t>
            </a:r>
            <a:endParaRPr lang="zh-CN" altLang="en-US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514" y="3429000"/>
            <a:ext cx="9899507" cy="145143"/>
            <a:chOff x="14514" y="3429000"/>
            <a:chExt cx="8200571" cy="145143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4514" y="3429000"/>
              <a:ext cx="820057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4514" y="3574143"/>
              <a:ext cx="820057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弧形 8"/>
          <p:cNvSpPr/>
          <p:nvPr/>
        </p:nvSpPr>
        <p:spPr>
          <a:xfrm flipH="1">
            <a:off x="8900885" y="3752850"/>
            <a:ext cx="5043715" cy="5043715"/>
          </a:xfrm>
          <a:prstGeom prst="arc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678566" y="4679815"/>
            <a:ext cx="894522" cy="8945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511594" y="4640950"/>
            <a:ext cx="77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70AD47"/>
                </a:solidFill>
                <a:latin typeface="方正黄草简体" panose="02010601030101010101" pitchFamily="2" charset="-122"/>
                <a:ea typeface="方正黄草简体" panose="02010601030101010101" pitchFamily="2" charset="-122"/>
              </a:rPr>
              <a:t>创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900884" y="4886577"/>
            <a:ext cx="77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70AD47"/>
                </a:solidFill>
                <a:latin typeface="方正黄草简体" panose="02010601030101010101" pitchFamily="2" charset="-122"/>
                <a:ea typeface="方正黄草简体" panose="02010601030101010101" pitchFamily="2" charset="-122"/>
              </a:rPr>
              <a:t>业</a:t>
            </a:r>
            <a:endParaRPr lang="zh-CN" altLang="en-US" sz="5400" dirty="0">
              <a:solidFill>
                <a:srgbClr val="70AD47"/>
              </a:solidFill>
              <a:latin typeface="方正黄草简体" panose="02010601030101010101" pitchFamily="2" charset="-122"/>
              <a:ea typeface="方正黄草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88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34357"/>
            <a:ext cx="10591800" cy="402364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285783" y="1120676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创业时的长项有哪些？</a:t>
            </a:r>
            <a:endParaRPr lang="en-US" altLang="zh-CN" sz="3200" dirty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是不是自己公司的核心价值？</a:t>
            </a:r>
            <a:endParaRPr lang="en-US" altLang="zh-CN" sz="3200" dirty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做的是不是自己最擅长的东西？</a:t>
            </a:r>
            <a:endParaRPr lang="zh-CN" altLang="en-US" sz="3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06565" y="824560"/>
            <a:ext cx="248273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8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endParaRPr lang="zh-CN" altLang="en-US" sz="178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05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9258" y="591457"/>
            <a:ext cx="10653485" cy="56750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9258" y="591457"/>
            <a:ext cx="3483646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 smtClean="0">
                <a:solidFill>
                  <a:prstClr val="white"/>
                </a:solidFill>
                <a:latin typeface="Broadway" panose="04040905080B02020502" pitchFamily="82" charset="0"/>
                <a:ea typeface="Adobe Gothic Std B" panose="020B0800000000000000" pitchFamily="34" charset="-128"/>
              </a:rPr>
              <a:t>03</a:t>
            </a:r>
            <a:endParaRPr lang="zh-CN" altLang="en-US" sz="19900" dirty="0">
              <a:solidFill>
                <a:prstClr val="white"/>
              </a:solidFill>
              <a:latin typeface="Broadway" panose="04040905080B02020502" pitchFamily="8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0094" y="2536101"/>
            <a:ext cx="6035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怎么看待创业初期的股权？</a:t>
            </a:r>
            <a:endParaRPr lang="zh-CN" altLang="en-US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1234" y="3429000"/>
            <a:ext cx="9118600" cy="145143"/>
            <a:chOff x="14514" y="3429000"/>
            <a:chExt cx="8200571" cy="145143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4514" y="3429000"/>
              <a:ext cx="820057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4514" y="3574143"/>
              <a:ext cx="820057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弧形 8"/>
          <p:cNvSpPr/>
          <p:nvPr/>
        </p:nvSpPr>
        <p:spPr>
          <a:xfrm flipH="1">
            <a:off x="8900885" y="3752850"/>
            <a:ext cx="5043715" cy="5043715"/>
          </a:xfrm>
          <a:prstGeom prst="arc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678566" y="4679815"/>
            <a:ext cx="894522" cy="8945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511594" y="4640950"/>
            <a:ext cx="77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70AD47"/>
                </a:solidFill>
                <a:latin typeface="方正黄草简体" panose="02010601030101010101" pitchFamily="2" charset="-122"/>
                <a:ea typeface="方正黄草简体" panose="02010601030101010101" pitchFamily="2" charset="-122"/>
              </a:rPr>
              <a:t>创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900884" y="4886577"/>
            <a:ext cx="77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70AD47"/>
                </a:solidFill>
                <a:latin typeface="方正黄草简体" panose="02010601030101010101" pitchFamily="2" charset="-122"/>
                <a:ea typeface="方正黄草简体" panose="02010601030101010101" pitchFamily="2" charset="-122"/>
              </a:rPr>
              <a:t>业</a:t>
            </a:r>
            <a:endParaRPr lang="zh-CN" altLang="en-US" sz="5400" dirty="0">
              <a:solidFill>
                <a:srgbClr val="70AD47"/>
              </a:solidFill>
              <a:latin typeface="方正黄草简体" panose="02010601030101010101" pitchFamily="2" charset="-122"/>
              <a:ea typeface="方正黄草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014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/>
          <p:nvPr/>
        </p:nvSpPr>
        <p:spPr>
          <a:xfrm>
            <a:off x="370590" y="3761212"/>
            <a:ext cx="738664" cy="1015663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3600" b="1" dirty="0">
                <a:gradFill>
                  <a:gsLst>
                    <a:gs pos="0">
                      <a:prstClr val="white">
                        <a:lumMod val="50000"/>
                      </a:prstClr>
                    </a:gs>
                    <a:gs pos="49000">
                      <a:prstClr val="white">
                        <a:lumMod val="50000"/>
                        <a:alpha val="45000"/>
                      </a:prstClr>
                    </a:gs>
                    <a:gs pos="100000">
                      <a:prstClr val="white">
                        <a:lumMod val="50000"/>
                        <a:alpha val="0"/>
                      </a:prstClr>
                    </a:gs>
                  </a:gsLst>
                  <a:lin ang="16200000" scaled="0"/>
                </a:gradFill>
                <a:latin typeface="微软雅黑"/>
                <a:ea typeface="微软雅黑"/>
              </a:rPr>
              <a:t>极</a:t>
            </a:r>
            <a:r>
              <a:rPr lang="zh-CN" altLang="en-US" sz="3600" b="1" dirty="0" smtClean="0">
                <a:gradFill>
                  <a:gsLst>
                    <a:gs pos="0">
                      <a:prstClr val="white">
                        <a:lumMod val="50000"/>
                      </a:prstClr>
                    </a:gs>
                    <a:gs pos="49000">
                      <a:prstClr val="white">
                        <a:lumMod val="50000"/>
                        <a:alpha val="45000"/>
                      </a:prstClr>
                    </a:gs>
                    <a:gs pos="100000">
                      <a:prstClr val="white">
                        <a:lumMod val="50000"/>
                        <a:alpha val="0"/>
                      </a:prstClr>
                    </a:gs>
                  </a:gsLst>
                  <a:lin ang="16200000" scaled="0"/>
                </a:gradFill>
                <a:latin typeface="微软雅黑"/>
                <a:ea typeface="微软雅黑"/>
              </a:rPr>
              <a:t>左</a:t>
            </a:r>
            <a:endParaRPr lang="zh-CN" altLang="en-US" sz="3600" b="1" dirty="0">
              <a:gradFill>
                <a:gsLst>
                  <a:gs pos="0">
                    <a:prstClr val="white">
                      <a:lumMod val="50000"/>
                    </a:prstClr>
                  </a:gs>
                  <a:gs pos="49000">
                    <a:prstClr val="white">
                      <a:lumMod val="50000"/>
                      <a:alpha val="45000"/>
                    </a:prstClr>
                  </a:gs>
                  <a:gs pos="100000">
                    <a:prstClr val="white">
                      <a:lumMod val="50000"/>
                      <a:alpha val="0"/>
                    </a:prstClr>
                  </a:gs>
                </a:gsLst>
                <a:lin ang="16200000" scaled="0"/>
              </a:gradFill>
              <a:latin typeface="微软雅黑"/>
              <a:ea typeface="微软雅黑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11275453" y="3755543"/>
            <a:ext cx="738664" cy="1015663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gradFill>
                  <a:gsLst>
                    <a:gs pos="0">
                      <a:prstClr val="white">
                        <a:lumMod val="50000"/>
                      </a:prstClr>
                    </a:gs>
                    <a:gs pos="61000">
                      <a:prstClr val="white">
                        <a:lumMod val="50000"/>
                        <a:alpha val="84000"/>
                      </a:prstClr>
                    </a:gs>
                    <a:gs pos="100000">
                      <a:prstClr val="white">
                        <a:lumMod val="50000"/>
                        <a:alpha val="0"/>
                      </a:prstClr>
                    </a:gs>
                  </a:gsLst>
                  <a:lin ang="5400000" scaled="0"/>
                </a:gradFill>
                <a:latin typeface="微软雅黑"/>
                <a:ea typeface="微软雅黑"/>
              </a:rPr>
              <a:t>极右</a:t>
            </a:r>
            <a:endParaRPr lang="zh-CN" altLang="en-US" sz="3600" b="1" dirty="0">
              <a:gradFill>
                <a:gsLst>
                  <a:gs pos="0">
                    <a:prstClr val="white">
                      <a:lumMod val="50000"/>
                    </a:prstClr>
                  </a:gs>
                  <a:gs pos="61000">
                    <a:prstClr val="white">
                      <a:lumMod val="50000"/>
                      <a:alpha val="84000"/>
                    </a:prstClr>
                  </a:gs>
                  <a:gs pos="100000">
                    <a:prstClr val="white">
                      <a:lumMod val="50000"/>
                      <a:alpha val="0"/>
                    </a:prstClr>
                  </a:gs>
                </a:gsLst>
                <a:lin ang="5400000" scaled="0"/>
              </a:gradFill>
              <a:latin typeface="微软雅黑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15641" y="3782548"/>
            <a:ext cx="3421062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>
              <a:spcBef>
                <a:spcPts val="600"/>
              </a:spcBef>
              <a:defRPr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若</a:t>
            </a:r>
            <a:r>
              <a:rPr lang="zh-CN" altLang="en-US" sz="2000" b="1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一上来就把梦想贱卖，当你换不到足够资源的时候你知道这意味着什么</a:t>
            </a:r>
            <a:r>
              <a:rPr lang="en-US" altLang="zh-CN" sz="2000" b="1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……</a:t>
            </a:r>
            <a:endParaRPr lang="zh-CN" altLang="en-US" sz="2000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33741" y="3838110"/>
            <a:ext cx="323532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>
              <a:spcBef>
                <a:spcPts val="600"/>
              </a:spcBef>
              <a:defRPr/>
            </a:pPr>
            <a:r>
              <a:rPr lang="zh-CN" altLang="en-US" sz="2000" b="1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今天的互联网创业百分之百持股权想把公司做成，概率几乎为零</a:t>
            </a:r>
            <a:r>
              <a:rPr lang="en-US" altLang="zh-CN" sz="2000" b="1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……</a:t>
            </a:r>
            <a:endParaRPr lang="zh-CN" altLang="en-US" sz="2000" b="1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272147" y="3245973"/>
            <a:ext cx="28678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Edo SZ"/>
              </a:rPr>
              <a:t>大部分股份交给一个人</a:t>
            </a:r>
            <a:endParaRPr lang="zh-CN" altLang="en-US" sz="2000" b="1" dirty="0">
              <a:solidFill>
                <a:prstClr val="black"/>
              </a:solidFill>
              <a:latin typeface="Edo SZ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536875" y="3245973"/>
            <a:ext cx="24661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Edo SZ"/>
              </a:rPr>
              <a:t>自己百分之百持股</a:t>
            </a:r>
            <a:endParaRPr lang="zh-CN" altLang="en-US" sz="2000" b="1" dirty="0">
              <a:solidFill>
                <a:prstClr val="black"/>
              </a:solidFill>
              <a:latin typeface="Edo SZ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302978" y="5073185"/>
            <a:ext cx="7785100" cy="1588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</p:cxnSp>
      <p:sp>
        <p:nvSpPr>
          <p:cNvPr id="17" name="等腰三角形 16"/>
          <p:cNvSpPr/>
          <p:nvPr/>
        </p:nvSpPr>
        <p:spPr>
          <a:xfrm>
            <a:off x="5863741" y="5074773"/>
            <a:ext cx="441325" cy="400050"/>
          </a:xfrm>
          <a:prstGeom prst="triangl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0" y="1095957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股份分配不合理，投资人是不敢投的</a:t>
            </a:r>
            <a:endParaRPr lang="zh-CN" altLang="en-US" sz="3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094508" y="1840497"/>
            <a:ext cx="1000298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549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440</Words>
  <Application>Microsoft Office PowerPoint</Application>
  <PresentationFormat>自定义</PresentationFormat>
  <Paragraphs>39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Office 主题</vt:lpstr>
      <vt:lpstr>1_Office 主题</vt:lpstr>
      <vt:lpstr>2_Office 主题</vt:lpstr>
      <vt:lpstr>3_Office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41</cp:revision>
  <dcterms:created xsi:type="dcterms:W3CDTF">2013-04-08T02:10:51Z</dcterms:created>
  <dcterms:modified xsi:type="dcterms:W3CDTF">2015-07-27T02:03:27Z</dcterms:modified>
</cp:coreProperties>
</file>