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6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9F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-34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03AF-3065-4E05-BFE9-179BA525524A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CFE3-145C-4CA1-8D2E-AB598FA853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90210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03AF-3065-4E05-BFE9-179BA525524A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CFE3-145C-4CA1-8D2E-AB598FA853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25006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03AF-3065-4E05-BFE9-179BA525524A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CFE3-145C-4CA1-8D2E-AB598FA853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34971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03AF-3065-4E05-BFE9-179BA525524A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CFE3-145C-4CA1-8D2E-AB598FA853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31182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03AF-3065-4E05-BFE9-179BA525524A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CFE3-145C-4CA1-8D2E-AB598FA853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48581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03AF-3065-4E05-BFE9-179BA525524A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CFE3-145C-4CA1-8D2E-AB598FA853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86926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03AF-3065-4E05-BFE9-179BA525524A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CFE3-145C-4CA1-8D2E-AB598FA853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8386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03AF-3065-4E05-BFE9-179BA525524A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CFE3-145C-4CA1-8D2E-AB598FA853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82822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03AF-3065-4E05-BFE9-179BA525524A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CFE3-145C-4CA1-8D2E-AB598FA853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8036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03AF-3065-4E05-BFE9-179BA525524A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CFE3-145C-4CA1-8D2E-AB598FA853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37901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103AF-3065-4E05-BFE9-179BA525524A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87CFE3-145C-4CA1-8D2E-AB598FA853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12030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103AF-3065-4E05-BFE9-179BA525524A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7CFE3-145C-4CA1-8D2E-AB598FA853E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26670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 rot="18661775">
            <a:off x="715975" y="2801928"/>
            <a:ext cx="1416119" cy="761772"/>
          </a:xfrm>
          <a:custGeom>
            <a:avLst/>
            <a:gdLst>
              <a:gd name="connsiteX0" fmla="*/ 1521821 w 1592533"/>
              <a:gd name="connsiteY0" fmla="*/ 98901 h 856670"/>
              <a:gd name="connsiteX1" fmla="*/ 1493632 w 1592533"/>
              <a:gd name="connsiteY1" fmla="*/ 505029 h 856670"/>
              <a:gd name="connsiteX2" fmla="*/ 1087504 w 1592533"/>
              <a:gd name="connsiteY2" fmla="*/ 476840 h 856670"/>
              <a:gd name="connsiteX3" fmla="*/ 1053832 w 1592533"/>
              <a:gd name="connsiteY3" fmla="*/ 429236 h 856670"/>
              <a:gd name="connsiteX4" fmla="*/ 1039776 w 1592533"/>
              <a:gd name="connsiteY4" fmla="*/ 397343 h 856670"/>
              <a:gd name="connsiteX5" fmla="*/ 629447 w 1592533"/>
              <a:gd name="connsiteY5" fmla="*/ 397343 h 856670"/>
              <a:gd name="connsiteX6" fmla="*/ 108772 w 1592533"/>
              <a:gd name="connsiteY6" fmla="*/ 850431 h 856670"/>
              <a:gd name="connsiteX7" fmla="*/ 72936 w 1592533"/>
              <a:gd name="connsiteY7" fmla="*/ 847943 h 856670"/>
              <a:gd name="connsiteX8" fmla="*/ 6240 w 1592533"/>
              <a:gd name="connsiteY8" fmla="*/ 771298 h 856670"/>
              <a:gd name="connsiteX9" fmla="*/ 8727 w 1592533"/>
              <a:gd name="connsiteY9" fmla="*/ 735462 h 856670"/>
              <a:gd name="connsiteX10" fmla="*/ 397282 w 1592533"/>
              <a:gd name="connsiteY10" fmla="*/ 397343 h 856670"/>
              <a:gd name="connsiteX11" fmla="*/ 104765 w 1592533"/>
              <a:gd name="connsiteY11" fmla="*/ 397343 h 856670"/>
              <a:gd name="connsiteX12" fmla="*/ 62423 w 1592533"/>
              <a:gd name="connsiteY12" fmla="*/ 355001 h 856670"/>
              <a:gd name="connsiteX13" fmla="*/ 62423 w 1592533"/>
              <a:gd name="connsiteY13" fmla="*/ 185640 h 856670"/>
              <a:gd name="connsiteX14" fmla="*/ 104765 w 1592533"/>
              <a:gd name="connsiteY14" fmla="*/ 143298 h 856670"/>
              <a:gd name="connsiteX15" fmla="*/ 1057165 w 1592533"/>
              <a:gd name="connsiteY15" fmla="*/ 143298 h 856670"/>
              <a:gd name="connsiteX16" fmla="*/ 1075767 w 1592533"/>
              <a:gd name="connsiteY16" fmla="*/ 113208 h 856670"/>
              <a:gd name="connsiteX17" fmla="*/ 1115693 w 1592533"/>
              <a:gd name="connsiteY17" fmla="*/ 70712 h 856670"/>
              <a:gd name="connsiteX18" fmla="*/ 1521821 w 1592533"/>
              <a:gd name="connsiteY18" fmla="*/ 98901 h 856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592533" h="856670">
                <a:moveTo>
                  <a:pt x="1521821" y="98901"/>
                </a:moveTo>
                <a:cubicBezTo>
                  <a:pt x="1626186" y="218834"/>
                  <a:pt x="1613566" y="400663"/>
                  <a:pt x="1493632" y="505029"/>
                </a:cubicBezTo>
                <a:cubicBezTo>
                  <a:pt x="1373699" y="609394"/>
                  <a:pt x="1191870" y="596774"/>
                  <a:pt x="1087504" y="476840"/>
                </a:cubicBezTo>
                <a:cubicBezTo>
                  <a:pt x="1074458" y="461849"/>
                  <a:pt x="1063241" y="445890"/>
                  <a:pt x="1053832" y="429236"/>
                </a:cubicBezTo>
                <a:lnTo>
                  <a:pt x="1039776" y="397343"/>
                </a:lnTo>
                <a:lnTo>
                  <a:pt x="629447" y="397343"/>
                </a:lnTo>
                <a:lnTo>
                  <a:pt x="108772" y="850431"/>
                </a:lnTo>
                <a:cubicBezTo>
                  <a:pt x="98189" y="859640"/>
                  <a:pt x="82145" y="858527"/>
                  <a:pt x="72936" y="847943"/>
                </a:cubicBezTo>
                <a:lnTo>
                  <a:pt x="6240" y="771298"/>
                </a:lnTo>
                <a:cubicBezTo>
                  <a:pt x="-2970" y="760715"/>
                  <a:pt x="-1856" y="744671"/>
                  <a:pt x="8727" y="735462"/>
                </a:cubicBezTo>
                <a:lnTo>
                  <a:pt x="397282" y="397343"/>
                </a:lnTo>
                <a:lnTo>
                  <a:pt x="104765" y="397343"/>
                </a:lnTo>
                <a:cubicBezTo>
                  <a:pt x="81380" y="397343"/>
                  <a:pt x="62423" y="378386"/>
                  <a:pt x="62423" y="355001"/>
                </a:cubicBezTo>
                <a:lnTo>
                  <a:pt x="62423" y="185640"/>
                </a:lnTo>
                <a:cubicBezTo>
                  <a:pt x="62423" y="162255"/>
                  <a:pt x="81380" y="143298"/>
                  <a:pt x="104765" y="143298"/>
                </a:cubicBezTo>
                <a:lnTo>
                  <a:pt x="1057165" y="143298"/>
                </a:lnTo>
                <a:lnTo>
                  <a:pt x="1075767" y="113208"/>
                </a:lnTo>
                <a:cubicBezTo>
                  <a:pt x="1087386" y="98014"/>
                  <a:pt x="1100701" y="83758"/>
                  <a:pt x="1115693" y="70712"/>
                </a:cubicBezTo>
                <a:cubicBezTo>
                  <a:pt x="1235626" y="-33653"/>
                  <a:pt x="1417456" y="-21033"/>
                  <a:pt x="1521821" y="98901"/>
                </a:cubicBezTo>
                <a:close/>
              </a:path>
            </a:pathLst>
          </a:cu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560170" y="3739487"/>
            <a:ext cx="2442338" cy="3118513"/>
          </a:xfrm>
          <a:custGeom>
            <a:avLst/>
            <a:gdLst>
              <a:gd name="connsiteX0" fmla="*/ 0 w 3166533"/>
              <a:gd name="connsiteY0" fmla="*/ 0 h 3369735"/>
              <a:gd name="connsiteX1" fmla="*/ 2904065 w 3166533"/>
              <a:gd name="connsiteY1" fmla="*/ 0 h 3369735"/>
              <a:gd name="connsiteX2" fmla="*/ 3166533 w 3166533"/>
              <a:gd name="connsiteY2" fmla="*/ 0 h 3369735"/>
              <a:gd name="connsiteX3" fmla="*/ 3166533 w 3166533"/>
              <a:gd name="connsiteY3" fmla="*/ 220135 h 3369735"/>
              <a:gd name="connsiteX4" fmla="*/ 3156597 w 3166533"/>
              <a:gd name="connsiteY4" fmla="*/ 220135 h 3369735"/>
              <a:gd name="connsiteX5" fmla="*/ 3166532 w 3166533"/>
              <a:gd name="connsiteY5" fmla="*/ 270934 h 3369735"/>
              <a:gd name="connsiteX6" fmla="*/ 2904065 w 3166533"/>
              <a:gd name="connsiteY6" fmla="*/ 541868 h 3369735"/>
              <a:gd name="connsiteX7" fmla="*/ 2895600 w 3166533"/>
              <a:gd name="connsiteY7" fmla="*/ 540987 h 3369735"/>
              <a:gd name="connsiteX8" fmla="*/ 2895600 w 3166533"/>
              <a:gd name="connsiteY8" fmla="*/ 3369735 h 3369735"/>
              <a:gd name="connsiteX9" fmla="*/ 313266 w 3166533"/>
              <a:gd name="connsiteY9" fmla="*/ 3369735 h 3369735"/>
              <a:gd name="connsiteX10" fmla="*/ 313266 w 3166533"/>
              <a:gd name="connsiteY10" fmla="*/ 536583 h 3369735"/>
              <a:gd name="connsiteX11" fmla="*/ 262467 w 3166533"/>
              <a:gd name="connsiteY11" fmla="*/ 541869 h 3369735"/>
              <a:gd name="connsiteX12" fmla="*/ 0 w 3166533"/>
              <a:gd name="connsiteY12" fmla="*/ 270935 h 3369735"/>
              <a:gd name="connsiteX13" fmla="*/ 4961 w 3166533"/>
              <a:gd name="connsiteY13" fmla="*/ 220135 h 3369735"/>
              <a:gd name="connsiteX14" fmla="*/ 0 w 3166533"/>
              <a:gd name="connsiteY14" fmla="*/ 220135 h 3369735"/>
              <a:gd name="connsiteX0" fmla="*/ 0 w 3166533"/>
              <a:gd name="connsiteY0" fmla="*/ 0 h 3369735"/>
              <a:gd name="connsiteX1" fmla="*/ 2904065 w 3166533"/>
              <a:gd name="connsiteY1" fmla="*/ 0 h 3369735"/>
              <a:gd name="connsiteX2" fmla="*/ 3166533 w 3166533"/>
              <a:gd name="connsiteY2" fmla="*/ 0 h 3369735"/>
              <a:gd name="connsiteX3" fmla="*/ 3166533 w 3166533"/>
              <a:gd name="connsiteY3" fmla="*/ 220135 h 3369735"/>
              <a:gd name="connsiteX4" fmla="*/ 3156597 w 3166533"/>
              <a:gd name="connsiteY4" fmla="*/ 220135 h 3369735"/>
              <a:gd name="connsiteX5" fmla="*/ 3166532 w 3166533"/>
              <a:gd name="connsiteY5" fmla="*/ 270934 h 3369735"/>
              <a:gd name="connsiteX6" fmla="*/ 2904065 w 3166533"/>
              <a:gd name="connsiteY6" fmla="*/ 541868 h 3369735"/>
              <a:gd name="connsiteX7" fmla="*/ 2895600 w 3166533"/>
              <a:gd name="connsiteY7" fmla="*/ 540987 h 3369735"/>
              <a:gd name="connsiteX8" fmla="*/ 2895600 w 3166533"/>
              <a:gd name="connsiteY8" fmla="*/ 3369735 h 3369735"/>
              <a:gd name="connsiteX9" fmla="*/ 313266 w 3166533"/>
              <a:gd name="connsiteY9" fmla="*/ 3369735 h 3369735"/>
              <a:gd name="connsiteX10" fmla="*/ 414866 w 3166533"/>
              <a:gd name="connsiteY10" fmla="*/ 739783 h 3369735"/>
              <a:gd name="connsiteX11" fmla="*/ 262467 w 3166533"/>
              <a:gd name="connsiteY11" fmla="*/ 541869 h 3369735"/>
              <a:gd name="connsiteX12" fmla="*/ 0 w 3166533"/>
              <a:gd name="connsiteY12" fmla="*/ 270935 h 3369735"/>
              <a:gd name="connsiteX13" fmla="*/ 4961 w 3166533"/>
              <a:gd name="connsiteY13" fmla="*/ 220135 h 3369735"/>
              <a:gd name="connsiteX14" fmla="*/ 0 w 3166533"/>
              <a:gd name="connsiteY14" fmla="*/ 220135 h 3369735"/>
              <a:gd name="connsiteX15" fmla="*/ 0 w 3166533"/>
              <a:gd name="connsiteY15" fmla="*/ 0 h 3369735"/>
              <a:gd name="connsiteX0" fmla="*/ 0 w 3166533"/>
              <a:gd name="connsiteY0" fmla="*/ 0 h 3369735"/>
              <a:gd name="connsiteX1" fmla="*/ 2904065 w 3166533"/>
              <a:gd name="connsiteY1" fmla="*/ 0 h 3369735"/>
              <a:gd name="connsiteX2" fmla="*/ 3166533 w 3166533"/>
              <a:gd name="connsiteY2" fmla="*/ 0 h 3369735"/>
              <a:gd name="connsiteX3" fmla="*/ 3166533 w 3166533"/>
              <a:gd name="connsiteY3" fmla="*/ 220135 h 3369735"/>
              <a:gd name="connsiteX4" fmla="*/ 3156597 w 3166533"/>
              <a:gd name="connsiteY4" fmla="*/ 220135 h 3369735"/>
              <a:gd name="connsiteX5" fmla="*/ 3166532 w 3166533"/>
              <a:gd name="connsiteY5" fmla="*/ 270934 h 3369735"/>
              <a:gd name="connsiteX6" fmla="*/ 2904065 w 3166533"/>
              <a:gd name="connsiteY6" fmla="*/ 541868 h 3369735"/>
              <a:gd name="connsiteX7" fmla="*/ 2777067 w 3166533"/>
              <a:gd name="connsiteY7" fmla="*/ 642587 h 3369735"/>
              <a:gd name="connsiteX8" fmla="*/ 2895600 w 3166533"/>
              <a:gd name="connsiteY8" fmla="*/ 3369735 h 3369735"/>
              <a:gd name="connsiteX9" fmla="*/ 313266 w 3166533"/>
              <a:gd name="connsiteY9" fmla="*/ 3369735 h 3369735"/>
              <a:gd name="connsiteX10" fmla="*/ 414866 w 3166533"/>
              <a:gd name="connsiteY10" fmla="*/ 739783 h 3369735"/>
              <a:gd name="connsiteX11" fmla="*/ 262467 w 3166533"/>
              <a:gd name="connsiteY11" fmla="*/ 541869 h 3369735"/>
              <a:gd name="connsiteX12" fmla="*/ 0 w 3166533"/>
              <a:gd name="connsiteY12" fmla="*/ 270935 h 3369735"/>
              <a:gd name="connsiteX13" fmla="*/ 4961 w 3166533"/>
              <a:gd name="connsiteY13" fmla="*/ 220135 h 3369735"/>
              <a:gd name="connsiteX14" fmla="*/ 0 w 3166533"/>
              <a:gd name="connsiteY14" fmla="*/ 220135 h 3369735"/>
              <a:gd name="connsiteX15" fmla="*/ 0 w 3166533"/>
              <a:gd name="connsiteY15" fmla="*/ 0 h 3369735"/>
              <a:gd name="connsiteX0" fmla="*/ 0 w 3166533"/>
              <a:gd name="connsiteY0" fmla="*/ 0 h 3369735"/>
              <a:gd name="connsiteX1" fmla="*/ 2904065 w 3166533"/>
              <a:gd name="connsiteY1" fmla="*/ 0 h 3369735"/>
              <a:gd name="connsiteX2" fmla="*/ 3166533 w 3166533"/>
              <a:gd name="connsiteY2" fmla="*/ 0 h 3369735"/>
              <a:gd name="connsiteX3" fmla="*/ 3166533 w 3166533"/>
              <a:gd name="connsiteY3" fmla="*/ 220135 h 3369735"/>
              <a:gd name="connsiteX4" fmla="*/ 3156597 w 3166533"/>
              <a:gd name="connsiteY4" fmla="*/ 220135 h 3369735"/>
              <a:gd name="connsiteX5" fmla="*/ 3166532 w 3166533"/>
              <a:gd name="connsiteY5" fmla="*/ 270934 h 3369735"/>
              <a:gd name="connsiteX6" fmla="*/ 2777067 w 3166533"/>
              <a:gd name="connsiteY6" fmla="*/ 642587 h 3369735"/>
              <a:gd name="connsiteX7" fmla="*/ 2895600 w 3166533"/>
              <a:gd name="connsiteY7" fmla="*/ 3369735 h 3369735"/>
              <a:gd name="connsiteX8" fmla="*/ 313266 w 3166533"/>
              <a:gd name="connsiteY8" fmla="*/ 3369735 h 3369735"/>
              <a:gd name="connsiteX9" fmla="*/ 414866 w 3166533"/>
              <a:gd name="connsiteY9" fmla="*/ 739783 h 3369735"/>
              <a:gd name="connsiteX10" fmla="*/ 262467 w 3166533"/>
              <a:gd name="connsiteY10" fmla="*/ 541869 h 3369735"/>
              <a:gd name="connsiteX11" fmla="*/ 0 w 3166533"/>
              <a:gd name="connsiteY11" fmla="*/ 270935 h 3369735"/>
              <a:gd name="connsiteX12" fmla="*/ 4961 w 3166533"/>
              <a:gd name="connsiteY12" fmla="*/ 220135 h 3369735"/>
              <a:gd name="connsiteX13" fmla="*/ 0 w 3166533"/>
              <a:gd name="connsiteY13" fmla="*/ 220135 h 3369735"/>
              <a:gd name="connsiteX14" fmla="*/ 0 w 3166533"/>
              <a:gd name="connsiteY14" fmla="*/ 0 h 3369735"/>
              <a:gd name="connsiteX0" fmla="*/ 0 w 3166533"/>
              <a:gd name="connsiteY0" fmla="*/ 0 h 3369735"/>
              <a:gd name="connsiteX1" fmla="*/ 2904065 w 3166533"/>
              <a:gd name="connsiteY1" fmla="*/ 0 h 3369735"/>
              <a:gd name="connsiteX2" fmla="*/ 3166533 w 3166533"/>
              <a:gd name="connsiteY2" fmla="*/ 0 h 3369735"/>
              <a:gd name="connsiteX3" fmla="*/ 3166533 w 3166533"/>
              <a:gd name="connsiteY3" fmla="*/ 220135 h 3369735"/>
              <a:gd name="connsiteX4" fmla="*/ 3156597 w 3166533"/>
              <a:gd name="connsiteY4" fmla="*/ 220135 h 3369735"/>
              <a:gd name="connsiteX5" fmla="*/ 3166532 w 3166533"/>
              <a:gd name="connsiteY5" fmla="*/ 270934 h 3369735"/>
              <a:gd name="connsiteX6" fmla="*/ 2777067 w 3166533"/>
              <a:gd name="connsiteY6" fmla="*/ 642587 h 3369735"/>
              <a:gd name="connsiteX7" fmla="*/ 2895600 w 3166533"/>
              <a:gd name="connsiteY7" fmla="*/ 3369735 h 3369735"/>
              <a:gd name="connsiteX8" fmla="*/ 313266 w 3166533"/>
              <a:gd name="connsiteY8" fmla="*/ 3369735 h 3369735"/>
              <a:gd name="connsiteX9" fmla="*/ 414866 w 3166533"/>
              <a:gd name="connsiteY9" fmla="*/ 739783 h 3369735"/>
              <a:gd name="connsiteX10" fmla="*/ 0 w 3166533"/>
              <a:gd name="connsiteY10" fmla="*/ 270935 h 3369735"/>
              <a:gd name="connsiteX11" fmla="*/ 4961 w 3166533"/>
              <a:gd name="connsiteY11" fmla="*/ 220135 h 3369735"/>
              <a:gd name="connsiteX12" fmla="*/ 0 w 3166533"/>
              <a:gd name="connsiteY12" fmla="*/ 220135 h 3369735"/>
              <a:gd name="connsiteX13" fmla="*/ 0 w 3166533"/>
              <a:gd name="connsiteY13" fmla="*/ 0 h 3369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66533" h="3369735">
                <a:moveTo>
                  <a:pt x="0" y="0"/>
                </a:moveTo>
                <a:lnTo>
                  <a:pt x="2904065" y="0"/>
                </a:lnTo>
                <a:lnTo>
                  <a:pt x="3166533" y="0"/>
                </a:lnTo>
                <a:lnTo>
                  <a:pt x="3166533" y="220135"/>
                </a:lnTo>
                <a:lnTo>
                  <a:pt x="3156597" y="220135"/>
                </a:lnTo>
                <a:lnTo>
                  <a:pt x="3166532" y="270934"/>
                </a:lnTo>
                <a:cubicBezTo>
                  <a:pt x="3103277" y="341343"/>
                  <a:pt x="2822222" y="126120"/>
                  <a:pt x="2777067" y="642587"/>
                </a:cubicBezTo>
                <a:lnTo>
                  <a:pt x="2895600" y="3369735"/>
                </a:lnTo>
                <a:lnTo>
                  <a:pt x="313266" y="3369735"/>
                </a:lnTo>
                <a:lnTo>
                  <a:pt x="414866" y="739783"/>
                </a:lnTo>
                <a:cubicBezTo>
                  <a:pt x="362655" y="223316"/>
                  <a:pt x="68317" y="357543"/>
                  <a:pt x="0" y="270935"/>
                </a:cubicBezTo>
                <a:lnTo>
                  <a:pt x="4961" y="220135"/>
                </a:lnTo>
                <a:lnTo>
                  <a:pt x="0" y="22013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形标注 11"/>
          <p:cNvSpPr/>
          <p:nvPr/>
        </p:nvSpPr>
        <p:spPr>
          <a:xfrm>
            <a:off x="1781339" y="2691634"/>
            <a:ext cx="931332" cy="720696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形标注 13"/>
          <p:cNvSpPr/>
          <p:nvPr/>
        </p:nvSpPr>
        <p:spPr>
          <a:xfrm>
            <a:off x="1424034" y="1116764"/>
            <a:ext cx="1406874" cy="1088686"/>
          </a:xfrm>
          <a:prstGeom prst="wedgeEllipseCallou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9F0"/>
              </a:solidFill>
            </a:endParaRPr>
          </a:p>
        </p:txBody>
      </p:sp>
      <p:sp>
        <p:nvSpPr>
          <p:cNvPr id="17" name="椭圆形标注 16"/>
          <p:cNvSpPr/>
          <p:nvPr/>
        </p:nvSpPr>
        <p:spPr>
          <a:xfrm>
            <a:off x="2517545" y="1882219"/>
            <a:ext cx="1246413" cy="964516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3548415" y="394809"/>
            <a:ext cx="2339835" cy="1810642"/>
            <a:chOff x="3548415" y="394809"/>
            <a:chExt cx="2339835" cy="1810642"/>
          </a:xfrm>
        </p:grpSpPr>
        <p:sp>
          <p:nvSpPr>
            <p:cNvPr id="13" name="椭圆形标注 12"/>
            <p:cNvSpPr/>
            <p:nvPr/>
          </p:nvSpPr>
          <p:spPr>
            <a:xfrm>
              <a:off x="3548415" y="394809"/>
              <a:ext cx="2339835" cy="1810642"/>
            </a:xfrm>
            <a:prstGeom prst="wedgeEllipseCallou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4010446" y="515300"/>
              <a:ext cx="1415772" cy="15696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8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马氏</a:t>
              </a:r>
              <a:endParaRPr lang="en-US" altLang="zh-CN" sz="4800" dirty="0" smtClean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  <a:p>
              <a:r>
                <a:rPr lang="zh-CN" altLang="en-US" sz="48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话术</a:t>
              </a:r>
              <a:endParaRPr lang="zh-CN" altLang="en-US" sz="48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663821" y="2489000"/>
            <a:ext cx="66510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马云内部讲话全解析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5822005" y="3412330"/>
            <a:ext cx="6372000" cy="0"/>
          </a:xfrm>
          <a:prstGeom prst="line">
            <a:avLst/>
          </a:prstGeom>
          <a:ln w="76200"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5594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8335" y="830543"/>
            <a:ext cx="3462264" cy="5082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矩形 4"/>
          <p:cNvSpPr/>
          <p:nvPr/>
        </p:nvSpPr>
        <p:spPr>
          <a:xfrm>
            <a:off x="4231226" y="1741269"/>
            <a:ext cx="7035900" cy="29847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3800" b="1" kern="1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80</a:t>
            </a:r>
            <a:r>
              <a:rPr lang="en-US" altLang="zh-CN" sz="13800" b="1" kern="100" dirty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%</a:t>
            </a:r>
            <a:r>
              <a:rPr lang="zh-CN" altLang="zh-CN" sz="3600" b="1" kern="100" dirty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的人都能</a:t>
            </a:r>
            <a:r>
              <a:rPr lang="zh-CN" altLang="zh-CN" sz="3600" b="1" kern="1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成功</a:t>
            </a:r>
            <a:r>
              <a:rPr lang="zh-CN" altLang="en-US" sz="3600" b="1" kern="1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。</a:t>
            </a:r>
            <a:endParaRPr lang="zh-CN" altLang="zh-CN" sz="2400" kern="1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44000" y="4563976"/>
            <a:ext cx="7848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000" dirty="0">
                <a:latin typeface="华文细黑" panose="02010600040101010101" pitchFamily="2" charset="-122"/>
                <a:ea typeface="华文细黑" panose="02010600040101010101" pitchFamily="2" charset="-122"/>
              </a:rPr>
              <a:t>人们总是认为错误人家会犯，我一定不会犯，我告诉你百分之九十九的错误是每个人都会犯的，只不过你没有走到这个门口，走到这个门口一定会犯的</a:t>
            </a:r>
            <a:r>
              <a:rPr lang="zh-CN" altLang="zh-CN" sz="20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endParaRPr lang="zh-CN" altLang="zh-CN" sz="20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371296" y="4479876"/>
            <a:ext cx="7848000" cy="0"/>
          </a:xfrm>
          <a:prstGeom prst="line">
            <a:avLst/>
          </a:prstGeom>
          <a:ln w="76200"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749176" y="2810214"/>
            <a:ext cx="3097323" cy="8468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3600" b="1" kern="100" dirty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如果我能成功</a:t>
            </a:r>
            <a:r>
              <a:rPr lang="en-US" altLang="zh-CN" sz="3600" b="1" kern="100" dirty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,</a:t>
            </a:r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4371296" y="1184578"/>
            <a:ext cx="1548618" cy="1384174"/>
          </a:xfrm>
          <a:custGeom>
            <a:avLst/>
            <a:gdLst>
              <a:gd name="T0" fmla="*/ 0 w 3172"/>
              <a:gd name="T1" fmla="*/ 2597 h 2597"/>
              <a:gd name="T2" fmla="*/ 0 w 3172"/>
              <a:gd name="T3" fmla="*/ 1579 h 2597"/>
              <a:gd name="T4" fmla="*/ 926 w 3172"/>
              <a:gd name="T5" fmla="*/ 0 h 2597"/>
              <a:gd name="T6" fmla="*/ 1347 w 3172"/>
              <a:gd name="T7" fmla="*/ 0 h 2597"/>
              <a:gd name="T8" fmla="*/ 682 w 3172"/>
              <a:gd name="T9" fmla="*/ 1425 h 2597"/>
              <a:gd name="T10" fmla="*/ 1170 w 3172"/>
              <a:gd name="T11" fmla="*/ 1425 h 2597"/>
              <a:gd name="T12" fmla="*/ 1170 w 3172"/>
              <a:gd name="T13" fmla="*/ 2597 h 2597"/>
              <a:gd name="T14" fmla="*/ 0 w 3172"/>
              <a:gd name="T15" fmla="*/ 2597 h 2597"/>
              <a:gd name="T16" fmla="*/ 1775 w 3172"/>
              <a:gd name="T17" fmla="*/ 2597 h 2597"/>
              <a:gd name="T18" fmla="*/ 1775 w 3172"/>
              <a:gd name="T19" fmla="*/ 1579 h 2597"/>
              <a:gd name="T20" fmla="*/ 2732 w 3172"/>
              <a:gd name="T21" fmla="*/ 0 h 2597"/>
              <a:gd name="T22" fmla="*/ 3172 w 3172"/>
              <a:gd name="T23" fmla="*/ 0 h 2597"/>
              <a:gd name="T24" fmla="*/ 2476 w 3172"/>
              <a:gd name="T25" fmla="*/ 1425 h 2597"/>
              <a:gd name="T26" fmla="*/ 2968 w 3172"/>
              <a:gd name="T27" fmla="*/ 1425 h 2597"/>
              <a:gd name="T28" fmla="*/ 2968 w 3172"/>
              <a:gd name="T29" fmla="*/ 2597 h 2597"/>
              <a:gd name="T30" fmla="*/ 1775 w 3172"/>
              <a:gd name="T31" fmla="*/ 2597 h 2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72" h="2597">
                <a:moveTo>
                  <a:pt x="0" y="2597"/>
                </a:moveTo>
                <a:lnTo>
                  <a:pt x="0" y="1579"/>
                </a:lnTo>
                <a:lnTo>
                  <a:pt x="926" y="0"/>
                </a:lnTo>
                <a:lnTo>
                  <a:pt x="1347" y="0"/>
                </a:lnTo>
                <a:lnTo>
                  <a:pt x="682" y="1425"/>
                </a:lnTo>
                <a:lnTo>
                  <a:pt x="1170" y="1425"/>
                </a:lnTo>
                <a:lnTo>
                  <a:pt x="1170" y="2597"/>
                </a:lnTo>
                <a:lnTo>
                  <a:pt x="0" y="2597"/>
                </a:lnTo>
                <a:close/>
                <a:moveTo>
                  <a:pt x="1775" y="2597"/>
                </a:moveTo>
                <a:lnTo>
                  <a:pt x="1775" y="1579"/>
                </a:lnTo>
                <a:lnTo>
                  <a:pt x="2732" y="0"/>
                </a:lnTo>
                <a:lnTo>
                  <a:pt x="3172" y="0"/>
                </a:lnTo>
                <a:lnTo>
                  <a:pt x="2476" y="1425"/>
                </a:lnTo>
                <a:lnTo>
                  <a:pt x="2968" y="1425"/>
                </a:lnTo>
                <a:lnTo>
                  <a:pt x="2968" y="2597"/>
                </a:lnTo>
                <a:lnTo>
                  <a:pt x="1775" y="2597"/>
                </a:lnTo>
                <a:close/>
              </a:path>
            </a:pathLst>
          </a:custGeom>
          <a:solidFill>
            <a:schemeClr val="bg1">
              <a:lumMod val="75000"/>
              <a:alpha val="58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 rot="10800000">
            <a:off x="11081981" y="3248731"/>
            <a:ext cx="817675" cy="925503"/>
          </a:xfrm>
          <a:custGeom>
            <a:avLst/>
            <a:gdLst>
              <a:gd name="T0" fmla="*/ 0 w 3172"/>
              <a:gd name="T1" fmla="*/ 2597 h 2597"/>
              <a:gd name="T2" fmla="*/ 0 w 3172"/>
              <a:gd name="T3" fmla="*/ 1579 h 2597"/>
              <a:gd name="T4" fmla="*/ 926 w 3172"/>
              <a:gd name="T5" fmla="*/ 0 h 2597"/>
              <a:gd name="T6" fmla="*/ 1347 w 3172"/>
              <a:gd name="T7" fmla="*/ 0 h 2597"/>
              <a:gd name="T8" fmla="*/ 682 w 3172"/>
              <a:gd name="T9" fmla="*/ 1425 h 2597"/>
              <a:gd name="T10" fmla="*/ 1170 w 3172"/>
              <a:gd name="T11" fmla="*/ 1425 h 2597"/>
              <a:gd name="T12" fmla="*/ 1170 w 3172"/>
              <a:gd name="T13" fmla="*/ 2597 h 2597"/>
              <a:gd name="T14" fmla="*/ 0 w 3172"/>
              <a:gd name="T15" fmla="*/ 2597 h 2597"/>
              <a:gd name="T16" fmla="*/ 1775 w 3172"/>
              <a:gd name="T17" fmla="*/ 2597 h 2597"/>
              <a:gd name="T18" fmla="*/ 1775 w 3172"/>
              <a:gd name="T19" fmla="*/ 1579 h 2597"/>
              <a:gd name="T20" fmla="*/ 2732 w 3172"/>
              <a:gd name="T21" fmla="*/ 0 h 2597"/>
              <a:gd name="T22" fmla="*/ 3172 w 3172"/>
              <a:gd name="T23" fmla="*/ 0 h 2597"/>
              <a:gd name="T24" fmla="*/ 2476 w 3172"/>
              <a:gd name="T25" fmla="*/ 1425 h 2597"/>
              <a:gd name="T26" fmla="*/ 2968 w 3172"/>
              <a:gd name="T27" fmla="*/ 1425 h 2597"/>
              <a:gd name="T28" fmla="*/ 2968 w 3172"/>
              <a:gd name="T29" fmla="*/ 2597 h 2597"/>
              <a:gd name="T30" fmla="*/ 1775 w 3172"/>
              <a:gd name="T31" fmla="*/ 2597 h 2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72" h="2597">
                <a:moveTo>
                  <a:pt x="0" y="2597"/>
                </a:moveTo>
                <a:lnTo>
                  <a:pt x="0" y="1579"/>
                </a:lnTo>
                <a:lnTo>
                  <a:pt x="926" y="0"/>
                </a:lnTo>
                <a:lnTo>
                  <a:pt x="1347" y="0"/>
                </a:lnTo>
                <a:lnTo>
                  <a:pt x="682" y="1425"/>
                </a:lnTo>
                <a:lnTo>
                  <a:pt x="1170" y="1425"/>
                </a:lnTo>
                <a:lnTo>
                  <a:pt x="1170" y="2597"/>
                </a:lnTo>
                <a:lnTo>
                  <a:pt x="0" y="2597"/>
                </a:lnTo>
                <a:close/>
                <a:moveTo>
                  <a:pt x="1775" y="2597"/>
                </a:moveTo>
                <a:lnTo>
                  <a:pt x="1775" y="1579"/>
                </a:lnTo>
                <a:lnTo>
                  <a:pt x="2732" y="0"/>
                </a:lnTo>
                <a:lnTo>
                  <a:pt x="3172" y="0"/>
                </a:lnTo>
                <a:lnTo>
                  <a:pt x="2476" y="1425"/>
                </a:lnTo>
                <a:lnTo>
                  <a:pt x="2968" y="1425"/>
                </a:lnTo>
                <a:lnTo>
                  <a:pt x="2968" y="2597"/>
                </a:lnTo>
                <a:lnTo>
                  <a:pt x="1775" y="2597"/>
                </a:lnTo>
                <a:close/>
              </a:path>
            </a:pathLst>
          </a:custGeom>
          <a:solidFill>
            <a:schemeClr val="bg1">
              <a:lumMod val="75000"/>
              <a:alpha val="58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7550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12565" y="432485"/>
            <a:ext cx="6163867" cy="8468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3600" kern="100" dirty="0" smtClean="0"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企业家内部讲话的</a:t>
            </a:r>
            <a:r>
              <a:rPr lang="zh-CN" altLang="zh-CN" sz="3600" kern="100" dirty="0" smtClean="0"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两大挑战</a:t>
            </a:r>
            <a:r>
              <a:rPr lang="en-US" altLang="zh-CN" sz="3600" kern="100" dirty="0" smtClean="0"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: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1583140" y="1279384"/>
            <a:ext cx="5660059" cy="0"/>
          </a:xfrm>
          <a:prstGeom prst="line">
            <a:avLst/>
          </a:prstGeom>
          <a:ln w="76200"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702859" y="2319817"/>
            <a:ext cx="10786282" cy="3294991"/>
            <a:chOff x="1405718" y="2319817"/>
            <a:chExt cx="10786282" cy="3294991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164653" y="2319818"/>
              <a:ext cx="5027347" cy="3294990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1583140" y="2319817"/>
              <a:ext cx="6473377" cy="32949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3541218" y="4012277"/>
              <a:ext cx="4464000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组合 14"/>
            <p:cNvGrpSpPr/>
            <p:nvPr/>
          </p:nvGrpSpPr>
          <p:grpSpPr>
            <a:xfrm>
              <a:off x="1405718" y="2591876"/>
              <a:ext cx="6746335" cy="1214050"/>
              <a:chOff x="1522865" y="2319816"/>
              <a:chExt cx="6746335" cy="1214050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1522865" y="2319816"/>
                <a:ext cx="1877437" cy="121405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3048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5400" kern="100" dirty="0" smtClean="0">
                    <a:solidFill>
                      <a:srgbClr val="0089F0"/>
                    </a:solidFill>
                    <a:latin typeface="文鼎习字体" panose="020B0602010101010101" pitchFamily="33" charset="-122"/>
                    <a:ea typeface="文鼎习字体" panose="020B0602010101010101" pitchFamily="33" charset="-122"/>
                    <a:cs typeface="Times New Roman" panose="02020603050405020304" pitchFamily="18" charset="0"/>
                  </a:rPr>
                  <a:t>顺境</a:t>
                </a:r>
                <a:endParaRPr lang="en-US" altLang="zh-CN" sz="5400" kern="100" dirty="0" smtClean="0">
                  <a:solidFill>
                    <a:srgbClr val="0089F0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3262701" y="2741243"/>
                <a:ext cx="5006499" cy="7630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3048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200" kern="100" dirty="0" smtClean="0">
                    <a:solidFill>
                      <a:schemeClr val="bg1"/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  <a:cs typeface="Times New Roman" panose="02020603050405020304" pitchFamily="18" charset="0"/>
                  </a:rPr>
                  <a:t>如何让员工更上一层楼？</a:t>
                </a:r>
                <a:endParaRPr lang="en-US" altLang="zh-CN" sz="3200" kern="1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1405718" y="3999861"/>
              <a:ext cx="6335966" cy="1214050"/>
              <a:chOff x="1522865" y="4221192"/>
              <a:chExt cx="6335966" cy="1214050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1522865" y="4221192"/>
                <a:ext cx="1872362" cy="12140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3048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5400" kern="100" dirty="0" smtClean="0">
                    <a:solidFill>
                      <a:srgbClr val="0089F0"/>
                    </a:solidFill>
                    <a:latin typeface="文鼎习字体" panose="020B0602010101010101" pitchFamily="33" charset="-122"/>
                    <a:ea typeface="文鼎习字体" panose="020B0602010101010101" pitchFamily="33" charset="-122"/>
                    <a:cs typeface="Times New Roman" panose="02020603050405020304" pitchFamily="18" charset="0"/>
                  </a:rPr>
                  <a:t>危机</a:t>
                </a:r>
                <a:endParaRPr lang="en-US" altLang="zh-CN" sz="5400" kern="100" dirty="0" smtClean="0">
                  <a:solidFill>
                    <a:srgbClr val="0089F0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3262701" y="4547564"/>
                <a:ext cx="4596130" cy="7630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indent="304800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zh-CN" altLang="zh-CN" sz="3200" kern="100" dirty="0" smtClean="0">
                    <a:solidFill>
                      <a:schemeClr val="bg1"/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  <a:cs typeface="Times New Roman" panose="02020603050405020304" pitchFamily="18" charset="0"/>
                  </a:rPr>
                  <a:t>如何挽留住优秀员工？</a:t>
                </a:r>
                <a:endParaRPr lang="zh-CN" altLang="zh-CN" sz="2400" kern="100" dirty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668" y="271725"/>
            <a:ext cx="1280720" cy="112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528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166126" y="414606"/>
            <a:ext cx="649408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3600" kern="100" dirty="0" smtClean="0"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马云有何妙招攻克内部讲话</a:t>
            </a:r>
            <a:r>
              <a:rPr lang="zh-CN" altLang="en-US" sz="3600" kern="100" dirty="0"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？</a:t>
            </a:r>
            <a:endParaRPr lang="en-US" altLang="zh-CN" sz="3600" kern="100" dirty="0" smtClean="0">
              <a:latin typeface="方正粗宋简体" panose="03000509000000000000" pitchFamily="65" charset="-122"/>
              <a:ea typeface="方正粗宋简体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583140" y="1279384"/>
            <a:ext cx="5660059" cy="0"/>
          </a:xfrm>
          <a:prstGeom prst="line">
            <a:avLst/>
          </a:prstGeom>
          <a:ln w="76200"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735910" y="2319817"/>
            <a:ext cx="10720180" cy="3294991"/>
            <a:chOff x="1471820" y="2319817"/>
            <a:chExt cx="10720180" cy="3294991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58437" y="2319817"/>
              <a:ext cx="4233563" cy="3294991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1583140" y="2319817"/>
              <a:ext cx="6496335" cy="32949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3895940" y="3894015"/>
              <a:ext cx="4083169" cy="9307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indent="304800">
                <a:lnSpc>
                  <a:spcPct val="150000"/>
                </a:lnSpc>
                <a:spcAft>
                  <a:spcPts val="0"/>
                </a:spcAft>
              </a:pPr>
              <a:r>
                <a:rPr lang="zh-CN" altLang="en-US" sz="4000" kern="100" dirty="0" smtClean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  <a:cs typeface="Times New Roman" panose="02020603050405020304" pitchFamily="18" charset="0"/>
                </a:rPr>
                <a:t>天机为你泄露！</a:t>
              </a:r>
              <a:endParaRPr lang="en-US" altLang="zh-CN" sz="4000" kern="1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471820" y="2695802"/>
              <a:ext cx="4647426" cy="13388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indent="304800">
                <a:lnSpc>
                  <a:spcPct val="150000"/>
                </a:lnSpc>
                <a:spcAft>
                  <a:spcPts val="0"/>
                </a:spcAft>
              </a:pPr>
              <a:r>
                <a:rPr lang="en-US" altLang="zh-CN" sz="5400" kern="100" dirty="0" smtClean="0">
                  <a:solidFill>
                    <a:srgbClr val="0089F0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  <a:cs typeface="Times New Roman" panose="02020603050405020304" pitchFamily="18" charset="0"/>
                </a:rPr>
                <a:t>《</a:t>
              </a:r>
              <a:r>
                <a:rPr lang="zh-CN" altLang="en-US" sz="5400" kern="100" dirty="0" smtClean="0">
                  <a:solidFill>
                    <a:srgbClr val="0089F0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  <a:cs typeface="Times New Roman" panose="02020603050405020304" pitchFamily="18" charset="0"/>
                </a:rPr>
                <a:t>内部讲话</a:t>
              </a:r>
              <a:r>
                <a:rPr lang="en-US" altLang="zh-CN" sz="5400" kern="100" dirty="0" smtClean="0">
                  <a:solidFill>
                    <a:srgbClr val="0089F0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  <a:cs typeface="Times New Roman" panose="02020603050405020304" pitchFamily="18" charset="0"/>
                </a:rPr>
                <a:t>》</a:t>
              </a: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4254053" y="4012277"/>
              <a:ext cx="3816000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0668" y="271725"/>
            <a:ext cx="1280720" cy="112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45653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12565" y="432485"/>
            <a:ext cx="61638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3600" kern="100" dirty="0" smtClean="0"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企业家内部讲话的三大误区</a:t>
            </a:r>
            <a:r>
              <a:rPr lang="en-US" altLang="zh-CN" sz="3600" kern="100" dirty="0" smtClean="0"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: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1583140" y="1279384"/>
            <a:ext cx="5660059" cy="0"/>
          </a:xfrm>
          <a:prstGeom prst="line">
            <a:avLst/>
          </a:prstGeom>
          <a:ln w="76200"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791570" y="2319817"/>
            <a:ext cx="10608860" cy="3294991"/>
            <a:chOff x="1583140" y="2319817"/>
            <a:chExt cx="10608860" cy="3294991"/>
          </a:xfrm>
        </p:grpSpPr>
        <p:sp>
          <p:nvSpPr>
            <p:cNvPr id="13" name="矩形 12"/>
            <p:cNvSpPr/>
            <p:nvPr/>
          </p:nvSpPr>
          <p:spPr>
            <a:xfrm>
              <a:off x="1583140" y="2319817"/>
              <a:ext cx="10608860" cy="32949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9991796" y="3008613"/>
              <a:ext cx="1897185" cy="1897185"/>
            </a:xfrm>
            <a:prstGeom prst="ellipse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551742" y="2926509"/>
              <a:ext cx="7263527" cy="21605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40000"/>
                </a:lnSpc>
              </a:pPr>
              <a:r>
                <a:rPr lang="zh-CN" altLang="zh-CN" sz="3200" kern="100" dirty="0">
                  <a:solidFill>
                    <a:srgbClr val="0089F0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  <a:cs typeface="Times New Roman" panose="02020603050405020304" pitchFamily="18" charset="0"/>
                </a:rPr>
                <a:t>说话不接地气，没有诚意</a:t>
              </a:r>
              <a:r>
                <a:rPr lang="en-US" altLang="zh-CN" sz="2400" kern="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Times New Roman" panose="02020603050405020304" pitchFamily="18" charset="0"/>
                </a:rPr>
                <a:t>----</a:t>
              </a:r>
              <a:r>
                <a:rPr lang="zh-CN" altLang="zh-CN" sz="2400" kern="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Times New Roman" panose="02020603050405020304" pitchFamily="18" charset="0"/>
                </a:rPr>
                <a:t>让员工无法信任</a:t>
              </a:r>
            </a:p>
            <a:p>
              <a:pPr lvl="0">
                <a:lnSpc>
                  <a:spcPct val="140000"/>
                </a:lnSpc>
              </a:pPr>
              <a:r>
                <a:rPr lang="zh-CN" altLang="zh-CN" sz="3200" kern="100" dirty="0">
                  <a:solidFill>
                    <a:srgbClr val="0089F0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  <a:cs typeface="Times New Roman" panose="02020603050405020304" pitchFamily="18" charset="0"/>
                </a:rPr>
                <a:t>想法千头万绪，朝令夕改</a:t>
              </a:r>
              <a:r>
                <a:rPr lang="en-US" altLang="zh-CN" sz="2400" kern="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Times New Roman" panose="02020603050405020304" pitchFamily="18" charset="0"/>
                </a:rPr>
                <a:t>----</a:t>
              </a:r>
              <a:r>
                <a:rPr lang="zh-CN" altLang="zh-CN" sz="2400" kern="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Times New Roman" panose="02020603050405020304" pitchFamily="18" charset="0"/>
                </a:rPr>
                <a:t>让员工无所适从</a:t>
              </a:r>
            </a:p>
            <a:p>
              <a:pPr>
                <a:lnSpc>
                  <a:spcPct val="140000"/>
                </a:lnSpc>
              </a:pPr>
              <a:r>
                <a:rPr lang="zh-CN" altLang="zh-CN" sz="3200" kern="100" dirty="0">
                  <a:solidFill>
                    <a:srgbClr val="0089F0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  <a:cs typeface="Times New Roman" panose="02020603050405020304" pitchFamily="18" charset="0"/>
                </a:rPr>
                <a:t>空话套话废话，言之无味</a:t>
              </a:r>
              <a:r>
                <a:rPr lang="en-US" altLang="zh-CN" sz="2400" kern="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Times New Roman" panose="02020603050405020304" pitchFamily="18" charset="0"/>
                </a:rPr>
                <a:t>----</a:t>
              </a:r>
              <a:r>
                <a:rPr lang="zh-CN" altLang="zh-CN" sz="2400" kern="1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Times New Roman" panose="02020603050405020304" pitchFamily="18" charset="0"/>
                </a:rPr>
                <a:t>让员工无何奈何</a:t>
              </a: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2728269" y="3702614"/>
              <a:ext cx="4392000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print">
              <a:biLevel thresh="25000"/>
            </a:blip>
            <a:stretch>
              <a:fillRect/>
            </a:stretch>
          </p:blipFill>
          <p:spPr>
            <a:xfrm>
              <a:off x="1872901" y="3355406"/>
              <a:ext cx="502314" cy="1412927"/>
            </a:xfrm>
            <a:prstGeom prst="rect">
              <a:avLst/>
            </a:prstGeom>
          </p:spPr>
        </p:pic>
        <p:cxnSp>
          <p:nvCxnSpPr>
            <p:cNvPr id="21" name="直接连接符 20"/>
            <p:cNvCxnSpPr/>
            <p:nvPr/>
          </p:nvCxnSpPr>
          <p:spPr>
            <a:xfrm>
              <a:off x="2728269" y="4345119"/>
              <a:ext cx="4392000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2700973" y="4987624"/>
              <a:ext cx="4392000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椭圆 23"/>
            <p:cNvSpPr/>
            <p:nvPr/>
          </p:nvSpPr>
          <p:spPr>
            <a:xfrm>
              <a:off x="10123222" y="3146077"/>
              <a:ext cx="1622256" cy="1622256"/>
            </a:xfrm>
            <a:prstGeom prst="ellipse">
              <a:avLst/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10175818" y="3545139"/>
              <a:ext cx="1569660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kern="1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  <a:cs typeface="Times New Roman" panose="02020603050405020304" pitchFamily="18" charset="0"/>
                </a:rPr>
                <a:t>误区</a:t>
              </a:r>
              <a:endParaRPr lang="zh-CN" altLang="en-US" sz="54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668" y="271725"/>
            <a:ext cx="1280720" cy="112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805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33361" y="1412751"/>
            <a:ext cx="5356921" cy="408046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892428" y="2216842"/>
            <a:ext cx="4637790" cy="541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626591" y="1412751"/>
            <a:ext cx="7565410" cy="4080467"/>
          </a:xfrm>
          <a:prstGeom prst="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645185" y="2729799"/>
            <a:ext cx="740266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687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200" kern="1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1    </a:t>
            </a:r>
            <a:r>
              <a:rPr lang="zh-CN" altLang="zh-CN" sz="3200" kern="1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要</a:t>
            </a:r>
            <a:r>
              <a:rPr lang="zh-CN" altLang="zh-CN" sz="3200" kern="1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获得员工信任，先激发情感认同</a:t>
            </a:r>
          </a:p>
        </p:txBody>
      </p:sp>
      <p:sp>
        <p:nvSpPr>
          <p:cNvPr id="20" name="矩形 19"/>
          <p:cNvSpPr/>
          <p:nvPr/>
        </p:nvSpPr>
        <p:spPr>
          <a:xfrm>
            <a:off x="3645184" y="3424982"/>
            <a:ext cx="8633774" cy="7630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687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200" kern="1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2    </a:t>
            </a:r>
            <a:r>
              <a:rPr lang="zh-CN" altLang="zh-CN" sz="3200" kern="1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让</a:t>
            </a:r>
            <a:r>
              <a:rPr lang="zh-CN" altLang="zh-CN" sz="3200" kern="1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员工加入梦想共同体，不忘创业的初心</a:t>
            </a:r>
          </a:p>
        </p:txBody>
      </p:sp>
      <p:sp>
        <p:nvSpPr>
          <p:cNvPr id="21" name="矩形 20"/>
          <p:cNvSpPr/>
          <p:nvPr/>
        </p:nvSpPr>
        <p:spPr>
          <a:xfrm>
            <a:off x="3645185" y="4120165"/>
            <a:ext cx="7519687" cy="7630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687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200" kern="1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3    </a:t>
            </a:r>
            <a:r>
              <a:rPr lang="zh-CN" altLang="zh-CN" sz="3200" kern="1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擅</a:t>
            </a:r>
            <a:r>
              <a:rPr lang="zh-CN" altLang="zh-CN" sz="3200" kern="1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用故事的力量，让员工印象深刻 </a:t>
            </a:r>
          </a:p>
        </p:txBody>
      </p:sp>
      <p:sp>
        <p:nvSpPr>
          <p:cNvPr id="10" name="矩形 9"/>
          <p:cNvSpPr/>
          <p:nvPr/>
        </p:nvSpPr>
        <p:spPr>
          <a:xfrm>
            <a:off x="6660645" y="1486380"/>
            <a:ext cx="326243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dirty="0" smtClean="0">
                <a:latin typeface="文鼎习字体" panose="020B0602010101010101" pitchFamily="33" charset="-122"/>
                <a:ea typeface="文鼎习字体" panose="020B0602010101010101" pitchFamily="33" charset="-122"/>
              </a:rPr>
              <a:t>三大妙招</a:t>
            </a:r>
            <a:endParaRPr lang="zh-CN" altLang="en-US" sz="6000" dirty="0">
              <a:latin typeface="文鼎习字体" panose="020B0602010101010101" pitchFamily="33" charset="-122"/>
              <a:ea typeface="文鼎习字体" panose="020B0602010101010101" pitchFamily="33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4760810" y="3506040"/>
            <a:ext cx="7452000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4760810" y="4818499"/>
            <a:ext cx="7452000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747162" y="4201387"/>
            <a:ext cx="7452000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3787951" y="2965438"/>
            <a:ext cx="529632" cy="5651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3791712" y="3663800"/>
            <a:ext cx="529632" cy="5651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787951" y="4321015"/>
            <a:ext cx="529632" cy="5651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9934450" y="556285"/>
            <a:ext cx="459634" cy="298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连接符 32"/>
          <p:cNvCxnSpPr/>
          <p:nvPr/>
        </p:nvCxnSpPr>
        <p:spPr>
          <a:xfrm>
            <a:off x="6735724" y="2487424"/>
            <a:ext cx="3112273" cy="1077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6660645" y="1590184"/>
            <a:ext cx="0" cy="92905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9923614" y="1607751"/>
            <a:ext cx="0" cy="92905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5364" y="335720"/>
            <a:ext cx="1280720" cy="112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746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78878" y="356054"/>
            <a:ext cx="81692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1</a:t>
            </a:r>
            <a:r>
              <a:rPr lang="zh-CN" altLang="en-US" sz="3600" b="1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</a:t>
            </a:r>
            <a:r>
              <a:rPr lang="zh-CN" altLang="zh-CN" sz="3600" b="1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要</a:t>
            </a:r>
            <a:r>
              <a:rPr lang="zh-CN" altLang="zh-CN" sz="3600" b="1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获得员工信任，先激发情感</a:t>
            </a:r>
            <a:r>
              <a:rPr lang="zh-CN" altLang="zh-CN" sz="3600" b="1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认同</a:t>
            </a:r>
            <a:endParaRPr lang="en-US" altLang="zh-CN" sz="3600" kern="100" dirty="0" smtClean="0">
              <a:latin typeface="方正粗宋简体" panose="03000509000000000000" pitchFamily="65" charset="-122"/>
              <a:ea typeface="方正粗宋简体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583139" y="1279384"/>
            <a:ext cx="7884000" cy="0"/>
          </a:xfrm>
          <a:prstGeom prst="line">
            <a:avLst/>
          </a:prstGeom>
          <a:ln w="76200"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7042673" y="2835033"/>
            <a:ext cx="42883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zh-CN" altLang="zh-CN" sz="3200" kern="100" dirty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放下架子，拉</a:t>
            </a:r>
            <a:r>
              <a:rPr lang="zh-CN" altLang="zh-CN" sz="3200" kern="1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近距离</a:t>
            </a:r>
            <a:r>
              <a:rPr lang="zh-CN" altLang="en-US" sz="3200" kern="1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；</a:t>
            </a:r>
            <a:endParaRPr lang="zh-CN" altLang="zh-CN" sz="2400" kern="1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042673" y="3844551"/>
            <a:ext cx="42883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zh-CN" altLang="zh-CN" sz="3200" kern="100" dirty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真情实感，制造</a:t>
            </a:r>
            <a:r>
              <a:rPr lang="zh-CN" altLang="zh-CN" sz="3200" kern="1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共鸣</a:t>
            </a:r>
            <a:r>
              <a:rPr lang="zh-CN" altLang="en-US" sz="3200" kern="1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；</a:t>
            </a:r>
            <a:endParaRPr lang="zh-CN" altLang="zh-CN" sz="2400" kern="1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42673" y="4948968"/>
            <a:ext cx="4288353" cy="7630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zh-CN" altLang="zh-CN" sz="3200" kern="100" dirty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直面问题，有言有</a:t>
            </a:r>
            <a:r>
              <a:rPr lang="zh-CN" altLang="zh-CN" sz="3200" kern="1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行</a:t>
            </a:r>
            <a:r>
              <a:rPr lang="zh-CN" altLang="en-US" sz="3200" kern="1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。</a:t>
            </a:r>
            <a:endParaRPr lang="zh-CN" altLang="zh-CN" sz="2400" kern="1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431388" y="2469640"/>
            <a:ext cx="3709225" cy="2870321"/>
            <a:chOff x="5667027" y="2234811"/>
            <a:chExt cx="3709225" cy="2870321"/>
          </a:xfrm>
        </p:grpSpPr>
        <p:sp>
          <p:nvSpPr>
            <p:cNvPr id="10" name="椭圆形标注 9"/>
            <p:cNvSpPr/>
            <p:nvPr/>
          </p:nvSpPr>
          <p:spPr>
            <a:xfrm>
              <a:off x="5667027" y="2234811"/>
              <a:ext cx="3709225" cy="2870321"/>
            </a:xfrm>
            <a:prstGeom prst="wedgeEllipseCallou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096000" y="3158620"/>
              <a:ext cx="2954655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kern="1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  <a:cs typeface="Times New Roman" panose="02020603050405020304" pitchFamily="18" charset="0"/>
                </a:rPr>
                <a:t>聊</a:t>
              </a:r>
              <a:r>
                <a:rPr lang="zh-CN" altLang="zh-CN" sz="7200" kern="1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  <a:cs typeface="Times New Roman" panose="02020603050405020304" pitchFamily="18" charset="0"/>
                </a:rPr>
                <a:t>情感</a:t>
              </a:r>
              <a:endParaRPr lang="zh-CN" altLang="en-US" sz="72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  <p:sp>
          <p:nvSpPr>
            <p:cNvPr id="12" name="椭圆形标注 11"/>
            <p:cNvSpPr/>
            <p:nvPr/>
          </p:nvSpPr>
          <p:spPr>
            <a:xfrm>
              <a:off x="5779623" y="2323714"/>
              <a:ext cx="3446263" cy="2666832"/>
            </a:xfrm>
            <a:prstGeom prst="wedgeEllipseCallout">
              <a:avLst/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096000" y="2864179"/>
            <a:ext cx="645578" cy="613211"/>
            <a:chOff x="6096000" y="2923107"/>
            <a:chExt cx="645578" cy="613211"/>
          </a:xfrm>
        </p:grpSpPr>
        <p:sp>
          <p:nvSpPr>
            <p:cNvPr id="15" name="矩形 14"/>
            <p:cNvSpPr/>
            <p:nvPr/>
          </p:nvSpPr>
          <p:spPr>
            <a:xfrm>
              <a:off x="6096000" y="2923107"/>
              <a:ext cx="524809" cy="52480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216769" y="3011509"/>
              <a:ext cx="524809" cy="524809"/>
            </a:xfrm>
            <a:prstGeom prst="rec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096000" y="3936136"/>
            <a:ext cx="645578" cy="613211"/>
            <a:chOff x="6096000" y="2923107"/>
            <a:chExt cx="645578" cy="613211"/>
          </a:xfrm>
        </p:grpSpPr>
        <p:sp>
          <p:nvSpPr>
            <p:cNvPr id="18" name="矩形 17"/>
            <p:cNvSpPr/>
            <p:nvPr/>
          </p:nvSpPr>
          <p:spPr>
            <a:xfrm>
              <a:off x="6096000" y="2923107"/>
              <a:ext cx="524809" cy="52480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216769" y="3011509"/>
              <a:ext cx="524809" cy="524809"/>
            </a:xfrm>
            <a:prstGeom prst="rec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96000" y="5008093"/>
            <a:ext cx="645578" cy="613211"/>
            <a:chOff x="6096000" y="2923107"/>
            <a:chExt cx="645578" cy="613211"/>
          </a:xfrm>
        </p:grpSpPr>
        <p:sp>
          <p:nvSpPr>
            <p:cNvPr id="21" name="矩形 20"/>
            <p:cNvSpPr/>
            <p:nvPr/>
          </p:nvSpPr>
          <p:spPr>
            <a:xfrm>
              <a:off x="6096000" y="2923107"/>
              <a:ext cx="524809" cy="52480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6216769" y="3011509"/>
              <a:ext cx="524809" cy="524809"/>
            </a:xfrm>
            <a:prstGeom prst="rec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7042673" y="3637300"/>
            <a:ext cx="406800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7029025" y="5734914"/>
            <a:ext cx="406800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042673" y="4686107"/>
            <a:ext cx="406800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图片 2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668" y="271725"/>
            <a:ext cx="1280720" cy="112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5275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68151" y="356054"/>
            <a:ext cx="958275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687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</a:t>
            </a:r>
            <a:r>
              <a:rPr lang="zh-CN" altLang="en-US" sz="3600" b="1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</a:t>
            </a:r>
            <a:r>
              <a:rPr lang="zh-CN" altLang="zh-CN" sz="3600" kern="100" dirty="0" smtClean="0"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让员工加入梦想共同体，不忘创业的初心</a:t>
            </a:r>
            <a:endParaRPr lang="zh-CN" altLang="zh-CN" sz="3600" kern="100" dirty="0">
              <a:latin typeface="方正粗宋简体" panose="03000509000000000000" pitchFamily="65" charset="-122"/>
              <a:ea typeface="方正粗宋简体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583139" y="1279384"/>
            <a:ext cx="9000000" cy="0"/>
          </a:xfrm>
          <a:prstGeom prst="line">
            <a:avLst/>
          </a:prstGeom>
          <a:ln w="76200"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583139" y="1279384"/>
            <a:ext cx="7884000" cy="0"/>
          </a:xfrm>
          <a:prstGeom prst="line">
            <a:avLst/>
          </a:prstGeom>
          <a:ln w="76200"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7029025" y="2874271"/>
            <a:ext cx="3877985" cy="7630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kern="100" dirty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使用“光环”</a:t>
            </a:r>
            <a:r>
              <a:rPr lang="zh-CN" altLang="zh-CN" sz="3200" kern="1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语言</a:t>
            </a:r>
            <a:r>
              <a:rPr lang="zh-CN" altLang="en-US" sz="3200" kern="1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；</a:t>
            </a:r>
            <a:endParaRPr lang="zh-CN" altLang="zh-CN" sz="2400" kern="1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042673" y="3844551"/>
            <a:ext cx="3467616" cy="7630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zh-CN" altLang="en-US" sz="3200" kern="1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创造共同梦想体；</a:t>
            </a:r>
            <a:endParaRPr lang="zh-CN" altLang="zh-CN" sz="2400" kern="1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042673" y="4948968"/>
            <a:ext cx="3467616" cy="7630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zh-CN" altLang="en-US" sz="3200" kern="1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坚守创业价值观。</a:t>
            </a:r>
            <a:endParaRPr lang="zh-CN" altLang="zh-CN" sz="2400" kern="1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431388" y="2469640"/>
            <a:ext cx="3709225" cy="2870321"/>
            <a:chOff x="5667027" y="2234811"/>
            <a:chExt cx="3709225" cy="2870321"/>
          </a:xfrm>
        </p:grpSpPr>
        <p:sp>
          <p:nvSpPr>
            <p:cNvPr id="16" name="椭圆形标注 15"/>
            <p:cNvSpPr/>
            <p:nvPr/>
          </p:nvSpPr>
          <p:spPr>
            <a:xfrm>
              <a:off x="5667027" y="2234811"/>
              <a:ext cx="3709225" cy="2870321"/>
            </a:xfrm>
            <a:prstGeom prst="wedgeEllipseCallou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6096000" y="3158620"/>
              <a:ext cx="2954655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kern="100" dirty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  <a:cs typeface="Times New Roman" panose="02020603050405020304" pitchFamily="18" charset="0"/>
                </a:rPr>
                <a:t>谈</a:t>
              </a:r>
              <a:r>
                <a:rPr lang="zh-CN" altLang="en-US" sz="7200" kern="1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  <a:cs typeface="Times New Roman" panose="02020603050405020304" pitchFamily="18" charset="0"/>
                </a:rPr>
                <a:t>梦想</a:t>
              </a:r>
              <a:endParaRPr lang="zh-CN" altLang="en-US" sz="72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  <p:sp>
          <p:nvSpPr>
            <p:cNvPr id="18" name="椭圆形标注 17"/>
            <p:cNvSpPr/>
            <p:nvPr/>
          </p:nvSpPr>
          <p:spPr>
            <a:xfrm>
              <a:off x="5779623" y="2323714"/>
              <a:ext cx="3446263" cy="2666832"/>
            </a:xfrm>
            <a:prstGeom prst="wedgeEllipseCallout">
              <a:avLst/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096000" y="2864179"/>
            <a:ext cx="645578" cy="613211"/>
            <a:chOff x="6096000" y="2923107"/>
            <a:chExt cx="645578" cy="613211"/>
          </a:xfrm>
        </p:grpSpPr>
        <p:sp>
          <p:nvSpPr>
            <p:cNvPr id="20" name="矩形 19"/>
            <p:cNvSpPr/>
            <p:nvPr/>
          </p:nvSpPr>
          <p:spPr>
            <a:xfrm>
              <a:off x="6096000" y="2923107"/>
              <a:ext cx="524809" cy="52480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6216769" y="3011509"/>
              <a:ext cx="524809" cy="524809"/>
            </a:xfrm>
            <a:prstGeom prst="rec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096000" y="3936136"/>
            <a:ext cx="645578" cy="613211"/>
            <a:chOff x="6096000" y="2923107"/>
            <a:chExt cx="645578" cy="613211"/>
          </a:xfrm>
        </p:grpSpPr>
        <p:sp>
          <p:nvSpPr>
            <p:cNvPr id="23" name="矩形 22"/>
            <p:cNvSpPr/>
            <p:nvPr/>
          </p:nvSpPr>
          <p:spPr>
            <a:xfrm>
              <a:off x="6096000" y="2923107"/>
              <a:ext cx="524809" cy="52480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6216769" y="3011509"/>
              <a:ext cx="524809" cy="524809"/>
            </a:xfrm>
            <a:prstGeom prst="rec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096000" y="5008093"/>
            <a:ext cx="645578" cy="613211"/>
            <a:chOff x="6096000" y="2923107"/>
            <a:chExt cx="645578" cy="613211"/>
          </a:xfrm>
        </p:grpSpPr>
        <p:sp>
          <p:nvSpPr>
            <p:cNvPr id="26" name="矩形 25"/>
            <p:cNvSpPr/>
            <p:nvPr/>
          </p:nvSpPr>
          <p:spPr>
            <a:xfrm>
              <a:off x="6096000" y="2923107"/>
              <a:ext cx="524809" cy="52480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6216769" y="3011509"/>
              <a:ext cx="524809" cy="524809"/>
            </a:xfrm>
            <a:prstGeom prst="rec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8" name="直接连接符 27"/>
          <p:cNvCxnSpPr/>
          <p:nvPr/>
        </p:nvCxnSpPr>
        <p:spPr>
          <a:xfrm>
            <a:off x="7042673" y="3637300"/>
            <a:ext cx="406800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7029025" y="5734914"/>
            <a:ext cx="406800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7042673" y="4686107"/>
            <a:ext cx="406800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图片 3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668" y="271725"/>
            <a:ext cx="1280720" cy="112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21961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16246" y="356055"/>
            <a:ext cx="8276625" cy="8468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600" b="1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3</a:t>
            </a:r>
            <a:r>
              <a:rPr lang="zh-CN" altLang="en-US" sz="3600" b="1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、</a:t>
            </a:r>
            <a:r>
              <a:rPr lang="zh-CN" altLang="zh-CN" sz="3600" kern="100" dirty="0" smtClean="0"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擅用故事的力量，让员工印象深刻 </a:t>
            </a:r>
            <a:endParaRPr lang="en-US" altLang="zh-CN" sz="3600" kern="100" dirty="0" smtClean="0">
              <a:latin typeface="方正粗宋简体" panose="03000509000000000000" pitchFamily="65" charset="-122"/>
              <a:ea typeface="方正粗宋简体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583139" y="1279384"/>
            <a:ext cx="7884000" cy="0"/>
          </a:xfrm>
          <a:prstGeom prst="line">
            <a:avLst/>
          </a:prstGeom>
          <a:ln w="76200"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19841" y="2874271"/>
            <a:ext cx="46987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kern="1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把陌生的事物用比方讲；</a:t>
            </a:r>
            <a:endParaRPr lang="zh-CN" altLang="zh-CN" sz="2400" kern="1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933489" y="3844551"/>
            <a:ext cx="46987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zh-CN" altLang="en-US" sz="3200" kern="1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把抽象的理念用故事讲；</a:t>
            </a:r>
            <a:endParaRPr lang="zh-CN" altLang="zh-CN" sz="2400" kern="1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33489" y="4948968"/>
            <a:ext cx="46987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zh-CN" altLang="en-US" sz="3200" kern="100" dirty="0" smtClean="0">
                <a:solidFill>
                  <a:srgbClr val="0089F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把未来的猜想当预言讲。</a:t>
            </a:r>
            <a:endParaRPr lang="zh-CN" altLang="zh-CN" sz="2400" kern="100" dirty="0">
              <a:solidFill>
                <a:srgbClr val="0089F0"/>
              </a:solidFill>
              <a:latin typeface="方正粗宋简体" panose="03000509000000000000" pitchFamily="65" charset="-122"/>
              <a:ea typeface="方正粗宋简体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431388" y="2469640"/>
            <a:ext cx="3709225" cy="2870321"/>
            <a:chOff x="5667027" y="2234811"/>
            <a:chExt cx="3709225" cy="2870321"/>
          </a:xfrm>
        </p:grpSpPr>
        <p:sp>
          <p:nvSpPr>
            <p:cNvPr id="13" name="椭圆形标注 12"/>
            <p:cNvSpPr/>
            <p:nvPr/>
          </p:nvSpPr>
          <p:spPr>
            <a:xfrm>
              <a:off x="5667027" y="2234811"/>
              <a:ext cx="3709225" cy="2870321"/>
            </a:xfrm>
            <a:prstGeom prst="wedgeEllipseCallou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6096000" y="3158620"/>
              <a:ext cx="2954655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kern="100" dirty="0" smtClean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  <a:cs typeface="Times New Roman" panose="02020603050405020304" pitchFamily="18" charset="0"/>
                </a:rPr>
                <a:t>讲</a:t>
              </a:r>
              <a:r>
                <a:rPr lang="zh-CN" altLang="en-US" sz="7200" kern="100" dirty="0">
                  <a:solidFill>
                    <a:schemeClr val="bg1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  <a:cs typeface="Times New Roman" panose="02020603050405020304" pitchFamily="18" charset="0"/>
                </a:rPr>
                <a:t>故事</a:t>
              </a:r>
              <a:endParaRPr lang="zh-CN" altLang="en-US" sz="72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  <p:sp>
          <p:nvSpPr>
            <p:cNvPr id="16" name="椭圆形标注 15"/>
            <p:cNvSpPr/>
            <p:nvPr/>
          </p:nvSpPr>
          <p:spPr>
            <a:xfrm>
              <a:off x="5779623" y="2323714"/>
              <a:ext cx="3446263" cy="2666832"/>
            </a:xfrm>
            <a:prstGeom prst="wedgeEllipseCallout">
              <a:avLst/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096000" y="2864179"/>
            <a:ext cx="645578" cy="613211"/>
            <a:chOff x="6096000" y="2923107"/>
            <a:chExt cx="645578" cy="613211"/>
          </a:xfrm>
        </p:grpSpPr>
        <p:sp>
          <p:nvSpPr>
            <p:cNvPr id="18" name="矩形 17"/>
            <p:cNvSpPr/>
            <p:nvPr/>
          </p:nvSpPr>
          <p:spPr>
            <a:xfrm>
              <a:off x="6096000" y="2923107"/>
              <a:ext cx="524809" cy="52480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216769" y="3011509"/>
              <a:ext cx="524809" cy="524809"/>
            </a:xfrm>
            <a:prstGeom prst="rec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96000" y="3936136"/>
            <a:ext cx="645578" cy="613211"/>
            <a:chOff x="6096000" y="2923107"/>
            <a:chExt cx="645578" cy="613211"/>
          </a:xfrm>
        </p:grpSpPr>
        <p:sp>
          <p:nvSpPr>
            <p:cNvPr id="21" name="矩形 20"/>
            <p:cNvSpPr/>
            <p:nvPr/>
          </p:nvSpPr>
          <p:spPr>
            <a:xfrm>
              <a:off x="6096000" y="2923107"/>
              <a:ext cx="524809" cy="52480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6216769" y="3011509"/>
              <a:ext cx="524809" cy="524809"/>
            </a:xfrm>
            <a:prstGeom prst="rec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96000" y="5008093"/>
            <a:ext cx="645578" cy="613211"/>
            <a:chOff x="6096000" y="2923107"/>
            <a:chExt cx="645578" cy="613211"/>
          </a:xfrm>
        </p:grpSpPr>
        <p:sp>
          <p:nvSpPr>
            <p:cNvPr id="24" name="矩形 23"/>
            <p:cNvSpPr/>
            <p:nvPr/>
          </p:nvSpPr>
          <p:spPr>
            <a:xfrm>
              <a:off x="6096000" y="2923107"/>
              <a:ext cx="524809" cy="52480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6216769" y="3011509"/>
              <a:ext cx="524809" cy="524809"/>
            </a:xfrm>
            <a:prstGeom prst="rec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7042673" y="3637300"/>
            <a:ext cx="406800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029025" y="5734914"/>
            <a:ext cx="406800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7042673" y="4686107"/>
            <a:ext cx="4068000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图片 2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668" y="271725"/>
            <a:ext cx="1280720" cy="112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50692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9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24886" y="4769082"/>
            <a:ext cx="7849773" cy="805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zh-CN" sz="3600" kern="100" dirty="0" smtClean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给</a:t>
            </a:r>
            <a:r>
              <a:rPr lang="zh-CN" altLang="zh-CN" sz="3600" kern="1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员工精神上做心理按摩，留人干活。</a:t>
            </a:r>
            <a:endParaRPr lang="zh-CN" altLang="en-US" sz="36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924886" y="1746746"/>
            <a:ext cx="2368061" cy="1151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zh-CN" sz="5400" kern="100" dirty="0" smtClean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  <a:cs typeface="Times New Roman" panose="02020603050405020304" pitchFamily="18" charset="0"/>
              </a:rPr>
              <a:t>顺境</a:t>
            </a:r>
            <a:r>
              <a:rPr lang="zh-CN" altLang="zh-CN" sz="5400" kern="1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  <a:cs typeface="Times New Roman" panose="02020603050405020304" pitchFamily="18" charset="0"/>
              </a:rPr>
              <a:t>时</a:t>
            </a:r>
            <a:endParaRPr lang="en-US" altLang="zh-CN" sz="5400" kern="100" dirty="0">
              <a:solidFill>
                <a:schemeClr val="bg1"/>
              </a:solidFill>
              <a:latin typeface="文鼎习字体" panose="020B0602010101010101" pitchFamily="33" charset="-122"/>
              <a:ea typeface="文鼎习字体" panose="020B0602010101010101" pitchFamily="33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924886" y="2668986"/>
            <a:ext cx="6647974" cy="8053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zh-CN" sz="3600" kern="1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  <a:cs typeface="Times New Roman" panose="02020603050405020304" pitchFamily="18" charset="0"/>
              </a:rPr>
              <a:t>让员工树立危机感，逼人成长；</a:t>
            </a:r>
            <a:endParaRPr lang="en-US" altLang="zh-CN" sz="3600" kern="100" dirty="0">
              <a:solidFill>
                <a:schemeClr val="bg1"/>
              </a:solidFill>
              <a:latin typeface="方正粗宋简体" panose="03000509000000000000" pitchFamily="65" charset="-122"/>
              <a:ea typeface="方正粗宋简体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34877" y="709198"/>
            <a:ext cx="2339835" cy="1810642"/>
            <a:chOff x="3548415" y="394809"/>
            <a:chExt cx="2339835" cy="1810642"/>
          </a:xfrm>
        </p:grpSpPr>
        <p:sp>
          <p:nvSpPr>
            <p:cNvPr id="20" name="椭圆形标注 19"/>
            <p:cNvSpPr/>
            <p:nvPr/>
          </p:nvSpPr>
          <p:spPr>
            <a:xfrm>
              <a:off x="3548415" y="394809"/>
              <a:ext cx="2339835" cy="1810642"/>
            </a:xfrm>
            <a:prstGeom prst="wedgeEllipseCallo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4010446" y="515300"/>
              <a:ext cx="1415772" cy="15696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800" dirty="0" smtClean="0">
                  <a:solidFill>
                    <a:srgbClr val="0089F0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马氏</a:t>
              </a:r>
              <a:endParaRPr lang="en-US" altLang="zh-CN" sz="4800" dirty="0" smtClean="0">
                <a:solidFill>
                  <a:srgbClr val="0089F0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  <a:p>
              <a:r>
                <a:rPr lang="zh-CN" altLang="en-US" sz="4800" dirty="0" smtClean="0">
                  <a:solidFill>
                    <a:srgbClr val="0089F0"/>
                  </a:solidFill>
                  <a:latin typeface="文鼎习字体" panose="020B0602010101010101" pitchFamily="33" charset="-122"/>
                  <a:ea typeface="文鼎习字体" panose="020B0602010101010101" pitchFamily="33" charset="-122"/>
                </a:rPr>
                <a:t>话术</a:t>
              </a:r>
              <a:endParaRPr lang="zh-CN" altLang="en-US" sz="4800" dirty="0">
                <a:solidFill>
                  <a:srgbClr val="0089F0"/>
                </a:solidFill>
                <a:latin typeface="文鼎习字体" panose="020B0602010101010101" pitchFamily="33" charset="-122"/>
                <a:ea typeface="文鼎习字体" panose="020B0602010101010101" pitchFamily="33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3924886" y="3820712"/>
            <a:ext cx="2262158" cy="11517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zh-CN" sz="5400" kern="100" dirty="0">
                <a:solidFill>
                  <a:schemeClr val="bg1"/>
                </a:solidFill>
                <a:latin typeface="文鼎习字体" panose="020B0602010101010101" pitchFamily="33" charset="-122"/>
                <a:ea typeface="文鼎习字体" panose="020B0602010101010101" pitchFamily="33" charset="-122"/>
                <a:cs typeface="Times New Roman" panose="02020603050405020304" pitchFamily="18" charset="0"/>
              </a:rPr>
              <a:t>危机时</a:t>
            </a:r>
            <a:endParaRPr lang="en-US" altLang="zh-CN" sz="5400" kern="100" dirty="0">
              <a:solidFill>
                <a:schemeClr val="bg1"/>
              </a:solidFill>
              <a:latin typeface="文鼎习字体" panose="020B0602010101010101" pitchFamily="33" charset="-122"/>
              <a:ea typeface="文鼎习字体" panose="020B0602010101010101" pitchFamily="33" charset="-122"/>
              <a:cs typeface="Times New Roman" panose="02020603050405020304" pitchFamily="18" charset="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4023362" y="3735530"/>
            <a:ext cx="82800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96193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479</Words>
  <Application>Microsoft Office PowerPoint</Application>
  <PresentationFormat>自定义</PresentationFormat>
  <Paragraphs>44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xiaoba ba</dc:creator>
  <cp:lastModifiedBy>Administrator</cp:lastModifiedBy>
  <cp:revision>39</cp:revision>
  <dcterms:created xsi:type="dcterms:W3CDTF">2013-02-28T08:03:16Z</dcterms:created>
  <dcterms:modified xsi:type="dcterms:W3CDTF">2015-08-01T01:56:54Z</dcterms:modified>
</cp:coreProperties>
</file>