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9" r:id="rId3"/>
    <p:sldId id="258" r:id="rId4"/>
    <p:sldId id="267" r:id="rId5"/>
    <p:sldId id="270" r:id="rId6"/>
    <p:sldId id="268" r:id="rId7"/>
    <p:sldId id="271" r:id="rId8"/>
    <p:sldId id="266" r:id="rId9"/>
    <p:sldId id="272" r:id="rId10"/>
    <p:sldId id="273" r:id="rId11"/>
    <p:sldId id="285" r:id="rId12"/>
    <p:sldId id="290" r:id="rId13"/>
    <p:sldId id="286" r:id="rId14"/>
    <p:sldId id="287" r:id="rId15"/>
    <p:sldId id="288" r:id="rId16"/>
    <p:sldId id="289" r:id="rId17"/>
    <p:sldId id="291" r:id="rId18"/>
    <p:sldId id="263" r:id="rId19"/>
    <p:sldId id="275" r:id="rId20"/>
    <p:sldId id="296" r:id="rId21"/>
    <p:sldId id="276" r:id="rId22"/>
    <p:sldId id="294" r:id="rId23"/>
    <p:sldId id="298" r:id="rId24"/>
    <p:sldId id="293" r:id="rId25"/>
    <p:sldId id="262" r:id="rId26"/>
    <p:sldId id="299" r:id="rId27"/>
    <p:sldId id="297" r:id="rId28"/>
    <p:sldId id="300" r:id="rId29"/>
    <p:sldId id="301" r:id="rId30"/>
    <p:sldId id="303" r:id="rId31"/>
    <p:sldId id="304" r:id="rId32"/>
    <p:sldId id="284" r:id="rId33"/>
  </p:sldIdLst>
  <p:sldSz cx="9144000" cy="5143500" type="screen16x9"/>
  <p:notesSz cx="6858000" cy="9144000"/>
  <p:defaultTextStyle>
    <a:defPPr>
      <a:defRPr lang="zh-CN"/>
    </a:defPPr>
    <a:lvl1pPr marL="0" algn="l" defTabSz="7619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0985" algn="l" defTabSz="7619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61970" algn="l" defTabSz="7619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42954" algn="l" defTabSz="7619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23939" algn="l" defTabSz="7619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04924" algn="l" defTabSz="7619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285909" algn="l" defTabSz="7619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666893" algn="l" defTabSz="7619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047878" algn="l" defTabSz="7619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默认节" id="{5FF66AD7-FF24-4F5F-AEF3-2BC6ACC559D4}">
          <p14:sldIdLst>
            <p14:sldId id="256"/>
            <p14:sldId id="259"/>
          </p14:sldIdLst>
        </p14:section>
        <p14:section name="品牌介绍" id="{C7A8F6D1-F541-472A-88ED-B4BBB0C52D21}">
          <p14:sldIdLst>
            <p14:sldId id="258"/>
            <p14:sldId id="267"/>
            <p14:sldId id="270"/>
            <p14:sldId id="268"/>
            <p14:sldId id="271"/>
          </p14:sldIdLst>
        </p14:section>
        <p14:section name="领先技术" id="{09B1E5C7-17A0-46AA-93D6-9DC3357E1516}">
          <p14:sldIdLst>
            <p14:sldId id="266"/>
            <p14:sldId id="272"/>
            <p14:sldId id="273"/>
            <p14:sldId id="285"/>
            <p14:sldId id="290"/>
            <p14:sldId id="286"/>
            <p14:sldId id="287"/>
            <p14:sldId id="288"/>
            <p14:sldId id="289"/>
            <p14:sldId id="291"/>
          </p14:sldIdLst>
        </p14:section>
        <p14:section name="经典机型" id="{FAD4C585-5342-48AA-8F11-3477A52B3935}">
          <p14:sldIdLst>
            <p14:sldId id="263"/>
            <p14:sldId id="275"/>
            <p14:sldId id="296"/>
            <p14:sldId id="276"/>
            <p14:sldId id="294"/>
            <p14:sldId id="298"/>
            <p14:sldId id="293"/>
          </p14:sldIdLst>
        </p14:section>
        <p14:section name="20周年回顾" id="{F71B55FE-B70D-4DC2-BCFE-9EBD11E3606B}">
          <p14:sldIdLst>
            <p14:sldId id="262"/>
            <p14:sldId id="299"/>
            <p14:sldId id="297"/>
            <p14:sldId id="300"/>
            <p14:sldId id="301"/>
            <p14:sldId id="303"/>
            <p14:sldId id="304"/>
            <p14:sldId id="284"/>
            <p14:sldId id="30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C1F26"/>
    <a:srgbClr val="383838"/>
    <a:srgbClr val="C40C0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65" autoAdjust="0"/>
    <p:restoredTop sz="94660"/>
  </p:normalViewPr>
  <p:slideViewPr>
    <p:cSldViewPr>
      <p:cViewPr>
        <p:scale>
          <a:sx n="70" d="100"/>
          <a:sy n="70" d="100"/>
        </p:scale>
        <p:origin x="-2370" y="-1134"/>
      </p:cViewPr>
      <p:guideLst>
        <p:guide orient="horz" pos="2028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D12753-E963-4CFF-BF24-1B0D4C8C652E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A4BE4-EAFD-4213-BE1B-3066191D1F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42274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A4BE4-EAFD-4213-BE1B-3066191D1F61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38332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A4BE4-EAFD-4213-BE1B-3066191D1F61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06294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50617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700"/>
            </a:lvl1pPr>
            <a:lvl2pPr marL="380985" indent="0">
              <a:buNone/>
              <a:defRPr sz="2300"/>
            </a:lvl2pPr>
            <a:lvl3pPr marL="761970" indent="0">
              <a:buNone/>
              <a:defRPr sz="2000"/>
            </a:lvl3pPr>
            <a:lvl4pPr marL="1142954" indent="0">
              <a:buNone/>
              <a:defRPr sz="1700"/>
            </a:lvl4pPr>
            <a:lvl5pPr marL="1523939" indent="0">
              <a:buNone/>
              <a:defRPr sz="1700"/>
            </a:lvl5pPr>
            <a:lvl6pPr marL="1904924" indent="0">
              <a:buNone/>
              <a:defRPr sz="1700"/>
            </a:lvl6pPr>
            <a:lvl7pPr marL="2285909" indent="0">
              <a:buNone/>
              <a:defRPr sz="1700"/>
            </a:lvl7pPr>
            <a:lvl8pPr marL="2666893" indent="0">
              <a:buNone/>
              <a:defRPr sz="1700"/>
            </a:lvl8pPr>
            <a:lvl9pPr marL="3047878" indent="0">
              <a:buNone/>
              <a:defRPr sz="17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80985" indent="0">
              <a:buNone/>
              <a:defRPr sz="1000"/>
            </a:lvl2pPr>
            <a:lvl3pPr marL="761970" indent="0">
              <a:buNone/>
              <a:defRPr sz="800"/>
            </a:lvl3pPr>
            <a:lvl4pPr marL="1142954" indent="0">
              <a:buNone/>
              <a:defRPr sz="700"/>
            </a:lvl4pPr>
            <a:lvl5pPr marL="1523939" indent="0">
              <a:buNone/>
              <a:defRPr sz="700"/>
            </a:lvl5pPr>
            <a:lvl6pPr marL="1904924" indent="0">
              <a:buNone/>
              <a:defRPr sz="700"/>
            </a:lvl6pPr>
            <a:lvl7pPr marL="2285909" indent="0">
              <a:buNone/>
              <a:defRPr sz="700"/>
            </a:lvl7pPr>
            <a:lvl8pPr marL="2666893" indent="0">
              <a:buNone/>
              <a:defRPr sz="700"/>
            </a:lvl8pPr>
            <a:lvl9pPr marL="3047878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33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700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00" b="1"/>
            </a:lvl4pPr>
            <a:lvl5pPr marL="1523939" indent="0">
              <a:buNone/>
              <a:defRPr sz="1300" b="1"/>
            </a:lvl5pPr>
            <a:lvl6pPr marL="1904924" indent="0">
              <a:buNone/>
              <a:defRPr sz="1300" b="1"/>
            </a:lvl6pPr>
            <a:lvl7pPr marL="2285909" indent="0">
              <a:buNone/>
              <a:defRPr sz="1300" b="1"/>
            </a:lvl7pPr>
            <a:lvl8pPr marL="2666893" indent="0">
              <a:buNone/>
              <a:defRPr sz="1300" b="1"/>
            </a:lvl8pPr>
            <a:lvl9pPr marL="3047878" indent="0">
              <a:buNone/>
              <a:defRPr sz="13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700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00" b="1"/>
            </a:lvl4pPr>
            <a:lvl5pPr marL="1523939" indent="0">
              <a:buNone/>
              <a:defRPr sz="1300" b="1"/>
            </a:lvl5pPr>
            <a:lvl6pPr marL="1904924" indent="0">
              <a:buNone/>
              <a:defRPr sz="1300" b="1"/>
            </a:lvl6pPr>
            <a:lvl7pPr marL="2285909" indent="0">
              <a:buNone/>
              <a:defRPr sz="1300" b="1"/>
            </a:lvl7pPr>
            <a:lvl8pPr marL="2666893" indent="0">
              <a:buNone/>
              <a:defRPr sz="1300" b="1"/>
            </a:lvl8pPr>
            <a:lvl9pPr marL="3047878" indent="0">
              <a:buNone/>
              <a:defRPr sz="13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80985" indent="0">
              <a:buNone/>
              <a:defRPr sz="1000"/>
            </a:lvl2pPr>
            <a:lvl3pPr marL="761970" indent="0">
              <a:buNone/>
              <a:defRPr sz="800"/>
            </a:lvl3pPr>
            <a:lvl4pPr marL="1142954" indent="0">
              <a:buNone/>
              <a:defRPr sz="700"/>
            </a:lvl4pPr>
            <a:lvl5pPr marL="1523939" indent="0">
              <a:buNone/>
              <a:defRPr sz="700"/>
            </a:lvl5pPr>
            <a:lvl6pPr marL="1904924" indent="0">
              <a:buNone/>
              <a:defRPr sz="700"/>
            </a:lvl6pPr>
            <a:lvl7pPr marL="2285909" indent="0">
              <a:buNone/>
              <a:defRPr sz="700"/>
            </a:lvl7pPr>
            <a:lvl8pPr marL="2666893" indent="0">
              <a:buNone/>
              <a:defRPr sz="700"/>
            </a:lvl8pPr>
            <a:lvl9pPr marL="3047878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76197" tIns="38098" rIns="76197" bIns="38098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76197" tIns="38098" rIns="76197" bIns="38098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76197" tIns="38098" rIns="76197" bIns="38098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ctr" defTabSz="761970" rtl="0" eaLnBrk="1" latinLnBrk="0" hangingPunct="1">
        <a:spcBef>
          <a:spcPct val="0"/>
        </a:spcBef>
        <a:buNone/>
        <a:defRPr sz="3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39" indent="-285739" algn="l" defTabSz="7619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19100" indent="-238115" algn="l" defTabSz="761970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spcBef>
          <a:spcPct val="20000"/>
        </a:spcBef>
        <a:buFont typeface="Arial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spcBef>
          <a:spcPct val="20000"/>
        </a:spcBef>
        <a:buFont typeface="Arial" pitchFamily="34" charset="0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18" Type="http://schemas.openxmlformats.org/officeDocument/2006/relationships/image" Target="../media/image5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17" Type="http://schemas.openxmlformats.org/officeDocument/2006/relationships/image" Target="../media/image50.png"/><Relationship Id="rId2" Type="http://schemas.openxmlformats.org/officeDocument/2006/relationships/image" Target="../media/image35.png"/><Relationship Id="rId16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" Target="slide32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  <a14:imgEffect>
                      <a14:brightnessContrast contrast="-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0528" y="0"/>
            <a:ext cx="9324528" cy="51435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6256" y="4227934"/>
            <a:ext cx="1873020" cy="579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9086" y="574329"/>
            <a:ext cx="4320480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7200" b="1" dirty="0" smtClean="0">
                <a:solidFill>
                  <a:srgbClr val="DC1F26"/>
                </a:solidFill>
                <a:ea typeface="微软雅黑" pitchFamily="34" charset="-122"/>
              </a:rPr>
              <a:t>ThinkPad</a:t>
            </a:r>
            <a:endParaRPr lang="zh-CN" altLang="en-US" sz="7200" b="1" dirty="0">
              <a:solidFill>
                <a:srgbClr val="DC1F26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598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1" y="3148508"/>
            <a:ext cx="734608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-1" y="2787774"/>
            <a:ext cx="734609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734609" y="1635646"/>
            <a:ext cx="0" cy="115143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34609" y="1635646"/>
            <a:ext cx="3477351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211960" y="1635646"/>
            <a:ext cx="0" cy="115143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34608" y="3148508"/>
            <a:ext cx="0" cy="1151434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34608" y="4299942"/>
            <a:ext cx="3477352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4211960" y="3148508"/>
            <a:ext cx="0" cy="1151434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4211960" y="3148508"/>
            <a:ext cx="4932043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211960" y="2787080"/>
            <a:ext cx="4932040" cy="69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0612" y="1724348"/>
            <a:ext cx="3405343" cy="2503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340946" y="2787774"/>
            <a:ext cx="4788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100" b="1" dirty="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1100" b="1" dirty="0" smtClean="0">
                <a:latin typeface="微软雅黑" pitchFamily="34" charset="-122"/>
                <a:ea typeface="微软雅黑" pitchFamily="34" charset="-122"/>
              </a:rPr>
              <a:t>键盘设计上符合</a:t>
            </a:r>
            <a:r>
              <a:rPr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人体工程学</a:t>
            </a:r>
            <a:r>
              <a:rPr lang="zh-CN" altLang="en-US" sz="1100" b="1" dirty="0" smtClean="0">
                <a:latin typeface="微软雅黑" pitchFamily="34" charset="-122"/>
                <a:ea typeface="微软雅黑" pitchFamily="34" charset="-122"/>
              </a:rPr>
              <a:t>，能有效降低</a:t>
            </a:r>
            <a:r>
              <a:rPr lang="zh-CN" altLang="en-US" sz="1100" b="1" dirty="0">
                <a:latin typeface="微软雅黑" pitchFamily="34" charset="-122"/>
                <a:ea typeface="微软雅黑" pitchFamily="34" charset="-122"/>
              </a:rPr>
              <a:t>手指的</a:t>
            </a:r>
            <a:r>
              <a:rPr lang="zh-CN" altLang="en-US" sz="1100" b="1" dirty="0" smtClean="0">
                <a:latin typeface="微软雅黑" pitchFamily="34" charset="-122"/>
                <a:ea typeface="微软雅黑" pitchFamily="34" charset="-122"/>
              </a:rPr>
              <a:t>疲劳。</a:t>
            </a:r>
            <a:endParaRPr lang="zh-CN" altLang="en-US" sz="9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48443" y="381893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创新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之二：</a:t>
            </a:r>
            <a:r>
              <a:rPr lang="zh-CN" altLang="en-US" sz="24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全尺寸键盘</a:t>
            </a:r>
            <a:endParaRPr lang="zh-CN" altLang="en-US" sz="24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5536" y="457405"/>
            <a:ext cx="272440" cy="2975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07845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push/>
      </p:transition>
    </mc:Choice>
    <mc:Fallback>
      <p:transition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1" y="3148508"/>
            <a:ext cx="734608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-1" y="2787774"/>
            <a:ext cx="734609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734609" y="1635646"/>
            <a:ext cx="0" cy="115143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34609" y="1635646"/>
            <a:ext cx="3477351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211960" y="1635646"/>
            <a:ext cx="0" cy="115143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34608" y="3148508"/>
            <a:ext cx="0" cy="1151434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34608" y="4299942"/>
            <a:ext cx="3477352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4211960" y="3148508"/>
            <a:ext cx="0" cy="1151434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4211960" y="3148508"/>
            <a:ext cx="4932043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211960" y="2787080"/>
            <a:ext cx="4932040" cy="69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0612" y="1635646"/>
            <a:ext cx="3405343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175955" y="2787774"/>
            <a:ext cx="5004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独有的“</a:t>
            </a:r>
            <a:r>
              <a:rPr lang="en-US" altLang="zh-CN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型支架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”让</a:t>
            </a:r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键盘的键冒受力更加均匀。</a:t>
            </a:r>
            <a:endParaRPr lang="zh-CN" alt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48443" y="381893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创新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之二：</a:t>
            </a:r>
            <a:r>
              <a:rPr lang="zh-CN" altLang="en-US" sz="24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最舒适键盘</a:t>
            </a:r>
            <a:endParaRPr lang="zh-CN" altLang="en-US" sz="24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5536" y="457405"/>
            <a:ext cx="272440" cy="2975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63134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push/>
      </p:transition>
    </mc:Choice>
    <mc:Fallback>
      <p:transition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1" y="3148508"/>
            <a:ext cx="734608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-1" y="2787774"/>
            <a:ext cx="734609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734609" y="1635646"/>
            <a:ext cx="0" cy="115143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34609" y="1635646"/>
            <a:ext cx="3477351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211960" y="1635646"/>
            <a:ext cx="0" cy="115143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34608" y="3148508"/>
            <a:ext cx="0" cy="1151434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34608" y="4299942"/>
            <a:ext cx="3477352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4211960" y="3148508"/>
            <a:ext cx="0" cy="1151434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4211960" y="3148508"/>
            <a:ext cx="4932043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211960" y="2787080"/>
            <a:ext cx="4932040" cy="69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6857" y="1793805"/>
            <a:ext cx="3442899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427984" y="2812017"/>
            <a:ext cx="46537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款引入防水设计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en-US" altLang="zh-CN" sz="1100" b="1" dirty="0" smtClean="0">
                <a:latin typeface="微软雅黑" pitchFamily="34" charset="-122"/>
                <a:ea typeface="微软雅黑" pitchFamily="34" charset="-122"/>
              </a:rPr>
              <a:t>ThinkPad 600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，采用了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浴槽式排水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设计。</a:t>
            </a:r>
            <a:endParaRPr lang="zh-CN" alt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48443" y="381893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创新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之二：</a:t>
            </a:r>
            <a:r>
              <a:rPr lang="zh-CN" altLang="en-US" sz="24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防泼溅键盘</a:t>
            </a:r>
            <a:endParaRPr lang="zh-CN" altLang="en-US" sz="24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5536" y="457405"/>
            <a:ext cx="272440" cy="2975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4506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push/>
      </p:transition>
    </mc:Choice>
    <mc:Fallback>
      <p:transition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1" y="3148508"/>
            <a:ext cx="734608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-1" y="2787774"/>
            <a:ext cx="734609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734609" y="1635646"/>
            <a:ext cx="0" cy="115143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34609" y="1635646"/>
            <a:ext cx="3477351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211960" y="1635646"/>
            <a:ext cx="0" cy="115143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34608" y="3148508"/>
            <a:ext cx="0" cy="1151434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34608" y="4299942"/>
            <a:ext cx="3477352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4211960" y="3148508"/>
            <a:ext cx="0" cy="1151434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4211960" y="3148508"/>
            <a:ext cx="4932043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211960" y="2787080"/>
            <a:ext cx="4932040" cy="69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9061" y="1713650"/>
            <a:ext cx="3442899" cy="2520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084297" y="2802715"/>
            <a:ext cx="5076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创造性地将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生物识别技术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植入到笔记本电脑保证数据安全。</a:t>
            </a:r>
            <a:endParaRPr lang="zh-CN" alt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48443" y="381893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创新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之三：</a:t>
            </a:r>
            <a:r>
              <a:rPr lang="zh-CN" altLang="en-US" sz="24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数据安全技术</a:t>
            </a:r>
            <a:endParaRPr lang="zh-CN" altLang="en-US" sz="24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5536" y="457405"/>
            <a:ext cx="272440" cy="2975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08702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push/>
      </p:transition>
    </mc:Choice>
    <mc:Fallback>
      <p:transition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1" y="3148508"/>
            <a:ext cx="734608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-1" y="2787774"/>
            <a:ext cx="734609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734609" y="1635646"/>
            <a:ext cx="0" cy="115143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34609" y="1635646"/>
            <a:ext cx="3477351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211960" y="1635646"/>
            <a:ext cx="0" cy="115143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34608" y="3148508"/>
            <a:ext cx="0" cy="1151434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34608" y="4299942"/>
            <a:ext cx="3477352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4211960" y="3148508"/>
            <a:ext cx="0" cy="1151434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4211960" y="3148508"/>
            <a:ext cx="4932043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211960" y="2787080"/>
            <a:ext cx="4932040" cy="69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9061" y="1731399"/>
            <a:ext cx="3442899" cy="2481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139952" y="2802715"/>
            <a:ext cx="5240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dirty="0" smtClean="0">
                <a:latin typeface="微软雅黑" pitchFamily="34" charset="-122"/>
                <a:ea typeface="微软雅黑" pitchFamily="34" charset="-122"/>
              </a:rPr>
              <a:t>小黑首创的</a:t>
            </a:r>
            <a:r>
              <a:rPr lang="en-US" altLang="zh-CN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APS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硬盘保护技术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在震荡时停止硬盘读写来保护数据安全</a:t>
            </a:r>
            <a:endParaRPr lang="zh-CN" alt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48443" y="381893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创新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之三：</a:t>
            </a:r>
            <a:r>
              <a:rPr lang="zh-CN" altLang="en-US" sz="24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数据安全技术</a:t>
            </a:r>
            <a:endParaRPr lang="zh-CN" altLang="en-US" sz="24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5536" y="457405"/>
            <a:ext cx="272440" cy="2975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1430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push/>
      </p:transition>
    </mc:Choice>
    <mc:Fallback>
      <p:transition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1" y="3148508"/>
            <a:ext cx="734608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-1" y="2787774"/>
            <a:ext cx="734609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734609" y="1635646"/>
            <a:ext cx="0" cy="115143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34609" y="1635646"/>
            <a:ext cx="3477351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211960" y="1635646"/>
            <a:ext cx="0" cy="115143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34608" y="3148508"/>
            <a:ext cx="0" cy="1151434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34608" y="4299942"/>
            <a:ext cx="3477352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4211960" y="3148508"/>
            <a:ext cx="0" cy="1151434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4211960" y="3148508"/>
            <a:ext cx="4932043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211960" y="2787080"/>
            <a:ext cx="4932040" cy="69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3806" y="1773478"/>
            <a:ext cx="3442899" cy="2415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427984" y="2812017"/>
            <a:ext cx="46537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三级散热系统</a:t>
            </a:r>
            <a:r>
              <a:rPr lang="zh-CN" altLang="en-US" sz="1100" b="1" dirty="0" smtClean="0">
                <a:latin typeface="微软雅黑" pitchFamily="34" charset="-122"/>
                <a:ea typeface="微软雅黑" pitchFamily="34" charset="-122"/>
              </a:rPr>
              <a:t>：双</a:t>
            </a:r>
            <a:r>
              <a:rPr lang="zh-CN" altLang="en-US" sz="1100" b="1" dirty="0">
                <a:latin typeface="微软雅黑" pitchFamily="34" charset="-122"/>
                <a:ea typeface="微软雅黑" pitchFamily="34" charset="-122"/>
              </a:rPr>
              <a:t>散热管系统</a:t>
            </a:r>
            <a:r>
              <a:rPr lang="zh-CN" altLang="en-US" sz="1100" b="1" dirty="0" smtClean="0">
                <a:latin typeface="微软雅黑" pitchFamily="34" charset="-122"/>
                <a:ea typeface="微软雅黑" pitchFamily="34" charset="-122"/>
              </a:rPr>
              <a:t>散热、温控</a:t>
            </a:r>
            <a:r>
              <a:rPr lang="zh-CN" altLang="en-US" sz="1100" b="1" dirty="0">
                <a:latin typeface="微软雅黑" pitchFamily="34" charset="-122"/>
                <a:ea typeface="微软雅黑" pitchFamily="34" charset="-122"/>
              </a:rPr>
              <a:t>风扇散热</a:t>
            </a:r>
            <a:r>
              <a:rPr lang="zh-CN" altLang="en-US" sz="1100" b="1" dirty="0" smtClean="0">
                <a:latin typeface="微软雅黑" pitchFamily="34" charset="-122"/>
                <a:ea typeface="微软雅黑" pitchFamily="34" charset="-122"/>
              </a:rPr>
              <a:t>、键盘</a:t>
            </a:r>
            <a:r>
              <a:rPr lang="zh-CN" altLang="en-US" sz="1100" b="1" dirty="0">
                <a:latin typeface="微软雅黑" pitchFamily="34" charset="-122"/>
                <a:ea typeface="微软雅黑" pitchFamily="34" charset="-122"/>
              </a:rPr>
              <a:t>对流散热</a:t>
            </a:r>
            <a:endParaRPr lang="zh-CN" alt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48443" y="381893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创新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之四：</a:t>
            </a:r>
            <a:r>
              <a:rPr lang="zh-CN" altLang="en-US" sz="24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铜导管散热</a:t>
            </a:r>
            <a:endParaRPr lang="zh-CN" altLang="en-US" sz="24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5536" y="457405"/>
            <a:ext cx="272440" cy="2975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11428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push/>
      </p:transition>
    </mc:Choice>
    <mc:Fallback>
      <p:transition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1" y="3148508"/>
            <a:ext cx="734608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-1" y="2787774"/>
            <a:ext cx="734609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734609" y="1635646"/>
            <a:ext cx="0" cy="115143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34609" y="1635646"/>
            <a:ext cx="3477351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211960" y="1635646"/>
            <a:ext cx="0" cy="115143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34608" y="3148508"/>
            <a:ext cx="0" cy="1151434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34608" y="4299942"/>
            <a:ext cx="3477352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4211960" y="3148508"/>
            <a:ext cx="0" cy="1151434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4211960" y="3148508"/>
            <a:ext cx="4932043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211960" y="2787080"/>
            <a:ext cx="4932040" cy="69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1025" y="1724270"/>
            <a:ext cx="3304518" cy="2553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211960" y="2812017"/>
            <a:ext cx="5053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Power Manager</a:t>
            </a:r>
            <a:r>
              <a:rPr lang="en-US" altLang="zh-CN" sz="1100" b="1" dirty="0" smtClean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1100" b="1" dirty="0" smtClean="0">
                <a:latin typeface="微软雅黑" pitchFamily="34" charset="-122"/>
                <a:ea typeface="微软雅黑" pitchFamily="34" charset="-122"/>
              </a:rPr>
              <a:t>能够根据你的使用状态智能化提供最佳</a:t>
            </a:r>
            <a:r>
              <a:rPr lang="zh-CN" altLang="en-US" sz="1100" b="1" dirty="0">
                <a:latin typeface="微软雅黑" pitchFamily="34" charset="-122"/>
                <a:ea typeface="微软雅黑" pitchFamily="34" charset="-122"/>
              </a:rPr>
              <a:t>电池解决</a:t>
            </a:r>
            <a:r>
              <a:rPr lang="zh-CN" altLang="en-US" sz="1100" b="1" dirty="0" smtClean="0">
                <a:latin typeface="微软雅黑" pitchFamily="34" charset="-122"/>
                <a:ea typeface="微软雅黑" pitchFamily="34" charset="-122"/>
              </a:rPr>
              <a:t>方案</a:t>
            </a:r>
            <a:endParaRPr lang="zh-CN" alt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48443" y="381893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创新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之五：</a:t>
            </a:r>
            <a:r>
              <a:rPr lang="zh-CN" altLang="en-US" sz="24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电源延时管理</a:t>
            </a:r>
            <a:endParaRPr lang="zh-CN" altLang="en-US" sz="24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5536" y="457405"/>
            <a:ext cx="272440" cy="2975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608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push/>
      </p:transition>
    </mc:Choice>
    <mc:Fallback>
      <p:transition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1" y="3148508"/>
            <a:ext cx="734608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-1" y="2787774"/>
            <a:ext cx="734609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734609" y="1635646"/>
            <a:ext cx="0" cy="115143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34609" y="1635646"/>
            <a:ext cx="3477351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211960" y="1635646"/>
            <a:ext cx="0" cy="115143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34608" y="3148508"/>
            <a:ext cx="0" cy="1151434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34608" y="4299942"/>
            <a:ext cx="3477352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4211960" y="3148508"/>
            <a:ext cx="0" cy="1151434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 flipV="1">
            <a:off x="4211961" y="3148508"/>
            <a:ext cx="4464495" cy="2063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211960" y="2787080"/>
            <a:ext cx="4530248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8443" y="1705765"/>
            <a:ext cx="3219501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572001" y="2812017"/>
            <a:ext cx="4104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b="1" dirty="0" smtClean="0">
                <a:latin typeface="微软雅黑" pitchFamily="34" charset="-122"/>
                <a:ea typeface="微软雅黑" pitchFamily="34" charset="-122"/>
              </a:rPr>
              <a:t>赛车防滚架设计，</a:t>
            </a:r>
            <a:r>
              <a:rPr lang="zh-CN" altLang="en-US" sz="1100" b="1" dirty="0">
                <a:latin typeface="微软雅黑" pitchFamily="34" charset="-122"/>
                <a:ea typeface="微软雅黑" pitchFamily="34" charset="-122"/>
              </a:rPr>
              <a:t>提高系统稳定性。材质采用轻巧的</a:t>
            </a:r>
            <a:r>
              <a:rPr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镁合金</a:t>
            </a:r>
            <a:endParaRPr lang="zh-CN" altLang="en-US" sz="1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48443" y="381893"/>
            <a:ext cx="41585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创新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之六：</a:t>
            </a:r>
            <a:r>
              <a:rPr lang="zh-CN" altLang="en-US" sz="24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防滚架</a:t>
            </a:r>
            <a:r>
              <a:rPr lang="en-US" altLang="zh-CN" sz="24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&amp;</a:t>
            </a:r>
            <a:r>
              <a:rPr lang="zh-CN" altLang="en-US" sz="24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铰链构架</a:t>
            </a:r>
            <a:endParaRPr lang="zh-CN" altLang="en-US" sz="24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5536" y="457405"/>
            <a:ext cx="272440" cy="2975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8676456" y="3076500"/>
            <a:ext cx="131505" cy="144016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>
            <a:endCxn id="20" idx="0"/>
          </p:cNvCxnSpPr>
          <p:nvPr/>
        </p:nvCxnSpPr>
        <p:spPr>
          <a:xfrm>
            <a:off x="8742209" y="2787080"/>
            <a:ext cx="0" cy="28942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2343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push/>
      </p:transition>
    </mc:Choice>
    <mc:Fallback>
      <p:transition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3203848" y="2283718"/>
            <a:ext cx="36724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err="1" smtClean="0">
                <a:solidFill>
                  <a:srgbClr val="DC1F26"/>
                </a:solidFill>
              </a:rPr>
              <a:t>Thinkpad</a:t>
            </a:r>
            <a:endParaRPr lang="zh-CN" altLang="en-US" sz="6600" b="1" dirty="0">
              <a:solidFill>
                <a:srgbClr val="DC1F2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7544" y="374638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Chapter  3</a:t>
            </a:r>
            <a:endParaRPr lang="zh-CN" alt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660232" y="257175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8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经典机型</a:t>
            </a:r>
            <a:endParaRPr lang="zh-CN" altLang="en-US" sz="1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3219822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年，从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700C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到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X1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，不仅是一个品牌发展的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年，它见证了笔记本发展的变迁，影响了移动计算技术发展的沿革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600734" y="3213716"/>
            <a:ext cx="2454924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600735" y="3147814"/>
            <a:ext cx="131505" cy="144016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9043755" y="2858018"/>
            <a:ext cx="91171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9055658" y="2837716"/>
            <a:ext cx="2828" cy="382106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7939963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859266"/>
            <a:ext cx="9144000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185342" y="2282349"/>
            <a:ext cx="0" cy="574699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1001922" y="1171246"/>
            <a:ext cx="3759011" cy="1111103"/>
            <a:chOff x="323528" y="713978"/>
            <a:chExt cx="3759011" cy="1111103"/>
          </a:xfrm>
        </p:grpSpPr>
        <p:pic>
          <p:nvPicPr>
            <p:cNvPr id="1026" name="Picture 2" descr="700C_small"/>
            <p:cNvPicPr>
              <a:picLocks noChangeAspect="1" noChangeArrowheads="1"/>
            </p:cNvPicPr>
            <p:nvPr/>
          </p:nvPicPr>
          <p:blipFill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713978"/>
              <a:ext cx="1080120" cy="1111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1418243" y="1194139"/>
              <a:ext cx="2664296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altLang="zh-CN" sz="1100" dirty="0" smtClean="0">
                  <a:latin typeface="微软雅黑" pitchFamily="34" charset="-122"/>
                  <a:ea typeface="微软雅黑" pitchFamily="34" charset="-122"/>
                </a:rPr>
                <a:t>1992</a:t>
              </a:r>
              <a:r>
                <a:rPr lang="zh-CN" altLang="en-US" sz="1100" dirty="0"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lang="en-US" altLang="zh-CN" sz="1100" dirty="0">
                  <a:latin typeface="微软雅黑" pitchFamily="34" charset="-122"/>
                  <a:ea typeface="微软雅黑" pitchFamily="34" charset="-122"/>
                </a:rPr>
                <a:t>10</a:t>
              </a:r>
              <a:r>
                <a:rPr lang="zh-CN" altLang="en-US" sz="1100" dirty="0">
                  <a:latin typeface="微软雅黑" pitchFamily="34" charset="-122"/>
                  <a:ea typeface="微软雅黑" pitchFamily="34" charset="-122"/>
                </a:rPr>
                <a:t>月，第一台以</a:t>
              </a:r>
              <a:r>
                <a:rPr lang="en-US" altLang="zh-CN" sz="1100" dirty="0">
                  <a:latin typeface="微软雅黑" pitchFamily="34" charset="-122"/>
                  <a:ea typeface="微软雅黑" pitchFamily="34" charset="-122"/>
                </a:rPr>
                <a:t>ThinkPad</a:t>
              </a:r>
              <a:r>
                <a:rPr lang="zh-CN" altLang="en-US" sz="1100" dirty="0">
                  <a:latin typeface="微软雅黑" pitchFamily="34" charset="-122"/>
                  <a:ea typeface="微软雅黑" pitchFamily="34" charset="-122"/>
                </a:rPr>
                <a:t>命名的笔记本电脑</a:t>
              </a:r>
              <a:r>
                <a:rPr lang="en-US" altLang="zh-CN" sz="1100" dirty="0">
                  <a:latin typeface="微软雅黑" pitchFamily="34" charset="-122"/>
                  <a:ea typeface="微软雅黑" pitchFamily="34" charset="-122"/>
                </a:rPr>
                <a:t>ThinkPad 700C</a:t>
              </a:r>
              <a:r>
                <a:rPr lang="zh-CN" altLang="en-US" sz="1100" dirty="0">
                  <a:latin typeface="微软雅黑" pitchFamily="34" charset="-122"/>
                  <a:ea typeface="微软雅黑" pitchFamily="34" charset="-122"/>
                </a:rPr>
                <a:t>诞生于</a:t>
              </a:r>
              <a:r>
                <a:rPr lang="zh-CN" altLang="en-US" sz="1100" dirty="0" smtClean="0">
                  <a:latin typeface="微软雅黑" pitchFamily="34" charset="-122"/>
                  <a:ea typeface="微软雅黑" pitchFamily="34" charset="-122"/>
                </a:rPr>
                <a:t>日本大和实验室。</a:t>
              </a:r>
              <a:endParaRPr lang="zh-CN" altLang="en-US" sz="11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 flipV="1">
            <a:off x="2963109" y="2875042"/>
            <a:ext cx="0" cy="647285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1619671" y="3506058"/>
            <a:ext cx="3600401" cy="1441956"/>
            <a:chOff x="846593" y="3088660"/>
            <a:chExt cx="3600401" cy="1441956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6593" y="3088660"/>
              <a:ext cx="1343437" cy="14419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2144090" y="3714428"/>
              <a:ext cx="230290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altLang="zh-CN" sz="1100" dirty="0" smtClean="0">
                  <a:latin typeface="微软雅黑" pitchFamily="34" charset="-122"/>
                  <a:ea typeface="微软雅黑" pitchFamily="34" charset="-122"/>
                </a:rPr>
                <a:t>1994</a:t>
              </a:r>
              <a:r>
                <a:rPr lang="zh-CN" altLang="en-US" sz="1100" dirty="0"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lang="en-US" altLang="zh-CN" sz="1100" dirty="0">
                  <a:latin typeface="微软雅黑" pitchFamily="34" charset="-122"/>
                  <a:ea typeface="微软雅黑" pitchFamily="34" charset="-122"/>
                </a:rPr>
                <a:t>11</a:t>
              </a:r>
              <a:r>
                <a:rPr lang="zh-CN" altLang="en-US" sz="1100" dirty="0">
                  <a:latin typeface="微软雅黑" pitchFamily="34" charset="-122"/>
                  <a:ea typeface="微软雅黑" pitchFamily="34" charset="-122"/>
                </a:rPr>
                <a:t>月</a:t>
              </a:r>
              <a:r>
                <a:rPr lang="en-US" altLang="zh-CN" sz="1100" dirty="0">
                  <a:latin typeface="微软雅黑" pitchFamily="34" charset="-122"/>
                  <a:ea typeface="微软雅黑" pitchFamily="34" charset="-122"/>
                </a:rPr>
                <a:t>IBM</a:t>
              </a:r>
              <a:r>
                <a:rPr lang="zh-CN" altLang="en-US" sz="1100" dirty="0" smtClean="0">
                  <a:latin typeface="微软雅黑" pitchFamily="34" charset="-122"/>
                  <a:ea typeface="微软雅黑" pitchFamily="34" charset="-122"/>
                </a:rPr>
                <a:t>生产的</a:t>
              </a:r>
              <a:r>
                <a:rPr lang="en-US" altLang="zh-CN" sz="1100" dirty="0" smtClean="0">
                  <a:latin typeface="微软雅黑" pitchFamily="34" charset="-122"/>
                  <a:ea typeface="微软雅黑" pitchFamily="34" charset="-122"/>
                </a:rPr>
                <a:t>ThinkPad </a:t>
              </a:r>
              <a:r>
                <a:rPr lang="en-US" altLang="zh-CN" sz="1100" dirty="0">
                  <a:latin typeface="微软雅黑" pitchFamily="34" charset="-122"/>
                  <a:ea typeface="微软雅黑" pitchFamily="34" charset="-122"/>
                </a:rPr>
                <a:t>755CD</a:t>
              </a:r>
              <a:r>
                <a:rPr lang="zh-CN" altLang="en-US" sz="1100" dirty="0">
                  <a:latin typeface="微软雅黑" pitchFamily="34" charset="-122"/>
                  <a:ea typeface="微软雅黑" pitchFamily="34" charset="-122"/>
                </a:rPr>
                <a:t>成为世界上第一台带有</a:t>
              </a:r>
              <a:r>
                <a:rPr lang="en-US" altLang="zh-CN" sz="1100" dirty="0">
                  <a:latin typeface="微软雅黑" pitchFamily="34" charset="-122"/>
                  <a:ea typeface="微软雅黑" pitchFamily="34" charset="-122"/>
                </a:rPr>
                <a:t>CD-ROM</a:t>
              </a:r>
              <a:r>
                <a:rPr lang="zh-CN" altLang="en-US" sz="1100" dirty="0">
                  <a:latin typeface="微软雅黑" pitchFamily="34" charset="-122"/>
                  <a:ea typeface="微软雅黑" pitchFamily="34" charset="-122"/>
                </a:rPr>
                <a:t>驱动器的笔记本电脑。</a:t>
              </a:r>
            </a:p>
          </p:txBody>
        </p:sp>
      </p:grpSp>
      <p:cxnSp>
        <p:nvCxnSpPr>
          <p:cNvPr id="27" name="直接连接符 26"/>
          <p:cNvCxnSpPr/>
          <p:nvPr/>
        </p:nvCxnSpPr>
        <p:spPr>
          <a:xfrm>
            <a:off x="6169078" y="2298480"/>
            <a:ext cx="13416" cy="576561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>
            <a:off x="4760933" y="1275606"/>
            <a:ext cx="4072441" cy="1125554"/>
            <a:chOff x="4760933" y="725263"/>
            <a:chExt cx="4072441" cy="1125554"/>
          </a:xfrm>
        </p:grpSpPr>
        <p:pic>
          <p:nvPicPr>
            <p:cNvPr id="1029" name="图片 61" descr="说明: ThinkPad 701C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0933" y="725263"/>
              <a:ext cx="1366204" cy="1125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6169078" y="1040251"/>
              <a:ext cx="26642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altLang="zh-CN" sz="1100" dirty="0">
                  <a:latin typeface="微软雅黑" pitchFamily="34" charset="-122"/>
                  <a:ea typeface="微软雅黑" pitchFamily="34" charset="-122"/>
                </a:rPr>
                <a:t>1995</a:t>
              </a:r>
              <a:r>
                <a:rPr lang="zh-CN" altLang="zh-CN" sz="1100" dirty="0"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lang="en-US" altLang="zh-CN" sz="1100" dirty="0"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zh-CN" sz="1100" dirty="0">
                  <a:latin typeface="微软雅黑" pitchFamily="34" charset="-122"/>
                  <a:ea typeface="微软雅黑" pitchFamily="34" charset="-122"/>
                </a:rPr>
                <a:t>月</a:t>
              </a:r>
              <a:r>
                <a:rPr lang="en-US" altLang="zh-CN" sz="1100" dirty="0">
                  <a:latin typeface="微软雅黑" pitchFamily="34" charset="-122"/>
                  <a:ea typeface="微软雅黑" pitchFamily="34" charset="-122"/>
                </a:rPr>
                <a:t>6</a:t>
              </a:r>
              <a:r>
                <a:rPr lang="zh-CN" altLang="zh-CN" sz="1100" dirty="0">
                  <a:latin typeface="微软雅黑" pitchFamily="34" charset="-122"/>
                  <a:ea typeface="微软雅黑" pitchFamily="34" charset="-122"/>
                </a:rPr>
                <a:t>日，绰号“蝴蝶”（</a:t>
              </a:r>
              <a:r>
                <a:rPr lang="en-US" altLang="zh-CN" sz="1100" dirty="0">
                  <a:latin typeface="微软雅黑" pitchFamily="34" charset="-122"/>
                  <a:ea typeface="微软雅黑" pitchFamily="34" charset="-122"/>
                </a:rPr>
                <a:t>Butterfly</a:t>
              </a:r>
              <a:r>
                <a:rPr lang="zh-CN" altLang="zh-CN" sz="1100" dirty="0">
                  <a:latin typeface="微软雅黑" pitchFamily="34" charset="-122"/>
                  <a:ea typeface="微软雅黑" pitchFamily="34" charset="-122"/>
                </a:rPr>
                <a:t>）的</a:t>
              </a:r>
              <a:r>
                <a:rPr lang="en-US" altLang="zh-CN" sz="1100" dirty="0">
                  <a:latin typeface="微软雅黑" pitchFamily="34" charset="-122"/>
                  <a:ea typeface="微软雅黑" pitchFamily="34" charset="-122"/>
                </a:rPr>
                <a:t>ThinkPad 701C</a:t>
              </a:r>
              <a:r>
                <a:rPr lang="zh-CN" altLang="zh-CN" sz="1100" dirty="0">
                  <a:latin typeface="微软雅黑" pitchFamily="34" charset="-122"/>
                  <a:ea typeface="微软雅黑" pitchFamily="34" charset="-122"/>
                </a:rPr>
                <a:t>诞生</a:t>
              </a:r>
              <a:r>
                <a:rPr lang="zh-CN" altLang="zh-CN" sz="1100" dirty="0" smtClean="0">
                  <a:latin typeface="微软雅黑" pitchFamily="34" charset="-122"/>
                  <a:ea typeface="微软雅黑" pitchFamily="34" charset="-122"/>
                </a:rPr>
                <a:t>。</a:t>
              </a:r>
              <a:r>
                <a:rPr lang="zh-CN" altLang="en-US" sz="1100" dirty="0">
                  <a:latin typeface="微软雅黑" pitchFamily="34" charset="-122"/>
                  <a:ea typeface="微软雅黑" pitchFamily="34" charset="-122"/>
                </a:rPr>
                <a:t>被纽约现代艺术博物馆（</a:t>
              </a:r>
              <a:r>
                <a:rPr lang="en-US" altLang="zh-CN" sz="1100" dirty="0">
                  <a:latin typeface="微软雅黑" pitchFamily="34" charset="-122"/>
                  <a:ea typeface="微软雅黑" pitchFamily="34" charset="-122"/>
                </a:rPr>
                <a:t>Museum of Modern Art</a:t>
              </a:r>
              <a:r>
                <a:rPr lang="zh-CN" altLang="en-US" sz="1100" dirty="0">
                  <a:latin typeface="微软雅黑" pitchFamily="34" charset="-122"/>
                  <a:ea typeface="微软雅黑" pitchFamily="34" charset="-122"/>
                </a:rPr>
                <a:t>）永久收藏</a:t>
              </a:r>
              <a:r>
                <a:rPr lang="zh-CN" altLang="en-US" sz="1100" dirty="0" smtClean="0"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zh-CN" altLang="en-US" sz="11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31" name="直接连接符 30"/>
          <p:cNvCxnSpPr/>
          <p:nvPr/>
        </p:nvCxnSpPr>
        <p:spPr>
          <a:xfrm flipV="1">
            <a:off x="6883897" y="2858820"/>
            <a:ext cx="0" cy="577026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5551073" y="3522327"/>
            <a:ext cx="3701447" cy="1316326"/>
            <a:chOff x="5551073" y="3090795"/>
            <a:chExt cx="3701447" cy="1316326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551073" y="3090795"/>
              <a:ext cx="1152128" cy="1316326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6728792" y="3724394"/>
              <a:ext cx="2523728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altLang="zh-CN" sz="1100" dirty="0">
                  <a:latin typeface="微软雅黑" pitchFamily="34" charset="-122"/>
                  <a:ea typeface="微软雅黑" pitchFamily="34" charset="-122"/>
                </a:rPr>
                <a:t>ThinkPad </a:t>
              </a:r>
              <a:r>
                <a:rPr lang="en-US" altLang="zh-CN" sz="1100" dirty="0" smtClean="0">
                  <a:latin typeface="微软雅黑" pitchFamily="34" charset="-122"/>
                  <a:ea typeface="微软雅黑" pitchFamily="34" charset="-122"/>
                </a:rPr>
                <a:t>760cd</a:t>
              </a:r>
              <a:r>
                <a:rPr lang="zh-CN" altLang="en-US" sz="1100" dirty="0" smtClean="0">
                  <a:latin typeface="微软雅黑" pitchFamily="34" charset="-122"/>
                  <a:ea typeface="微软雅黑" pitchFamily="34" charset="-122"/>
                </a:rPr>
                <a:t>是</a:t>
              </a:r>
              <a:r>
                <a:rPr lang="zh-CN" altLang="en-US" sz="1100" dirty="0">
                  <a:latin typeface="微软雅黑" pitchFamily="34" charset="-122"/>
                  <a:ea typeface="微软雅黑" pitchFamily="34" charset="-122"/>
                </a:rPr>
                <a:t>世界上第一款支持多媒体功能、第一个采用</a:t>
              </a:r>
              <a:r>
                <a:rPr lang="en-US" altLang="zh-CN" sz="1100" dirty="0">
                  <a:latin typeface="微软雅黑" pitchFamily="34" charset="-122"/>
                  <a:ea typeface="微软雅黑" pitchFamily="34" charset="-122"/>
                </a:rPr>
                <a:t>12.1""SVGA</a:t>
              </a:r>
              <a:r>
                <a:rPr lang="zh-CN" altLang="en-US" sz="1100" dirty="0">
                  <a:latin typeface="微软雅黑" pitchFamily="34" charset="-122"/>
                  <a:ea typeface="微软雅黑" pitchFamily="34" charset="-122"/>
                </a:rPr>
                <a:t>高分辨率显示的笔记本电脑。</a:t>
              </a: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755576" y="311909"/>
            <a:ext cx="3096344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经典机型一览</a:t>
            </a:r>
            <a:endParaRPr lang="en-US" altLang="zh-CN" sz="18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           (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第一代：</a:t>
            </a:r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1992——1999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)</a:t>
            </a:r>
            <a:endParaRPr lang="en-US" altLang="zh-CN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67544" y="365617"/>
            <a:ext cx="288032" cy="2619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0252982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8738" y="209365"/>
            <a:ext cx="6768752" cy="18620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1500" b="1" dirty="0" smtClean="0">
                <a:ea typeface="微软雅黑" pitchFamily="34" charset="-122"/>
              </a:rPr>
              <a:t>ThinkPad</a:t>
            </a:r>
            <a:endParaRPr lang="zh-CN" altLang="en-US" sz="5400" b="1" dirty="0"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360946" y="3303822"/>
            <a:ext cx="3321597" cy="12961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779298" y="3290481"/>
            <a:ext cx="1465110" cy="1296144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912674" y="1866250"/>
            <a:ext cx="2880320" cy="12961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912674" y="3303822"/>
            <a:ext cx="2304256" cy="1296144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937010" y="1866250"/>
            <a:ext cx="1305373" cy="1296144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DC1F26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365304" y="1866249"/>
            <a:ext cx="2880320" cy="12961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87624" y="2124793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传奇的品牌和高度的消费者认知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83936" y="1914157"/>
            <a:ext cx="12115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创新技术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31538" y="3438748"/>
            <a:ext cx="23386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周年光辉历史全回顾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52956" y="2037268"/>
            <a:ext cx="2846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几十款划时代意义的经典机型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347864" y="3738381"/>
            <a:ext cx="348602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江</a:t>
            </a:r>
            <a:r>
              <a:rPr lang="zh-CN" altLang="en-US" sz="1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山易主，</a:t>
            </a:r>
            <a:r>
              <a:rPr lang="en-US" altLang="zh-CN" sz="1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何去何从</a:t>
            </a:r>
            <a:endParaRPr lang="zh-CN" altLang="en-US" sz="1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93600" y="3246056"/>
            <a:ext cx="1464399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思考</a:t>
            </a:r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铸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就辉煌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8411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6.16713E-8 L -0.00157 0.2362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11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2"/>
      <p:bldP spid="20" grpId="0" animBg="1"/>
      <p:bldP spid="20" grpId="1" animBg="1"/>
      <p:bldP spid="21" grpId="0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7748" y="4785170"/>
            <a:ext cx="2141984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31740" y="3909361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1996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月，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IBM ThinkPad 560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开创了便携式电脑的新典范，率先将光驱和软驱全部从笔记本上移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除。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02870" y="2544407"/>
            <a:ext cx="25614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1997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月推出的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ThinkPad 770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是世界上第一款带有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14.1“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彩色显示器和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DVD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驱动器的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笔记本电脑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。在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Track point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上加入第三个键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749988" y="1238452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1998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月推出的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ThinkPad 600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是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历史上销量最大的机型，总销量超过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万台。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55576" y="311909"/>
            <a:ext cx="360040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经典机型一览</a:t>
            </a:r>
            <a:endParaRPr lang="en-US" altLang="zh-CN" sz="18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第一代：</a:t>
            </a:r>
            <a:r>
              <a:rPr lang="en-US" altLang="zh-CN" sz="1400" b="1" dirty="0">
                <a:latin typeface="微软雅黑" pitchFamily="34" charset="-122"/>
                <a:ea typeface="微软雅黑" pitchFamily="34" charset="-122"/>
              </a:rPr>
              <a:t>1992——1999</a:t>
            </a:r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)</a:t>
            </a:r>
            <a:endParaRPr lang="en-US" altLang="zh-CN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67544" y="365617"/>
            <a:ext cx="288032" cy="2619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50" name="Picture 2" descr="1996 ThinkPad 560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092452"/>
            <a:ext cx="1461387" cy="1006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图片 63" descr="说明: Think 15年间每一个写入历史的思想印迹 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27607"/>
            <a:ext cx="975068" cy="1081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5" descr="IBM ThinkPad 60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7175" y="2276898"/>
            <a:ext cx="1053425" cy="116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/>
          <p:cNvCxnSpPr/>
          <p:nvPr/>
        </p:nvCxnSpPr>
        <p:spPr>
          <a:xfrm flipV="1">
            <a:off x="2159732" y="3560855"/>
            <a:ext cx="0" cy="1233728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2159732" y="3551442"/>
            <a:ext cx="2394266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4553998" y="2231400"/>
            <a:ext cx="0" cy="1320042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4553998" y="2231400"/>
            <a:ext cx="2106234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6660232" y="845669"/>
            <a:ext cx="0" cy="1385731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6660232" y="845669"/>
            <a:ext cx="2483768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>
            <a:off x="0" y="2859266"/>
            <a:ext cx="35496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 flipV="1">
            <a:off x="35496" y="2850370"/>
            <a:ext cx="0" cy="193480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5715289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25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4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1158" y="1131590"/>
            <a:ext cx="362879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altLang="zh-CN" sz="1100" dirty="0" smtClean="0">
                <a:latin typeface="微软雅黑" pitchFamily="34" charset="-122"/>
                <a:ea typeface="微软雅黑" pitchFamily="34" charset="-122"/>
              </a:rPr>
              <a:t>1999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月面世的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ThinkPad 570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，外号“变形金刚”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，采用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了高度灵活的扩展底座设计，其承载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的允许用户添加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各种外围设备来提升或者扩展笔记本计算机的性能</a:t>
            </a:r>
          </a:p>
        </p:txBody>
      </p:sp>
      <p:pic>
        <p:nvPicPr>
          <p:cNvPr id="3" name="Picture 6" descr="IBM ThinkPad 570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74938"/>
            <a:ext cx="1004815" cy="913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连接符 3"/>
          <p:cNvCxnSpPr/>
          <p:nvPr/>
        </p:nvCxnSpPr>
        <p:spPr>
          <a:xfrm>
            <a:off x="36016" y="816762"/>
            <a:ext cx="4607422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643438" y="4299942"/>
            <a:ext cx="4500562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643438" y="816762"/>
            <a:ext cx="0" cy="348318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55576" y="311909"/>
            <a:ext cx="5832648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经典机型一览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（第二代</a:t>
            </a:r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1999——2005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年）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67544" y="365617"/>
            <a:ext cx="288032" cy="2619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209174" y="2258270"/>
            <a:ext cx="252028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2001</a:t>
            </a:r>
            <a:r>
              <a:rPr lang="zh-CN" altLang="zh-CN" sz="1100" dirty="0">
                <a:latin typeface="微软雅黑" pitchFamily="34" charset="-122"/>
                <a:ea typeface="微软雅黑" pitchFamily="34" charset="-122"/>
              </a:rPr>
              <a:t>年，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ThinkPad S30 </a:t>
            </a:r>
            <a:r>
              <a:rPr lang="zh-CN" altLang="zh-CN" sz="1100" dirty="0">
                <a:latin typeface="微软雅黑" pitchFamily="34" charset="-122"/>
                <a:ea typeface="微软雅黑" pitchFamily="34" charset="-122"/>
              </a:rPr>
              <a:t>十周年限量机型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zh-CN" sz="1100" dirty="0">
                <a:latin typeface="微软雅黑" pitchFamily="34" charset="-122"/>
                <a:ea typeface="微软雅黑" pitchFamily="34" charset="-122"/>
              </a:rPr>
              <a:t>钢琴机 内建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Wi-Fi</a:t>
            </a:r>
            <a:r>
              <a:rPr lang="zh-CN" altLang="zh-CN" sz="1100" dirty="0">
                <a:latin typeface="微软雅黑" pitchFamily="34" charset="-122"/>
                <a:ea typeface="微软雅黑" pitchFamily="34" charset="-122"/>
              </a:rPr>
              <a:t>对应的无线网路模块和双天线。</a:t>
            </a:r>
            <a:endParaRPr lang="zh-CN" altLang="en-US" sz="11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4" name="Picture 2" descr="S3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105873"/>
            <a:ext cx="908709" cy="96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IBM THINKPAD TRANSNOTE-01 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9174" y="3241195"/>
            <a:ext cx="1296144" cy="86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/>
          <p:nvPr/>
        </p:nvSpPr>
        <p:spPr>
          <a:xfrm>
            <a:off x="1187624" y="3510011"/>
            <a:ext cx="28083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altLang="zh-CN" sz="1100" dirty="0" smtClean="0">
                <a:latin typeface="微软雅黑" pitchFamily="34" charset="-122"/>
                <a:ea typeface="微软雅黑" pitchFamily="34" charset="-122"/>
              </a:rPr>
              <a:t>2001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月推出的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Trans Note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，是一款具备手写板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(Handwriting Board)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和触摸屏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(Touch Panel)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的革命性产品</a:t>
            </a:r>
          </a:p>
        </p:txBody>
      </p:sp>
      <p:cxnSp>
        <p:nvCxnSpPr>
          <p:cNvPr id="16" name="直接连接符 15"/>
          <p:cNvCxnSpPr>
            <a:stCxn id="2" idx="3"/>
            <a:endCxn id="3" idx="1"/>
          </p:cNvCxnSpPr>
          <p:nvPr/>
        </p:nvCxnSpPr>
        <p:spPr>
          <a:xfrm>
            <a:off x="4139952" y="1431672"/>
            <a:ext cx="936104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139952" y="2499742"/>
            <a:ext cx="936104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4139952" y="3675526"/>
            <a:ext cx="936104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315989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V="1">
            <a:off x="-1" y="803993"/>
            <a:ext cx="9144001" cy="3495949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任意多边形 3"/>
          <p:cNvSpPr/>
          <p:nvPr/>
        </p:nvSpPr>
        <p:spPr>
          <a:xfrm>
            <a:off x="-282239" y="733531"/>
            <a:ext cx="9534759" cy="4646531"/>
          </a:xfrm>
          <a:custGeom>
            <a:avLst/>
            <a:gdLst>
              <a:gd name="connsiteX0" fmla="*/ 159488 w 9420446"/>
              <a:gd name="connsiteY0" fmla="*/ 3434316 h 4495356"/>
              <a:gd name="connsiteX1" fmla="*/ 106325 w 9420446"/>
              <a:gd name="connsiteY1" fmla="*/ 3444948 h 4495356"/>
              <a:gd name="connsiteX2" fmla="*/ 85060 w 9420446"/>
              <a:gd name="connsiteY2" fmla="*/ 3466214 h 4495356"/>
              <a:gd name="connsiteX3" fmla="*/ 53163 w 9420446"/>
              <a:gd name="connsiteY3" fmla="*/ 3476846 h 4495356"/>
              <a:gd name="connsiteX4" fmla="*/ 10632 w 9420446"/>
              <a:gd name="connsiteY4" fmla="*/ 3561907 h 4495356"/>
              <a:gd name="connsiteX5" fmla="*/ 0 w 9420446"/>
              <a:gd name="connsiteY5" fmla="*/ 3593804 h 4495356"/>
              <a:gd name="connsiteX6" fmla="*/ 10632 w 9420446"/>
              <a:gd name="connsiteY6" fmla="*/ 4146697 h 4495356"/>
              <a:gd name="connsiteX7" fmla="*/ 21265 w 9420446"/>
              <a:gd name="connsiteY7" fmla="*/ 4327451 h 4495356"/>
              <a:gd name="connsiteX8" fmla="*/ 42530 w 9420446"/>
              <a:gd name="connsiteY8" fmla="*/ 4391246 h 4495356"/>
              <a:gd name="connsiteX9" fmla="*/ 74428 w 9420446"/>
              <a:gd name="connsiteY9" fmla="*/ 4401879 h 4495356"/>
              <a:gd name="connsiteX10" fmla="*/ 393404 w 9420446"/>
              <a:gd name="connsiteY10" fmla="*/ 4391246 h 4495356"/>
              <a:gd name="connsiteX11" fmla="*/ 489097 w 9420446"/>
              <a:gd name="connsiteY11" fmla="*/ 4369981 h 4495356"/>
              <a:gd name="connsiteX12" fmla="*/ 552893 w 9420446"/>
              <a:gd name="connsiteY12" fmla="*/ 4348716 h 4495356"/>
              <a:gd name="connsiteX13" fmla="*/ 680483 w 9420446"/>
              <a:gd name="connsiteY13" fmla="*/ 4369981 h 4495356"/>
              <a:gd name="connsiteX14" fmla="*/ 744279 w 9420446"/>
              <a:gd name="connsiteY14" fmla="*/ 4391246 h 4495356"/>
              <a:gd name="connsiteX15" fmla="*/ 776176 w 9420446"/>
              <a:gd name="connsiteY15" fmla="*/ 4412511 h 4495356"/>
              <a:gd name="connsiteX16" fmla="*/ 850604 w 9420446"/>
              <a:gd name="connsiteY16" fmla="*/ 4433776 h 4495356"/>
              <a:gd name="connsiteX17" fmla="*/ 882502 w 9420446"/>
              <a:gd name="connsiteY17" fmla="*/ 4444409 h 4495356"/>
              <a:gd name="connsiteX18" fmla="*/ 1105786 w 9420446"/>
              <a:gd name="connsiteY18" fmla="*/ 4433776 h 4495356"/>
              <a:gd name="connsiteX19" fmla="*/ 1137683 w 9420446"/>
              <a:gd name="connsiteY19" fmla="*/ 4423144 h 4495356"/>
              <a:gd name="connsiteX20" fmla="*/ 1244009 w 9420446"/>
              <a:gd name="connsiteY20" fmla="*/ 4412511 h 4495356"/>
              <a:gd name="connsiteX21" fmla="*/ 1435395 w 9420446"/>
              <a:gd name="connsiteY21" fmla="*/ 4401879 h 4495356"/>
              <a:gd name="connsiteX22" fmla="*/ 1584251 w 9420446"/>
              <a:gd name="connsiteY22" fmla="*/ 4391246 h 4495356"/>
              <a:gd name="connsiteX23" fmla="*/ 1679944 w 9420446"/>
              <a:gd name="connsiteY23" fmla="*/ 4369981 h 4495356"/>
              <a:gd name="connsiteX24" fmla="*/ 1722474 w 9420446"/>
              <a:gd name="connsiteY24" fmla="*/ 4359348 h 4495356"/>
              <a:gd name="connsiteX25" fmla="*/ 1818167 w 9420446"/>
              <a:gd name="connsiteY25" fmla="*/ 4348716 h 4495356"/>
              <a:gd name="connsiteX26" fmla="*/ 1967023 w 9420446"/>
              <a:gd name="connsiteY26" fmla="*/ 4359348 h 4495356"/>
              <a:gd name="connsiteX27" fmla="*/ 2009553 w 9420446"/>
              <a:gd name="connsiteY27" fmla="*/ 4369981 h 4495356"/>
              <a:gd name="connsiteX28" fmla="*/ 2073349 w 9420446"/>
              <a:gd name="connsiteY28" fmla="*/ 4380614 h 4495356"/>
              <a:gd name="connsiteX29" fmla="*/ 2211572 w 9420446"/>
              <a:gd name="connsiteY29" fmla="*/ 4391246 h 4495356"/>
              <a:gd name="connsiteX30" fmla="*/ 2243470 w 9420446"/>
              <a:gd name="connsiteY30" fmla="*/ 4444409 h 4495356"/>
              <a:gd name="connsiteX31" fmla="*/ 3030279 w 9420446"/>
              <a:gd name="connsiteY31" fmla="*/ 4455042 h 4495356"/>
              <a:gd name="connsiteX32" fmla="*/ 3179135 w 9420446"/>
              <a:gd name="connsiteY32" fmla="*/ 4465674 h 4495356"/>
              <a:gd name="connsiteX33" fmla="*/ 3274828 w 9420446"/>
              <a:gd name="connsiteY33" fmla="*/ 4486939 h 4495356"/>
              <a:gd name="connsiteX34" fmla="*/ 4051004 w 9420446"/>
              <a:gd name="connsiteY34" fmla="*/ 4465674 h 4495356"/>
              <a:gd name="connsiteX35" fmla="*/ 4082902 w 9420446"/>
              <a:gd name="connsiteY35" fmla="*/ 4455042 h 4495356"/>
              <a:gd name="connsiteX36" fmla="*/ 4146697 w 9420446"/>
              <a:gd name="connsiteY36" fmla="*/ 4444409 h 4495356"/>
              <a:gd name="connsiteX37" fmla="*/ 4253023 w 9420446"/>
              <a:gd name="connsiteY37" fmla="*/ 4412511 h 4495356"/>
              <a:gd name="connsiteX38" fmla="*/ 4391246 w 9420446"/>
              <a:gd name="connsiteY38" fmla="*/ 4391246 h 4495356"/>
              <a:gd name="connsiteX39" fmla="*/ 4699590 w 9420446"/>
              <a:gd name="connsiteY39" fmla="*/ 4380614 h 4495356"/>
              <a:gd name="connsiteX40" fmla="*/ 5050465 w 9420446"/>
              <a:gd name="connsiteY40" fmla="*/ 4380614 h 4495356"/>
              <a:gd name="connsiteX41" fmla="*/ 5092995 w 9420446"/>
              <a:gd name="connsiteY41" fmla="*/ 4391246 h 4495356"/>
              <a:gd name="connsiteX42" fmla="*/ 5178056 w 9420446"/>
              <a:gd name="connsiteY42" fmla="*/ 4401879 h 4495356"/>
              <a:gd name="connsiteX43" fmla="*/ 5316279 w 9420446"/>
              <a:gd name="connsiteY43" fmla="*/ 4423144 h 4495356"/>
              <a:gd name="connsiteX44" fmla="*/ 5358809 w 9420446"/>
              <a:gd name="connsiteY44" fmla="*/ 4433776 h 4495356"/>
              <a:gd name="connsiteX45" fmla="*/ 5932967 w 9420446"/>
              <a:gd name="connsiteY45" fmla="*/ 4423144 h 4495356"/>
              <a:gd name="connsiteX46" fmla="*/ 6081823 w 9420446"/>
              <a:gd name="connsiteY46" fmla="*/ 4433776 h 4495356"/>
              <a:gd name="connsiteX47" fmla="*/ 6283842 w 9420446"/>
              <a:gd name="connsiteY47" fmla="*/ 4444409 h 4495356"/>
              <a:gd name="connsiteX48" fmla="*/ 6560288 w 9420446"/>
              <a:gd name="connsiteY48" fmla="*/ 4444409 h 4495356"/>
              <a:gd name="connsiteX49" fmla="*/ 6666614 w 9420446"/>
              <a:gd name="connsiteY49" fmla="*/ 4423144 h 4495356"/>
              <a:gd name="connsiteX50" fmla="*/ 6751674 w 9420446"/>
              <a:gd name="connsiteY50" fmla="*/ 4401879 h 4495356"/>
              <a:gd name="connsiteX51" fmla="*/ 6783572 w 9420446"/>
              <a:gd name="connsiteY51" fmla="*/ 4391246 h 4495356"/>
              <a:gd name="connsiteX52" fmla="*/ 6932428 w 9420446"/>
              <a:gd name="connsiteY52" fmla="*/ 4380614 h 4495356"/>
              <a:gd name="connsiteX53" fmla="*/ 7081283 w 9420446"/>
              <a:gd name="connsiteY53" fmla="*/ 4401879 h 4495356"/>
              <a:gd name="connsiteX54" fmla="*/ 7123814 w 9420446"/>
              <a:gd name="connsiteY54" fmla="*/ 4412511 h 4495356"/>
              <a:gd name="connsiteX55" fmla="*/ 7208874 w 9420446"/>
              <a:gd name="connsiteY55" fmla="*/ 4433776 h 4495356"/>
              <a:gd name="connsiteX56" fmla="*/ 7347097 w 9420446"/>
              <a:gd name="connsiteY56" fmla="*/ 4444409 h 4495356"/>
              <a:gd name="connsiteX57" fmla="*/ 7410893 w 9420446"/>
              <a:gd name="connsiteY57" fmla="*/ 4455042 h 4495356"/>
              <a:gd name="connsiteX58" fmla="*/ 7442790 w 9420446"/>
              <a:gd name="connsiteY58" fmla="*/ 4465674 h 4495356"/>
              <a:gd name="connsiteX59" fmla="*/ 7836195 w 9420446"/>
              <a:gd name="connsiteY59" fmla="*/ 4476307 h 4495356"/>
              <a:gd name="connsiteX60" fmla="*/ 8527311 w 9420446"/>
              <a:gd name="connsiteY60" fmla="*/ 4476307 h 4495356"/>
              <a:gd name="connsiteX61" fmla="*/ 8569842 w 9420446"/>
              <a:gd name="connsiteY61" fmla="*/ 4465674 h 4495356"/>
              <a:gd name="connsiteX62" fmla="*/ 8654902 w 9420446"/>
              <a:gd name="connsiteY62" fmla="*/ 4433776 h 4495356"/>
              <a:gd name="connsiteX63" fmla="*/ 8718697 w 9420446"/>
              <a:gd name="connsiteY63" fmla="*/ 4412511 h 4495356"/>
              <a:gd name="connsiteX64" fmla="*/ 8803758 w 9420446"/>
              <a:gd name="connsiteY64" fmla="*/ 4380614 h 4495356"/>
              <a:gd name="connsiteX65" fmla="*/ 8856921 w 9420446"/>
              <a:gd name="connsiteY65" fmla="*/ 4369981 h 4495356"/>
              <a:gd name="connsiteX66" fmla="*/ 8920716 w 9420446"/>
              <a:gd name="connsiteY66" fmla="*/ 4348716 h 4495356"/>
              <a:gd name="connsiteX67" fmla="*/ 9016409 w 9420446"/>
              <a:gd name="connsiteY67" fmla="*/ 4359348 h 4495356"/>
              <a:gd name="connsiteX68" fmla="*/ 9037674 w 9420446"/>
              <a:gd name="connsiteY68" fmla="*/ 4380614 h 4495356"/>
              <a:gd name="connsiteX69" fmla="*/ 9101470 w 9420446"/>
              <a:gd name="connsiteY69" fmla="*/ 4412511 h 4495356"/>
              <a:gd name="connsiteX70" fmla="*/ 9165265 w 9420446"/>
              <a:gd name="connsiteY70" fmla="*/ 4444409 h 4495356"/>
              <a:gd name="connsiteX71" fmla="*/ 9260958 w 9420446"/>
              <a:gd name="connsiteY71" fmla="*/ 4423144 h 4495356"/>
              <a:gd name="connsiteX72" fmla="*/ 9324753 w 9420446"/>
              <a:gd name="connsiteY72" fmla="*/ 4380614 h 4495356"/>
              <a:gd name="connsiteX73" fmla="*/ 9377916 w 9420446"/>
              <a:gd name="connsiteY73" fmla="*/ 4338083 h 4495356"/>
              <a:gd name="connsiteX74" fmla="*/ 9399181 w 9420446"/>
              <a:gd name="connsiteY74" fmla="*/ 4274288 h 4495356"/>
              <a:gd name="connsiteX75" fmla="*/ 9420446 w 9420446"/>
              <a:gd name="connsiteY75" fmla="*/ 4114800 h 4495356"/>
              <a:gd name="connsiteX76" fmla="*/ 9409814 w 9420446"/>
              <a:gd name="connsiteY76" fmla="*/ 2849525 h 4495356"/>
              <a:gd name="connsiteX77" fmla="*/ 9399181 w 9420446"/>
              <a:gd name="connsiteY77" fmla="*/ 2796362 h 4495356"/>
              <a:gd name="connsiteX78" fmla="*/ 9377916 w 9420446"/>
              <a:gd name="connsiteY78" fmla="*/ 2711302 h 4495356"/>
              <a:gd name="connsiteX79" fmla="*/ 9367283 w 9420446"/>
              <a:gd name="connsiteY79" fmla="*/ 2626242 h 4495356"/>
              <a:gd name="connsiteX80" fmla="*/ 9377916 w 9420446"/>
              <a:gd name="connsiteY80" fmla="*/ 2445488 h 4495356"/>
              <a:gd name="connsiteX81" fmla="*/ 9388549 w 9420446"/>
              <a:gd name="connsiteY81" fmla="*/ 2371060 h 4495356"/>
              <a:gd name="connsiteX82" fmla="*/ 9399181 w 9420446"/>
              <a:gd name="connsiteY82" fmla="*/ 2211572 h 4495356"/>
              <a:gd name="connsiteX83" fmla="*/ 9409814 w 9420446"/>
              <a:gd name="connsiteY83" fmla="*/ 2105246 h 4495356"/>
              <a:gd name="connsiteX84" fmla="*/ 9399181 w 9420446"/>
              <a:gd name="connsiteY84" fmla="*/ 1743739 h 4495356"/>
              <a:gd name="connsiteX85" fmla="*/ 9420446 w 9420446"/>
              <a:gd name="connsiteY85" fmla="*/ 733646 h 4495356"/>
              <a:gd name="connsiteX86" fmla="*/ 9409814 w 9420446"/>
              <a:gd name="connsiteY86" fmla="*/ 138223 h 4495356"/>
              <a:gd name="connsiteX87" fmla="*/ 9388549 w 9420446"/>
              <a:gd name="connsiteY87" fmla="*/ 63795 h 4495356"/>
              <a:gd name="connsiteX88" fmla="*/ 9367283 w 9420446"/>
              <a:gd name="connsiteY88" fmla="*/ 42530 h 4495356"/>
              <a:gd name="connsiteX89" fmla="*/ 9314121 w 9420446"/>
              <a:gd name="connsiteY89" fmla="*/ 0 h 4495356"/>
              <a:gd name="connsiteX90" fmla="*/ 9292856 w 9420446"/>
              <a:gd name="connsiteY90" fmla="*/ 10632 h 4495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9420446" h="4495356">
                <a:moveTo>
                  <a:pt x="159488" y="3434316"/>
                </a:moveTo>
                <a:cubicBezTo>
                  <a:pt x="141767" y="3437860"/>
                  <a:pt x="122936" y="3437829"/>
                  <a:pt x="106325" y="3444948"/>
                </a:cubicBezTo>
                <a:cubicBezTo>
                  <a:pt x="97111" y="3448897"/>
                  <a:pt x="93656" y="3461056"/>
                  <a:pt x="85060" y="3466214"/>
                </a:cubicBezTo>
                <a:cubicBezTo>
                  <a:pt x="75450" y="3471980"/>
                  <a:pt x="63795" y="3473302"/>
                  <a:pt x="53163" y="3476846"/>
                </a:cubicBezTo>
                <a:cubicBezTo>
                  <a:pt x="16046" y="3513961"/>
                  <a:pt x="35067" y="3488601"/>
                  <a:pt x="10632" y="3561907"/>
                </a:cubicBezTo>
                <a:lnTo>
                  <a:pt x="0" y="3593804"/>
                </a:lnTo>
                <a:cubicBezTo>
                  <a:pt x="3544" y="3778102"/>
                  <a:pt x="5291" y="3962443"/>
                  <a:pt x="10632" y="4146697"/>
                </a:cubicBezTo>
                <a:cubicBezTo>
                  <a:pt x="12381" y="4207027"/>
                  <a:pt x="13459" y="4267602"/>
                  <a:pt x="21265" y="4327451"/>
                </a:cubicBezTo>
                <a:cubicBezTo>
                  <a:pt x="24164" y="4349678"/>
                  <a:pt x="21265" y="4384157"/>
                  <a:pt x="42530" y="4391246"/>
                </a:cubicBezTo>
                <a:lnTo>
                  <a:pt x="74428" y="4401879"/>
                </a:lnTo>
                <a:cubicBezTo>
                  <a:pt x="180753" y="4398335"/>
                  <a:pt x="287193" y="4397315"/>
                  <a:pt x="393404" y="4391246"/>
                </a:cubicBezTo>
                <a:cubicBezTo>
                  <a:pt x="405909" y="4390531"/>
                  <a:pt x="473498" y="4374661"/>
                  <a:pt x="489097" y="4369981"/>
                </a:cubicBezTo>
                <a:cubicBezTo>
                  <a:pt x="510567" y="4363540"/>
                  <a:pt x="552893" y="4348716"/>
                  <a:pt x="552893" y="4348716"/>
                </a:cubicBezTo>
                <a:cubicBezTo>
                  <a:pt x="613215" y="4356256"/>
                  <a:pt x="630299" y="4354926"/>
                  <a:pt x="680483" y="4369981"/>
                </a:cubicBezTo>
                <a:cubicBezTo>
                  <a:pt x="701953" y="4376422"/>
                  <a:pt x="744279" y="4391246"/>
                  <a:pt x="744279" y="4391246"/>
                </a:cubicBezTo>
                <a:cubicBezTo>
                  <a:pt x="754911" y="4398334"/>
                  <a:pt x="764747" y="4406796"/>
                  <a:pt x="776176" y="4412511"/>
                </a:cubicBezTo>
                <a:cubicBezTo>
                  <a:pt x="793175" y="4421011"/>
                  <a:pt x="834700" y="4429232"/>
                  <a:pt x="850604" y="4433776"/>
                </a:cubicBezTo>
                <a:cubicBezTo>
                  <a:pt x="861381" y="4436855"/>
                  <a:pt x="871869" y="4440865"/>
                  <a:pt x="882502" y="4444409"/>
                </a:cubicBezTo>
                <a:cubicBezTo>
                  <a:pt x="956930" y="4440865"/>
                  <a:pt x="1031531" y="4439964"/>
                  <a:pt x="1105786" y="4433776"/>
                </a:cubicBezTo>
                <a:cubicBezTo>
                  <a:pt x="1116955" y="4432845"/>
                  <a:pt x="1126606" y="4424848"/>
                  <a:pt x="1137683" y="4423144"/>
                </a:cubicBezTo>
                <a:cubicBezTo>
                  <a:pt x="1172888" y="4417728"/>
                  <a:pt x="1208481" y="4415049"/>
                  <a:pt x="1244009" y="4412511"/>
                </a:cubicBezTo>
                <a:cubicBezTo>
                  <a:pt x="1307740" y="4407959"/>
                  <a:pt x="1371626" y="4405865"/>
                  <a:pt x="1435395" y="4401879"/>
                </a:cubicBezTo>
                <a:lnTo>
                  <a:pt x="1584251" y="4391246"/>
                </a:lnTo>
                <a:cubicBezTo>
                  <a:pt x="1688009" y="4365308"/>
                  <a:pt x="1558413" y="4396989"/>
                  <a:pt x="1679944" y="4369981"/>
                </a:cubicBezTo>
                <a:cubicBezTo>
                  <a:pt x="1694209" y="4366811"/>
                  <a:pt x="1708031" y="4361570"/>
                  <a:pt x="1722474" y="4359348"/>
                </a:cubicBezTo>
                <a:cubicBezTo>
                  <a:pt x="1754195" y="4354468"/>
                  <a:pt x="1786269" y="4352260"/>
                  <a:pt x="1818167" y="4348716"/>
                </a:cubicBezTo>
                <a:cubicBezTo>
                  <a:pt x="1867786" y="4352260"/>
                  <a:pt x="1917582" y="4353855"/>
                  <a:pt x="1967023" y="4359348"/>
                </a:cubicBezTo>
                <a:cubicBezTo>
                  <a:pt x="1981547" y="4360962"/>
                  <a:pt x="1995224" y="4367115"/>
                  <a:pt x="2009553" y="4369981"/>
                </a:cubicBezTo>
                <a:cubicBezTo>
                  <a:pt x="2030693" y="4374209"/>
                  <a:pt x="2051909" y="4378357"/>
                  <a:pt x="2073349" y="4380614"/>
                </a:cubicBezTo>
                <a:cubicBezTo>
                  <a:pt x="2119306" y="4385451"/>
                  <a:pt x="2165498" y="4387702"/>
                  <a:pt x="2211572" y="4391246"/>
                </a:cubicBezTo>
                <a:cubicBezTo>
                  <a:pt x="2214786" y="4400890"/>
                  <a:pt x="2223749" y="4443631"/>
                  <a:pt x="2243470" y="4444409"/>
                </a:cubicBezTo>
                <a:cubicBezTo>
                  <a:pt x="2505560" y="4454755"/>
                  <a:pt x="2768009" y="4451498"/>
                  <a:pt x="3030279" y="4455042"/>
                </a:cubicBezTo>
                <a:cubicBezTo>
                  <a:pt x="3079898" y="4458586"/>
                  <a:pt x="3129663" y="4460466"/>
                  <a:pt x="3179135" y="4465674"/>
                </a:cubicBezTo>
                <a:cubicBezTo>
                  <a:pt x="3202440" y="4468127"/>
                  <a:pt x="3250496" y="4480856"/>
                  <a:pt x="3274828" y="4486939"/>
                </a:cubicBezTo>
                <a:cubicBezTo>
                  <a:pt x="3354388" y="4485282"/>
                  <a:pt x="3885878" y="4477469"/>
                  <a:pt x="4051004" y="4465674"/>
                </a:cubicBezTo>
                <a:cubicBezTo>
                  <a:pt x="4062183" y="4464875"/>
                  <a:pt x="4071961" y="4457473"/>
                  <a:pt x="4082902" y="4455042"/>
                </a:cubicBezTo>
                <a:cubicBezTo>
                  <a:pt x="4103947" y="4450365"/>
                  <a:pt x="4125782" y="4449638"/>
                  <a:pt x="4146697" y="4444409"/>
                </a:cubicBezTo>
                <a:cubicBezTo>
                  <a:pt x="4255156" y="4417294"/>
                  <a:pt x="4168668" y="4429382"/>
                  <a:pt x="4253023" y="4412511"/>
                </a:cubicBezTo>
                <a:cubicBezTo>
                  <a:pt x="4271311" y="4408853"/>
                  <a:pt x="4377114" y="4392031"/>
                  <a:pt x="4391246" y="4391246"/>
                </a:cubicBezTo>
                <a:cubicBezTo>
                  <a:pt x="4493930" y="4385541"/>
                  <a:pt x="4596809" y="4384158"/>
                  <a:pt x="4699590" y="4380614"/>
                </a:cubicBezTo>
                <a:cubicBezTo>
                  <a:pt x="4844262" y="4351679"/>
                  <a:pt x="4766911" y="4362892"/>
                  <a:pt x="5050465" y="4380614"/>
                </a:cubicBezTo>
                <a:cubicBezTo>
                  <a:pt x="5065049" y="4381526"/>
                  <a:pt x="5078581" y="4388844"/>
                  <a:pt x="5092995" y="4391246"/>
                </a:cubicBezTo>
                <a:cubicBezTo>
                  <a:pt x="5121181" y="4395944"/>
                  <a:pt x="5149702" y="4398335"/>
                  <a:pt x="5178056" y="4401879"/>
                </a:cubicBezTo>
                <a:cubicBezTo>
                  <a:pt x="5252061" y="4426546"/>
                  <a:pt x="5172370" y="4402586"/>
                  <a:pt x="5316279" y="4423144"/>
                </a:cubicBezTo>
                <a:cubicBezTo>
                  <a:pt x="5330745" y="4425211"/>
                  <a:pt x="5344632" y="4430232"/>
                  <a:pt x="5358809" y="4433776"/>
                </a:cubicBezTo>
                <a:lnTo>
                  <a:pt x="5932967" y="4423144"/>
                </a:lnTo>
                <a:cubicBezTo>
                  <a:pt x="5982712" y="4423144"/>
                  <a:pt x="6032169" y="4430767"/>
                  <a:pt x="6081823" y="4433776"/>
                </a:cubicBezTo>
                <a:lnTo>
                  <a:pt x="6283842" y="4444409"/>
                </a:lnTo>
                <a:cubicBezTo>
                  <a:pt x="6389218" y="4479536"/>
                  <a:pt x="6333133" y="4465060"/>
                  <a:pt x="6560288" y="4444409"/>
                </a:cubicBezTo>
                <a:cubicBezTo>
                  <a:pt x="6596283" y="4441137"/>
                  <a:pt x="6632325" y="4434574"/>
                  <a:pt x="6666614" y="4423144"/>
                </a:cubicBezTo>
                <a:cubicBezTo>
                  <a:pt x="6739524" y="4398839"/>
                  <a:pt x="6649034" y="4427539"/>
                  <a:pt x="6751674" y="4401879"/>
                </a:cubicBezTo>
                <a:cubicBezTo>
                  <a:pt x="6762547" y="4399161"/>
                  <a:pt x="6772441" y="4392556"/>
                  <a:pt x="6783572" y="4391246"/>
                </a:cubicBezTo>
                <a:cubicBezTo>
                  <a:pt x="6832976" y="4385434"/>
                  <a:pt x="6882809" y="4384158"/>
                  <a:pt x="6932428" y="4380614"/>
                </a:cubicBezTo>
                <a:cubicBezTo>
                  <a:pt x="7016040" y="4389904"/>
                  <a:pt x="7013567" y="4386831"/>
                  <a:pt x="7081283" y="4401879"/>
                </a:cubicBezTo>
                <a:cubicBezTo>
                  <a:pt x="7095548" y="4405049"/>
                  <a:pt x="7109763" y="4408496"/>
                  <a:pt x="7123814" y="4412511"/>
                </a:cubicBezTo>
                <a:cubicBezTo>
                  <a:pt x="7165985" y="4424560"/>
                  <a:pt x="7155800" y="4427879"/>
                  <a:pt x="7208874" y="4433776"/>
                </a:cubicBezTo>
                <a:cubicBezTo>
                  <a:pt x="7254802" y="4438879"/>
                  <a:pt x="7301023" y="4440865"/>
                  <a:pt x="7347097" y="4444409"/>
                </a:cubicBezTo>
                <a:cubicBezTo>
                  <a:pt x="7368362" y="4447953"/>
                  <a:pt x="7389848" y="4450365"/>
                  <a:pt x="7410893" y="4455042"/>
                </a:cubicBezTo>
                <a:cubicBezTo>
                  <a:pt x="7421834" y="4457473"/>
                  <a:pt x="7431597" y="4465114"/>
                  <a:pt x="7442790" y="4465674"/>
                </a:cubicBezTo>
                <a:cubicBezTo>
                  <a:pt x="7573809" y="4472225"/>
                  <a:pt x="7705060" y="4472763"/>
                  <a:pt x="7836195" y="4476307"/>
                </a:cubicBezTo>
                <a:cubicBezTo>
                  <a:pt x="8118309" y="4507651"/>
                  <a:pt x="7967039" y="4494983"/>
                  <a:pt x="8527311" y="4476307"/>
                </a:cubicBezTo>
                <a:cubicBezTo>
                  <a:pt x="8541916" y="4475820"/>
                  <a:pt x="8555665" y="4469218"/>
                  <a:pt x="8569842" y="4465674"/>
                </a:cubicBezTo>
                <a:cubicBezTo>
                  <a:pt x="8625351" y="4428668"/>
                  <a:pt x="8577082" y="4455000"/>
                  <a:pt x="8654902" y="4433776"/>
                </a:cubicBezTo>
                <a:cubicBezTo>
                  <a:pt x="8676527" y="4427878"/>
                  <a:pt x="8697885" y="4420836"/>
                  <a:pt x="8718697" y="4412511"/>
                </a:cubicBezTo>
                <a:cubicBezTo>
                  <a:pt x="8734968" y="4406003"/>
                  <a:pt x="8781528" y="4386171"/>
                  <a:pt x="8803758" y="4380614"/>
                </a:cubicBezTo>
                <a:cubicBezTo>
                  <a:pt x="8821290" y="4376231"/>
                  <a:pt x="8839486" y="4374736"/>
                  <a:pt x="8856921" y="4369981"/>
                </a:cubicBezTo>
                <a:cubicBezTo>
                  <a:pt x="8878546" y="4364083"/>
                  <a:pt x="8920716" y="4348716"/>
                  <a:pt x="8920716" y="4348716"/>
                </a:cubicBezTo>
                <a:cubicBezTo>
                  <a:pt x="8952614" y="4352260"/>
                  <a:pt x="8985446" y="4350903"/>
                  <a:pt x="9016409" y="4359348"/>
                </a:cubicBezTo>
                <a:cubicBezTo>
                  <a:pt x="9026080" y="4361986"/>
                  <a:pt x="9029846" y="4374352"/>
                  <a:pt x="9037674" y="4380614"/>
                </a:cubicBezTo>
                <a:cubicBezTo>
                  <a:pt x="9067118" y="4404170"/>
                  <a:pt x="9067780" y="4401282"/>
                  <a:pt x="9101470" y="4412511"/>
                </a:cubicBezTo>
                <a:cubicBezTo>
                  <a:pt x="9117597" y="4423263"/>
                  <a:pt x="9143255" y="4444409"/>
                  <a:pt x="9165265" y="4444409"/>
                </a:cubicBezTo>
                <a:cubicBezTo>
                  <a:pt x="9202686" y="4444409"/>
                  <a:pt x="9228067" y="4434107"/>
                  <a:pt x="9260958" y="4423144"/>
                </a:cubicBezTo>
                <a:cubicBezTo>
                  <a:pt x="9282223" y="4408967"/>
                  <a:pt x="9306682" y="4398686"/>
                  <a:pt x="9324753" y="4380614"/>
                </a:cubicBezTo>
                <a:cubicBezTo>
                  <a:pt x="9355054" y="4350312"/>
                  <a:pt x="9337677" y="4364909"/>
                  <a:pt x="9377916" y="4338083"/>
                </a:cubicBezTo>
                <a:cubicBezTo>
                  <a:pt x="9385004" y="4316818"/>
                  <a:pt x="9396706" y="4296566"/>
                  <a:pt x="9399181" y="4274288"/>
                </a:cubicBezTo>
                <a:cubicBezTo>
                  <a:pt x="9412195" y="4157169"/>
                  <a:pt x="9404538" y="4210252"/>
                  <a:pt x="9420446" y="4114800"/>
                </a:cubicBezTo>
                <a:cubicBezTo>
                  <a:pt x="9416902" y="3693042"/>
                  <a:pt x="9416616" y="3271243"/>
                  <a:pt x="9409814" y="2849525"/>
                </a:cubicBezTo>
                <a:cubicBezTo>
                  <a:pt x="9409523" y="2831455"/>
                  <a:pt x="9403245" y="2813971"/>
                  <a:pt x="9399181" y="2796362"/>
                </a:cubicBezTo>
                <a:cubicBezTo>
                  <a:pt x="9392609" y="2767885"/>
                  <a:pt x="9381541" y="2740302"/>
                  <a:pt x="9377916" y="2711302"/>
                </a:cubicBezTo>
                <a:lnTo>
                  <a:pt x="9367283" y="2626242"/>
                </a:lnTo>
                <a:cubicBezTo>
                  <a:pt x="9370827" y="2565991"/>
                  <a:pt x="9372904" y="2505635"/>
                  <a:pt x="9377916" y="2445488"/>
                </a:cubicBezTo>
                <a:cubicBezTo>
                  <a:pt x="9379997" y="2420513"/>
                  <a:pt x="9386280" y="2396018"/>
                  <a:pt x="9388549" y="2371060"/>
                </a:cubicBezTo>
                <a:cubicBezTo>
                  <a:pt x="9393373" y="2317998"/>
                  <a:pt x="9394932" y="2264683"/>
                  <a:pt x="9399181" y="2211572"/>
                </a:cubicBezTo>
                <a:cubicBezTo>
                  <a:pt x="9402021" y="2176067"/>
                  <a:pt x="9406270" y="2140688"/>
                  <a:pt x="9409814" y="2105246"/>
                </a:cubicBezTo>
                <a:cubicBezTo>
                  <a:pt x="9406270" y="1984744"/>
                  <a:pt x="9399181" y="1864293"/>
                  <a:pt x="9399181" y="1743739"/>
                </a:cubicBezTo>
                <a:cubicBezTo>
                  <a:pt x="9399181" y="1146977"/>
                  <a:pt x="9401595" y="1148382"/>
                  <a:pt x="9420446" y="733646"/>
                </a:cubicBezTo>
                <a:cubicBezTo>
                  <a:pt x="9416902" y="535172"/>
                  <a:pt x="9416427" y="336619"/>
                  <a:pt x="9409814" y="138223"/>
                </a:cubicBezTo>
                <a:cubicBezTo>
                  <a:pt x="9409651" y="133320"/>
                  <a:pt x="9393687" y="72358"/>
                  <a:pt x="9388549" y="63795"/>
                </a:cubicBezTo>
                <a:cubicBezTo>
                  <a:pt x="9383391" y="55199"/>
                  <a:pt x="9373545" y="50358"/>
                  <a:pt x="9367283" y="42530"/>
                </a:cubicBezTo>
                <a:cubicBezTo>
                  <a:pt x="9347688" y="18037"/>
                  <a:pt x="9351224" y="0"/>
                  <a:pt x="9314121" y="0"/>
                </a:cubicBezTo>
                <a:cubicBezTo>
                  <a:pt x="9306196" y="0"/>
                  <a:pt x="9299944" y="7088"/>
                  <a:pt x="9292856" y="10632"/>
                </a:cubicBezTo>
              </a:path>
            </a:pathLst>
          </a:custGeom>
          <a:solidFill>
            <a:schemeClr val="accent2"/>
          </a:solidFill>
          <a:ln>
            <a:solidFill>
              <a:srgbClr val="DC1F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67544" y="365617"/>
            <a:ext cx="288032" cy="2619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4098" name="Picture 2" descr="2002 Thx30－1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2399"/>
            <a:ext cx="1656184" cy="132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IBM THINKPAD T40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4976" y="1125064"/>
            <a:ext cx="1583606" cy="1363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628556" y="341236"/>
            <a:ext cx="1557733" cy="124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线形标注 2(无边框) 12"/>
          <p:cNvSpPr/>
          <p:nvPr/>
        </p:nvSpPr>
        <p:spPr>
          <a:xfrm>
            <a:off x="2208524" y="4155488"/>
            <a:ext cx="3096344" cy="987574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87711"/>
              <a:gd name="adj6" fmla="val -28257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2002</a:t>
            </a:r>
            <a:r>
              <a:rPr lang="zh-CN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年，集</a:t>
            </a:r>
            <a:r>
              <a:rPr lang="en-US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25</a:t>
            </a:r>
            <a:r>
              <a:rPr lang="zh-CN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项专利于一身的</a:t>
            </a:r>
            <a:r>
              <a:rPr lang="en-US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ThinkPad X30</a:t>
            </a:r>
            <a:r>
              <a:rPr lang="zh-CN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笔记本电脑，因为它细腻而不张扬的设计，被亲切地称为黑色精灵。</a:t>
            </a:r>
            <a:endParaRPr lang="zh-CN" altLang="en-US" sz="1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线形标注 2(无边框) 16"/>
          <p:cNvSpPr/>
          <p:nvPr/>
        </p:nvSpPr>
        <p:spPr>
          <a:xfrm>
            <a:off x="4643438" y="3305299"/>
            <a:ext cx="3096344" cy="987574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82902"/>
              <a:gd name="adj6" fmla="val -28640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2003</a:t>
            </a:r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年，</a:t>
            </a:r>
            <a:r>
              <a:rPr lang="en-US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史上又一杰作</a:t>
            </a:r>
            <a:r>
              <a:rPr lang="en-US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ThinkPad T40</a:t>
            </a:r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诞生，采用主动硬盘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保护系统用来</a:t>
            </a:r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减少硬盘在受到碰撞后崩溃的概率</a:t>
            </a:r>
          </a:p>
        </p:txBody>
      </p:sp>
      <p:sp>
        <p:nvSpPr>
          <p:cNvPr id="18" name="线形标注 2(无边框) 17"/>
          <p:cNvSpPr/>
          <p:nvPr/>
        </p:nvSpPr>
        <p:spPr>
          <a:xfrm>
            <a:off x="6121749" y="2317725"/>
            <a:ext cx="2842739" cy="987574"/>
          </a:xfrm>
          <a:prstGeom prst="callout2">
            <a:avLst>
              <a:gd name="adj1" fmla="val 18750"/>
              <a:gd name="adj2" fmla="val -8333"/>
              <a:gd name="adj3" fmla="val -5299"/>
              <a:gd name="adj4" fmla="val -13599"/>
              <a:gd name="adj5" fmla="val -52839"/>
              <a:gd name="adj6" fmla="val -13341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2004</a:t>
            </a:r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月，</a:t>
            </a:r>
            <a:r>
              <a:rPr lang="en-US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IBM</a:t>
            </a:r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首款带有指纹识别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器的</a:t>
            </a:r>
            <a:r>
              <a:rPr lang="en-US" altLang="zh-CN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ThinkPad </a:t>
            </a:r>
            <a:r>
              <a:rPr lang="en-US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T42</a:t>
            </a:r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面世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。将</a:t>
            </a:r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一个指纹识别器和嵌入式安全子系统</a:t>
            </a:r>
            <a:r>
              <a:rPr lang="en-US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(ESS)</a:t>
            </a:r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相结合，提高了整个</a:t>
            </a:r>
            <a:r>
              <a:rPr lang="en-US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PC</a:t>
            </a:r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行业的安全标准。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5576" y="311909"/>
            <a:ext cx="5832648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经典机型一览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（第二代</a:t>
            </a:r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1999——2005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年）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88849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V="1">
            <a:off x="0" y="0"/>
            <a:ext cx="4580384" cy="771526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4580384" y="0"/>
            <a:ext cx="0" cy="514350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V="1">
            <a:off x="4567531" y="4371974"/>
            <a:ext cx="4580384" cy="771526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组合 57"/>
          <p:cNvGrpSpPr/>
          <p:nvPr/>
        </p:nvGrpSpPr>
        <p:grpSpPr>
          <a:xfrm>
            <a:off x="562000" y="1238463"/>
            <a:ext cx="3456384" cy="2843714"/>
            <a:chOff x="562000" y="1238463"/>
            <a:chExt cx="3456384" cy="2843714"/>
          </a:xfrm>
        </p:grpSpPr>
        <p:pic>
          <p:nvPicPr>
            <p:cNvPr id="54" name="Picture 2" descr="C:\Documents and Settings\Z61t\桌面\490315493_962f462229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70002" y="1238463"/>
              <a:ext cx="2115984" cy="1946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" name="TextBox 55"/>
            <p:cNvSpPr txBox="1"/>
            <p:nvPr/>
          </p:nvSpPr>
          <p:spPr>
            <a:xfrm>
              <a:off x="562000" y="3435846"/>
              <a:ext cx="34563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altLang="zh-CN" sz="1200" dirty="0"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lang="en-US" altLang="zh-CN" sz="1200" dirty="0">
                  <a:latin typeface="微软雅黑" pitchFamily="34" charset="-122"/>
                  <a:ea typeface="微软雅黑" pitchFamily="34" charset="-122"/>
                </a:rPr>
                <a:t>5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月</a:t>
              </a:r>
              <a:r>
                <a:rPr lang="en-US" altLang="zh-CN" sz="1200" dirty="0">
                  <a:latin typeface="微软雅黑" pitchFamily="34" charset="-122"/>
                  <a:ea typeface="微软雅黑" pitchFamily="34" charset="-122"/>
                </a:rPr>
                <a:t>14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日，支持迅驰四代  </a:t>
              </a:r>
              <a:r>
                <a:rPr lang="en-US" altLang="zh-CN" sz="1200" dirty="0">
                  <a:latin typeface="微软雅黑" pitchFamily="34" charset="-122"/>
                  <a:ea typeface="微软雅黑" pitchFamily="34" charset="-122"/>
                </a:rPr>
                <a:t>Santa Rosa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设</a:t>
              </a:r>
              <a:r>
                <a:rPr lang="en-US" altLang="zh-CN" sz="1200" dirty="0">
                  <a:latin typeface="微软雅黑" pitchFamily="34" charset="-122"/>
                  <a:ea typeface="微软雅黑" pitchFamily="34" charset="-122"/>
                </a:rPr>
                <a:t>t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弄设 的</a:t>
              </a:r>
              <a:r>
                <a:rPr lang="en-US" altLang="zh-CN" sz="1200" dirty="0">
                  <a:latin typeface="微软雅黑" pitchFamily="34" charset="-122"/>
                  <a:ea typeface="微软雅黑" pitchFamily="34" charset="-122"/>
                </a:rPr>
                <a:t>ThinkPad T61 </a:t>
              </a:r>
              <a:r>
                <a:rPr lang="zh-CN" altLang="en-US" sz="1200" dirty="0" smtClean="0">
                  <a:latin typeface="微软雅黑" pitchFamily="34" charset="-122"/>
                  <a:ea typeface="微软雅黑" pitchFamily="34" charset="-122"/>
                </a:rPr>
                <a:t>发布</a:t>
              </a:r>
              <a:r>
                <a:rPr lang="en-US" altLang="zh-CN" sz="1200" dirty="0" smtClean="0">
                  <a:latin typeface="微软雅黑" pitchFamily="34" charset="-122"/>
                  <a:ea typeface="微软雅黑" pitchFamily="34" charset="-122"/>
                </a:rPr>
                <a:t>.</a:t>
              </a:r>
              <a:r>
                <a:rPr lang="zh-CN" altLang="en-US" sz="1200" dirty="0" smtClean="0">
                  <a:latin typeface="微软雅黑" pitchFamily="34" charset="-122"/>
                  <a:ea typeface="微软雅黑" pitchFamily="34" charset="-122"/>
                </a:rPr>
                <a:t>。</a:t>
              </a:r>
              <a:r>
                <a:rPr lang="en-US" altLang="zh-CN" sz="1200" dirty="0" smtClean="0">
                  <a:latin typeface="微软雅黑" pitchFamily="34" charset="-122"/>
                  <a:ea typeface="微软雅黑" pitchFamily="34" charset="-122"/>
                </a:rPr>
                <a:t>802.11n</a:t>
              </a:r>
              <a:r>
                <a:rPr lang="zh-CN" altLang="en-US" sz="1200" dirty="0" smtClean="0">
                  <a:latin typeface="微软雅黑" pitchFamily="34" charset="-122"/>
                  <a:ea typeface="微软雅黑" pitchFamily="34" charset="-122"/>
                </a:rPr>
                <a:t>无线、迅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盘</a:t>
              </a:r>
              <a:r>
                <a:rPr lang="zh-CN" altLang="en-US" sz="1200" dirty="0" smtClean="0">
                  <a:latin typeface="微软雅黑" pitchFamily="34" charset="-122"/>
                  <a:ea typeface="微软雅黑" pitchFamily="34" charset="-122"/>
                </a:rPr>
                <a:t>技术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zh-CN" altLang="en-US" sz="1200" dirty="0" smtClean="0">
                  <a:latin typeface="微软雅黑" pitchFamily="34" charset="-122"/>
                  <a:ea typeface="微软雅黑" pitchFamily="34" charset="-122"/>
                </a:rPr>
                <a:t>屏幕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防滚</a:t>
              </a:r>
              <a:r>
                <a:rPr lang="zh-CN" altLang="en-US" sz="1200" dirty="0" smtClean="0">
                  <a:latin typeface="微软雅黑" pitchFamily="34" charset="-122"/>
                  <a:ea typeface="微软雅黑" pitchFamily="34" charset="-122"/>
                </a:rPr>
                <a:t>架和</a:t>
              </a:r>
              <a:r>
                <a:rPr lang="en-US" altLang="zh-CN" sz="1200" dirty="0" smtClean="0">
                  <a:latin typeface="微软雅黑" pitchFamily="34" charset="-122"/>
                  <a:ea typeface="微软雅黑" pitchFamily="34" charset="-122"/>
                </a:rPr>
                <a:t>UWB</a:t>
              </a:r>
              <a:r>
                <a:rPr lang="zh-CN" altLang="en-US" sz="1200" dirty="0" smtClean="0">
                  <a:latin typeface="微软雅黑" pitchFamily="34" charset="-122"/>
                  <a:ea typeface="微软雅黑" pitchFamily="34" charset="-122"/>
                </a:rPr>
                <a:t>无线被应用</a:t>
              </a:r>
              <a:endParaRPr lang="zh-CN" altLang="en-US" sz="12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176339" y="1405557"/>
            <a:ext cx="3217912" cy="2849376"/>
            <a:chOff x="5176339" y="1405557"/>
            <a:chExt cx="3217912" cy="2849376"/>
          </a:xfrm>
        </p:grpSpPr>
        <p:pic>
          <p:nvPicPr>
            <p:cNvPr id="1026" name="Picture 2" descr="X300-over-TrackPoints"/>
            <p:cNvPicPr>
              <a:picLocks noChangeAspect="1" noChangeArrowheads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3884" y="1405557"/>
              <a:ext cx="2448272" cy="1921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矩形 56"/>
            <p:cNvSpPr/>
            <p:nvPr/>
          </p:nvSpPr>
          <p:spPr>
            <a:xfrm>
              <a:off x="5176339" y="3423936"/>
              <a:ext cx="32179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altLang="zh-CN" sz="1200" dirty="0">
                  <a:latin typeface="微软雅黑" pitchFamily="34" charset="-122"/>
                  <a:ea typeface="微软雅黑" pitchFamily="34" charset="-122"/>
                </a:rPr>
                <a:t>2008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lang="en-US" altLang="zh-CN" sz="1200" dirty="0">
                  <a:latin typeface="微软雅黑" pitchFamily="34" charset="-122"/>
                  <a:ea typeface="微软雅黑" pitchFamily="34" charset="-122"/>
                </a:rPr>
                <a:t>2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月</a:t>
              </a:r>
              <a:r>
                <a:rPr lang="en-US" altLang="zh-CN" sz="1200" dirty="0">
                  <a:latin typeface="微软雅黑" pitchFamily="34" charset="-122"/>
                  <a:ea typeface="微软雅黑" pitchFamily="34" charset="-122"/>
                </a:rPr>
                <a:t>26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日，全球最轻薄全功能笔记本电脑 </a:t>
              </a:r>
              <a:r>
                <a:rPr lang="en-US" altLang="zh-CN" sz="1200" dirty="0">
                  <a:latin typeface="微软雅黑" pitchFamily="34" charset="-122"/>
                  <a:ea typeface="微软雅黑" pitchFamily="34" charset="-122"/>
                </a:rPr>
                <a:t>ThinkPad X300</a:t>
              </a:r>
              <a:r>
                <a:rPr lang="zh-CN" altLang="en-US" sz="1200" dirty="0" smtClean="0">
                  <a:latin typeface="微软雅黑" pitchFamily="34" charset="-122"/>
                  <a:ea typeface="微软雅黑" pitchFamily="34" charset="-122"/>
                </a:rPr>
                <a:t>发布。它标志着全</a:t>
              </a: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功能超轻薄笔记本电脑时代的</a:t>
              </a:r>
              <a:r>
                <a:rPr lang="zh-CN" altLang="en-US" sz="1200" dirty="0" smtClean="0">
                  <a:latin typeface="微软雅黑" pitchFamily="34" charset="-122"/>
                  <a:ea typeface="微软雅黑" pitchFamily="34" charset="-122"/>
                </a:rPr>
                <a:t>到来。</a:t>
              </a:r>
              <a:endParaRPr lang="zh-CN" altLang="en-US" sz="1200" dirty="0">
                <a:latin typeface="微软雅黑" pitchFamily="34" charset="-122"/>
                <a:ea typeface="微软雅黑" pitchFamily="34" charset="-122"/>
              </a:endParaRPr>
            </a:p>
            <a:p>
              <a:pPr>
                <a:buClr>
                  <a:srgbClr val="FF0000"/>
                </a:buClr>
              </a:pPr>
              <a:endParaRPr lang="zh-CN" altLang="en-US" sz="12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5027434" y="267494"/>
            <a:ext cx="120630" cy="13095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5139422" y="195486"/>
            <a:ext cx="404109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4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4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经典机型一览</a:t>
            </a:r>
            <a:r>
              <a:rPr lang="zh-CN" altLang="en-US" sz="1100" b="1" dirty="0" smtClean="0">
                <a:latin typeface="微软雅黑" pitchFamily="34" charset="-122"/>
                <a:ea typeface="微软雅黑" pitchFamily="34" charset="-122"/>
              </a:rPr>
              <a:t>（第三代</a:t>
            </a:r>
            <a:r>
              <a:rPr lang="en-US" altLang="zh-CN" sz="1100" b="1" dirty="0" smtClean="0">
                <a:latin typeface="微软雅黑" pitchFamily="34" charset="-122"/>
                <a:ea typeface="微软雅黑" pitchFamily="34" charset="-122"/>
              </a:rPr>
              <a:t>2005——2012</a:t>
            </a:r>
            <a:r>
              <a:rPr lang="zh-CN" altLang="en-US" sz="1100" b="1" dirty="0" smtClean="0">
                <a:latin typeface="微软雅黑" pitchFamily="34" charset="-122"/>
                <a:ea typeface="微软雅黑" pitchFamily="34" charset="-122"/>
              </a:rPr>
              <a:t>年）</a:t>
            </a:r>
            <a:endParaRPr lang="en-US" altLang="zh-CN" sz="1100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160466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X1_hero_04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4419" y="1308160"/>
            <a:ext cx="3445523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" name="直接连接符 1"/>
          <p:cNvCxnSpPr/>
          <p:nvPr/>
        </p:nvCxnSpPr>
        <p:spPr>
          <a:xfrm>
            <a:off x="-6256" y="4371975"/>
            <a:ext cx="6366199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6366199" y="1296273"/>
            <a:ext cx="4837" cy="3075702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2878858" y="1330034"/>
            <a:ext cx="3481086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2887799" y="1308160"/>
            <a:ext cx="0" cy="3063815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878858" y="4357540"/>
            <a:ext cx="3445523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6359944" y="1335728"/>
            <a:ext cx="0" cy="3036222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8443721" y="555526"/>
            <a:ext cx="131505" cy="144016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755576" y="311909"/>
            <a:ext cx="2808312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经典机型一览</a:t>
            </a:r>
            <a:endParaRPr lang="zh-CN" altLang="en-US" sz="18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67544" y="365617"/>
            <a:ext cx="288032" cy="2619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2915933" y="1347638"/>
            <a:ext cx="3408448" cy="2984857"/>
            <a:chOff x="6766910" y="1381315"/>
            <a:chExt cx="3456616" cy="2984857"/>
          </a:xfrm>
        </p:grpSpPr>
        <p:sp>
          <p:nvSpPr>
            <p:cNvPr id="20" name="矩形 19"/>
            <p:cNvSpPr/>
            <p:nvPr/>
          </p:nvSpPr>
          <p:spPr>
            <a:xfrm>
              <a:off x="6766910" y="1381315"/>
              <a:ext cx="3456616" cy="2984857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111407" y="1736421"/>
              <a:ext cx="2947062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2011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年，</a:t>
              </a:r>
              <a:r>
                <a:rPr lang="en-US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ThinkPad X1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诞生，采用背光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键盘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.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史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上最薄的</a:t>
              </a:r>
              <a:r>
                <a:rPr lang="en-US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ThinkPad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6371036" y="627534"/>
            <a:ext cx="2089396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6371036" y="627534"/>
            <a:ext cx="0" cy="72008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9255055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3203848" y="2283718"/>
            <a:ext cx="36724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err="1" smtClean="0">
                <a:solidFill>
                  <a:srgbClr val="DC1F26"/>
                </a:solidFill>
              </a:rPr>
              <a:t>Thinkpad</a:t>
            </a:r>
            <a:endParaRPr lang="zh-CN" altLang="en-US" sz="6600" b="1" dirty="0">
              <a:solidFill>
                <a:srgbClr val="DC1F2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7544" y="374638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Chapter  4</a:t>
            </a:r>
            <a:endParaRPr lang="zh-CN" alt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660232" y="257175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                                                                                                                             </a:t>
            </a:r>
            <a:r>
              <a:rPr lang="en-US" altLang="zh-CN" sz="1800" b="1" dirty="0" smtClean="0">
                <a:latin typeface="微软雅黑" pitchFamily="34" charset="-122"/>
                <a:ea typeface="微软雅黑" pitchFamily="34" charset="-122"/>
              </a:rPr>
              <a:t>                                                 20</a:t>
            </a:r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周年回顾</a:t>
            </a:r>
            <a:endParaRPr lang="zh-CN" altLang="en-US" sz="1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5856" y="3219822"/>
            <a:ext cx="4680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1992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日，第一台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ThinkPad——ThinkPad 700C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成功发布，从此开始了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的传奇故事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笔记本曾登上南极冰盖，珠峰甚至太空，</a:t>
            </a: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的传奇还在继续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….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588224" y="3213716"/>
            <a:ext cx="2555776" cy="4365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588225" y="3147814"/>
            <a:ext cx="131505" cy="144016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034404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34958" y="3219450"/>
            <a:ext cx="1199100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1"/>
          <p:cNvSpPr>
            <a:spLocks noChangeArrowheads="1"/>
          </p:cNvSpPr>
          <p:nvPr/>
        </p:nvSpPr>
        <p:spPr bwMode="auto">
          <a:xfrm>
            <a:off x="1284808" y="735859"/>
            <a:ext cx="69596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1992</a:t>
            </a:r>
            <a:r>
              <a:rPr lang="zh-CN" altLang="en-US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年</a:t>
            </a:r>
            <a:r>
              <a:rPr lang="en-US" altLang="zh-CN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10</a:t>
            </a:r>
            <a:r>
              <a:rPr lang="zh-CN" altLang="en-US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月</a:t>
            </a:r>
            <a:r>
              <a:rPr lang="en-US" altLang="zh-CN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5</a:t>
            </a:r>
            <a:r>
              <a:rPr lang="zh-CN" altLang="en-US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日第一台</a:t>
            </a:r>
            <a:r>
              <a:rPr lang="en-US" altLang="zh-CN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ThinkPad</a:t>
            </a:r>
            <a:r>
              <a:rPr lang="zh-CN" altLang="en-US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诞生至今，</a:t>
            </a:r>
            <a:r>
              <a:rPr lang="en-US" altLang="zh-CN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ThinkPad</a:t>
            </a:r>
            <a:r>
              <a:rPr lang="zh-CN" altLang="en-US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累计：</a:t>
            </a:r>
          </a:p>
          <a:p>
            <a:pPr>
              <a:lnSpc>
                <a:spcPct val="150000"/>
              </a:lnSpc>
              <a:buClr>
                <a:srgbClr val="FF0000"/>
              </a:buClr>
              <a:buSzPct val="100000"/>
            </a:pPr>
            <a:r>
              <a:rPr lang="zh-CN" altLang="en-US" sz="1800" dirty="0" smtClean="0">
                <a:latin typeface="微软雅黑"/>
                <a:ea typeface="微软雅黑"/>
                <a:cs typeface="微软雅黑"/>
                <a:sym typeface="Tahoma" pitchFamily="34" charset="0"/>
              </a:rPr>
              <a:t>在</a:t>
            </a:r>
            <a:r>
              <a:rPr lang="zh-CN" altLang="en-US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全球发布</a:t>
            </a:r>
            <a:r>
              <a:rPr lang="en-US" altLang="zh-CN" sz="2800" b="1" dirty="0">
                <a:solidFill>
                  <a:srgbClr val="FF0000"/>
                </a:solidFill>
                <a:latin typeface="微软雅黑"/>
                <a:ea typeface="微软雅黑"/>
                <a:cs typeface="Arial" charset="0"/>
                <a:sym typeface="Tahoma" pitchFamily="34" charset="0"/>
              </a:rPr>
              <a:t>130</a:t>
            </a:r>
            <a:r>
              <a:rPr lang="zh-CN" altLang="en-US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多款产品 </a:t>
            </a:r>
          </a:p>
          <a:p>
            <a:pPr>
              <a:lnSpc>
                <a:spcPct val="150000"/>
              </a:lnSpc>
              <a:buClr>
                <a:srgbClr val="FF0000"/>
              </a:buClr>
              <a:buSzPct val="100000"/>
            </a:pPr>
            <a:r>
              <a:rPr lang="zh-CN" altLang="en-US" sz="1800" dirty="0" smtClean="0">
                <a:latin typeface="微软雅黑"/>
                <a:ea typeface="微软雅黑"/>
                <a:cs typeface="微软雅黑"/>
                <a:sym typeface="Tahoma" pitchFamily="34" charset="0"/>
              </a:rPr>
              <a:t>在</a:t>
            </a:r>
            <a:r>
              <a:rPr lang="zh-CN" altLang="en-US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全球获得</a:t>
            </a:r>
            <a:r>
              <a:rPr lang="en-US" altLang="zh-CN" sz="2800" b="1" dirty="0">
                <a:solidFill>
                  <a:srgbClr val="FF0000"/>
                </a:solidFill>
                <a:latin typeface="微软雅黑"/>
                <a:ea typeface="微软雅黑"/>
                <a:cs typeface="微软雅黑"/>
                <a:sym typeface="Tahoma" pitchFamily="34" charset="0"/>
              </a:rPr>
              <a:t>1100</a:t>
            </a:r>
            <a:r>
              <a:rPr lang="zh-CN" altLang="en-US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多项项专利技术  </a:t>
            </a:r>
          </a:p>
          <a:p>
            <a:pPr>
              <a:lnSpc>
                <a:spcPct val="150000"/>
              </a:lnSpc>
              <a:buClr>
                <a:srgbClr val="FF0000"/>
              </a:buClr>
              <a:buSzPct val="100000"/>
            </a:pPr>
            <a:r>
              <a:rPr lang="zh-CN" altLang="en-US" sz="1800" dirty="0" smtClean="0">
                <a:latin typeface="微软雅黑"/>
                <a:ea typeface="微软雅黑"/>
                <a:cs typeface="微软雅黑"/>
                <a:sym typeface="Tahoma" pitchFamily="34" charset="0"/>
              </a:rPr>
              <a:t>在</a:t>
            </a:r>
            <a:r>
              <a:rPr lang="zh-CN" altLang="en-US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全球获得超过</a:t>
            </a:r>
            <a:r>
              <a:rPr lang="en-US" altLang="zh-CN" sz="2800" b="1" dirty="0">
                <a:solidFill>
                  <a:srgbClr val="FF0000"/>
                </a:solidFill>
                <a:latin typeface="微软雅黑"/>
                <a:ea typeface="微软雅黑"/>
                <a:cs typeface="微软雅黑"/>
                <a:sym typeface="Tahoma" pitchFamily="34" charset="0"/>
              </a:rPr>
              <a:t>2000</a:t>
            </a:r>
            <a:r>
              <a:rPr lang="zh-CN" altLang="en-US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多项国际大奖</a:t>
            </a:r>
          </a:p>
          <a:p>
            <a:pPr>
              <a:lnSpc>
                <a:spcPct val="150000"/>
              </a:lnSpc>
              <a:buClr>
                <a:srgbClr val="FF0000"/>
              </a:buClr>
              <a:buSzPct val="100000"/>
            </a:pPr>
            <a:r>
              <a:rPr lang="zh-CN" altLang="en-US" sz="1800" dirty="0" smtClean="0">
                <a:latin typeface="微软雅黑"/>
                <a:ea typeface="微软雅黑"/>
                <a:cs typeface="微软雅黑"/>
                <a:sym typeface="Tahoma" pitchFamily="34" charset="0"/>
              </a:rPr>
              <a:t>三</a:t>
            </a:r>
            <a:r>
              <a:rPr lang="zh-CN" altLang="en-US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个研发中心：中国</a:t>
            </a:r>
            <a:r>
              <a:rPr lang="zh-CN" altLang="en-US" sz="1800" b="1" dirty="0">
                <a:solidFill>
                  <a:srgbClr val="FF0000"/>
                </a:solidFill>
                <a:latin typeface="微软雅黑"/>
                <a:ea typeface="微软雅黑"/>
                <a:cs typeface="微软雅黑"/>
                <a:sym typeface="Tahoma" pitchFamily="34" charset="0"/>
              </a:rPr>
              <a:t>北京</a:t>
            </a:r>
            <a:r>
              <a:rPr lang="zh-CN" altLang="en-US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、日本</a:t>
            </a:r>
            <a:r>
              <a:rPr lang="zh-CN" altLang="en-US" sz="1800" b="1" dirty="0">
                <a:solidFill>
                  <a:srgbClr val="FF0000"/>
                </a:solidFill>
                <a:latin typeface="微软雅黑"/>
                <a:ea typeface="微软雅黑"/>
                <a:cs typeface="微软雅黑"/>
                <a:sym typeface="Tahoma" pitchFamily="34" charset="0"/>
              </a:rPr>
              <a:t>东京</a:t>
            </a:r>
            <a:r>
              <a:rPr lang="zh-CN" altLang="en-US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、美国</a:t>
            </a:r>
            <a:r>
              <a:rPr lang="zh-CN" altLang="en-US" sz="1800" b="1" dirty="0">
                <a:latin typeface="微软雅黑"/>
                <a:ea typeface="微软雅黑"/>
                <a:cs typeface="微软雅黑"/>
                <a:sym typeface="Tahoma" pitchFamily="34" charset="0"/>
              </a:rPr>
              <a:t>罗利 </a:t>
            </a:r>
          </a:p>
          <a:p>
            <a:pPr>
              <a:lnSpc>
                <a:spcPct val="150000"/>
              </a:lnSpc>
              <a:buClr>
                <a:srgbClr val="FF0000"/>
              </a:buClr>
              <a:buSzPct val="100000"/>
            </a:pPr>
            <a:r>
              <a:rPr lang="zh-CN" altLang="en-US" sz="1800" dirty="0" smtClean="0">
                <a:latin typeface="微软雅黑"/>
                <a:ea typeface="微软雅黑"/>
                <a:cs typeface="微软雅黑"/>
                <a:sym typeface="Tahoma" pitchFamily="34" charset="0"/>
              </a:rPr>
              <a:t>全球</a:t>
            </a:r>
            <a:r>
              <a:rPr lang="zh-CN" altLang="en-US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累计销售</a:t>
            </a:r>
            <a:r>
              <a:rPr lang="en-US" altLang="zh-CN" sz="2800" b="1" dirty="0">
                <a:solidFill>
                  <a:srgbClr val="FF0000"/>
                </a:solidFill>
                <a:latin typeface="微软雅黑"/>
                <a:ea typeface="微软雅黑"/>
                <a:cs typeface="微软雅黑"/>
                <a:sym typeface="Tahoma" pitchFamily="34" charset="0"/>
              </a:rPr>
              <a:t>6000</a:t>
            </a:r>
            <a:r>
              <a:rPr lang="zh-CN" altLang="en-US" sz="1800" dirty="0">
                <a:latin typeface="微软雅黑"/>
                <a:ea typeface="微软雅黑"/>
                <a:cs typeface="微软雅黑"/>
                <a:sym typeface="Tahoma" pitchFamily="34" charset="0"/>
              </a:rPr>
              <a:t>多万台笔记本电脑 </a:t>
            </a: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1234058" y="735859"/>
            <a:ext cx="0" cy="2483591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234058" y="735859"/>
            <a:ext cx="6362278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7596336" y="735860"/>
            <a:ext cx="0" cy="248359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234058" y="4227934"/>
            <a:ext cx="6362278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1234058" y="3219450"/>
            <a:ext cx="0" cy="1008483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7596336" y="3206655"/>
            <a:ext cx="1547664" cy="569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7596336" y="3219450"/>
            <a:ext cx="0" cy="1008483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55576" y="311909"/>
            <a:ext cx="2808312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获得的荣誉</a:t>
            </a:r>
            <a:endParaRPr lang="zh-CN" altLang="en-US" sz="18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67544" y="365617"/>
            <a:ext cx="288032" cy="2619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2367998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11909"/>
            <a:ext cx="2952328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的三大研发中心</a:t>
            </a:r>
            <a:endParaRPr lang="zh-CN" altLang="en-US" sz="18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7544" y="365617"/>
            <a:ext cx="288032" cy="2619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1426559" y="915566"/>
            <a:ext cx="6543675" cy="3820087"/>
            <a:chOff x="0" y="0"/>
            <a:chExt cx="4121" cy="1760"/>
          </a:xfrm>
        </p:grpSpPr>
        <p:pic>
          <p:nvPicPr>
            <p:cNvPr id="6" name="Picture 4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95"/>
              <a:ext cx="3792" cy="14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" name="AutoShape 5"/>
            <p:cNvSpPr>
              <a:spLocks/>
            </p:cNvSpPr>
            <p:nvPr/>
          </p:nvSpPr>
          <p:spPr bwMode="auto">
            <a:xfrm>
              <a:off x="2944" y="474"/>
              <a:ext cx="64" cy="63"/>
            </a:xfrm>
            <a:prstGeom prst="diamond">
              <a:avLst/>
            </a:prstGeom>
            <a:gradFill rotWithShape="0">
              <a:gsLst>
                <a:gs pos="0">
                  <a:srgbClr val="FF8F26"/>
                </a:gs>
                <a:gs pos="20001">
                  <a:srgbClr val="FF8F2A"/>
                </a:gs>
                <a:gs pos="100000">
                  <a:srgbClr val="CB6C1D"/>
                </a:gs>
              </a:gsLst>
              <a:lin ang="5400000" scaled="1"/>
            </a:gradFill>
            <a:ln w="9525" cap="flat">
              <a:solidFill>
                <a:srgbClr val="F69240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23000" dir="5400000" algn="ctr" rotWithShape="0">
                <a:schemeClr val="bg2">
                  <a:alpha val="34998"/>
                </a:schemeClr>
              </a:outerShdw>
            </a:effectLst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dirty="0">
                <a:latin typeface="微软雅黑" pitchFamily="34" charset="-122"/>
                <a:ea typeface="微软雅黑" pitchFamily="34" charset="-122"/>
                <a:cs typeface="Heiti SC Light" charset="0"/>
                <a:sym typeface="Gill Sans Light" charset="0"/>
              </a:endParaRPr>
            </a:p>
          </p:txBody>
        </p:sp>
        <p:sp>
          <p:nvSpPr>
            <p:cNvPr id="8" name="AutoShape 6"/>
            <p:cNvSpPr>
              <a:spLocks/>
            </p:cNvSpPr>
            <p:nvPr/>
          </p:nvSpPr>
          <p:spPr bwMode="auto">
            <a:xfrm>
              <a:off x="744" y="674"/>
              <a:ext cx="64" cy="63"/>
            </a:xfrm>
            <a:prstGeom prst="diamond">
              <a:avLst/>
            </a:prstGeom>
            <a:gradFill rotWithShape="0">
              <a:gsLst>
                <a:gs pos="0">
                  <a:srgbClr val="FF8F26"/>
                </a:gs>
                <a:gs pos="20001">
                  <a:srgbClr val="FF8F2A"/>
                </a:gs>
                <a:gs pos="100000">
                  <a:srgbClr val="CB6C1D"/>
                </a:gs>
              </a:gsLst>
              <a:lin ang="5400000" scaled="1"/>
            </a:gradFill>
            <a:ln w="9525" cap="flat">
              <a:solidFill>
                <a:srgbClr val="F69240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23000" dir="5400000" algn="ctr" rotWithShape="0">
                <a:schemeClr val="bg2">
                  <a:alpha val="34998"/>
                </a:schemeClr>
              </a:outerShdw>
            </a:effectLst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dirty="0">
                <a:latin typeface="微软雅黑" pitchFamily="34" charset="-122"/>
                <a:ea typeface="微软雅黑" pitchFamily="34" charset="-122"/>
                <a:cs typeface="Heiti SC Light" charset="0"/>
                <a:sym typeface="Gill Sans Light" charset="0"/>
              </a:endParaRPr>
            </a:p>
          </p:txBody>
        </p:sp>
        <p:sp>
          <p:nvSpPr>
            <p:cNvPr id="9" name="AutoShape 7"/>
            <p:cNvSpPr>
              <a:spLocks/>
            </p:cNvSpPr>
            <p:nvPr/>
          </p:nvSpPr>
          <p:spPr bwMode="auto">
            <a:xfrm>
              <a:off x="3181" y="482"/>
              <a:ext cx="63" cy="63"/>
            </a:xfrm>
            <a:prstGeom prst="diamond">
              <a:avLst/>
            </a:prstGeom>
            <a:gradFill rotWithShape="0">
              <a:gsLst>
                <a:gs pos="0">
                  <a:srgbClr val="FF8F26"/>
                </a:gs>
                <a:gs pos="20001">
                  <a:srgbClr val="FF8F2A"/>
                </a:gs>
                <a:gs pos="100000">
                  <a:srgbClr val="CB6C1D"/>
                </a:gs>
              </a:gsLst>
              <a:lin ang="5400000" scaled="1"/>
            </a:gradFill>
            <a:ln w="9525" cap="flat">
              <a:solidFill>
                <a:srgbClr val="F69240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23000" dir="5400000" algn="ctr" rotWithShape="0">
                <a:schemeClr val="bg2">
                  <a:alpha val="34998"/>
                </a:schemeClr>
              </a:outerShdw>
            </a:effectLst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dirty="0">
                <a:latin typeface="微软雅黑" pitchFamily="34" charset="-122"/>
                <a:ea typeface="微软雅黑" pitchFamily="34" charset="-122"/>
                <a:cs typeface="Heiti SC Light" charset="0"/>
                <a:sym typeface="Gill Sans Light" charset="0"/>
              </a:endParaRPr>
            </a:p>
          </p:txBody>
        </p:sp>
        <p:sp>
          <p:nvSpPr>
            <p:cNvPr id="10" name="Oval 8"/>
            <p:cNvSpPr>
              <a:spLocks/>
            </p:cNvSpPr>
            <p:nvPr/>
          </p:nvSpPr>
          <p:spPr bwMode="auto">
            <a:xfrm>
              <a:off x="1080" y="1014"/>
              <a:ext cx="50" cy="51"/>
            </a:xfrm>
            <a:prstGeom prst="ellipse">
              <a:avLst/>
            </a:prstGeom>
            <a:solidFill>
              <a:srgbClr val="D9D9D9"/>
            </a:solidFill>
            <a:ln w="9525" cap="flat">
              <a:solidFill>
                <a:srgbClr val="BFBFBF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23000" dir="5400000" algn="ctr" rotWithShape="0">
                <a:schemeClr val="bg2">
                  <a:alpha val="34998"/>
                </a:schemeClr>
              </a:outerShdw>
            </a:effectLst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dirty="0">
                <a:latin typeface="微软雅黑" pitchFamily="34" charset="-122"/>
                <a:ea typeface="微软雅黑" pitchFamily="34" charset="-122"/>
                <a:cs typeface="Heiti SC Light" charset="0"/>
                <a:sym typeface="Gill Sans Light" charset="0"/>
              </a:endParaRPr>
            </a:p>
          </p:txBody>
        </p:sp>
        <p:sp>
          <p:nvSpPr>
            <p:cNvPr id="11" name="Oval 9"/>
            <p:cNvSpPr>
              <a:spLocks/>
            </p:cNvSpPr>
            <p:nvPr/>
          </p:nvSpPr>
          <p:spPr bwMode="auto">
            <a:xfrm>
              <a:off x="2360" y="52"/>
              <a:ext cx="51" cy="51"/>
            </a:xfrm>
            <a:prstGeom prst="ellipse">
              <a:avLst/>
            </a:prstGeom>
            <a:solidFill>
              <a:srgbClr val="D9D9D9"/>
            </a:solidFill>
            <a:ln w="9525" cap="flat">
              <a:solidFill>
                <a:srgbClr val="BFBFBF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23000" dir="5400000" algn="ctr" rotWithShape="0">
                <a:schemeClr val="bg2">
                  <a:alpha val="34998"/>
                </a:schemeClr>
              </a:outerShdw>
            </a:effectLst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dirty="0">
                <a:latin typeface="微软雅黑" pitchFamily="34" charset="-122"/>
                <a:ea typeface="微软雅黑" pitchFamily="34" charset="-122"/>
                <a:cs typeface="Heiti SC Light" charset="0"/>
                <a:sym typeface="Gill Sans Light" charset="0"/>
              </a:endParaRPr>
            </a:p>
          </p:txBody>
        </p:sp>
        <p:grpSp>
          <p:nvGrpSpPr>
            <p:cNvPr id="12" name="Group 10"/>
            <p:cNvGrpSpPr>
              <a:grpSpLocks/>
            </p:cNvGrpSpPr>
            <p:nvPr/>
          </p:nvGrpSpPr>
          <p:grpSpPr bwMode="auto">
            <a:xfrm>
              <a:off x="2608" y="694"/>
              <a:ext cx="384" cy="882"/>
              <a:chOff x="0" y="0"/>
              <a:chExt cx="383" cy="882"/>
            </a:xfrm>
          </p:grpSpPr>
          <p:sp>
            <p:nvSpPr>
              <p:cNvPr id="37" name="Line 11"/>
              <p:cNvSpPr>
                <a:spLocks noChangeShapeType="1"/>
              </p:cNvSpPr>
              <p:nvPr/>
            </p:nvSpPr>
            <p:spPr bwMode="auto">
              <a:xfrm>
                <a:off x="383" y="0"/>
                <a:ext cx="0" cy="882"/>
              </a:xfrm>
              <a:prstGeom prst="line">
                <a:avLst/>
              </a:prstGeom>
              <a:noFill/>
              <a:ln w="3175">
                <a:solidFill>
                  <a:srgbClr val="191919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zh-CN" altLang="en-US"/>
              </a:p>
            </p:txBody>
          </p:sp>
          <p:sp>
            <p:nvSpPr>
              <p:cNvPr id="38" name="Line 12"/>
              <p:cNvSpPr>
                <a:spLocks noChangeShapeType="1"/>
              </p:cNvSpPr>
              <p:nvPr/>
            </p:nvSpPr>
            <p:spPr bwMode="auto">
              <a:xfrm>
                <a:off x="274" y="123"/>
                <a:ext cx="6" cy="756"/>
              </a:xfrm>
              <a:prstGeom prst="line">
                <a:avLst/>
              </a:prstGeom>
              <a:noFill/>
              <a:ln w="3175">
                <a:solidFill>
                  <a:srgbClr val="191919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zh-CN" altLang="en-US"/>
              </a:p>
            </p:txBody>
          </p:sp>
          <p:sp>
            <p:nvSpPr>
              <p:cNvPr id="39" name="Line 13"/>
              <p:cNvSpPr>
                <a:spLocks noChangeShapeType="1"/>
              </p:cNvSpPr>
              <p:nvPr/>
            </p:nvSpPr>
            <p:spPr bwMode="auto">
              <a:xfrm flipH="1">
                <a:off x="0" y="125"/>
                <a:ext cx="1" cy="752"/>
              </a:xfrm>
              <a:prstGeom prst="line">
                <a:avLst/>
              </a:prstGeom>
              <a:noFill/>
              <a:ln w="3175">
                <a:solidFill>
                  <a:srgbClr val="191919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zh-CN" altLang="en-US"/>
              </a:p>
            </p:txBody>
          </p:sp>
        </p:grpSp>
        <p:sp>
          <p:nvSpPr>
            <p:cNvPr id="13" name="Rectangle 14"/>
            <p:cNvSpPr>
              <a:spLocks/>
            </p:cNvSpPr>
            <p:nvPr/>
          </p:nvSpPr>
          <p:spPr bwMode="auto">
            <a:xfrm>
              <a:off x="2856" y="774"/>
              <a:ext cx="73" cy="63"/>
            </a:xfrm>
            <a:prstGeom prst="rect">
              <a:avLst/>
            </a:prstGeom>
            <a:gradFill rotWithShape="0">
              <a:gsLst>
                <a:gs pos="0">
                  <a:srgbClr val="9CC746"/>
                </a:gs>
                <a:gs pos="20001">
                  <a:srgbClr val="9BC348"/>
                </a:gs>
                <a:gs pos="100000">
                  <a:srgbClr val="769535"/>
                </a:gs>
              </a:gsLst>
              <a:lin ang="5400000" scaled="1"/>
            </a:gradFill>
            <a:ln w="9525" cap="flat">
              <a:solidFill>
                <a:srgbClr val="98B954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23000" dir="5400000" algn="ctr" rotWithShape="0">
                <a:schemeClr val="bg2">
                  <a:alpha val="34998"/>
                </a:schemeClr>
              </a:outerShdw>
            </a:effectLst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dirty="0">
                <a:latin typeface="微软雅黑" pitchFamily="34" charset="-122"/>
                <a:ea typeface="微软雅黑" pitchFamily="34" charset="-122"/>
                <a:cs typeface="Heiti SC Light" charset="0"/>
                <a:sym typeface="Gill Sans Light" charset="0"/>
              </a:endParaRPr>
            </a:p>
          </p:txBody>
        </p:sp>
        <p:sp>
          <p:nvSpPr>
            <p:cNvPr id="14" name="Rectangle 15"/>
            <p:cNvSpPr>
              <a:spLocks/>
            </p:cNvSpPr>
            <p:nvPr/>
          </p:nvSpPr>
          <p:spPr bwMode="auto">
            <a:xfrm>
              <a:off x="2581" y="737"/>
              <a:ext cx="72" cy="64"/>
            </a:xfrm>
            <a:prstGeom prst="rect">
              <a:avLst/>
            </a:prstGeom>
            <a:gradFill rotWithShape="0">
              <a:gsLst>
                <a:gs pos="0">
                  <a:srgbClr val="9CC746"/>
                </a:gs>
                <a:gs pos="20001">
                  <a:srgbClr val="9BC348"/>
                </a:gs>
                <a:gs pos="100000">
                  <a:srgbClr val="769535"/>
                </a:gs>
              </a:gsLst>
              <a:lin ang="5400000" scaled="1"/>
            </a:gradFill>
            <a:ln w="9525" cap="flat">
              <a:solidFill>
                <a:srgbClr val="98B954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23000" dir="5400000" algn="ctr" rotWithShape="0">
                <a:schemeClr val="bg2">
                  <a:alpha val="34998"/>
                </a:schemeClr>
              </a:outerShdw>
            </a:effectLst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dirty="0">
                <a:latin typeface="微软雅黑" pitchFamily="34" charset="-122"/>
                <a:ea typeface="微软雅黑" pitchFamily="34" charset="-122"/>
                <a:cs typeface="Heiti SC Light" charset="0"/>
                <a:sym typeface="Gill Sans Light" charset="0"/>
              </a:endParaRPr>
            </a:p>
          </p:txBody>
        </p:sp>
        <p:sp>
          <p:nvSpPr>
            <p:cNvPr id="15" name="Rectangle 16"/>
            <p:cNvSpPr>
              <a:spLocks/>
            </p:cNvSpPr>
            <p:nvPr/>
          </p:nvSpPr>
          <p:spPr bwMode="auto">
            <a:xfrm>
              <a:off x="2963" y="659"/>
              <a:ext cx="72" cy="64"/>
            </a:xfrm>
            <a:prstGeom prst="rect">
              <a:avLst/>
            </a:prstGeom>
            <a:gradFill rotWithShape="0">
              <a:gsLst>
                <a:gs pos="0">
                  <a:srgbClr val="9CC746"/>
                </a:gs>
                <a:gs pos="20001">
                  <a:srgbClr val="9BC348"/>
                </a:gs>
                <a:gs pos="100000">
                  <a:srgbClr val="769535"/>
                </a:gs>
              </a:gsLst>
              <a:lin ang="5400000" scaled="1"/>
            </a:gradFill>
            <a:ln w="9525" cap="flat">
              <a:solidFill>
                <a:srgbClr val="98B954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23000" dir="5400000" algn="ctr" rotWithShape="0">
                <a:schemeClr val="bg2">
                  <a:alpha val="34998"/>
                </a:schemeClr>
              </a:outerShdw>
            </a:effectLst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dirty="0">
                <a:latin typeface="微软雅黑" pitchFamily="34" charset="-122"/>
                <a:ea typeface="微软雅黑" pitchFamily="34" charset="-122"/>
                <a:cs typeface="Heiti SC Light" charset="0"/>
                <a:sym typeface="Gill Sans Light" charset="0"/>
              </a:endParaRPr>
            </a:p>
          </p:txBody>
        </p:sp>
        <p:grpSp>
          <p:nvGrpSpPr>
            <p:cNvPr id="16" name="Group 17"/>
            <p:cNvGrpSpPr>
              <a:grpSpLocks/>
            </p:cNvGrpSpPr>
            <p:nvPr/>
          </p:nvGrpSpPr>
          <p:grpSpPr bwMode="auto">
            <a:xfrm>
              <a:off x="202" y="0"/>
              <a:ext cx="3919" cy="1728"/>
              <a:chOff x="0" y="0"/>
              <a:chExt cx="3919" cy="1728"/>
            </a:xfrm>
          </p:grpSpPr>
          <p:grpSp>
            <p:nvGrpSpPr>
              <p:cNvPr id="25" name="Group 18"/>
              <p:cNvGrpSpPr>
                <a:grpSpLocks/>
              </p:cNvGrpSpPr>
              <p:nvPr/>
            </p:nvGrpSpPr>
            <p:grpSpPr bwMode="auto">
              <a:xfrm>
                <a:off x="0" y="938"/>
                <a:ext cx="1002" cy="790"/>
                <a:chOff x="0" y="0"/>
                <a:chExt cx="1002" cy="789"/>
              </a:xfrm>
            </p:grpSpPr>
            <p:pic>
              <p:nvPicPr>
                <p:cNvPr id="35" name="Picture 19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0" y="0"/>
                  <a:ext cx="972" cy="789"/>
                </a:xfrm>
                <a:prstGeom prst="rect">
                  <a:avLst/>
                </a:prstGeom>
                <a:noFill/>
                <a:ln w="12700">
                  <a:solidFill>
                    <a:srgbClr val="FFFFFF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36" name="Rectangle 20"/>
                <p:cNvSpPr>
                  <a:spLocks/>
                </p:cNvSpPr>
                <p:nvPr/>
              </p:nvSpPr>
              <p:spPr bwMode="auto">
                <a:xfrm>
                  <a:off x="0" y="569"/>
                  <a:ext cx="896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38100" tIns="38100" rIns="38100" bIns="38100"/>
                <a:lstStyle/>
                <a:p>
                  <a:pPr algn="ctr"/>
                  <a:r>
                    <a:rPr lang="zh-CN" altLang="en-US" sz="1600">
                      <a:solidFill>
                        <a:srgbClr val="FFFFFF"/>
                      </a:solidFill>
                      <a:latin typeface="微软雅黑"/>
                      <a:ea typeface="微软雅黑"/>
                      <a:cs typeface="微软雅黑"/>
                      <a:sym typeface="Lucida Grande"/>
                    </a:rPr>
                    <a:t>美国</a:t>
                  </a:r>
                  <a:r>
                    <a:rPr lang="en-US" altLang="zh-CN" sz="1600">
                      <a:solidFill>
                        <a:srgbClr val="FFFFFF"/>
                      </a:solidFill>
                      <a:latin typeface="微软雅黑"/>
                      <a:ea typeface="微软雅黑"/>
                      <a:cs typeface="微软雅黑"/>
                      <a:sym typeface="Lucida Grande"/>
                    </a:rPr>
                    <a:t>[</a:t>
                  </a:r>
                  <a:r>
                    <a:rPr lang="zh-CN" altLang="en-US" sz="1600">
                      <a:solidFill>
                        <a:srgbClr val="FFFFFF"/>
                      </a:solidFill>
                      <a:latin typeface="微软雅黑"/>
                      <a:ea typeface="微软雅黑"/>
                      <a:cs typeface="微软雅黑"/>
                      <a:sym typeface="Lucida Grande"/>
                    </a:rPr>
                    <a:t>罗利</a:t>
                  </a:r>
                  <a:r>
                    <a:rPr lang="en-US" altLang="zh-CN" sz="1600">
                      <a:solidFill>
                        <a:srgbClr val="FFFFFF"/>
                      </a:solidFill>
                      <a:latin typeface="微软雅黑"/>
                      <a:ea typeface="微软雅黑"/>
                      <a:cs typeface="微软雅黑"/>
                      <a:sym typeface="Lucida Grande"/>
                    </a:rPr>
                    <a:t>]</a:t>
                  </a:r>
                </a:p>
              </p:txBody>
            </p:sp>
          </p:grpSp>
          <p:grpSp>
            <p:nvGrpSpPr>
              <p:cNvPr id="26" name="Group 21"/>
              <p:cNvGrpSpPr>
                <a:grpSpLocks/>
              </p:cNvGrpSpPr>
              <p:nvPr/>
            </p:nvGrpSpPr>
            <p:grpSpPr bwMode="auto">
              <a:xfrm>
                <a:off x="976" y="0"/>
                <a:ext cx="1255" cy="716"/>
                <a:chOff x="0" y="0"/>
                <a:chExt cx="1254" cy="716"/>
              </a:xfrm>
            </p:grpSpPr>
            <p:pic>
              <p:nvPicPr>
                <p:cNvPr id="33" name="Picture 22"/>
                <p:cNvPicPr>
                  <a:picLocks noChangeArrowheads="1"/>
                </p:cNvPicPr>
                <p:nvPr/>
              </p:nvPicPr>
              <p:blipFill>
                <a:blip r:embed="rId4" cstate="print"/>
                <a:srcRect t="12888"/>
                <a:stretch>
                  <a:fillRect/>
                </a:stretch>
              </p:blipFill>
              <p:spPr bwMode="auto">
                <a:xfrm>
                  <a:off x="109" y="16"/>
                  <a:ext cx="1145" cy="700"/>
                </a:xfrm>
                <a:prstGeom prst="rect">
                  <a:avLst/>
                </a:prstGeom>
                <a:noFill/>
                <a:ln w="12700">
                  <a:solidFill>
                    <a:srgbClr val="FFFFFF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34" name="Rectangle 23"/>
                <p:cNvSpPr>
                  <a:spLocks/>
                </p:cNvSpPr>
                <p:nvPr/>
              </p:nvSpPr>
              <p:spPr bwMode="auto">
                <a:xfrm>
                  <a:off x="0" y="0"/>
                  <a:ext cx="960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38100" tIns="38100" rIns="38100" bIns="38100"/>
                <a:lstStyle/>
                <a:p>
                  <a:pPr algn="ctr"/>
                  <a:r>
                    <a:rPr lang="zh-CN" altLang="en-US" sz="1600">
                      <a:solidFill>
                        <a:srgbClr val="FFFFFF"/>
                      </a:solidFill>
                      <a:latin typeface="微软雅黑"/>
                      <a:ea typeface="微软雅黑"/>
                      <a:cs typeface="微软雅黑"/>
                      <a:sym typeface="Lucida Grande"/>
                    </a:rPr>
                    <a:t>中国</a:t>
                  </a:r>
                  <a:r>
                    <a:rPr lang="en-US" altLang="zh-CN" sz="1600">
                      <a:solidFill>
                        <a:srgbClr val="FFFFFF"/>
                      </a:solidFill>
                      <a:latin typeface="微软雅黑"/>
                      <a:ea typeface="微软雅黑"/>
                      <a:cs typeface="微软雅黑"/>
                      <a:sym typeface="Lucida Grande"/>
                    </a:rPr>
                    <a:t>[</a:t>
                  </a:r>
                  <a:r>
                    <a:rPr lang="zh-CN" altLang="en-US" sz="1600">
                      <a:solidFill>
                        <a:srgbClr val="FFFFFF"/>
                      </a:solidFill>
                      <a:latin typeface="微软雅黑"/>
                      <a:ea typeface="微软雅黑"/>
                      <a:cs typeface="微软雅黑"/>
                      <a:sym typeface="Lucida Grande"/>
                    </a:rPr>
                    <a:t>北京</a:t>
                  </a:r>
                  <a:r>
                    <a:rPr lang="en-US" altLang="zh-CN" sz="1600">
                      <a:solidFill>
                        <a:srgbClr val="FFFFFF"/>
                      </a:solidFill>
                      <a:latin typeface="微软雅黑"/>
                      <a:ea typeface="微软雅黑"/>
                      <a:cs typeface="微软雅黑"/>
                      <a:sym typeface="Lucida Grande"/>
                    </a:rPr>
                    <a:t>]</a:t>
                  </a:r>
                </a:p>
              </p:txBody>
            </p:sp>
          </p:grpSp>
          <p:sp>
            <p:nvSpPr>
              <p:cNvPr id="27" name="AutoShape 24"/>
              <p:cNvSpPr>
                <a:spLocks/>
              </p:cNvSpPr>
              <p:nvPr/>
            </p:nvSpPr>
            <p:spPr bwMode="auto">
              <a:xfrm rot="5400000">
                <a:off x="2165" y="85"/>
                <a:ext cx="704" cy="560"/>
              </a:xfrm>
              <a:custGeom>
                <a:avLst/>
                <a:gdLst>
                  <a:gd name="T0" fmla="*/ 11 w 21600"/>
                  <a:gd name="T1" fmla="*/ 7 h 21600"/>
                  <a:gd name="T2" fmla="*/ 0 60000 65536"/>
                  <a:gd name="T3" fmla="*/ 0 w 21600"/>
                  <a:gd name="T4" fmla="*/ 0 h 21600"/>
                  <a:gd name="T5" fmla="*/ 21600 w 21600"/>
                  <a:gd name="T6" fmla="*/ 21600 h 21600"/>
                </a:gdLst>
                <a:ahLst/>
                <a:cxnLst>
                  <a:cxn ang="T2">
                    <a:pos x="T0" y="T1"/>
                  </a:cxn>
                </a:cxnLst>
                <a:rect l="T3" t="T4" r="T5" b="T6"/>
                <a:pathLst>
                  <a:path w="21600" h="21600">
                    <a:moveTo>
                      <a:pt x="0" y="21600"/>
                    </a:moveTo>
                    <a:lnTo>
                      <a:pt x="14615" y="0"/>
                    </a:lnTo>
                    <a:lnTo>
                      <a:pt x="21600" y="21600"/>
                    </a:lnTo>
                    <a:close/>
                    <a:moveTo>
                      <a:pt x="0" y="21600"/>
                    </a:moveTo>
                  </a:path>
                </a:pathLst>
              </a:custGeom>
              <a:gradFill rotWithShape="0">
                <a:gsLst>
                  <a:gs pos="0">
                    <a:srgbClr val="FDFCFF">
                      <a:alpha val="28000"/>
                    </a:srgbClr>
                  </a:gs>
                  <a:gs pos="100000">
                    <a:srgbClr val="FDFCFF">
                      <a:alpha val="62999"/>
                    </a:srgbClr>
                  </a:gs>
                </a:gsLst>
                <a:lin ang="18120000" scaled="1"/>
              </a:gradFill>
              <a:ln w="254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zh-CN" altLang="en-US"/>
              </a:p>
            </p:txBody>
          </p:sp>
          <p:sp>
            <p:nvSpPr>
              <p:cNvPr id="28" name="AutoShape 25"/>
              <p:cNvSpPr>
                <a:spLocks/>
              </p:cNvSpPr>
              <p:nvPr/>
            </p:nvSpPr>
            <p:spPr bwMode="auto">
              <a:xfrm>
                <a:off x="29" y="727"/>
                <a:ext cx="985" cy="209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11724" y="0"/>
                    </a:lnTo>
                    <a:lnTo>
                      <a:pt x="21600" y="21600"/>
                    </a:lnTo>
                    <a:close/>
                    <a:moveTo>
                      <a:pt x="0" y="21600"/>
                    </a:moveTo>
                  </a:path>
                </a:pathLst>
              </a:custGeom>
              <a:gradFill rotWithShape="0">
                <a:gsLst>
                  <a:gs pos="0">
                    <a:srgbClr val="F4F5F5">
                      <a:alpha val="68999"/>
                    </a:srgbClr>
                  </a:gs>
                  <a:gs pos="0">
                    <a:srgbClr val="DCDDDF">
                      <a:alpha val="68999"/>
                    </a:srgbClr>
                  </a:gs>
                  <a:gs pos="56001">
                    <a:srgbClr val="E9EAEB">
                      <a:alpha val="86360"/>
                    </a:srgbClr>
                  </a:gs>
                  <a:gs pos="100000">
                    <a:srgbClr val="E9EAEB"/>
                  </a:gs>
                </a:gsLst>
                <a:lin ang="3000000" scaled="1"/>
              </a:gradFill>
              <a:ln w="25400" cap="flat">
                <a:noFill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>
                  <a:defRPr/>
                </a:pPr>
                <a:endParaRPr lang="zh-CN" altLang="en-US" dirty="0">
                  <a:latin typeface="微软雅黑" pitchFamily="34" charset="-122"/>
                  <a:ea typeface="微软雅黑" pitchFamily="34" charset="-122"/>
                  <a:cs typeface="Heiti SC Light" charset="0"/>
                  <a:sym typeface="Gill Sans Light" charset="0"/>
                </a:endParaRPr>
              </a:p>
            </p:txBody>
          </p:sp>
          <p:sp>
            <p:nvSpPr>
              <p:cNvPr id="29" name="AutoShape 26"/>
              <p:cNvSpPr>
                <a:spLocks/>
              </p:cNvSpPr>
              <p:nvPr/>
            </p:nvSpPr>
            <p:spPr bwMode="auto">
              <a:xfrm>
                <a:off x="2845" y="500"/>
                <a:ext cx="928" cy="309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3966" y="0"/>
                    </a:lnTo>
                    <a:lnTo>
                      <a:pt x="21600" y="21600"/>
                    </a:lnTo>
                    <a:close/>
                    <a:moveTo>
                      <a:pt x="0" y="21600"/>
                    </a:moveTo>
                  </a:path>
                </a:pathLst>
              </a:custGeom>
              <a:gradFill rotWithShape="0">
                <a:gsLst>
                  <a:gs pos="0">
                    <a:srgbClr val="F4F5F5">
                      <a:alpha val="81999"/>
                    </a:srgbClr>
                  </a:gs>
                  <a:gs pos="50000">
                    <a:srgbClr val="E9EAEB">
                      <a:alpha val="91000"/>
                    </a:srgbClr>
                  </a:gs>
                  <a:gs pos="98001">
                    <a:srgbClr val="DCDDDF">
                      <a:alpha val="99640"/>
                    </a:srgbClr>
                  </a:gs>
                  <a:gs pos="100000">
                    <a:srgbClr val="DCDDDF"/>
                  </a:gs>
                </a:gsLst>
                <a:lin ang="18900000" scaled="1"/>
              </a:gradFill>
              <a:ln w="25400" cap="flat">
                <a:noFill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algn="ctr">
                  <a:defRPr/>
                </a:pPr>
                <a:endParaRPr lang="zh-CN" altLang="en-US" dirty="0">
                  <a:latin typeface="微软雅黑" pitchFamily="34" charset="-122"/>
                  <a:ea typeface="微软雅黑" pitchFamily="34" charset="-122"/>
                  <a:cs typeface="Heiti SC Light" charset="0"/>
                  <a:sym typeface="Gill Sans Light" charset="0"/>
                </a:endParaRPr>
              </a:p>
            </p:txBody>
          </p:sp>
          <p:grpSp>
            <p:nvGrpSpPr>
              <p:cNvPr id="30" name="Group 27"/>
              <p:cNvGrpSpPr>
                <a:grpSpLocks/>
              </p:cNvGrpSpPr>
              <p:nvPr/>
            </p:nvGrpSpPr>
            <p:grpSpPr bwMode="auto">
              <a:xfrm>
                <a:off x="2845" y="761"/>
                <a:ext cx="1074" cy="829"/>
                <a:chOff x="0" y="0"/>
                <a:chExt cx="1073" cy="829"/>
              </a:xfrm>
            </p:grpSpPr>
            <p:pic>
              <p:nvPicPr>
                <p:cNvPr id="31" name="Picture 28"/>
                <p:cNvPicPr>
                  <a:picLocks noChangeArrowheads="1"/>
                </p:cNvPicPr>
                <p:nvPr/>
              </p:nvPicPr>
              <p:blipFill>
                <a:blip r:embed="rId5" cstate="print"/>
                <a:srcRect t="13445"/>
                <a:stretch>
                  <a:fillRect/>
                </a:stretch>
              </p:blipFill>
              <p:spPr bwMode="auto">
                <a:xfrm>
                  <a:off x="0" y="53"/>
                  <a:ext cx="934" cy="776"/>
                </a:xfrm>
                <a:prstGeom prst="rect">
                  <a:avLst/>
                </a:prstGeom>
                <a:noFill/>
                <a:ln w="12700">
                  <a:solidFill>
                    <a:srgbClr val="FFFFFF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32" name="Rectangle 29"/>
                <p:cNvSpPr>
                  <a:spLocks/>
                </p:cNvSpPr>
                <p:nvPr/>
              </p:nvSpPr>
              <p:spPr bwMode="auto">
                <a:xfrm>
                  <a:off x="145" y="0"/>
                  <a:ext cx="928" cy="192"/>
                </a:xfrm>
                <a:prstGeom prst="rect">
                  <a:avLst/>
                </a:prstGeom>
                <a:noFill/>
                <a:ln w="9525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lIns="38100" tIns="38100" rIns="38100" bIns="38100"/>
                <a:lstStyle/>
                <a:p>
                  <a:pPr algn="ctr">
                    <a:defRPr/>
                  </a:pPr>
                  <a:r>
                    <a:rPr lang="zh-CN" altLang="en-US" sz="1600" dirty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微软雅黑"/>
                      <a:ea typeface="微软雅黑"/>
                      <a:cs typeface="微软雅黑"/>
                      <a:sym typeface="Lucida Grande"/>
                    </a:rPr>
                    <a:t>日本</a:t>
                  </a:r>
                  <a:r>
                    <a:rPr lang="en-US" altLang="zh-CN" sz="1600" dirty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微软雅黑"/>
                      <a:ea typeface="微软雅黑"/>
                      <a:cs typeface="微软雅黑"/>
                      <a:sym typeface="Lucida Grande"/>
                    </a:rPr>
                    <a:t>[</a:t>
                  </a:r>
                  <a:r>
                    <a:rPr lang="zh-CN" altLang="en-US" sz="1600" dirty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微软雅黑"/>
                      <a:ea typeface="微软雅黑"/>
                      <a:cs typeface="微软雅黑"/>
                      <a:sym typeface="Lucida Grande"/>
                    </a:rPr>
                    <a:t>横滨</a:t>
                  </a:r>
                  <a:r>
                    <a:rPr lang="en-US" altLang="zh-CN" sz="1600" dirty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微软雅黑"/>
                      <a:ea typeface="微软雅黑"/>
                      <a:cs typeface="微软雅黑"/>
                      <a:sym typeface="Lucida Grande"/>
                    </a:rPr>
                    <a:t>]</a:t>
                  </a:r>
                </a:p>
              </p:txBody>
            </p:sp>
          </p:grpSp>
        </p:grpSp>
        <p:sp>
          <p:nvSpPr>
            <p:cNvPr id="17" name="AutoShape 30"/>
            <p:cNvSpPr>
              <a:spLocks/>
            </p:cNvSpPr>
            <p:nvPr/>
          </p:nvSpPr>
          <p:spPr bwMode="auto">
            <a:xfrm>
              <a:off x="1081" y="155"/>
              <a:ext cx="1947" cy="1380"/>
            </a:xfrm>
            <a:prstGeom prst="triangle">
              <a:avLst>
                <a:gd name="adj" fmla="val 50000"/>
              </a:avLst>
            </a:prstGeom>
            <a:solidFill>
              <a:srgbClr val="F3981E">
                <a:alpha val="29019"/>
              </a:srgbClr>
            </a:solidFill>
            <a:ln w="25400">
              <a:solidFill>
                <a:srgbClr val="F3981E"/>
              </a:solidFill>
              <a:prstDash val="dash"/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endParaRPr lang="zh-CN" altLang="en-US"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18" name="Rectangle 31"/>
            <p:cNvSpPr>
              <a:spLocks/>
            </p:cNvSpPr>
            <p:nvPr/>
          </p:nvSpPr>
          <p:spPr bwMode="auto">
            <a:xfrm>
              <a:off x="2944" y="390"/>
              <a:ext cx="72" cy="63"/>
            </a:xfrm>
            <a:prstGeom prst="rect">
              <a:avLst/>
            </a:prstGeom>
            <a:gradFill rotWithShape="0">
              <a:gsLst>
                <a:gs pos="0">
                  <a:srgbClr val="9CC746"/>
                </a:gs>
                <a:gs pos="20001">
                  <a:srgbClr val="9BC348"/>
                </a:gs>
                <a:gs pos="100000">
                  <a:srgbClr val="769535"/>
                </a:gs>
              </a:gsLst>
              <a:lin ang="5400000" scaled="1"/>
            </a:gradFill>
            <a:ln w="9525" cap="flat">
              <a:solidFill>
                <a:srgbClr val="98B954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23000" dir="5400000" algn="ctr" rotWithShape="0">
                <a:schemeClr val="bg2">
                  <a:alpha val="34998"/>
                </a:schemeClr>
              </a:outerShdw>
            </a:effectLst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dirty="0">
                <a:latin typeface="微软雅黑" pitchFamily="34" charset="-122"/>
                <a:ea typeface="微软雅黑" pitchFamily="34" charset="-122"/>
                <a:cs typeface="Heiti SC Light" charset="0"/>
                <a:sym typeface="Gill Sans Light" charset="0"/>
              </a:endParaRPr>
            </a:p>
          </p:txBody>
        </p:sp>
        <p:grpSp>
          <p:nvGrpSpPr>
            <p:cNvPr id="19" name="Group 32"/>
            <p:cNvGrpSpPr>
              <a:grpSpLocks/>
            </p:cNvGrpSpPr>
            <p:nvPr/>
          </p:nvGrpSpPr>
          <p:grpSpPr bwMode="auto">
            <a:xfrm>
              <a:off x="2277" y="138"/>
              <a:ext cx="918" cy="1622"/>
              <a:chOff x="0" y="0"/>
              <a:chExt cx="918" cy="1621"/>
            </a:xfrm>
          </p:grpSpPr>
          <p:grpSp>
            <p:nvGrpSpPr>
              <p:cNvPr id="20" name="Group 33"/>
              <p:cNvGrpSpPr>
                <a:grpSpLocks/>
              </p:cNvGrpSpPr>
              <p:nvPr/>
            </p:nvGrpSpPr>
            <p:grpSpPr bwMode="auto">
              <a:xfrm>
                <a:off x="0" y="1418"/>
                <a:ext cx="918" cy="203"/>
                <a:chOff x="0" y="0"/>
                <a:chExt cx="918" cy="203"/>
              </a:xfrm>
            </p:grpSpPr>
            <p:sp>
              <p:nvSpPr>
                <p:cNvPr id="22" name="Rectangle 34"/>
                <p:cNvSpPr>
                  <a:spLocks/>
                </p:cNvSpPr>
                <p:nvPr/>
              </p:nvSpPr>
              <p:spPr bwMode="auto">
                <a:xfrm>
                  <a:off x="0" y="0"/>
                  <a:ext cx="307" cy="2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38100" tIns="38100" rIns="38100" bIns="38100">
                  <a:spAutoFit/>
                </a:bodyPr>
                <a:lstStyle/>
                <a:p>
                  <a:pPr algn="ctr"/>
                  <a:r>
                    <a:rPr lang="zh-CN" altLang="en-US" sz="1600">
                      <a:solidFill>
                        <a:srgbClr val="47CCFC"/>
                      </a:solidFill>
                      <a:latin typeface="微软雅黑"/>
                      <a:ea typeface="微软雅黑"/>
                      <a:cs typeface="微软雅黑"/>
                      <a:sym typeface="Lucida Grande"/>
                    </a:rPr>
                    <a:t>成都</a:t>
                  </a:r>
                </a:p>
              </p:txBody>
            </p:sp>
            <p:sp>
              <p:nvSpPr>
                <p:cNvPr id="23" name="Rectangle 35"/>
                <p:cNvSpPr>
                  <a:spLocks/>
                </p:cNvSpPr>
                <p:nvPr/>
              </p:nvSpPr>
              <p:spPr bwMode="auto">
                <a:xfrm>
                  <a:off x="305" y="0"/>
                  <a:ext cx="307" cy="2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38100" tIns="38100" rIns="38100" bIns="38100">
                  <a:spAutoFit/>
                </a:bodyPr>
                <a:lstStyle/>
                <a:p>
                  <a:pPr algn="ctr"/>
                  <a:r>
                    <a:rPr lang="zh-CN" altLang="en-US" sz="1600">
                      <a:solidFill>
                        <a:srgbClr val="47CCFC"/>
                      </a:solidFill>
                      <a:latin typeface="微软雅黑"/>
                      <a:ea typeface="微软雅黑"/>
                      <a:cs typeface="微软雅黑"/>
                      <a:sym typeface="Lucida Grande"/>
                    </a:rPr>
                    <a:t>深圳</a:t>
                  </a:r>
                </a:p>
              </p:txBody>
            </p:sp>
            <p:sp>
              <p:nvSpPr>
                <p:cNvPr id="24" name="Rectangle 36"/>
                <p:cNvSpPr>
                  <a:spLocks/>
                </p:cNvSpPr>
                <p:nvPr/>
              </p:nvSpPr>
              <p:spPr bwMode="auto">
                <a:xfrm>
                  <a:off x="611" y="0"/>
                  <a:ext cx="307" cy="2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38100" tIns="38100" rIns="38100" bIns="38100">
                  <a:spAutoFit/>
                </a:bodyPr>
                <a:lstStyle/>
                <a:p>
                  <a:pPr algn="ctr"/>
                  <a:r>
                    <a:rPr lang="zh-CN" altLang="en-US" sz="1600">
                      <a:solidFill>
                        <a:srgbClr val="47CCFC"/>
                      </a:solidFill>
                      <a:latin typeface="微软雅黑"/>
                      <a:ea typeface="微软雅黑"/>
                      <a:cs typeface="微软雅黑"/>
                      <a:sym typeface="Lucida Grande"/>
                    </a:rPr>
                    <a:t>上海</a:t>
                  </a:r>
                </a:p>
              </p:txBody>
            </p:sp>
          </p:grpSp>
          <p:sp>
            <p:nvSpPr>
              <p:cNvPr id="21" name="Rectangle 37"/>
              <p:cNvSpPr>
                <a:spLocks/>
              </p:cNvSpPr>
              <p:nvPr/>
            </p:nvSpPr>
            <p:spPr bwMode="auto">
              <a:xfrm>
                <a:off x="546" y="0"/>
                <a:ext cx="307" cy="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8100" tIns="38100" rIns="38100" bIns="38100">
                <a:spAutoFit/>
              </a:bodyPr>
              <a:lstStyle/>
              <a:p>
                <a:pPr algn="ctr"/>
                <a:r>
                  <a:rPr lang="zh-CN" altLang="en-US" sz="1600">
                    <a:solidFill>
                      <a:srgbClr val="47CCFC"/>
                    </a:solidFill>
                    <a:latin typeface="微软雅黑"/>
                    <a:ea typeface="微软雅黑"/>
                    <a:cs typeface="微软雅黑"/>
                    <a:sym typeface="Lucida Grande"/>
                  </a:rPr>
                  <a:t>北京</a:t>
                </a:r>
              </a:p>
            </p:txBody>
          </p:sp>
        </p:grpSp>
      </p:grpSp>
      <p:cxnSp>
        <p:nvCxnSpPr>
          <p:cNvPr id="42" name="直接连接符 41"/>
          <p:cNvCxnSpPr/>
          <p:nvPr/>
        </p:nvCxnSpPr>
        <p:spPr>
          <a:xfrm flipV="1">
            <a:off x="4698397" y="0"/>
            <a:ext cx="0" cy="550354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V="1">
            <a:off x="4676330" y="3202497"/>
            <a:ext cx="4464569" cy="5456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34958" y="3213994"/>
            <a:ext cx="4663439" cy="5456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H="1" flipV="1">
            <a:off x="4698921" y="1"/>
            <a:ext cx="6054" cy="3208537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V="1">
            <a:off x="4704975" y="3135992"/>
            <a:ext cx="0" cy="2007508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5605086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34958" y="3219450"/>
            <a:ext cx="2340375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 rot="227761">
            <a:off x="2144100" y="1390242"/>
            <a:ext cx="2220446" cy="2304531"/>
          </a:xfrm>
          <a:prstGeom prst="ellipse">
            <a:avLst/>
          </a:prstGeom>
          <a:noFill/>
          <a:ln>
            <a:solidFill>
              <a:srgbClr val="DC1F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rot="18913569">
            <a:off x="3586755" y="-16378"/>
            <a:ext cx="2220446" cy="2304531"/>
          </a:xfrm>
          <a:prstGeom prst="ellipse">
            <a:avLst/>
          </a:prstGeom>
          <a:noFill/>
          <a:ln>
            <a:solidFill>
              <a:srgbClr val="DC1F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rot="18913569">
            <a:off x="3575551" y="2833037"/>
            <a:ext cx="2220446" cy="2304531"/>
          </a:xfrm>
          <a:prstGeom prst="ellipse">
            <a:avLst/>
          </a:prstGeom>
          <a:noFill/>
          <a:ln>
            <a:solidFill>
              <a:srgbClr val="DC1F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rot="18913569">
            <a:off x="5005860" y="1413975"/>
            <a:ext cx="2220446" cy="2304531"/>
          </a:xfrm>
          <a:prstGeom prst="ellipse">
            <a:avLst/>
          </a:prstGeom>
          <a:noFill/>
          <a:ln>
            <a:solidFill>
              <a:srgbClr val="DC1F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6" name="组合 95"/>
          <p:cNvGrpSpPr/>
          <p:nvPr/>
        </p:nvGrpSpPr>
        <p:grpSpPr>
          <a:xfrm>
            <a:off x="1478327" y="1667770"/>
            <a:ext cx="2825957" cy="1837762"/>
            <a:chOff x="3880552" y="6383543"/>
            <a:chExt cx="2825957" cy="1837762"/>
          </a:xfrm>
        </p:grpSpPr>
        <p:pic>
          <p:nvPicPr>
            <p:cNvPr id="61" name="Picture 15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92111" y="7062789"/>
              <a:ext cx="419652" cy="39098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62" name="Picture 16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8103" y="6388736"/>
              <a:ext cx="419652" cy="39098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63" name="Picture 17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36896" y="7810774"/>
              <a:ext cx="419652" cy="39098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69" name="Rectangle 23"/>
            <p:cNvSpPr>
              <a:spLocks/>
            </p:cNvSpPr>
            <p:nvPr/>
          </p:nvSpPr>
          <p:spPr bwMode="auto">
            <a:xfrm>
              <a:off x="6116604" y="7086098"/>
              <a:ext cx="589905" cy="3847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eaVert" wrap="none" lIns="38100" tIns="38100" rIns="38100" bIns="38100" anchor="ctr">
              <a:spAutoFit/>
            </a:bodyPr>
            <a:lstStyle/>
            <a:p>
              <a:pPr algn="ctr"/>
              <a:r>
                <a:rPr lang="zh-CN" altLang="en-US" sz="2000" b="1" dirty="0">
                  <a:latin typeface="微软雅黑"/>
                  <a:ea typeface="微软雅黑"/>
                  <a:cs typeface="微软雅黑"/>
                  <a:sym typeface="Gill Sans"/>
                </a:rPr>
                <a:t>易用</a:t>
              </a:r>
            </a:p>
          </p:txBody>
        </p:sp>
        <p:sp>
          <p:nvSpPr>
            <p:cNvPr id="71" name="Rectangle 25"/>
            <p:cNvSpPr>
              <a:spLocks/>
            </p:cNvSpPr>
            <p:nvPr/>
          </p:nvSpPr>
          <p:spPr bwMode="auto">
            <a:xfrm>
              <a:off x="3880552" y="6383543"/>
              <a:ext cx="897006" cy="21504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zh-CN" altLang="en-US" sz="1400" dirty="0">
                  <a:latin typeface="微软雅黑"/>
                  <a:ea typeface="微软雅黑"/>
                  <a:cs typeface="微软雅黑"/>
                  <a:sym typeface="Arial Unicode MS"/>
                </a:rPr>
                <a:t>全尺寸键盘</a:t>
              </a:r>
            </a:p>
          </p:txBody>
        </p:sp>
        <p:sp>
          <p:nvSpPr>
            <p:cNvPr id="72" name="Rectangle 26"/>
            <p:cNvSpPr>
              <a:spLocks/>
            </p:cNvSpPr>
            <p:nvPr/>
          </p:nvSpPr>
          <p:spPr bwMode="auto">
            <a:xfrm>
              <a:off x="3910118" y="7202874"/>
              <a:ext cx="538991" cy="21504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zh-CN" altLang="en-US" sz="1400" dirty="0">
                  <a:latin typeface="微软雅黑"/>
                  <a:ea typeface="微软雅黑"/>
                  <a:cs typeface="微软雅黑"/>
                  <a:sym typeface="Arial Unicode MS"/>
                </a:rPr>
                <a:t>小红帽</a:t>
              </a:r>
            </a:p>
          </p:txBody>
        </p:sp>
        <p:sp>
          <p:nvSpPr>
            <p:cNvPr id="73" name="Rectangle 27"/>
            <p:cNvSpPr>
              <a:spLocks/>
            </p:cNvSpPr>
            <p:nvPr/>
          </p:nvSpPr>
          <p:spPr bwMode="auto">
            <a:xfrm>
              <a:off x="4179614" y="8006265"/>
              <a:ext cx="538991" cy="21504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zh-CN" altLang="en-US" sz="1400" dirty="0">
                  <a:latin typeface="微软雅黑"/>
                  <a:ea typeface="微软雅黑"/>
                  <a:cs typeface="微软雅黑"/>
                  <a:sym typeface="Arial Unicode MS"/>
                </a:rPr>
                <a:t>键盘灯</a:t>
              </a:r>
            </a:p>
          </p:txBody>
        </p:sp>
        <p:pic>
          <p:nvPicPr>
            <p:cNvPr id="90" name="Picture 4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53287" y="6969242"/>
              <a:ext cx="876300" cy="698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grpSp>
        <p:nvGrpSpPr>
          <p:cNvPr id="104" name="组合 103"/>
          <p:cNvGrpSpPr/>
          <p:nvPr/>
        </p:nvGrpSpPr>
        <p:grpSpPr>
          <a:xfrm>
            <a:off x="3773617" y="479874"/>
            <a:ext cx="1901188" cy="1599791"/>
            <a:chOff x="3773617" y="479874"/>
            <a:chExt cx="1901188" cy="1599791"/>
          </a:xfrm>
        </p:grpSpPr>
        <p:pic>
          <p:nvPicPr>
            <p:cNvPr id="59" name="Picture 13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078274" y="498924"/>
              <a:ext cx="372640" cy="3526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60" name="Picture 14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030370" y="479874"/>
              <a:ext cx="372640" cy="3526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" name="Rectangle 24"/>
            <p:cNvSpPr>
              <a:spLocks/>
            </p:cNvSpPr>
            <p:nvPr/>
          </p:nvSpPr>
          <p:spPr bwMode="auto">
            <a:xfrm>
              <a:off x="4458804" y="1732676"/>
              <a:ext cx="523821" cy="34698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38100" tIns="38100" rIns="38100" bIns="38100" anchor="ctr">
              <a:spAutoFit/>
            </a:bodyPr>
            <a:lstStyle/>
            <a:p>
              <a:pPr algn="ctr"/>
              <a:r>
                <a:rPr lang="zh-CN" altLang="en-US" sz="2000" b="1" dirty="0">
                  <a:latin typeface="微软雅黑"/>
                  <a:ea typeface="微软雅黑"/>
                  <a:cs typeface="微软雅黑"/>
                  <a:sym typeface="Gill Sans"/>
                </a:rPr>
                <a:t>高效</a:t>
              </a:r>
            </a:p>
          </p:txBody>
        </p:sp>
        <p:pic>
          <p:nvPicPr>
            <p:cNvPr id="88" name="Picture 4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362476" y="1145417"/>
              <a:ext cx="823241" cy="66435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91" name="TextBox 90"/>
            <p:cNvSpPr txBox="1">
              <a:spLocks noChangeArrowheads="1"/>
            </p:cNvSpPr>
            <p:nvPr/>
          </p:nvSpPr>
          <p:spPr bwMode="auto">
            <a:xfrm>
              <a:off x="3773617" y="902157"/>
              <a:ext cx="820422" cy="249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200" dirty="0">
                  <a:latin typeface="微软雅黑"/>
                  <a:ea typeface="微软雅黑"/>
                  <a:cs typeface="微软雅黑"/>
                </a:rPr>
                <a:t>网络连接</a:t>
              </a:r>
            </a:p>
          </p:txBody>
        </p:sp>
        <p:sp>
          <p:nvSpPr>
            <p:cNvPr id="92" name="TextBox 91"/>
            <p:cNvSpPr txBox="1">
              <a:spLocks noChangeArrowheads="1"/>
            </p:cNvSpPr>
            <p:nvPr/>
          </p:nvSpPr>
          <p:spPr bwMode="auto">
            <a:xfrm>
              <a:off x="4854383" y="841747"/>
              <a:ext cx="820422" cy="249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200" dirty="0">
                  <a:latin typeface="微软雅黑"/>
                  <a:ea typeface="微软雅黑"/>
                  <a:cs typeface="微软雅黑"/>
                </a:rPr>
                <a:t>电源管理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3594932" y="3003798"/>
            <a:ext cx="2272712" cy="2130092"/>
            <a:chOff x="2564846" y="6245475"/>
            <a:chExt cx="2272712" cy="2130092"/>
          </a:xfrm>
        </p:grpSpPr>
        <p:pic>
          <p:nvPicPr>
            <p:cNvPr id="64" name="Picture 18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469906" y="7686127"/>
              <a:ext cx="419652" cy="39098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65" name="Picture 19"/>
            <p:cNvPicPr>
              <a:picLocks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082992" y="6892683"/>
              <a:ext cx="419652" cy="39098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66" name="Picture 20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734090" y="6905159"/>
              <a:ext cx="419652" cy="39098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68" name="Rectangle 22"/>
            <p:cNvSpPr>
              <a:spLocks/>
            </p:cNvSpPr>
            <p:nvPr/>
          </p:nvSpPr>
          <p:spPr bwMode="auto">
            <a:xfrm>
              <a:off x="3335248" y="6854730"/>
              <a:ext cx="589905" cy="3847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38100" tIns="38100" rIns="38100" bIns="38100" anchor="ctr">
              <a:spAutoFit/>
            </a:bodyPr>
            <a:lstStyle/>
            <a:p>
              <a:pPr algn="ctr"/>
              <a:r>
                <a:rPr lang="zh-CN" altLang="en-US" sz="2000" b="1">
                  <a:latin typeface="微软雅黑"/>
                  <a:ea typeface="微软雅黑"/>
                  <a:cs typeface="微软雅黑"/>
                  <a:sym typeface="Gill Sans"/>
                </a:rPr>
                <a:t>稳固</a:t>
              </a:r>
            </a:p>
          </p:txBody>
        </p:sp>
        <p:sp>
          <p:nvSpPr>
            <p:cNvPr id="74" name="Rectangle 28"/>
            <p:cNvSpPr>
              <a:spLocks/>
            </p:cNvSpPr>
            <p:nvPr/>
          </p:nvSpPr>
          <p:spPr bwMode="auto">
            <a:xfrm>
              <a:off x="2564846" y="7350101"/>
              <a:ext cx="897006" cy="21504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zh-CN" altLang="en-US" sz="1400" dirty="0">
                  <a:latin typeface="微软雅黑"/>
                  <a:ea typeface="微软雅黑"/>
                  <a:cs typeface="微软雅黑"/>
                  <a:sym typeface="Arial Unicode MS"/>
                </a:rPr>
                <a:t>防泼溅键盘</a:t>
              </a:r>
            </a:p>
          </p:txBody>
        </p:sp>
        <p:sp>
          <p:nvSpPr>
            <p:cNvPr id="75" name="Rectangle 29"/>
            <p:cNvSpPr>
              <a:spLocks/>
            </p:cNvSpPr>
            <p:nvPr/>
          </p:nvSpPr>
          <p:spPr bwMode="auto">
            <a:xfrm>
              <a:off x="3760888" y="7299714"/>
              <a:ext cx="1076670" cy="4313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zh-CN" altLang="en-US" sz="1400" dirty="0">
                  <a:latin typeface="微软雅黑"/>
                  <a:ea typeface="微软雅黑"/>
                  <a:cs typeface="微软雅黑"/>
                  <a:sym typeface="Arial Unicode MS"/>
                </a:rPr>
                <a:t>三级散热</a:t>
              </a:r>
              <a:endParaRPr lang="zh-CN" altLang="en-US" sz="1400" dirty="0">
                <a:latin typeface="微软雅黑"/>
                <a:ea typeface="微软雅黑"/>
                <a:cs typeface="微软雅黑"/>
              </a:endParaRPr>
            </a:p>
            <a:p>
              <a:pPr algn="ctr"/>
              <a:r>
                <a:rPr lang="zh-CN" altLang="en-US" sz="1400" dirty="0">
                  <a:latin typeface="微软雅黑"/>
                  <a:ea typeface="微软雅黑"/>
                  <a:cs typeface="微软雅黑"/>
                  <a:sym typeface="Arial Unicode MS"/>
                </a:rPr>
                <a:t>鹰翼散热风扇</a:t>
              </a:r>
            </a:p>
          </p:txBody>
        </p:sp>
        <p:pic>
          <p:nvPicPr>
            <p:cNvPr id="89" name="Picture 43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153742" y="6245475"/>
              <a:ext cx="927100" cy="736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93" name="TextBox 92"/>
            <p:cNvSpPr txBox="1">
              <a:spLocks noChangeArrowheads="1"/>
            </p:cNvSpPr>
            <p:nvPr/>
          </p:nvSpPr>
          <p:spPr bwMode="auto">
            <a:xfrm>
              <a:off x="3195641" y="8099342"/>
              <a:ext cx="922337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200" dirty="0">
                  <a:latin typeface="微软雅黑"/>
                  <a:ea typeface="微软雅黑"/>
                  <a:cs typeface="微软雅黑"/>
                </a:rPr>
                <a:t>防滚架</a:t>
              </a:r>
            </a:p>
          </p:txBody>
        </p:sp>
      </p:grpSp>
      <p:sp>
        <p:nvSpPr>
          <p:cNvPr id="100" name="TextBox 99"/>
          <p:cNvSpPr txBox="1"/>
          <p:nvPr/>
        </p:nvSpPr>
        <p:spPr>
          <a:xfrm>
            <a:off x="755576" y="311909"/>
            <a:ext cx="2952328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创造的奇迹</a:t>
            </a:r>
            <a:endParaRPr lang="zh-CN" altLang="en-US" sz="18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467544" y="365617"/>
            <a:ext cx="288032" cy="2619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05" name="组合 104"/>
          <p:cNvGrpSpPr/>
          <p:nvPr/>
        </p:nvGrpSpPr>
        <p:grpSpPr>
          <a:xfrm>
            <a:off x="5087916" y="1553291"/>
            <a:ext cx="3351640" cy="2081140"/>
            <a:chOff x="5087916" y="1553291"/>
            <a:chExt cx="3351640" cy="2081140"/>
          </a:xfrm>
        </p:grpSpPr>
        <p:pic>
          <p:nvPicPr>
            <p:cNvPr id="77" name="Picture 31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432179" y="1906170"/>
              <a:ext cx="419902" cy="39098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78" name="Picture 32"/>
            <p:cNvPicPr>
              <a:picLocks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5947000" y="1553291"/>
              <a:ext cx="419902" cy="39098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79" name="Picture 33"/>
            <p:cNvPicPr>
              <a:picLocks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6715427" y="2388068"/>
              <a:ext cx="419902" cy="39098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80" name="Picture 34"/>
            <p:cNvPicPr>
              <a:picLocks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5947000" y="3243449"/>
              <a:ext cx="419902" cy="39098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81" name="Picture 35"/>
            <p:cNvPicPr>
              <a:picLocks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6484071" y="2931790"/>
              <a:ext cx="419902" cy="39098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82" name="Rectangle 36"/>
            <p:cNvSpPr>
              <a:spLocks/>
            </p:cNvSpPr>
            <p:nvPr/>
          </p:nvSpPr>
          <p:spPr bwMode="auto">
            <a:xfrm>
              <a:off x="7288858" y="2101661"/>
              <a:ext cx="1077312" cy="19426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zh-CN" altLang="en-US" sz="1400" dirty="0">
                  <a:latin typeface="微软雅黑"/>
                  <a:ea typeface="微软雅黑"/>
                  <a:cs typeface="微软雅黑"/>
                  <a:sym typeface="Arial Unicode MS"/>
                </a:rPr>
                <a:t>硬盘保护技术</a:t>
              </a:r>
            </a:p>
          </p:txBody>
        </p:sp>
        <p:sp>
          <p:nvSpPr>
            <p:cNvPr id="83" name="Rectangle 37"/>
            <p:cNvSpPr>
              <a:spLocks/>
            </p:cNvSpPr>
            <p:nvPr/>
          </p:nvSpPr>
          <p:spPr bwMode="auto">
            <a:xfrm>
              <a:off x="6925378" y="1610441"/>
              <a:ext cx="1435541" cy="19426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zh-CN" altLang="en-US" sz="1400" dirty="0">
                  <a:latin typeface="微软雅黑"/>
                  <a:ea typeface="微软雅黑"/>
                  <a:cs typeface="微软雅黑"/>
                  <a:sym typeface="Arial Unicode MS"/>
                </a:rPr>
                <a:t>生物指纹识别技术</a:t>
              </a:r>
            </a:p>
          </p:txBody>
        </p:sp>
        <p:sp>
          <p:nvSpPr>
            <p:cNvPr id="84" name="Rectangle 38"/>
            <p:cNvSpPr>
              <a:spLocks/>
            </p:cNvSpPr>
            <p:nvPr/>
          </p:nvSpPr>
          <p:spPr bwMode="auto">
            <a:xfrm>
              <a:off x="7356618" y="2632573"/>
              <a:ext cx="897541" cy="3873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zh-CN" altLang="en-US" sz="1400" dirty="0">
                  <a:latin typeface="微软雅黑"/>
                  <a:ea typeface="微软雅黑"/>
                  <a:cs typeface="微软雅黑"/>
                  <a:sym typeface="Arial Unicode MS"/>
                </a:rPr>
                <a:t>客户端安全</a:t>
              </a:r>
            </a:p>
            <a:p>
              <a:pPr>
                <a:lnSpc>
                  <a:spcPct val="90000"/>
                </a:lnSpc>
              </a:pPr>
              <a:r>
                <a:rPr lang="zh-CN" altLang="en-US" sz="1400" dirty="0">
                  <a:latin typeface="微软雅黑"/>
                  <a:ea typeface="微软雅黑"/>
                  <a:cs typeface="微软雅黑"/>
                  <a:sym typeface="Arial Unicode MS"/>
                </a:rPr>
                <a:t>解决方案</a:t>
              </a:r>
            </a:p>
          </p:txBody>
        </p:sp>
        <p:sp>
          <p:nvSpPr>
            <p:cNvPr id="85" name="Rectangle 39"/>
            <p:cNvSpPr>
              <a:spLocks/>
            </p:cNvSpPr>
            <p:nvPr/>
          </p:nvSpPr>
          <p:spPr bwMode="auto">
            <a:xfrm>
              <a:off x="7182474" y="3203743"/>
              <a:ext cx="1257082" cy="19426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zh-CN" altLang="en-US" sz="1400" dirty="0">
                  <a:latin typeface="微软雅黑"/>
                  <a:ea typeface="微软雅黑"/>
                  <a:cs typeface="微软雅黑"/>
                  <a:sym typeface="Arial Unicode MS"/>
                </a:rPr>
                <a:t>应急与恢复系统</a:t>
              </a:r>
            </a:p>
          </p:txBody>
        </p:sp>
        <p:sp>
          <p:nvSpPr>
            <p:cNvPr id="86" name="Rectangle 40"/>
            <p:cNvSpPr>
              <a:spLocks/>
            </p:cNvSpPr>
            <p:nvPr/>
          </p:nvSpPr>
          <p:spPr bwMode="auto">
            <a:xfrm>
              <a:off x="6826555" y="3438940"/>
              <a:ext cx="1436853" cy="19426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zh-CN" altLang="en-US" sz="1400" dirty="0">
                  <a:latin typeface="微软雅黑"/>
                  <a:ea typeface="微软雅黑"/>
                  <a:cs typeface="微软雅黑"/>
                  <a:sym typeface="Arial Unicode MS"/>
                </a:rPr>
                <a:t>安全数据删除技术</a:t>
              </a:r>
            </a:p>
          </p:txBody>
        </p:sp>
        <p:grpSp>
          <p:nvGrpSpPr>
            <p:cNvPr id="98" name="组合 97"/>
            <p:cNvGrpSpPr/>
            <p:nvPr/>
          </p:nvGrpSpPr>
          <p:grpSpPr>
            <a:xfrm>
              <a:off x="5087916" y="2211710"/>
              <a:ext cx="1284284" cy="584200"/>
              <a:chOff x="4568615" y="2190194"/>
              <a:chExt cx="1284284" cy="584200"/>
            </a:xfrm>
          </p:grpSpPr>
          <p:sp>
            <p:nvSpPr>
              <p:cNvPr id="67" name="Rectangle 21"/>
              <p:cNvSpPr>
                <a:spLocks/>
              </p:cNvSpPr>
              <p:nvPr/>
            </p:nvSpPr>
            <p:spPr bwMode="auto">
              <a:xfrm>
                <a:off x="4568615" y="2310839"/>
                <a:ext cx="589905" cy="38472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vert="eaVert" wrap="none" lIns="38100" tIns="38100" rIns="38100" bIns="38100" anchor="ctr">
                <a:spAutoFit/>
              </a:bodyPr>
              <a:lstStyle/>
              <a:p>
                <a:pPr algn="ctr"/>
                <a:r>
                  <a:rPr lang="zh-CN" altLang="en-US" sz="2000" b="1" dirty="0">
                    <a:latin typeface="微软雅黑"/>
                    <a:ea typeface="微软雅黑"/>
                    <a:cs typeface="微软雅黑"/>
                    <a:sym typeface="Gill Sans"/>
                  </a:rPr>
                  <a:t>安全</a:t>
                </a:r>
              </a:p>
            </p:txBody>
          </p:sp>
          <p:pic>
            <p:nvPicPr>
              <p:cNvPr id="87" name="Picture 41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5116299" y="2190194"/>
                <a:ext cx="736600" cy="5842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</p:grpSp>
      <p:cxnSp>
        <p:nvCxnSpPr>
          <p:cNvPr id="106" name="直接连接符 105"/>
          <p:cNvCxnSpPr/>
          <p:nvPr/>
        </p:nvCxnSpPr>
        <p:spPr>
          <a:xfrm>
            <a:off x="7083972" y="3186299"/>
            <a:ext cx="2340375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9889582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3219450"/>
            <a:ext cx="9144000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55576" y="311909"/>
            <a:ext cx="2952328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的全球重大事件</a:t>
            </a:r>
            <a:endParaRPr lang="zh-CN" altLang="en-US" sz="18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7544" y="365617"/>
            <a:ext cx="288032" cy="2619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5516" y="1275606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 smtClean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96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897" y="3435845"/>
            <a:ext cx="2202652" cy="14358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" name="Rectangle 4"/>
          <p:cNvSpPr>
            <a:spLocks/>
          </p:cNvSpPr>
          <p:nvPr/>
        </p:nvSpPr>
        <p:spPr bwMode="auto">
          <a:xfrm>
            <a:off x="988116" y="2012764"/>
            <a:ext cx="228774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/>
          <a:lstStyle/>
          <a:p>
            <a:pPr algn="ctr"/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1993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年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ThinkPad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成为第一台进入太空的笔记本电脑。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90120" y="3302001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 smtClean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96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Picture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921" y="1373180"/>
            <a:ext cx="2232248" cy="1374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/>
          </p:cNvSpPr>
          <p:nvPr/>
        </p:nvSpPr>
        <p:spPr bwMode="auto">
          <a:xfrm>
            <a:off x="3879216" y="3877091"/>
            <a:ext cx="2129952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/>
          <a:lstStyle/>
          <a:p>
            <a:pPr algn="ctr"/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1999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年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ThinkPad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远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赴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  <a:cs typeface="微软雅黑"/>
              <a:sym typeface="Tahoma" pitchFamily="34" charset="0"/>
            </a:endParaRPr>
          </a:p>
          <a:p>
            <a:pPr algn="ctr"/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北极并在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-30°C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的极端气候下完成工作任务</a:t>
            </a:r>
            <a:endParaRPr lang="zh-CN" altLang="en-US" sz="1400" dirty="0">
              <a:latin typeface="微软雅黑" pitchFamily="34" charset="-122"/>
              <a:ea typeface="微软雅黑" pitchFamily="34" charset="-122"/>
              <a:cs typeface="微软雅黑"/>
              <a:sym typeface="Tahoma" pitchFamily="34" charset="0"/>
            </a:endParaRPr>
          </a:p>
        </p:txBody>
      </p:sp>
      <p:pic>
        <p:nvPicPr>
          <p:cNvPr id="12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5957" y="3435844"/>
            <a:ext cx="2462971" cy="14358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041213" y="1275606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 smtClean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9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6868115" y="1844985"/>
            <a:ext cx="1980813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/>
          <a:lstStyle/>
          <a:p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2001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年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ThinkPad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成功登上世界最高峰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珠穆朗玛峰。</a:t>
            </a:r>
            <a:endParaRPr lang="zh-CN" altLang="en-US" sz="1400" dirty="0">
              <a:latin typeface="微软雅黑" pitchFamily="34" charset="-122"/>
              <a:ea typeface="微软雅黑" pitchFamily="34" charset="-122"/>
              <a:cs typeface="微软雅黑"/>
              <a:sym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79053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3203848" y="2283718"/>
            <a:ext cx="36724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err="1" smtClean="0">
                <a:solidFill>
                  <a:srgbClr val="DC1F26"/>
                </a:solidFill>
              </a:rPr>
              <a:t>Thinkpad</a:t>
            </a:r>
            <a:endParaRPr lang="zh-CN" altLang="en-US" sz="6600" b="1" dirty="0">
              <a:solidFill>
                <a:srgbClr val="DC1F2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7544" y="374638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Chapter  1</a:t>
            </a:r>
            <a:endParaRPr lang="zh-CN" altLang="en-US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275856" y="3291830"/>
            <a:ext cx="496855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，即为“思考本”。不同系列涵盖了高端商务、超便携、基础商务等不同细分市场。 产品定位也从“高端商务”转变到“知识工作者”（思行合一）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80922" y="283771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品牌介绍</a:t>
            </a:r>
            <a:endParaRPr lang="zh-CN" altLang="en-US" sz="18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" name="直接连接符 2"/>
          <p:cNvCxnSpPr>
            <a:stCxn id="56" idx="1"/>
          </p:cNvCxnSpPr>
          <p:nvPr/>
        </p:nvCxnSpPr>
        <p:spPr>
          <a:xfrm>
            <a:off x="6600735" y="3219822"/>
            <a:ext cx="2543265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6600735" y="3147814"/>
            <a:ext cx="131505" cy="144016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5689543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3219450"/>
            <a:ext cx="9144000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55576" y="311909"/>
            <a:ext cx="2952328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的全球重大事件</a:t>
            </a:r>
            <a:endParaRPr lang="zh-CN" altLang="en-US" sz="18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7544" y="365617"/>
            <a:ext cx="288032" cy="2619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5516" y="1275606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 smtClean="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9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Rectangle 4"/>
          <p:cNvSpPr>
            <a:spLocks/>
          </p:cNvSpPr>
          <p:nvPr/>
        </p:nvSpPr>
        <p:spPr bwMode="auto">
          <a:xfrm>
            <a:off x="1060124" y="2012764"/>
            <a:ext cx="228774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/>
          <a:lstStyle/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从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2006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都灵冬奥会到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2008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北京奥运会，成功搭建了稳定的信息平台。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90120" y="3302001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 smtClean="0"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9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Rectangle 7"/>
          <p:cNvSpPr>
            <a:spLocks/>
          </p:cNvSpPr>
          <p:nvPr/>
        </p:nvSpPr>
        <p:spPr bwMode="auto">
          <a:xfrm>
            <a:off x="3871678" y="3877091"/>
            <a:ext cx="2129952" cy="975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/>
          <a:lstStyle/>
          <a:p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2009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年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ThinkPad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为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F1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迈凯轮车队模拟多种情况下的应对策略，精准测定赛车各性能指标。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41213" y="1275606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 smtClean="0"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9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6868115" y="1844985"/>
            <a:ext cx="2168381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/>
          <a:lstStyle/>
          <a:p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2009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年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ThinkPad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与“恶劣气候研究中心“合作龙卷风研究项目。</a:t>
            </a:r>
          </a:p>
        </p:txBody>
      </p: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991885" y="3455251"/>
            <a:ext cx="1079500" cy="1397000"/>
            <a:chOff x="0" y="0"/>
            <a:chExt cx="680" cy="880"/>
          </a:xfrm>
        </p:grpSpPr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" y="32"/>
              <a:ext cx="609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17" name="Picture 17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680" cy="88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18" name="Picture 1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4215" y="1566245"/>
            <a:ext cx="2293726" cy="12137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" name="Picture 10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3455251"/>
            <a:ext cx="2157040" cy="14232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187759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  <p:bldP spid="13" grpId="0"/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>
            <a:endCxn id="22" idx="1"/>
          </p:cNvCxnSpPr>
          <p:nvPr/>
        </p:nvCxnSpPr>
        <p:spPr>
          <a:xfrm>
            <a:off x="0" y="3219450"/>
            <a:ext cx="8582144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55576" y="311909"/>
            <a:ext cx="2952328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的全球重大事件</a:t>
            </a:r>
            <a:endParaRPr lang="zh-CN" altLang="en-US" sz="18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7544" y="365617"/>
            <a:ext cx="288032" cy="2619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Picture 12">
            <a:hlinkClick r:id="rId2" action="ppaction://hlinksldjump"/>
          </p:cNvPr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2" y="1629612"/>
            <a:ext cx="1271829" cy="1445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1" name="Rectangle 13"/>
          <p:cNvSpPr>
            <a:spLocks/>
          </p:cNvSpPr>
          <p:nvPr/>
        </p:nvSpPr>
        <p:spPr bwMode="auto">
          <a:xfrm>
            <a:off x="2483768" y="2427734"/>
            <a:ext cx="5811795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/>
          <a:lstStyle/>
          <a:p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2010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年，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ThinkPad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为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  <a:cs typeface="微软雅黑"/>
                <a:sym typeface="Tahoma" pitchFamily="34" charset="0"/>
              </a:rPr>
              <a:t>上海世博会提供整体计算机系统的运营和技术支持、电脑设备硬件和运营服务。</a:t>
            </a:r>
          </a:p>
        </p:txBody>
      </p:sp>
      <p:sp>
        <p:nvSpPr>
          <p:cNvPr id="22" name="矩形 21"/>
          <p:cNvSpPr/>
          <p:nvPr/>
        </p:nvSpPr>
        <p:spPr>
          <a:xfrm>
            <a:off x="8582144" y="3147442"/>
            <a:ext cx="131505" cy="144016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6831661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2416E-6 L -0.75469 0.00061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743" y="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8738" y="209365"/>
            <a:ext cx="6768752" cy="18620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1500" b="1" dirty="0" smtClean="0">
                <a:ea typeface="微软雅黑" pitchFamily="34" charset="-122"/>
              </a:rPr>
              <a:t>ThinkPad</a:t>
            </a:r>
            <a:endParaRPr lang="zh-CN" altLang="en-US" sz="5400" b="1" dirty="0"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360946" y="3303822"/>
            <a:ext cx="3321597" cy="12961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779298" y="3290481"/>
            <a:ext cx="1465110" cy="1296144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912674" y="1866250"/>
            <a:ext cx="2880320" cy="12961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912674" y="3303822"/>
            <a:ext cx="2304256" cy="1296144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937010" y="1866250"/>
            <a:ext cx="1305373" cy="1296144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DC1F26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365304" y="1866249"/>
            <a:ext cx="2880320" cy="12961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87624" y="2124793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传奇的品牌和高度的消费者认知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83936" y="1914157"/>
            <a:ext cx="12115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创新技术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31538" y="3438748"/>
            <a:ext cx="23386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周年光辉历史全回顾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52956" y="2037268"/>
            <a:ext cx="2846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几十款划时代意义的经典机型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347864" y="3738381"/>
            <a:ext cx="348602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江</a:t>
            </a:r>
            <a:r>
              <a:rPr lang="zh-CN" altLang="en-US" sz="1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山易主，</a:t>
            </a:r>
            <a:r>
              <a:rPr lang="en-US" altLang="zh-CN" sz="1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何去何从</a:t>
            </a:r>
            <a:endParaRPr lang="zh-CN" altLang="en-US" sz="1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93600" y="3246056"/>
            <a:ext cx="1464399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思考</a:t>
            </a:r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仍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在继续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31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6.16713E-8 L -0.00157 0.2362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11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0" grpId="0" animBg="1"/>
      <p:bldP spid="20" grpId="1" animBg="1"/>
      <p:bldP spid="21" grpId="0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21216" y="311909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始</a:t>
            </a:r>
            <a:r>
              <a:rPr lang="zh-CN" altLang="en-US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自便当盒的传奇本本</a:t>
            </a:r>
            <a:endParaRPr lang="zh-CN" altLang="en-US" sz="18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7544" y="365617"/>
            <a:ext cx="288032" cy="2619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030475">
            <a:off x="5148104" y="1874604"/>
            <a:ext cx="1522194" cy="881822"/>
          </a:xfrm>
          <a:prstGeom prst="rect">
            <a:avLst/>
          </a:prstGeom>
        </p:spPr>
      </p:pic>
      <p:cxnSp>
        <p:nvCxnSpPr>
          <p:cNvPr id="17" name="直接连接符 16"/>
          <p:cNvCxnSpPr/>
          <p:nvPr/>
        </p:nvCxnSpPr>
        <p:spPr>
          <a:xfrm flipV="1">
            <a:off x="0" y="2499742"/>
            <a:ext cx="9144000" cy="719708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4752" r="37734"/>
          <a:stretch/>
        </p:blipFill>
        <p:spPr>
          <a:xfrm rot="21334946">
            <a:off x="835774" y="2149821"/>
            <a:ext cx="1258115" cy="84754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95824">
            <a:off x="3404994" y="3032783"/>
            <a:ext cx="1000246" cy="796029"/>
          </a:xfrm>
          <a:prstGeom prst="rect">
            <a:avLst/>
          </a:prstGeom>
        </p:spPr>
      </p:pic>
      <p:cxnSp>
        <p:nvCxnSpPr>
          <p:cNvPr id="43" name="直接连接符 42"/>
          <p:cNvCxnSpPr/>
          <p:nvPr/>
        </p:nvCxnSpPr>
        <p:spPr>
          <a:xfrm flipH="1" flipV="1">
            <a:off x="2124662" y="2268723"/>
            <a:ext cx="71074" cy="807085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 flipV="1">
            <a:off x="4472466" y="2859596"/>
            <a:ext cx="69965" cy="94246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 flipV="1">
            <a:off x="6732589" y="1851670"/>
            <a:ext cx="101177" cy="834106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21324812">
            <a:off x="2260178" y="2361243"/>
            <a:ext cx="1871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源自日本便当盒的造型</a:t>
            </a:r>
            <a:endParaRPr lang="zh-CN" alt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 rot="21324812">
            <a:off x="4609042" y="3146875"/>
            <a:ext cx="1871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饭团上的专注“小红点”</a:t>
            </a:r>
            <a:endParaRPr lang="zh-CN" alt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 rot="21324812">
            <a:off x="6966825" y="1968114"/>
            <a:ext cx="1871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缔造传奇的</a:t>
            </a:r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ThinkPad</a:t>
            </a:r>
            <a:endParaRPr lang="zh-CN" alt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250880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5" grpId="0"/>
      <p:bldP spid="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36233" y="966028"/>
            <a:ext cx="2965170" cy="2835531"/>
            <a:chOff x="1224850" y="343311"/>
            <a:chExt cx="2965170" cy="2835531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224850" y="343311"/>
              <a:ext cx="2965170" cy="2835531"/>
              <a:chOff x="1489" y="775"/>
              <a:chExt cx="2792" cy="2794"/>
            </a:xfrm>
          </p:grpSpPr>
          <p:sp>
            <p:nvSpPr>
              <p:cNvPr id="8" name="Oval 4"/>
              <p:cNvSpPr>
                <a:spLocks noChangeArrowheads="1"/>
              </p:cNvSpPr>
              <p:nvPr/>
            </p:nvSpPr>
            <p:spPr bwMode="auto">
              <a:xfrm>
                <a:off x="1489" y="775"/>
                <a:ext cx="2792" cy="2792"/>
              </a:xfrm>
              <a:prstGeom prst="ellipse">
                <a:avLst/>
              </a:prstGeom>
              <a:solidFill>
                <a:srgbClr val="DC1F26"/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6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华文细黑"/>
                  <a:ea typeface="Arial Unicode MS"/>
                  <a:cs typeface="Arial Unicode MS"/>
                </a:endParaRPr>
              </a:p>
            </p:txBody>
          </p:sp>
          <p:sp>
            <p:nvSpPr>
              <p:cNvPr id="9" name="Line 5"/>
              <p:cNvSpPr>
                <a:spLocks noChangeShapeType="1"/>
              </p:cNvSpPr>
              <p:nvPr/>
            </p:nvSpPr>
            <p:spPr bwMode="auto">
              <a:xfrm>
                <a:off x="2876" y="777"/>
                <a:ext cx="0" cy="279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" name="Oval 6"/>
              <p:cNvSpPr>
                <a:spLocks noChangeArrowheads="1"/>
              </p:cNvSpPr>
              <p:nvPr/>
            </p:nvSpPr>
            <p:spPr bwMode="auto">
              <a:xfrm>
                <a:off x="2387" y="1673"/>
                <a:ext cx="995" cy="995"/>
              </a:xfrm>
              <a:prstGeom prst="ellipse">
                <a:avLst/>
              </a:pr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TW" sz="16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华文细黑"/>
                    <a:ea typeface="Arial Unicode MS"/>
                    <a:cs typeface="Arial Unicode MS"/>
                  </a:rPr>
                  <a:t>ThinkPad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TW" altLang="en-US" sz="16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华文细黑"/>
                    <a:ea typeface="Arial Unicode MS"/>
                    <a:cs typeface="Arial Unicode MS"/>
                  </a:rPr>
                  <a:t>思行合一</a:t>
                </a: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1475073" y="934570"/>
              <a:ext cx="110341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产品利益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848987" y="924165"/>
              <a:ext cx="114968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消费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者洞察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14714" y="1602803"/>
              <a:ext cx="122413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高端的</a:t>
              </a:r>
            </a:p>
            <a:p>
              <a:r>
                <a:rPr lang="zh-CN" altLang="en-US" sz="105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有声望的</a:t>
              </a:r>
            </a:p>
            <a:p>
              <a:r>
                <a:rPr lang="zh-CN" altLang="en-US" sz="105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先进技术的</a:t>
              </a:r>
            </a:p>
            <a:p>
              <a:r>
                <a:rPr lang="zh-CN" altLang="en-US" sz="105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信赖的品质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331387" y="1539632"/>
              <a:ext cx="85863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凭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借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专业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知识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实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践</a:t>
              </a:r>
              <a:endPara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思考创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造价值</a:t>
              </a:r>
            </a:p>
          </p:txBody>
        </p:sp>
      </p:grpSp>
      <p:cxnSp>
        <p:nvCxnSpPr>
          <p:cNvPr id="11" name="直接连接符 10"/>
          <p:cNvCxnSpPr/>
          <p:nvPr/>
        </p:nvCxnSpPr>
        <p:spPr>
          <a:xfrm flipH="1">
            <a:off x="1" y="2500313"/>
            <a:ext cx="536232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3501403" y="2500313"/>
            <a:ext cx="536232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8744790" y="2500313"/>
            <a:ext cx="536232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圆角矩形 33"/>
          <p:cNvSpPr/>
          <p:nvPr/>
        </p:nvSpPr>
        <p:spPr>
          <a:xfrm>
            <a:off x="4037635" y="1942806"/>
            <a:ext cx="4707154" cy="1115014"/>
          </a:xfrm>
          <a:prstGeom prst="roundRect">
            <a:avLst/>
          </a:prstGeom>
          <a:noFill/>
          <a:ln w="28575">
            <a:solidFill>
              <a:srgbClr val="DC1F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755576" y="311909"/>
            <a:ext cx="2261678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800" b="1" dirty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思行合一</a:t>
            </a:r>
            <a:endParaRPr lang="zh-CN" altLang="en-US" sz="18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67544" y="365617"/>
            <a:ext cx="288032" cy="2619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内容占位符 2"/>
          <p:cNvSpPr>
            <a:spLocks/>
          </p:cNvSpPr>
          <p:nvPr/>
        </p:nvSpPr>
        <p:spPr bwMode="auto">
          <a:xfrm>
            <a:off x="4211960" y="2100793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把卓越的技术与顾客价值进行了完美的结合，正是这种与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IBM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基本信仰一脉相承的做法，才保证了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的长盛不衰。</a:t>
            </a:r>
          </a:p>
        </p:txBody>
      </p:sp>
    </p:spTree>
    <p:extLst>
      <p:ext uri="{BB962C8B-B14F-4D97-AF65-F5344CB8AC3E}">
        <p14:creationId xmlns:p14="http://schemas.microsoft.com/office/powerpoint/2010/main" xmlns="" val="39527628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/>
          <p:nvPr/>
        </p:nvCxnSpPr>
        <p:spPr>
          <a:xfrm flipH="1">
            <a:off x="8411891" y="2513219"/>
            <a:ext cx="732109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椭圆 74"/>
          <p:cNvSpPr/>
          <p:nvPr/>
        </p:nvSpPr>
        <p:spPr>
          <a:xfrm>
            <a:off x="6971734" y="1760243"/>
            <a:ext cx="1440157" cy="1443003"/>
          </a:xfrm>
          <a:prstGeom prst="ellipse">
            <a:avLst/>
          </a:prstGeom>
          <a:solidFill>
            <a:schemeClr val="tx1"/>
          </a:solidFill>
          <a:ln>
            <a:solidFill>
              <a:srgbClr val="DC1F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5154206" y="1760243"/>
            <a:ext cx="1511305" cy="1443004"/>
          </a:xfrm>
          <a:prstGeom prst="ellipse">
            <a:avLst/>
          </a:prstGeom>
          <a:solidFill>
            <a:schemeClr val="tx1"/>
          </a:solidFill>
          <a:ln>
            <a:solidFill>
              <a:srgbClr val="DC1F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Text Box 32"/>
          <p:cNvSpPr txBox="1">
            <a:spLocks noChangeArrowheads="1"/>
          </p:cNvSpPr>
          <p:nvPr/>
        </p:nvSpPr>
        <p:spPr bwMode="auto">
          <a:xfrm>
            <a:off x="7162688" y="2288449"/>
            <a:ext cx="11051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品牌理念</a:t>
            </a:r>
          </a:p>
        </p:txBody>
      </p:sp>
      <p:sp>
        <p:nvSpPr>
          <p:cNvPr id="60" name="Text Box 31"/>
          <p:cNvSpPr txBox="1">
            <a:spLocks noChangeArrowheads="1"/>
          </p:cNvSpPr>
          <p:nvPr/>
        </p:nvSpPr>
        <p:spPr bwMode="auto">
          <a:xfrm>
            <a:off x="5476870" y="2297028"/>
            <a:ext cx="9187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价值观</a:t>
            </a:r>
          </a:p>
        </p:txBody>
      </p:sp>
      <p:grpSp>
        <p:nvGrpSpPr>
          <p:cNvPr id="113" name="组合 112"/>
          <p:cNvGrpSpPr/>
          <p:nvPr/>
        </p:nvGrpSpPr>
        <p:grpSpPr>
          <a:xfrm flipH="1">
            <a:off x="5868144" y="915566"/>
            <a:ext cx="1872208" cy="869276"/>
            <a:chOff x="5292081" y="843558"/>
            <a:chExt cx="1907783" cy="905434"/>
          </a:xfrm>
        </p:grpSpPr>
        <p:cxnSp>
          <p:nvCxnSpPr>
            <p:cNvPr id="105" name="曲线连接符 104"/>
            <p:cNvCxnSpPr/>
            <p:nvPr/>
          </p:nvCxnSpPr>
          <p:spPr>
            <a:xfrm rot="5400000" flipH="1" flipV="1">
              <a:off x="5334296" y="801343"/>
              <a:ext cx="905433" cy="989864"/>
            </a:xfrm>
            <a:prstGeom prst="curvedConnector2">
              <a:avLst/>
            </a:prstGeom>
            <a:ln w="44450">
              <a:solidFill>
                <a:srgbClr val="DC1F26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曲线连接符 107"/>
            <p:cNvCxnSpPr/>
            <p:nvPr/>
          </p:nvCxnSpPr>
          <p:spPr>
            <a:xfrm>
              <a:off x="6228184" y="843558"/>
              <a:ext cx="971680" cy="905434"/>
            </a:xfrm>
            <a:prstGeom prst="curvedConnector2">
              <a:avLst/>
            </a:prstGeom>
            <a:ln w="44450">
              <a:solidFill>
                <a:srgbClr val="DC1F26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组合 113"/>
          <p:cNvGrpSpPr/>
          <p:nvPr/>
        </p:nvGrpSpPr>
        <p:grpSpPr>
          <a:xfrm rot="10800000" flipH="1">
            <a:off x="5974096" y="3203247"/>
            <a:ext cx="1800199" cy="792088"/>
            <a:chOff x="5292081" y="843558"/>
            <a:chExt cx="1907783" cy="905434"/>
          </a:xfrm>
        </p:grpSpPr>
        <p:cxnSp>
          <p:nvCxnSpPr>
            <p:cNvPr id="115" name="曲线连接符 114"/>
            <p:cNvCxnSpPr/>
            <p:nvPr/>
          </p:nvCxnSpPr>
          <p:spPr>
            <a:xfrm rot="5400000" flipH="1" flipV="1">
              <a:off x="5334296" y="801343"/>
              <a:ext cx="905433" cy="989864"/>
            </a:xfrm>
            <a:prstGeom prst="curvedConnector2">
              <a:avLst/>
            </a:prstGeom>
            <a:ln w="44450">
              <a:solidFill>
                <a:srgbClr val="DC1F26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曲线连接符 115"/>
            <p:cNvCxnSpPr/>
            <p:nvPr/>
          </p:nvCxnSpPr>
          <p:spPr>
            <a:xfrm>
              <a:off x="6228184" y="843558"/>
              <a:ext cx="971680" cy="905434"/>
            </a:xfrm>
            <a:prstGeom prst="curvedConnector2">
              <a:avLst/>
            </a:prstGeom>
            <a:ln w="44450">
              <a:solidFill>
                <a:srgbClr val="DC1F26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TextBox 116"/>
          <p:cNvSpPr txBox="1"/>
          <p:nvPr/>
        </p:nvSpPr>
        <p:spPr>
          <a:xfrm>
            <a:off x="755576" y="311909"/>
            <a:ext cx="2808312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思行合一的</a:t>
            </a:r>
            <a:r>
              <a:rPr lang="en-US" altLang="zh-CN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Think</a:t>
            </a:r>
            <a:r>
              <a:rPr lang="zh-CN" altLang="en-US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价值观</a:t>
            </a:r>
            <a:endParaRPr lang="zh-CN" altLang="en-US" sz="18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467544" y="365617"/>
            <a:ext cx="288032" cy="2619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7" name="直接连接符 16"/>
          <p:cNvCxnSpPr/>
          <p:nvPr/>
        </p:nvCxnSpPr>
        <p:spPr>
          <a:xfrm flipH="1" flipV="1">
            <a:off x="20872" y="2486381"/>
            <a:ext cx="5133334" cy="32412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395588" y="2936559"/>
            <a:ext cx="3045573" cy="1325461"/>
            <a:chOff x="2279357" y="2832295"/>
            <a:chExt cx="3045573" cy="1325461"/>
          </a:xfrm>
        </p:grpSpPr>
        <p:sp>
          <p:nvSpPr>
            <p:cNvPr id="10" name="TextBox 9"/>
            <p:cNvSpPr txBox="1"/>
            <p:nvPr/>
          </p:nvSpPr>
          <p:spPr>
            <a:xfrm>
              <a:off x="2618552" y="3388315"/>
              <a:ext cx="270637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CN" sz="1100" dirty="0">
                  <a:latin typeface="微软雅黑" pitchFamily="34" charset="-122"/>
                  <a:ea typeface="微软雅黑" pitchFamily="34" charset="-122"/>
                </a:rPr>
                <a:t>ThinkPad</a:t>
              </a:r>
              <a:r>
                <a:rPr lang="zh-CN" altLang="en-US" sz="1100" dirty="0">
                  <a:latin typeface="微软雅黑" pitchFamily="34" charset="-122"/>
                  <a:ea typeface="微软雅黑" pitchFamily="34" charset="-122"/>
                </a:rPr>
                <a:t>自问世以来一直保持着黑色的经典外观并对技术有着自己独到的</a:t>
              </a:r>
              <a:r>
                <a:rPr lang="zh-CN" altLang="en-US" sz="1100" dirty="0" smtClean="0">
                  <a:latin typeface="微软雅黑" pitchFamily="34" charset="-122"/>
                  <a:ea typeface="微软雅黑" pitchFamily="34" charset="-122"/>
                </a:rPr>
                <a:t>见解。坚持做可靠、坚固、富有紧迫感、创造力</a:t>
              </a:r>
              <a:r>
                <a:rPr lang="zh-CN" altLang="en-US" sz="1100" dirty="0">
                  <a:latin typeface="微软雅黑" pitchFamily="34" charset="-122"/>
                  <a:ea typeface="微软雅黑" pitchFamily="34" charset="-122"/>
                </a:rPr>
                <a:t>和</a:t>
              </a:r>
              <a:r>
                <a:rPr lang="zh-CN" altLang="en-US" sz="1100" dirty="0" smtClean="0">
                  <a:latin typeface="微软雅黑" pitchFamily="34" charset="-122"/>
                  <a:ea typeface="微软雅黑" pitchFamily="34" charset="-122"/>
                </a:rPr>
                <a:t>思考力的顶级笔记本电脑</a:t>
              </a:r>
              <a:endParaRPr lang="zh-CN" altLang="en-US" sz="11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79357" y="2832295"/>
              <a:ext cx="492443" cy="117908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dirty="0" smtClean="0">
                  <a:latin typeface="微软雅黑" pitchFamily="34" charset="-122"/>
                  <a:ea typeface="微软雅黑" pitchFamily="34" charset="-122"/>
                </a:rPr>
                <a:t>品牌理念</a:t>
              </a:r>
              <a:endParaRPr lang="zh-CN" altLang="en-US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11560" y="1043924"/>
            <a:ext cx="3921591" cy="1442457"/>
            <a:chOff x="460739" y="1144408"/>
            <a:chExt cx="3921591" cy="1442457"/>
          </a:xfrm>
        </p:grpSpPr>
        <p:sp>
          <p:nvSpPr>
            <p:cNvPr id="9" name="TextBox 8"/>
            <p:cNvSpPr txBox="1"/>
            <p:nvPr/>
          </p:nvSpPr>
          <p:spPr>
            <a:xfrm>
              <a:off x="460739" y="1144408"/>
              <a:ext cx="492443" cy="98377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dirty="0">
                  <a:latin typeface="微软雅黑" pitchFamily="34" charset="-122"/>
                  <a:ea typeface="微软雅黑" pitchFamily="34" charset="-122"/>
                </a:rPr>
                <a:t>价值观</a:t>
              </a:r>
            </a:p>
          </p:txBody>
        </p:sp>
        <p:sp>
          <p:nvSpPr>
            <p:cNvPr id="37" name="Rectangle 3"/>
            <p:cNvSpPr txBox="1">
              <a:spLocks noChangeArrowheads="1"/>
            </p:cNvSpPr>
            <p:nvPr/>
          </p:nvSpPr>
          <p:spPr bwMode="auto">
            <a:xfrm>
              <a:off x="811426" y="1435106"/>
              <a:ext cx="3570904" cy="1151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100"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  “</a:t>
              </a:r>
              <a:r>
                <a:rPr lang="zh-CN" altLang="en-US" dirty="0"/>
                <a:t>我们不是靠我们的脚吃饭－而是靠我们的头脑，脚永远不能和头脑相提并论。有史以来，思考便是进步之父，思考也是在商业中成功的基石。一切问题都可以解决，只要我们愿意去思考！</a:t>
              </a:r>
              <a:r>
                <a:rPr lang="zh-CN" altLang="en-US" dirty="0" smtClean="0"/>
                <a:t>”</a:t>
              </a:r>
              <a:endParaRPr lang="en-US" altLang="zh-CN" dirty="0" smtClean="0"/>
            </a:p>
            <a:p>
              <a:pPr algn="r"/>
              <a:r>
                <a:rPr lang="en-US" altLang="zh-CN" dirty="0" smtClean="0"/>
                <a:t>——</a:t>
              </a:r>
              <a:r>
                <a:rPr lang="zh-CN" altLang="en-US" dirty="0"/>
                <a:t>汤姆斯</a:t>
              </a:r>
              <a:r>
                <a:rPr lang="en-US" altLang="zh-CN" dirty="0"/>
                <a:t>.</a:t>
              </a:r>
              <a:r>
                <a:rPr lang="zh-CN" altLang="en-US" dirty="0"/>
                <a:t>沃森爵士</a:t>
              </a:r>
              <a:endParaRPr lang="en-US" altLang="zh-CN" dirty="0"/>
            </a:p>
            <a:p>
              <a:pPr algn="r"/>
              <a:r>
                <a:rPr lang="en-US" altLang="zh-CN" dirty="0"/>
                <a:t>1915</a:t>
              </a:r>
              <a:r>
                <a:rPr lang="zh-CN" altLang="en-US" dirty="0"/>
                <a:t>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81304620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337719" y="1039154"/>
            <a:ext cx="3588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400" b="1" dirty="0" smtClean="0">
                <a:latin typeface="微软雅黑" pitchFamily="34" charset="-122"/>
                <a:ea typeface="微软雅黑" pitchFamily="34" charset="-122"/>
              </a:rPr>
              <a:t>如果</a:t>
            </a:r>
            <a:r>
              <a:rPr lang="zh-CN" altLang="zh-CN" sz="1400" b="1" dirty="0">
                <a:latin typeface="微软雅黑" pitchFamily="34" charset="-122"/>
                <a:ea typeface="微软雅黑" pitchFamily="34" charset="-122"/>
              </a:rPr>
              <a:t>人们能够赋予一种产品以思考的力量，那么它必定拥有超越于技术之上的价值</a:t>
            </a:r>
            <a:r>
              <a:rPr lang="zh-CN" altLang="zh-CN" sz="1400" b="1" dirty="0" smtClean="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”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59682" y="2355726"/>
            <a:ext cx="26323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400" b="1" dirty="0" smtClean="0">
                <a:latin typeface="微软雅黑" pitchFamily="34" charset="-122"/>
                <a:ea typeface="微软雅黑" pitchFamily="34" charset="-122"/>
              </a:rPr>
              <a:t>思考</a:t>
            </a:r>
            <a:r>
              <a:rPr lang="zh-CN" altLang="zh-CN" sz="1400" b="1" dirty="0">
                <a:latin typeface="微软雅黑" pitchFamily="34" charset="-122"/>
                <a:ea typeface="微软雅黑" pitchFamily="34" charset="-122"/>
              </a:rPr>
              <a:t>是</a:t>
            </a:r>
            <a:r>
              <a:rPr lang="en-US" altLang="zh-CN" sz="1400" b="1" dirty="0"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zh-CN" sz="1400" b="1" dirty="0">
                <a:latin typeface="微软雅黑" pitchFamily="34" charset="-122"/>
                <a:ea typeface="微软雅黑" pitchFamily="34" charset="-122"/>
              </a:rPr>
              <a:t>成功的</a:t>
            </a:r>
            <a:r>
              <a:rPr lang="zh-CN" altLang="zh-CN" sz="1400" b="1" dirty="0" smtClean="0">
                <a:latin typeface="微软雅黑" pitchFamily="34" charset="-122"/>
                <a:ea typeface="微软雅黑" pitchFamily="34" charset="-122"/>
              </a:rPr>
              <a:t>源头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zh-CN" sz="1400" b="1" dirty="0">
                <a:latin typeface="微软雅黑" pitchFamily="34" charset="-122"/>
                <a:ea typeface="微软雅黑" pitchFamily="34" charset="-122"/>
              </a:rPr>
              <a:t>是所有人的</a:t>
            </a:r>
            <a:r>
              <a:rPr lang="zh-CN" altLang="zh-CN" sz="1400" b="1" dirty="0" smtClean="0">
                <a:latin typeface="微软雅黑" pitchFamily="34" charset="-122"/>
                <a:ea typeface="微软雅黑" pitchFamily="34" charset="-122"/>
              </a:rPr>
              <a:t>财富</a:t>
            </a:r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”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203848" y="3570570"/>
            <a:ext cx="44644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400" b="1" dirty="0" smtClean="0">
                <a:latin typeface="微软雅黑" pitchFamily="34" charset="-122"/>
                <a:ea typeface="微软雅黑" pitchFamily="34" charset="-122"/>
              </a:rPr>
              <a:t>技术</a:t>
            </a:r>
            <a:r>
              <a:rPr lang="zh-CN" altLang="zh-CN" sz="1400" b="1" dirty="0">
                <a:latin typeface="微软雅黑" pitchFamily="34" charset="-122"/>
                <a:ea typeface="微软雅黑" pitchFamily="34" charset="-122"/>
              </a:rPr>
              <a:t>的进步还会越来越快，但这并不会使我们塑造</a:t>
            </a:r>
            <a:r>
              <a:rPr lang="en-US" altLang="zh-CN" sz="1400" b="1" dirty="0"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zh-CN" sz="1400" b="1" dirty="0">
                <a:latin typeface="微软雅黑" pitchFamily="34" charset="-122"/>
                <a:ea typeface="微软雅黑" pitchFamily="34" charset="-122"/>
              </a:rPr>
              <a:t>品牌的目的有所改变，这就是：保持近距离关注我们的顾客的利益，并努力满足他们的需求</a:t>
            </a:r>
            <a:r>
              <a:rPr lang="zh-CN" altLang="zh-CN" sz="1400" b="1" dirty="0" smtClean="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en-US" altLang="zh-CN" sz="1400" b="1" dirty="0" smtClean="0">
                <a:latin typeface="微软雅黑" pitchFamily="34" charset="-122"/>
                <a:ea typeface="微软雅黑" pitchFamily="34" charset="-122"/>
              </a:rPr>
              <a:t>”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5" y="311909"/>
            <a:ext cx="3312369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800" b="1" dirty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内</a:t>
            </a:r>
            <a:r>
              <a:rPr lang="zh-CN" altLang="en-US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藤在正心中的“</a:t>
            </a:r>
            <a:r>
              <a:rPr lang="en-US" altLang="zh-CN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8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endParaRPr lang="zh-CN" altLang="en-US" sz="1800" b="1" dirty="0">
              <a:solidFill>
                <a:srgbClr val="DC1F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67544" y="365617"/>
            <a:ext cx="288032" cy="2619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52" name="直接连接符 51"/>
          <p:cNvCxnSpPr/>
          <p:nvPr/>
        </p:nvCxnSpPr>
        <p:spPr>
          <a:xfrm flipH="1">
            <a:off x="8215" y="1300764"/>
            <a:ext cx="1899489" cy="1213067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H="1">
            <a:off x="1907704" y="1300764"/>
            <a:ext cx="2304257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H="1" flipV="1">
            <a:off x="5515912" y="2586559"/>
            <a:ext cx="2783870" cy="4385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8291973" y="1274736"/>
            <a:ext cx="1" cy="134260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 flipH="1">
            <a:off x="1619672" y="2559438"/>
            <a:ext cx="936106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>
            <a:off x="1619672" y="2559438"/>
            <a:ext cx="0" cy="1380464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 flipH="1">
            <a:off x="1619672" y="3924492"/>
            <a:ext cx="1476165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连接符 112"/>
          <p:cNvCxnSpPr/>
          <p:nvPr/>
        </p:nvCxnSpPr>
        <p:spPr>
          <a:xfrm flipH="1">
            <a:off x="7668344" y="3912781"/>
            <a:ext cx="518726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/>
        </p:nvCxnSpPr>
        <p:spPr>
          <a:xfrm flipH="1" flipV="1">
            <a:off x="8028384" y="1274736"/>
            <a:ext cx="263590" cy="2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矩形 152"/>
          <p:cNvSpPr/>
          <p:nvPr/>
        </p:nvSpPr>
        <p:spPr>
          <a:xfrm>
            <a:off x="8160469" y="3840773"/>
            <a:ext cx="131505" cy="144016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8865461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肘形连接符 11"/>
          <p:cNvCxnSpPr/>
          <p:nvPr/>
        </p:nvCxnSpPr>
        <p:spPr>
          <a:xfrm flipV="1">
            <a:off x="7020272" y="2715766"/>
            <a:ext cx="2123728" cy="511314"/>
          </a:xfrm>
          <a:prstGeom prst="bentConnector3">
            <a:avLst>
              <a:gd name="adj1" fmla="val 85547"/>
            </a:avLst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203848" y="2290976"/>
            <a:ext cx="36724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err="1" smtClean="0">
                <a:solidFill>
                  <a:srgbClr val="DC1F26"/>
                </a:solidFill>
              </a:rPr>
              <a:t>Thinkpad</a:t>
            </a:r>
            <a:endParaRPr lang="zh-CN" altLang="en-US" sz="6600" b="1" dirty="0">
              <a:solidFill>
                <a:srgbClr val="DC1F2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7544" y="374638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Chapter  2</a:t>
            </a:r>
            <a:endParaRPr lang="zh-CN" altLang="en-US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275856" y="3299088"/>
            <a:ext cx="496855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TrackPoint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小红点，</a:t>
            </a:r>
            <a:r>
              <a:rPr lang="en-US" altLang="zh-CN" dirty="0" err="1">
                <a:latin typeface="微软雅黑" pitchFamily="34" charset="-122"/>
                <a:ea typeface="微软雅黑" pitchFamily="34" charset="-122"/>
              </a:rPr>
              <a:t>ThinkLight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键盘灯、全尺寸键盘，为顾客提供舒适键盘体验，首创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APS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主动保护系统，使保密性得到有效提升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680922" y="284497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领先技术</a:t>
            </a:r>
            <a:endParaRPr lang="zh-CN" altLang="en-US" sz="18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>
            <a:stCxn id="9" idx="1"/>
          </p:cNvCxnSpPr>
          <p:nvPr/>
        </p:nvCxnSpPr>
        <p:spPr>
          <a:xfrm>
            <a:off x="6600735" y="3227080"/>
            <a:ext cx="2543265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600735" y="3155072"/>
            <a:ext cx="131505" cy="144016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068985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H="1">
            <a:off x="1" y="3148508"/>
            <a:ext cx="734608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-1" y="2787774"/>
            <a:ext cx="734609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734609" y="1635646"/>
            <a:ext cx="0" cy="115143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34609" y="1635646"/>
            <a:ext cx="3477351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211960" y="1635646"/>
            <a:ext cx="0" cy="115143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734608" y="3148508"/>
            <a:ext cx="0" cy="1151434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734608" y="4299942"/>
            <a:ext cx="3477352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4211960" y="3148508"/>
            <a:ext cx="0" cy="1151434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>
            <a:off x="4211960" y="3148508"/>
            <a:ext cx="4932043" cy="0"/>
          </a:xfrm>
          <a:prstGeom prst="line">
            <a:avLst/>
          </a:prstGeom>
          <a:ln w="28575">
            <a:solidFill>
              <a:srgbClr val="DC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4211960" y="2787080"/>
            <a:ext cx="4932040" cy="69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图片 4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0612" y="1707655"/>
            <a:ext cx="3405343" cy="2521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0" name="矩形 49"/>
          <p:cNvSpPr/>
          <p:nvPr/>
        </p:nvSpPr>
        <p:spPr>
          <a:xfrm>
            <a:off x="848443" y="372601"/>
            <a:ext cx="44713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创新之一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2400" b="1" dirty="0" smtClean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Track </a:t>
            </a:r>
            <a:r>
              <a:rPr lang="en-US" altLang="zh-CN" sz="2400" b="1" dirty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point </a:t>
            </a:r>
            <a:r>
              <a:rPr lang="zh-CN" altLang="en-US" sz="2400" b="1" dirty="0">
                <a:solidFill>
                  <a:srgbClr val="DC1F26"/>
                </a:solidFill>
                <a:latin typeface="微软雅黑" pitchFamily="34" charset="-122"/>
                <a:ea typeface="微软雅黑" pitchFamily="34" charset="-122"/>
              </a:rPr>
              <a:t>小红点</a:t>
            </a:r>
          </a:p>
        </p:txBody>
      </p:sp>
      <p:sp>
        <p:nvSpPr>
          <p:cNvPr id="51" name="矩形 50"/>
          <p:cNvSpPr/>
          <p:nvPr/>
        </p:nvSpPr>
        <p:spPr>
          <a:xfrm>
            <a:off x="395536" y="457405"/>
            <a:ext cx="272440" cy="2975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4211960" y="2787774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1998</a:t>
            </a:r>
            <a:r>
              <a:rPr lang="en-US" altLang="zh-CN" sz="1050" b="1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年，</a:t>
            </a:r>
            <a:r>
              <a:rPr lang="zh-CN" altLang="en-US" sz="1200" b="1" dirty="0">
                <a:latin typeface="微软雅黑" pitchFamily="34" charset="-122"/>
                <a:ea typeface="微软雅黑" pitchFamily="34" charset="-122"/>
              </a:rPr>
              <a:t>小红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点第一次出现在</a:t>
            </a:r>
            <a:r>
              <a:rPr lang="en-US" altLang="zh-CN" sz="1200" b="1" dirty="0" smtClean="0">
                <a:latin typeface="微软雅黑" pitchFamily="34" charset="-122"/>
                <a:ea typeface="微软雅黑" pitchFamily="34" charset="-122"/>
              </a:rPr>
              <a:t>ThinkPad</a:t>
            </a:r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上，带来革命性的键鼠操作。</a:t>
            </a:r>
            <a:endParaRPr lang="zh-CN" alt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9903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push/>
      </p:transition>
    </mc:Choice>
    <mc:Fallback>
      <p:transition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1790</TotalTime>
  <Words>2343</Words>
  <Application>Microsoft Office PowerPoint</Application>
  <PresentationFormat>全屏显示(16:9)</PresentationFormat>
  <Paragraphs>157</Paragraphs>
  <Slides>32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3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Aimos</dc:creator>
  <cp:lastModifiedBy>Administrator</cp:lastModifiedBy>
  <cp:revision>235</cp:revision>
  <dcterms:created xsi:type="dcterms:W3CDTF">2012-07-23T05:54:47Z</dcterms:created>
  <dcterms:modified xsi:type="dcterms:W3CDTF">2015-07-25T01:20:39Z</dcterms:modified>
</cp:coreProperties>
</file>