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59" r:id="rId4"/>
    <p:sldId id="263" r:id="rId5"/>
    <p:sldId id="264" r:id="rId6"/>
    <p:sldId id="265" r:id="rId7"/>
    <p:sldId id="266" r:id="rId8"/>
    <p:sldId id="267" r:id="rId9"/>
    <p:sldId id="268" r:id="rId10"/>
    <p:sldId id="270" r:id="rId11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277" autoAdjust="0"/>
  </p:normalViewPr>
  <p:slideViewPr>
    <p:cSldViewPr snapToGrid="0" snapToObjects="1">
      <p:cViewPr varScale="1">
        <p:scale>
          <a:sx n="76" d="100"/>
          <a:sy n="76" d="100"/>
        </p:scale>
        <p:origin x="-15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29BAC-06CB-6C47-9348-418B71C4863A}" type="datetimeFigureOut">
              <a:rPr kumimoji="1" lang="zh-CN" altLang="en-US" smtClean="0"/>
              <a:t>14-3-11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82C3-2E66-4640-B10E-200793727C5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31070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29BAC-06CB-6C47-9348-418B71C4863A}" type="datetimeFigureOut">
              <a:rPr kumimoji="1" lang="zh-CN" altLang="en-US" smtClean="0"/>
              <a:t>14-3-11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82C3-2E66-4640-B10E-200793727C5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67003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29BAC-06CB-6C47-9348-418B71C4863A}" type="datetimeFigureOut">
              <a:rPr kumimoji="1" lang="zh-CN" altLang="en-US" smtClean="0"/>
              <a:t>14-3-11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82C3-2E66-4640-B10E-200793727C5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49206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29BAC-06CB-6C47-9348-418B71C4863A}" type="datetimeFigureOut">
              <a:rPr kumimoji="1" lang="zh-CN" altLang="en-US" smtClean="0"/>
              <a:t>14-3-11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82C3-2E66-4640-B10E-200793727C5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98234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29BAC-06CB-6C47-9348-418B71C4863A}" type="datetimeFigureOut">
              <a:rPr kumimoji="1" lang="zh-CN" altLang="en-US" smtClean="0"/>
              <a:t>14-3-11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82C3-2E66-4640-B10E-200793727C5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44696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29BAC-06CB-6C47-9348-418B71C4863A}" type="datetimeFigureOut">
              <a:rPr kumimoji="1" lang="zh-CN" altLang="en-US" smtClean="0"/>
              <a:t>14-3-11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82C3-2E66-4640-B10E-200793727C5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66713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29BAC-06CB-6C47-9348-418B71C4863A}" type="datetimeFigureOut">
              <a:rPr kumimoji="1" lang="zh-CN" altLang="en-US" smtClean="0"/>
              <a:t>14-3-11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82C3-2E66-4640-B10E-200793727C5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34401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29BAC-06CB-6C47-9348-418B71C4863A}" type="datetimeFigureOut">
              <a:rPr kumimoji="1" lang="zh-CN" altLang="en-US" smtClean="0"/>
              <a:t>14-3-11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82C3-2E66-4640-B10E-200793727C5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55642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29BAC-06CB-6C47-9348-418B71C4863A}" type="datetimeFigureOut">
              <a:rPr kumimoji="1" lang="zh-CN" altLang="en-US" smtClean="0"/>
              <a:t>14-3-11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82C3-2E66-4640-B10E-200793727C5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62525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29BAC-06CB-6C47-9348-418B71C4863A}" type="datetimeFigureOut">
              <a:rPr kumimoji="1" lang="zh-CN" altLang="en-US" smtClean="0"/>
              <a:t>14-3-11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82C3-2E66-4640-B10E-200793727C5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5955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29BAC-06CB-6C47-9348-418B71C4863A}" type="datetimeFigureOut">
              <a:rPr kumimoji="1" lang="zh-CN" altLang="en-US" smtClean="0"/>
              <a:t>14-3-11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82C3-2E66-4640-B10E-200793727C5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5535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29BAC-06CB-6C47-9348-418B71C4863A}" type="datetimeFigureOut">
              <a:rPr kumimoji="1" lang="zh-CN" altLang="en-US" smtClean="0"/>
              <a:t>14-3-11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C82C3-2E66-4640-B10E-200793727C5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07977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g"/><Relationship Id="rId5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0" y="0"/>
            <a:ext cx="9144000" cy="4149365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10089233" y="2431297"/>
            <a:ext cx="19084421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zh-CN" sz="3000" b="1" dirty="0">
                <a:ln w="9525" cmpd="sng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/>
                <a:cs typeface="Arial"/>
              </a:rPr>
              <a:t>Strategic Responses </a:t>
            </a:r>
            <a:endParaRPr lang="en-US" altLang="zh-CN" sz="3000" b="1" dirty="0" smtClean="0">
              <a:ln w="9525" cmpd="sng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"/>
              <a:cs typeface="Arial"/>
            </a:endParaRPr>
          </a:p>
          <a:p>
            <a:pPr algn="r"/>
            <a:r>
              <a:rPr lang="en-US" altLang="zh-CN" sz="3000" b="1" dirty="0" smtClean="0">
                <a:ln w="9525" cmpd="sng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/>
                <a:cs typeface="Arial"/>
              </a:rPr>
              <a:t>to </a:t>
            </a:r>
            <a:r>
              <a:rPr lang="en-US" altLang="zh-CN" sz="3000" b="1" dirty="0">
                <a:ln w="9525" cmpd="sng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/>
                <a:cs typeface="Arial"/>
              </a:rPr>
              <a:t>Domestic and Foreign Institutional </a:t>
            </a:r>
            <a:r>
              <a:rPr lang="en-US" altLang="zh-CN" sz="3000" b="1" dirty="0" smtClean="0">
                <a:ln w="9525" cmpd="sng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/>
                <a:cs typeface="Arial"/>
              </a:rPr>
              <a:t>Pressures</a:t>
            </a:r>
          </a:p>
          <a:p>
            <a:pPr algn="r"/>
            <a:r>
              <a:rPr lang="en-US" altLang="zh-CN" sz="3000" b="1" dirty="0" smtClean="0">
                <a:ln w="9525" cmpd="sng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en-US" altLang="zh-CN" sz="3000" b="1" dirty="0">
                <a:ln w="9525" cmpd="sng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/>
                <a:cs typeface="Arial"/>
              </a:rPr>
              <a:t>in the Chinese Toy Industry</a:t>
            </a:r>
          </a:p>
        </p:txBody>
      </p:sp>
      <p:pic>
        <p:nvPicPr>
          <p:cNvPr id="19" name="图片 18" descr="u=1520730210,3137828805&amp;fm=23&amp;gp=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47548">
            <a:off x="625984" y="4659244"/>
            <a:ext cx="2458361" cy="16373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9" name="图片 28" descr="rBEhWVIthkEIAAAAAAIF305EGhEAAC9igFwYKoAAgX346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61254">
            <a:off x="2741740" y="4656013"/>
            <a:ext cx="2096889" cy="18340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" name="矩形 29"/>
          <p:cNvSpPr/>
          <p:nvPr/>
        </p:nvSpPr>
        <p:spPr>
          <a:xfrm>
            <a:off x="6117126" y="4806438"/>
            <a:ext cx="2878062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zh-CN" sz="2800" b="1" dirty="0" smtClean="0">
                <a:ln w="3175" cmpd="sng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Cross-Culture</a:t>
            </a:r>
            <a:r>
              <a:rPr lang="zh-CN" altLang="en-US" sz="2800" b="1" dirty="0" smtClean="0">
                <a:ln w="3175" cmpd="sng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en-US" altLang="zh-CN" sz="2800" b="1" dirty="0" err="1" smtClean="0">
                <a:ln w="3175" cmpd="sng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Mgt</a:t>
            </a:r>
            <a:endParaRPr lang="en-US" altLang="zh-CN" sz="2800" b="1" dirty="0" smtClean="0">
              <a:ln w="3175" cmpd="sng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r"/>
            <a:r>
              <a:rPr lang="en-US" altLang="zh-CN" sz="2800" b="1" dirty="0" smtClean="0">
                <a:ln w="3175" cmpd="sng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Girl</a:t>
            </a:r>
            <a:r>
              <a:rPr lang="zh-CN" altLang="en-US" sz="2800" b="1" dirty="0" smtClean="0">
                <a:ln w="3175" cmpd="sng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en-US" altLang="zh-CN" sz="2800" b="1" dirty="0" smtClean="0">
                <a:ln w="3175" cmpd="sng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Power</a:t>
            </a:r>
            <a:endParaRPr lang="zh-CN" altLang="en-US" sz="2800" b="1" dirty="0">
              <a:ln w="3175" cmpd="sng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5192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2974791" y="-2749402"/>
            <a:ext cx="2195116" cy="3305060"/>
          </a:xfrm>
          <a:prstGeom prst="roundRect">
            <a:avLst/>
          </a:prstGeom>
          <a:solidFill>
            <a:srgbClr val="4F81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zh-CN" sz="2800" b="1" dirty="0" smtClean="0">
                <a:solidFill>
                  <a:schemeClr val="bg1">
                    <a:lumMod val="75000"/>
                  </a:schemeClr>
                </a:solidFill>
              </a:rPr>
              <a:t>Summary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4947607" y="-2749402"/>
            <a:ext cx="2195116" cy="3305060"/>
          </a:xfrm>
          <a:prstGeom prst="roundRect">
            <a:avLst/>
          </a:prstGeom>
          <a:solidFill>
            <a:srgbClr val="4F81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zh-CN" sz="2800" b="1" dirty="0" smtClean="0">
                <a:solidFill>
                  <a:schemeClr val="bg1">
                    <a:lumMod val="75000"/>
                  </a:schemeClr>
                </a:solidFill>
              </a:rPr>
              <a:t>Analysis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6948884" y="-2749402"/>
            <a:ext cx="2195116" cy="3305060"/>
          </a:xfrm>
          <a:prstGeom prst="roundRect">
            <a:avLst/>
          </a:prstGeom>
          <a:solidFill>
            <a:srgbClr val="4F81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zh-CN" sz="2800" b="1" dirty="0" smtClean="0">
                <a:solidFill>
                  <a:srgbClr val="BFBFBF"/>
                </a:solidFill>
              </a:rPr>
              <a:t>Implication</a:t>
            </a:r>
          </a:p>
        </p:txBody>
      </p:sp>
      <p:grpSp>
        <p:nvGrpSpPr>
          <p:cNvPr id="18" name="组 17"/>
          <p:cNvGrpSpPr/>
          <p:nvPr/>
        </p:nvGrpSpPr>
        <p:grpSpPr>
          <a:xfrm>
            <a:off x="301428" y="1229896"/>
            <a:ext cx="4276452" cy="4960191"/>
            <a:chOff x="301428" y="1229896"/>
            <a:chExt cx="4276452" cy="4960191"/>
          </a:xfrm>
        </p:grpSpPr>
        <p:grpSp>
          <p:nvGrpSpPr>
            <p:cNvPr id="15" name="组 14"/>
            <p:cNvGrpSpPr/>
            <p:nvPr/>
          </p:nvGrpSpPr>
          <p:grpSpPr>
            <a:xfrm>
              <a:off x="823076" y="1229896"/>
              <a:ext cx="2304617" cy="4960191"/>
              <a:chOff x="854432" y="712459"/>
              <a:chExt cx="2304617" cy="4960191"/>
            </a:xfrm>
          </p:grpSpPr>
          <p:pic>
            <p:nvPicPr>
              <p:cNvPr id="10" name="图片 9" descr="1174112739b5ab79f3l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784" t="25063" r="25052" b="23882"/>
              <a:stretch/>
            </p:blipFill>
            <p:spPr>
              <a:xfrm>
                <a:off x="1383187" y="3111484"/>
                <a:ext cx="1744506" cy="2561166"/>
              </a:xfrm>
              <a:prstGeom prst="rect">
                <a:avLst/>
              </a:prstGeom>
            </p:spPr>
          </p:pic>
          <p:sp>
            <p:nvSpPr>
              <p:cNvPr id="12" name="椭圆 11"/>
              <p:cNvSpPr/>
              <p:nvPr/>
            </p:nvSpPr>
            <p:spPr>
              <a:xfrm>
                <a:off x="854432" y="712459"/>
                <a:ext cx="2304617" cy="2210867"/>
              </a:xfrm>
              <a:prstGeom prst="ellipse">
                <a:avLst/>
              </a:prstGeom>
              <a:noFill/>
              <a:ln w="76200" cmpd="sng">
                <a:solidFill>
                  <a:srgbClr val="FF66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14" name="直线连接符 13"/>
              <p:cNvCxnSpPr>
                <a:stCxn id="12" idx="4"/>
              </p:cNvCxnSpPr>
              <p:nvPr/>
            </p:nvCxnSpPr>
            <p:spPr>
              <a:xfrm>
                <a:off x="2006741" y="2923326"/>
                <a:ext cx="1" cy="353777"/>
              </a:xfrm>
              <a:prstGeom prst="line">
                <a:avLst/>
              </a:prstGeom>
              <a:ln w="76200" cmpd="sng">
                <a:solidFill>
                  <a:srgbClr val="FF66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矩形 15"/>
            <p:cNvSpPr/>
            <p:nvPr/>
          </p:nvSpPr>
          <p:spPr>
            <a:xfrm>
              <a:off x="301428" y="1512935"/>
              <a:ext cx="4276452" cy="175432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altLang="zh-CN" sz="54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glow rad="139700">
                      <a:schemeClr val="accent6">
                        <a:satMod val="175000"/>
                        <a:alpha val="40000"/>
                      </a:schemeClr>
                    </a:glow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Chalkduster"/>
                  <a:cs typeface="Chalkduster"/>
                </a:rPr>
                <a:t>Thank</a:t>
              </a:r>
              <a:r>
                <a:rPr lang="zh-CN" altLang="en-US" sz="54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glow rad="139700">
                      <a:schemeClr val="accent6">
                        <a:satMod val="175000"/>
                        <a:alpha val="40000"/>
                      </a:schemeClr>
                    </a:glow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Chalkduster"/>
                  <a:cs typeface="Chalkduster"/>
                </a:rPr>
                <a:t> </a:t>
              </a:r>
              <a:r>
                <a:rPr lang="en-US" altLang="zh-CN" sz="54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glow rad="139700">
                      <a:schemeClr val="accent6">
                        <a:satMod val="175000"/>
                        <a:alpha val="40000"/>
                      </a:schemeClr>
                    </a:glow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Chalkduster"/>
                  <a:cs typeface="Chalkduster"/>
                </a:rPr>
                <a:t>You</a:t>
              </a:r>
              <a:endParaRPr lang="zh-CN" alt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Chalkduster"/>
                <a:cs typeface="Chalkduster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4010542" y="4767906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Cross-Culture</a:t>
            </a:r>
            <a:r>
              <a:rPr lang="zh-CN" altLang="en-US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altLang="zh-CN" sz="2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Mgt</a:t>
            </a:r>
            <a:endParaRPr lang="en-US" altLang="zh-CN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>
              <a:lnSpc>
                <a:spcPct val="150000"/>
              </a:lnSpc>
            </a:pPr>
            <a:r>
              <a:rPr lang="en-US" altLang="zh-CN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Girl</a:t>
            </a:r>
            <a:r>
              <a:rPr lang="zh-CN" altLang="en-US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altLang="zh-CN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Power</a:t>
            </a:r>
            <a:endParaRPr lang="zh-CN" altLang="en-US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48724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8  E" pathEditMode="relative" ptsTypes="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8  E" pathEditMode="relative" ptsTypes="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8  E" pathEditMode="relative" ptsTypes="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8239E-6 0.33387 L 2.8239E-6 -0.11214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2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43314E-7 0.33387 L -7.43314E-7 -0.11214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2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27544E-6 0.33387 L 3.27544E-6 -0.11214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2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/>
        </p:nvGrpSpPr>
        <p:grpSpPr>
          <a:xfrm>
            <a:off x="39076" y="4317999"/>
            <a:ext cx="9143999" cy="2540001"/>
            <a:chOff x="39076" y="4317999"/>
            <a:chExt cx="9143999" cy="2540001"/>
          </a:xfrm>
        </p:grpSpPr>
        <p:pic>
          <p:nvPicPr>
            <p:cNvPr id="37" name="图片 36" descr="despicable_me_2-026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237" b="618"/>
            <a:stretch/>
          </p:blipFill>
          <p:spPr>
            <a:xfrm>
              <a:off x="39076" y="4337538"/>
              <a:ext cx="9143999" cy="2520462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273538" y="4337537"/>
              <a:ext cx="6877539" cy="71902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7877166" y="4317999"/>
              <a:ext cx="954595" cy="719019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9" name="矩形 8"/>
          <p:cNvSpPr/>
          <p:nvPr/>
        </p:nvSpPr>
        <p:spPr>
          <a:xfrm>
            <a:off x="3181302" y="866722"/>
            <a:ext cx="313419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halkduster"/>
                <a:cs typeface="Chalkduster"/>
              </a:rPr>
              <a:t>Girl</a:t>
            </a:r>
            <a:r>
              <a:rPr lang="zh-CN" altLang="en-US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halkduster"/>
                <a:cs typeface="Chalkduster"/>
              </a:rPr>
              <a:t> </a:t>
            </a:r>
            <a:r>
              <a:rPr lang="en-US" altLang="zh-CN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halkduster"/>
                <a:cs typeface="Chalkduster"/>
              </a:rPr>
              <a:t>Power</a:t>
            </a:r>
            <a:endParaRPr lang="zh-CN" altLang="en-US" sz="3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halkduster"/>
              <a:cs typeface="Chalkduster"/>
            </a:endParaRPr>
          </a:p>
        </p:txBody>
      </p:sp>
      <p:grpSp>
        <p:nvGrpSpPr>
          <p:cNvPr id="15" name="组 14"/>
          <p:cNvGrpSpPr/>
          <p:nvPr/>
        </p:nvGrpSpPr>
        <p:grpSpPr>
          <a:xfrm>
            <a:off x="2083739" y="1926045"/>
            <a:ext cx="5484189" cy="3110973"/>
            <a:chOff x="2083738" y="1945586"/>
            <a:chExt cx="5484189" cy="3110973"/>
          </a:xfrm>
        </p:grpSpPr>
        <p:cxnSp>
          <p:nvCxnSpPr>
            <p:cNvPr id="17" name="直线连接符 16"/>
            <p:cNvCxnSpPr/>
            <p:nvPr/>
          </p:nvCxnSpPr>
          <p:spPr>
            <a:xfrm>
              <a:off x="2498485" y="1962519"/>
              <a:ext cx="0" cy="109721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线连接符 17"/>
            <p:cNvCxnSpPr/>
            <p:nvPr/>
          </p:nvCxnSpPr>
          <p:spPr>
            <a:xfrm>
              <a:off x="3492216" y="1985769"/>
              <a:ext cx="0" cy="107396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线连接符 21"/>
            <p:cNvCxnSpPr/>
            <p:nvPr/>
          </p:nvCxnSpPr>
          <p:spPr>
            <a:xfrm>
              <a:off x="6884422" y="1945586"/>
              <a:ext cx="0" cy="1114144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线连接符 22"/>
            <p:cNvCxnSpPr/>
            <p:nvPr/>
          </p:nvCxnSpPr>
          <p:spPr>
            <a:xfrm>
              <a:off x="5660922" y="1970483"/>
              <a:ext cx="0" cy="34733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线连接符 23"/>
            <p:cNvCxnSpPr/>
            <p:nvPr/>
          </p:nvCxnSpPr>
          <p:spPr>
            <a:xfrm>
              <a:off x="4596181" y="1975383"/>
              <a:ext cx="0" cy="1287547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矩形 9"/>
            <p:cNvSpPr/>
            <p:nvPr/>
          </p:nvSpPr>
          <p:spPr>
            <a:xfrm>
              <a:off x="6200916" y="3128069"/>
              <a:ext cx="136701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>
                  <a:latin typeface="Chalkduster"/>
                  <a:cs typeface="Chalkduster"/>
                </a:rPr>
                <a:t>Alexandra</a:t>
              </a:r>
              <a:endParaRPr lang="zh-CN" altLang="en-US" sz="1600" dirty="0">
                <a:latin typeface="Chalkduster"/>
                <a:cs typeface="Chalkduster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3220328" y="3106026"/>
              <a:ext cx="595035" cy="584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>
                  <a:latin typeface="Chalkduster"/>
                  <a:cs typeface="Chalkduster"/>
                </a:rPr>
                <a:t>Wei</a:t>
              </a:r>
            </a:p>
            <a:p>
              <a:endParaRPr lang="zh-CN" altLang="en-US" sz="1600" dirty="0">
                <a:latin typeface="Chalkduster"/>
                <a:cs typeface="Chalkduster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5216453" y="2332855"/>
              <a:ext cx="1223453" cy="5847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latin typeface="Chalkduster"/>
                  <a:cs typeface="Chalkduster"/>
                </a:rPr>
                <a:t>Benita</a:t>
              </a:r>
            </a:p>
            <a:p>
              <a:endParaRPr lang="zh-CN" altLang="en-US" sz="1600" dirty="0">
                <a:latin typeface="Chalkduster"/>
                <a:cs typeface="Chalkduster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2200967" y="3136691"/>
              <a:ext cx="774571" cy="584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>
                  <a:latin typeface="Chalkduster"/>
                  <a:cs typeface="Chalkduster"/>
                </a:rPr>
                <a:t>Yang</a:t>
              </a:r>
            </a:p>
            <a:p>
              <a:endParaRPr lang="zh-CN" altLang="en-US" sz="1600" dirty="0">
                <a:latin typeface="Chalkduster"/>
                <a:cs typeface="Chalkduster"/>
              </a:endParaRPr>
            </a:p>
          </p:txBody>
        </p:sp>
        <p:pic>
          <p:nvPicPr>
            <p:cNvPr id="29" name="图片 28" descr="despicable_me_2-026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403" t="42446" r="66449" b="32786"/>
            <a:stretch/>
          </p:blipFill>
          <p:spPr>
            <a:xfrm>
              <a:off x="2083738" y="3642465"/>
              <a:ext cx="1019361" cy="1414092"/>
            </a:xfrm>
            <a:prstGeom prst="rect">
              <a:avLst/>
            </a:prstGeom>
          </p:spPr>
        </p:pic>
        <p:pic>
          <p:nvPicPr>
            <p:cNvPr id="30" name="图片 29" descr="despicable_me_2-026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552" t="42446" r="55726" b="32786"/>
            <a:stretch/>
          </p:blipFill>
          <p:spPr>
            <a:xfrm>
              <a:off x="3103098" y="3642466"/>
              <a:ext cx="980441" cy="1414092"/>
            </a:xfrm>
            <a:prstGeom prst="rect">
              <a:avLst/>
            </a:prstGeom>
          </p:spPr>
        </p:pic>
        <p:pic>
          <p:nvPicPr>
            <p:cNvPr id="31" name="图片 30" descr="despicable_me_2-026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273" t="42446" r="44619" b="32786"/>
            <a:stretch/>
          </p:blipFill>
          <p:spPr>
            <a:xfrm>
              <a:off x="4083540" y="3642467"/>
              <a:ext cx="1015686" cy="1414092"/>
            </a:xfrm>
            <a:prstGeom prst="rect">
              <a:avLst/>
            </a:prstGeom>
          </p:spPr>
        </p:pic>
        <p:pic>
          <p:nvPicPr>
            <p:cNvPr id="32" name="图片 31" descr="despicable_me_2-026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382" t="33172" r="33852" b="32786"/>
            <a:stretch/>
          </p:blipFill>
          <p:spPr>
            <a:xfrm>
              <a:off x="5099224" y="3113011"/>
              <a:ext cx="984463" cy="1943548"/>
            </a:xfrm>
            <a:prstGeom prst="rect">
              <a:avLst/>
            </a:prstGeom>
          </p:spPr>
        </p:pic>
        <p:pic>
          <p:nvPicPr>
            <p:cNvPr id="33" name="图片 32" descr="despicable_me_2-026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146" t="42446" r="21540" b="32786"/>
            <a:stretch/>
          </p:blipFill>
          <p:spPr>
            <a:xfrm>
              <a:off x="6083688" y="3642467"/>
              <a:ext cx="1126007" cy="1414092"/>
            </a:xfrm>
            <a:prstGeom prst="rect">
              <a:avLst/>
            </a:prstGeom>
          </p:spPr>
        </p:pic>
      </p:grpSp>
      <p:grpSp>
        <p:nvGrpSpPr>
          <p:cNvPr id="14" name="组 13"/>
          <p:cNvGrpSpPr/>
          <p:nvPr/>
        </p:nvGrpSpPr>
        <p:grpSpPr>
          <a:xfrm>
            <a:off x="-117228" y="1628045"/>
            <a:ext cx="9346527" cy="3451954"/>
            <a:chOff x="-117228" y="1628045"/>
            <a:chExt cx="9346527" cy="3451954"/>
          </a:xfrm>
        </p:grpSpPr>
        <p:pic>
          <p:nvPicPr>
            <p:cNvPr id="2" name="图片 1" descr="despicable_me_2-026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116" r="75930" b="32786"/>
            <a:stretch/>
          </p:blipFill>
          <p:spPr>
            <a:xfrm>
              <a:off x="-117228" y="2904832"/>
              <a:ext cx="2200967" cy="2175167"/>
            </a:xfrm>
            <a:prstGeom prst="rect">
              <a:avLst/>
            </a:prstGeom>
          </p:spPr>
        </p:pic>
        <p:cxnSp>
          <p:nvCxnSpPr>
            <p:cNvPr id="11" name="直线连接符 10"/>
            <p:cNvCxnSpPr/>
            <p:nvPr/>
          </p:nvCxnSpPr>
          <p:spPr>
            <a:xfrm>
              <a:off x="846707" y="1970483"/>
              <a:ext cx="7355772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线连接符 12"/>
            <p:cNvCxnSpPr/>
            <p:nvPr/>
          </p:nvCxnSpPr>
          <p:spPr>
            <a:xfrm>
              <a:off x="846707" y="1970483"/>
              <a:ext cx="0" cy="34733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线连接符 15"/>
            <p:cNvCxnSpPr/>
            <p:nvPr/>
          </p:nvCxnSpPr>
          <p:spPr>
            <a:xfrm>
              <a:off x="8213761" y="1945586"/>
              <a:ext cx="0" cy="758544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线连接符 20"/>
            <p:cNvCxnSpPr/>
            <p:nvPr/>
          </p:nvCxnSpPr>
          <p:spPr>
            <a:xfrm>
              <a:off x="4596181" y="1628045"/>
              <a:ext cx="0" cy="347338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矩形 26"/>
            <p:cNvSpPr/>
            <p:nvPr/>
          </p:nvSpPr>
          <p:spPr>
            <a:xfrm>
              <a:off x="7916243" y="2704130"/>
              <a:ext cx="492443" cy="584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>
                  <a:latin typeface="Chalkduster"/>
                  <a:cs typeface="Chalkduster"/>
                </a:rPr>
                <a:t>TA</a:t>
              </a:r>
            </a:p>
            <a:p>
              <a:endParaRPr lang="zh-CN" altLang="en-US" sz="1600" dirty="0">
                <a:latin typeface="Chalkduster"/>
                <a:cs typeface="Chalkduster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584705" y="2352393"/>
              <a:ext cx="600019" cy="584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err="1" smtClean="0">
                  <a:latin typeface="Chalkduster"/>
                  <a:cs typeface="Chalkduster"/>
                </a:rPr>
                <a:t>Hao</a:t>
              </a:r>
              <a:endParaRPr lang="en-US" altLang="zh-CN" sz="1600" dirty="0" smtClean="0">
                <a:latin typeface="Chalkduster"/>
                <a:cs typeface="Chalkduster"/>
              </a:endParaRPr>
            </a:p>
            <a:p>
              <a:endParaRPr lang="zh-CN" altLang="en-US" sz="1600" dirty="0">
                <a:latin typeface="Chalkduster"/>
                <a:cs typeface="Chalkduster"/>
              </a:endParaRPr>
            </a:p>
          </p:txBody>
        </p:sp>
        <p:grpSp>
          <p:nvGrpSpPr>
            <p:cNvPr id="5" name="组 4"/>
            <p:cNvGrpSpPr/>
            <p:nvPr/>
          </p:nvGrpSpPr>
          <p:grpSpPr>
            <a:xfrm>
              <a:off x="7769349" y="3352800"/>
              <a:ext cx="1459950" cy="1724485"/>
              <a:chOff x="7626540" y="3429761"/>
              <a:chExt cx="1517459" cy="1744026"/>
            </a:xfrm>
          </p:grpSpPr>
          <p:pic>
            <p:nvPicPr>
              <p:cNvPr id="34" name="图片 33" descr="despicable_me_2-026.jp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1915" t="36667" r="1667" b="32786"/>
              <a:stretch/>
            </p:blipFill>
            <p:spPr>
              <a:xfrm>
                <a:off x="7642710" y="3429761"/>
                <a:ext cx="1501289" cy="1744026"/>
              </a:xfrm>
              <a:prstGeom prst="rect">
                <a:avLst/>
              </a:prstGeom>
            </p:spPr>
          </p:pic>
          <p:sp>
            <p:nvSpPr>
              <p:cNvPr id="4" name="矩形 3"/>
              <p:cNvSpPr/>
              <p:nvPr/>
            </p:nvSpPr>
            <p:spPr>
              <a:xfrm>
                <a:off x="7626540" y="4806456"/>
                <a:ext cx="341483" cy="3673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/>
          <a:srcRect r="34078" b="25417"/>
          <a:stretch/>
        </p:blipFill>
        <p:spPr>
          <a:xfrm>
            <a:off x="4206268" y="4288176"/>
            <a:ext cx="756499" cy="528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608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974791" y="-3235479"/>
            <a:ext cx="2195116" cy="3305060"/>
          </a:xfrm>
          <a:prstGeom prst="roundRect">
            <a:avLst/>
          </a:prstGeom>
          <a:solidFill>
            <a:srgbClr val="4F81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zh-CN" sz="2800" b="1" dirty="0" smtClean="0">
                <a:solidFill>
                  <a:schemeClr val="bg1">
                    <a:lumMod val="75000"/>
                  </a:schemeClr>
                </a:solidFill>
              </a:rPr>
              <a:t>Summary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4947607" y="-3235479"/>
            <a:ext cx="2195116" cy="3305060"/>
          </a:xfrm>
          <a:prstGeom prst="roundRect">
            <a:avLst/>
          </a:prstGeom>
          <a:solidFill>
            <a:srgbClr val="4F81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zh-CN" sz="2800" b="1" dirty="0" smtClean="0">
                <a:solidFill>
                  <a:schemeClr val="bg1">
                    <a:lumMod val="75000"/>
                  </a:schemeClr>
                </a:solidFill>
              </a:rPr>
              <a:t>Analysis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6948884" y="-3235479"/>
            <a:ext cx="2195116" cy="3305060"/>
          </a:xfrm>
          <a:prstGeom prst="roundRect">
            <a:avLst/>
          </a:prstGeom>
          <a:solidFill>
            <a:srgbClr val="4F81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zh-CN" sz="2800" b="1" dirty="0" smtClean="0">
                <a:solidFill>
                  <a:srgbClr val="BFBFBF"/>
                </a:solidFill>
              </a:rPr>
              <a:t>Implication</a:t>
            </a:r>
          </a:p>
        </p:txBody>
      </p:sp>
    </p:spTree>
    <p:extLst>
      <p:ext uri="{BB962C8B-B14F-4D97-AF65-F5344CB8AC3E}">
        <p14:creationId xmlns:p14="http://schemas.microsoft.com/office/powerpoint/2010/main" val="3181663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8  E" pathEditMode="relative" ptsTypes="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8  E" pathEditMode="relative" ptsTypes="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8  E" pathEditMode="relative" ptsTypes="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189E-8 0.3338 L 0.00017 0.09775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7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189E-8 0.3338 L 0.00017 0.09775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7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189E-8 0.3338 L 0.00017 0.09775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7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7" grpId="0" animBg="1"/>
      <p:bldP spid="7" grpId="1" animBg="1"/>
      <p:bldP spid="8" grpId="0" animBg="1"/>
      <p:bldP spid="8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974791" y="-2574466"/>
            <a:ext cx="2195116" cy="3305060"/>
          </a:xfrm>
          <a:prstGeom prst="roundRect">
            <a:avLst/>
          </a:prstGeom>
          <a:solidFill>
            <a:srgbClr val="4F81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zh-CN" sz="2800" b="1" dirty="0" smtClean="0">
                <a:solidFill>
                  <a:srgbClr val="FFFF00"/>
                </a:solidFill>
              </a:rPr>
              <a:t>Summary</a:t>
            </a:r>
            <a:endParaRPr kumimoji="1" lang="en-US" altLang="zh-CN" sz="2800" b="1" dirty="0" smtClean="0">
              <a:solidFill>
                <a:srgbClr val="FFFF00"/>
              </a:solidFill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4961838" y="-2574466"/>
            <a:ext cx="2195116" cy="3305060"/>
          </a:xfrm>
          <a:prstGeom prst="roundRect">
            <a:avLst/>
          </a:prstGeom>
          <a:solidFill>
            <a:srgbClr val="4F81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zh-CN" sz="2800" b="1" dirty="0" smtClean="0">
                <a:solidFill>
                  <a:srgbClr val="BFBFBF"/>
                </a:solidFill>
              </a:rPr>
              <a:t>Analysis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6948885" y="-2574466"/>
            <a:ext cx="2195116" cy="3305060"/>
          </a:xfrm>
          <a:prstGeom prst="roundRect">
            <a:avLst/>
          </a:prstGeom>
          <a:solidFill>
            <a:srgbClr val="4F81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zh-CN" sz="2800" b="1" dirty="0" smtClean="0">
                <a:solidFill>
                  <a:srgbClr val="BFBFBF"/>
                </a:solidFill>
              </a:rPr>
              <a:t>Implication</a:t>
            </a:r>
          </a:p>
        </p:txBody>
      </p:sp>
      <p:pic>
        <p:nvPicPr>
          <p:cNvPr id="9" name="图片 8" descr="1175506381ec569317l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7" t="32707" r="51775" b="38845"/>
          <a:stretch/>
        </p:blipFill>
        <p:spPr>
          <a:xfrm>
            <a:off x="3677011" y="3342649"/>
            <a:ext cx="1782563" cy="1782746"/>
          </a:xfrm>
          <a:prstGeom prst="ellipse">
            <a:avLst/>
          </a:prstGeom>
          <a:ln w="63500" cap="rnd">
            <a:solidFill>
              <a:srgbClr val="FF6600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图片 2" descr="th.jpe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7" t="13427" r="19403" b="42497"/>
          <a:stretch/>
        </p:blipFill>
        <p:spPr>
          <a:xfrm>
            <a:off x="512488" y="2887408"/>
            <a:ext cx="1778657" cy="1800000"/>
          </a:xfrm>
          <a:prstGeom prst="ellipse">
            <a:avLst/>
          </a:prstGeom>
          <a:ln w="63500" cap="rnd">
            <a:solidFill>
              <a:srgbClr val="FF6600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图片 10" descr="vector_despicable_me-t2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6" r="22010" b="25362"/>
          <a:stretch/>
        </p:blipFill>
        <p:spPr>
          <a:xfrm>
            <a:off x="6702602" y="2887408"/>
            <a:ext cx="1782566" cy="1800000"/>
          </a:xfrm>
          <a:prstGeom prst="ellipse">
            <a:avLst/>
          </a:prstGeom>
          <a:ln w="63500" cap="rnd">
            <a:solidFill>
              <a:srgbClr val="FF6600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矩形 11"/>
          <p:cNvSpPr/>
          <p:nvPr/>
        </p:nvSpPr>
        <p:spPr>
          <a:xfrm>
            <a:off x="6702602" y="5125395"/>
            <a:ext cx="18853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baseline="30000" dirty="0" smtClean="0"/>
              <a:t>Host</a:t>
            </a:r>
            <a:r>
              <a:rPr lang="zh-CN" altLang="en-US" sz="3600" b="1" baseline="30000" dirty="0" smtClean="0"/>
              <a:t> </a:t>
            </a:r>
            <a:r>
              <a:rPr lang="en-US" altLang="zh-CN" sz="3600" b="1" baseline="30000" dirty="0" smtClean="0"/>
              <a:t>Country</a:t>
            </a:r>
            <a:endParaRPr lang="zh-CN" altLang="en-US" sz="3600" dirty="0"/>
          </a:p>
        </p:txBody>
      </p:sp>
      <p:sp>
        <p:nvSpPr>
          <p:cNvPr id="13" name="矩形 12"/>
          <p:cNvSpPr/>
          <p:nvPr/>
        </p:nvSpPr>
        <p:spPr>
          <a:xfrm>
            <a:off x="2907945" y="2656575"/>
            <a:ext cx="36866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baseline="30000" dirty="0"/>
              <a:t>Chinese Toy Manufacturers</a:t>
            </a:r>
            <a:endParaRPr lang="zh-CN" altLang="en-US" sz="3600" dirty="0"/>
          </a:p>
        </p:txBody>
      </p:sp>
      <p:sp>
        <p:nvSpPr>
          <p:cNvPr id="14" name="矩形 13"/>
          <p:cNvSpPr/>
          <p:nvPr/>
        </p:nvSpPr>
        <p:spPr>
          <a:xfrm>
            <a:off x="405749" y="5125395"/>
            <a:ext cx="21121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baseline="30000" dirty="0" smtClean="0"/>
              <a:t>Home</a:t>
            </a:r>
            <a:r>
              <a:rPr lang="zh-CN" altLang="en-US" sz="3600" b="1" baseline="30000" dirty="0" smtClean="0"/>
              <a:t> </a:t>
            </a:r>
            <a:r>
              <a:rPr lang="en-US" altLang="zh-CN" sz="3600" b="1" baseline="30000" dirty="0" smtClean="0"/>
              <a:t>Country</a:t>
            </a:r>
            <a:endParaRPr lang="zh-CN" altLang="en-US" sz="3600" dirty="0"/>
          </a:p>
        </p:txBody>
      </p:sp>
      <p:cxnSp>
        <p:nvCxnSpPr>
          <p:cNvPr id="16" name="直线连接符 15"/>
          <p:cNvCxnSpPr>
            <a:stCxn id="3" idx="6"/>
            <a:endCxn id="9" idx="2"/>
          </p:cNvCxnSpPr>
          <p:nvPr/>
        </p:nvCxnSpPr>
        <p:spPr>
          <a:xfrm>
            <a:off x="2291145" y="3787408"/>
            <a:ext cx="1385866" cy="446614"/>
          </a:xfrm>
          <a:prstGeom prst="line">
            <a:avLst/>
          </a:prstGeom>
          <a:ln w="57150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7"/>
          <p:cNvCxnSpPr>
            <a:stCxn id="9" idx="6"/>
            <a:endCxn id="11" idx="2"/>
          </p:cNvCxnSpPr>
          <p:nvPr/>
        </p:nvCxnSpPr>
        <p:spPr>
          <a:xfrm flipV="1">
            <a:off x="5459574" y="3787408"/>
            <a:ext cx="1243028" cy="446614"/>
          </a:xfrm>
          <a:prstGeom prst="line">
            <a:avLst/>
          </a:prstGeom>
          <a:ln w="57150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图片 18" descr="11762773816a543efal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0" t="27620" r="5689" b="18532"/>
          <a:stretch/>
        </p:blipFill>
        <p:spPr>
          <a:xfrm rot="991871">
            <a:off x="-354068" y="836014"/>
            <a:ext cx="1487228" cy="140078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268872" y="1311608"/>
            <a:ext cx="7573346" cy="543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400" b="1" baseline="30000" dirty="0" smtClean="0"/>
              <a:t>The</a:t>
            </a:r>
            <a:r>
              <a:rPr lang="zh-CN" altLang="en-US" sz="4400" b="1" baseline="30000" dirty="0" smtClean="0"/>
              <a:t> </a:t>
            </a:r>
            <a:r>
              <a:rPr lang="en-US" altLang="zh-CN" sz="4400" b="1" baseline="30000" dirty="0" smtClean="0"/>
              <a:t>Position</a:t>
            </a:r>
            <a:r>
              <a:rPr lang="zh-CN" altLang="en-US" sz="4400" b="1" baseline="30000" dirty="0" smtClean="0"/>
              <a:t> </a:t>
            </a:r>
            <a:r>
              <a:rPr lang="en-US" altLang="zh-CN" sz="4400" b="1" baseline="30000" dirty="0" smtClean="0"/>
              <a:t>of</a:t>
            </a:r>
            <a:r>
              <a:rPr lang="zh-CN" altLang="en-US" sz="4400" b="1" baseline="30000" dirty="0" smtClean="0"/>
              <a:t> </a:t>
            </a:r>
            <a:r>
              <a:rPr lang="en-US" altLang="zh-CN" sz="4400" b="1" baseline="30000" dirty="0" smtClean="0"/>
              <a:t>Chinese</a:t>
            </a:r>
            <a:r>
              <a:rPr lang="zh-CN" altLang="en-US" sz="4400" b="1" baseline="30000" dirty="0" smtClean="0"/>
              <a:t> </a:t>
            </a:r>
            <a:r>
              <a:rPr lang="en-US" altLang="zh-CN" sz="4400" b="1" baseline="30000" dirty="0" smtClean="0"/>
              <a:t>Toy</a:t>
            </a:r>
            <a:r>
              <a:rPr lang="zh-CN" altLang="en-US" sz="4400" b="1" baseline="30000" dirty="0" smtClean="0"/>
              <a:t> </a:t>
            </a:r>
            <a:r>
              <a:rPr lang="en-US" altLang="zh-CN" sz="4400" b="1" baseline="30000" dirty="0" smtClean="0"/>
              <a:t>Manufactures</a:t>
            </a:r>
            <a:endParaRPr lang="zh-CN" altLang="en-US" sz="4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681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974791" y="-2574466"/>
            <a:ext cx="2195116" cy="3305060"/>
          </a:xfrm>
          <a:prstGeom prst="roundRect">
            <a:avLst/>
          </a:prstGeom>
          <a:solidFill>
            <a:srgbClr val="4F81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zh-CN" sz="2800" b="1" dirty="0" smtClean="0">
                <a:solidFill>
                  <a:srgbClr val="BFBFBF"/>
                </a:solidFill>
              </a:rPr>
              <a:t>Summary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4961838" y="-2574466"/>
            <a:ext cx="2195116" cy="3305060"/>
          </a:xfrm>
          <a:prstGeom prst="roundRect">
            <a:avLst/>
          </a:prstGeom>
          <a:solidFill>
            <a:srgbClr val="4F81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zh-CN" sz="2800" b="1" dirty="0" smtClean="0">
                <a:solidFill>
                  <a:srgbClr val="FFFF00"/>
                </a:solidFill>
              </a:rPr>
              <a:t>Analysis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6948885" y="-2574466"/>
            <a:ext cx="2195116" cy="3305060"/>
          </a:xfrm>
          <a:prstGeom prst="roundRect">
            <a:avLst/>
          </a:prstGeom>
          <a:solidFill>
            <a:srgbClr val="4F81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zh-CN" sz="2800" b="1" dirty="0" smtClean="0">
                <a:solidFill>
                  <a:srgbClr val="BFBFBF"/>
                </a:solidFill>
              </a:rPr>
              <a:t>Implication</a:t>
            </a:r>
          </a:p>
        </p:txBody>
      </p:sp>
      <p:pic>
        <p:nvPicPr>
          <p:cNvPr id="7" name="图片 6" descr="1175028655d82afeael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28" b="11242"/>
          <a:stretch/>
        </p:blipFill>
        <p:spPr>
          <a:xfrm>
            <a:off x="0" y="678409"/>
            <a:ext cx="1264041" cy="142639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90078" y="1039739"/>
            <a:ext cx="6617665" cy="995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400" b="1" baseline="30000" dirty="0" smtClean="0"/>
              <a:t>The Influences Foreign Institutions Have On Chinese Toy Manufacturers</a:t>
            </a:r>
            <a:endParaRPr lang="zh-CN" altLang="en-US" sz="4400" dirty="0"/>
          </a:p>
        </p:txBody>
      </p:sp>
      <p:pic>
        <p:nvPicPr>
          <p:cNvPr id="9" name="图片 8" descr="vector_in_despicable_me_by_m____p-d6p1kt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52" y="2550490"/>
            <a:ext cx="2095392" cy="280782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32377" y="5425167"/>
            <a:ext cx="32040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baseline="30000" dirty="0" smtClean="0"/>
              <a:t>Foreign Institutions</a:t>
            </a:r>
            <a:endParaRPr lang="zh-CN" altLang="en-US" sz="3600" dirty="0"/>
          </a:p>
        </p:txBody>
      </p:sp>
      <p:sp>
        <p:nvSpPr>
          <p:cNvPr id="11" name="矩形 10"/>
          <p:cNvSpPr/>
          <p:nvPr/>
        </p:nvSpPr>
        <p:spPr>
          <a:xfrm>
            <a:off x="2656745" y="3893250"/>
            <a:ext cx="1275560" cy="467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baseline="30000" dirty="0" smtClean="0"/>
              <a:t>Informal</a:t>
            </a:r>
            <a:endParaRPr lang="zh-CN" altLang="en-US" sz="3600" b="1" dirty="0"/>
          </a:p>
        </p:txBody>
      </p:sp>
      <p:pic>
        <p:nvPicPr>
          <p:cNvPr id="12" name="图片 11" descr="1175506381ec569317l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8" t="29672" r="46194" b="32087"/>
          <a:stretch/>
        </p:blipFill>
        <p:spPr>
          <a:xfrm>
            <a:off x="6216695" y="2439307"/>
            <a:ext cx="2451026" cy="2913933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5214471" y="5425167"/>
            <a:ext cx="36866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baseline="30000" dirty="0"/>
              <a:t>Chinese Toy Manufacturers</a:t>
            </a:r>
            <a:endParaRPr lang="zh-CN" altLang="en-US" sz="3600" dirty="0"/>
          </a:p>
        </p:txBody>
      </p:sp>
      <p:sp>
        <p:nvSpPr>
          <p:cNvPr id="14" name="矩形 13"/>
          <p:cNvSpPr/>
          <p:nvPr/>
        </p:nvSpPr>
        <p:spPr>
          <a:xfrm>
            <a:off x="2656745" y="3397950"/>
            <a:ext cx="1078691" cy="467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baseline="30000" dirty="0" smtClean="0"/>
              <a:t>Formal</a:t>
            </a:r>
            <a:endParaRPr lang="zh-CN" altLang="en-US" sz="3600" b="1" dirty="0"/>
          </a:p>
        </p:txBody>
      </p:sp>
      <p:sp>
        <p:nvSpPr>
          <p:cNvPr id="15" name="矩形 14"/>
          <p:cNvSpPr/>
          <p:nvPr/>
        </p:nvSpPr>
        <p:spPr>
          <a:xfrm>
            <a:off x="2645126" y="4564476"/>
            <a:ext cx="2509221" cy="467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baseline="30000" dirty="0" smtClean="0"/>
              <a:t>Norms and Values</a:t>
            </a:r>
            <a:endParaRPr lang="zh-CN" altLang="en-US" sz="3600" b="1" dirty="0"/>
          </a:p>
        </p:txBody>
      </p:sp>
      <p:sp>
        <p:nvSpPr>
          <p:cNvPr id="16" name="矩形 15"/>
          <p:cNvSpPr/>
          <p:nvPr/>
        </p:nvSpPr>
        <p:spPr>
          <a:xfrm>
            <a:off x="2645126" y="2881574"/>
            <a:ext cx="1685077" cy="467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baseline="30000" dirty="0" smtClean="0"/>
              <a:t>Regulations</a:t>
            </a:r>
            <a:endParaRPr lang="zh-CN" altLang="en-US" sz="3600" b="1" dirty="0"/>
          </a:p>
        </p:txBody>
      </p:sp>
      <p:cxnSp>
        <p:nvCxnSpPr>
          <p:cNvPr id="18" name="直线箭头连接符 17"/>
          <p:cNvCxnSpPr/>
          <p:nvPr/>
        </p:nvCxnSpPr>
        <p:spPr>
          <a:xfrm>
            <a:off x="2656745" y="3308814"/>
            <a:ext cx="3448539" cy="0"/>
          </a:xfrm>
          <a:prstGeom prst="straightConnector1">
            <a:avLst/>
          </a:prstGeom>
          <a:ln w="57150" cmpd="sng">
            <a:solidFill>
              <a:srgbClr val="FF66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任意形状 21"/>
          <p:cNvSpPr/>
          <p:nvPr/>
        </p:nvSpPr>
        <p:spPr>
          <a:xfrm>
            <a:off x="2656745" y="4211737"/>
            <a:ext cx="3337128" cy="263603"/>
          </a:xfrm>
          <a:custGeom>
            <a:avLst/>
            <a:gdLst>
              <a:gd name="connsiteX0" fmla="*/ 0 w 3587412"/>
              <a:gd name="connsiteY0" fmla="*/ 245128 h 289748"/>
              <a:gd name="connsiteX1" fmla="*/ 155975 w 3587412"/>
              <a:gd name="connsiteY1" fmla="*/ 0 h 289748"/>
              <a:gd name="connsiteX2" fmla="*/ 378795 w 3587412"/>
              <a:gd name="connsiteY2" fmla="*/ 245128 h 289748"/>
              <a:gd name="connsiteX3" fmla="*/ 668462 w 3587412"/>
              <a:gd name="connsiteY3" fmla="*/ 66853 h 289748"/>
              <a:gd name="connsiteX4" fmla="*/ 935847 w 3587412"/>
              <a:gd name="connsiteY4" fmla="*/ 289697 h 289748"/>
              <a:gd name="connsiteX5" fmla="*/ 1225514 w 3587412"/>
              <a:gd name="connsiteY5" fmla="*/ 89138 h 289748"/>
              <a:gd name="connsiteX6" fmla="*/ 1492898 w 3587412"/>
              <a:gd name="connsiteY6" fmla="*/ 245128 h 289748"/>
              <a:gd name="connsiteX7" fmla="*/ 1849411 w 3587412"/>
              <a:gd name="connsiteY7" fmla="*/ 22285 h 289748"/>
              <a:gd name="connsiteX8" fmla="*/ 2005386 w 3587412"/>
              <a:gd name="connsiteY8" fmla="*/ 245128 h 289748"/>
              <a:gd name="connsiteX9" fmla="*/ 2317335 w 3587412"/>
              <a:gd name="connsiteY9" fmla="*/ 89138 h 289748"/>
              <a:gd name="connsiteX10" fmla="*/ 2562437 w 3587412"/>
              <a:gd name="connsiteY10" fmla="*/ 267412 h 289748"/>
              <a:gd name="connsiteX11" fmla="*/ 2874386 w 3587412"/>
              <a:gd name="connsiteY11" fmla="*/ 89138 h 289748"/>
              <a:gd name="connsiteX12" fmla="*/ 3030360 w 3587412"/>
              <a:gd name="connsiteY12" fmla="*/ 200559 h 289748"/>
              <a:gd name="connsiteX13" fmla="*/ 3320027 w 3587412"/>
              <a:gd name="connsiteY13" fmla="*/ 44569 h 289748"/>
              <a:gd name="connsiteX14" fmla="*/ 3587412 w 3587412"/>
              <a:gd name="connsiteY14" fmla="*/ 178275 h 289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587412" h="289748">
                <a:moveTo>
                  <a:pt x="0" y="245128"/>
                </a:moveTo>
                <a:cubicBezTo>
                  <a:pt x="46421" y="122564"/>
                  <a:pt x="92843" y="0"/>
                  <a:pt x="155975" y="0"/>
                </a:cubicBezTo>
                <a:cubicBezTo>
                  <a:pt x="219107" y="0"/>
                  <a:pt x="293381" y="233986"/>
                  <a:pt x="378795" y="245128"/>
                </a:cubicBezTo>
                <a:cubicBezTo>
                  <a:pt x="464209" y="256270"/>
                  <a:pt x="575620" y="59425"/>
                  <a:pt x="668462" y="66853"/>
                </a:cubicBezTo>
                <a:cubicBezTo>
                  <a:pt x="761304" y="74281"/>
                  <a:pt x="843005" y="285983"/>
                  <a:pt x="935847" y="289697"/>
                </a:cubicBezTo>
                <a:cubicBezTo>
                  <a:pt x="1028689" y="293411"/>
                  <a:pt x="1132672" y="96566"/>
                  <a:pt x="1225514" y="89138"/>
                </a:cubicBezTo>
                <a:cubicBezTo>
                  <a:pt x="1318356" y="81710"/>
                  <a:pt x="1388915" y="256270"/>
                  <a:pt x="1492898" y="245128"/>
                </a:cubicBezTo>
                <a:cubicBezTo>
                  <a:pt x="1596881" y="233986"/>
                  <a:pt x="1763996" y="22285"/>
                  <a:pt x="1849411" y="22285"/>
                </a:cubicBezTo>
                <a:cubicBezTo>
                  <a:pt x="1934826" y="22285"/>
                  <a:pt x="1927399" y="233986"/>
                  <a:pt x="2005386" y="245128"/>
                </a:cubicBezTo>
                <a:cubicBezTo>
                  <a:pt x="2083373" y="256270"/>
                  <a:pt x="2224493" y="85424"/>
                  <a:pt x="2317335" y="89138"/>
                </a:cubicBezTo>
                <a:cubicBezTo>
                  <a:pt x="2410177" y="92852"/>
                  <a:pt x="2469595" y="267412"/>
                  <a:pt x="2562437" y="267412"/>
                </a:cubicBezTo>
                <a:cubicBezTo>
                  <a:pt x="2655279" y="267412"/>
                  <a:pt x="2796399" y="100280"/>
                  <a:pt x="2874386" y="89138"/>
                </a:cubicBezTo>
                <a:cubicBezTo>
                  <a:pt x="2952373" y="77996"/>
                  <a:pt x="2956087" y="207987"/>
                  <a:pt x="3030360" y="200559"/>
                </a:cubicBezTo>
                <a:cubicBezTo>
                  <a:pt x="3104633" y="193131"/>
                  <a:pt x="3227185" y="48283"/>
                  <a:pt x="3320027" y="44569"/>
                </a:cubicBezTo>
                <a:cubicBezTo>
                  <a:pt x="3412869" y="40855"/>
                  <a:pt x="3587412" y="178275"/>
                  <a:pt x="3587412" y="178275"/>
                </a:cubicBezTo>
              </a:path>
            </a:pathLst>
          </a:custGeom>
          <a:ln w="57150" cmpd="sng">
            <a:solidFill>
              <a:srgbClr val="FF66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96687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4" grpId="0"/>
      <p:bldP spid="15" grpId="0"/>
      <p:bldP spid="16" grpId="0"/>
      <p:bldP spid="2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974791" y="-2574466"/>
            <a:ext cx="2195116" cy="3305060"/>
          </a:xfrm>
          <a:prstGeom prst="roundRect">
            <a:avLst/>
          </a:prstGeom>
          <a:solidFill>
            <a:srgbClr val="4F81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zh-CN" sz="2800" b="1" dirty="0" smtClean="0">
                <a:solidFill>
                  <a:srgbClr val="BFBFBF"/>
                </a:solidFill>
              </a:rPr>
              <a:t>Summary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4961838" y="-2574466"/>
            <a:ext cx="2195116" cy="3305060"/>
          </a:xfrm>
          <a:prstGeom prst="roundRect">
            <a:avLst/>
          </a:prstGeom>
          <a:solidFill>
            <a:srgbClr val="4F81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zh-CN" sz="2800" b="1" dirty="0" smtClean="0">
                <a:solidFill>
                  <a:srgbClr val="FFFF00"/>
                </a:solidFill>
              </a:rPr>
              <a:t>Analysis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6948885" y="-2574466"/>
            <a:ext cx="2195116" cy="3305060"/>
          </a:xfrm>
          <a:prstGeom prst="roundRect">
            <a:avLst/>
          </a:prstGeom>
          <a:solidFill>
            <a:srgbClr val="4F81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zh-CN" sz="2800" b="1" dirty="0" smtClean="0">
                <a:solidFill>
                  <a:srgbClr val="BFBFBF"/>
                </a:solidFill>
              </a:rPr>
              <a:t>Implication</a:t>
            </a:r>
          </a:p>
        </p:txBody>
      </p:sp>
      <p:pic>
        <p:nvPicPr>
          <p:cNvPr id="7" name="图片 6" descr="1175028655d82afeael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28" b="11242"/>
          <a:stretch/>
        </p:blipFill>
        <p:spPr>
          <a:xfrm>
            <a:off x="0" y="678409"/>
            <a:ext cx="1264041" cy="142639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90078" y="1039739"/>
            <a:ext cx="6617665" cy="995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400" b="1" baseline="30000" dirty="0" smtClean="0"/>
              <a:t>The Influences Foreign Institutions Have On Chinese Toy Manufacturers</a:t>
            </a:r>
            <a:endParaRPr lang="zh-CN" altLang="en-US" sz="4400" dirty="0"/>
          </a:p>
        </p:txBody>
      </p:sp>
      <p:sp>
        <p:nvSpPr>
          <p:cNvPr id="19" name="文本框 18"/>
          <p:cNvSpPr txBox="1"/>
          <p:nvPr/>
        </p:nvSpPr>
        <p:spPr>
          <a:xfrm>
            <a:off x="3382497" y="4023540"/>
            <a:ext cx="273664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dirty="0"/>
              <a:t> Chinese </a:t>
            </a:r>
            <a:r>
              <a:rPr lang="en-US" altLang="zh-CN" dirty="0" smtClean="0"/>
              <a:t>Toy </a:t>
            </a:r>
            <a:r>
              <a:rPr lang="en-US" altLang="zh-CN" dirty="0"/>
              <a:t>M</a:t>
            </a:r>
            <a:r>
              <a:rPr lang="en-US" altLang="zh-CN" dirty="0" smtClean="0"/>
              <a:t>anufactures</a:t>
            </a:r>
            <a:r>
              <a:rPr lang="zh-CN" altLang="zh-CN" dirty="0" smtClean="0">
                <a:effectLst/>
              </a:rPr>
              <a:t> </a:t>
            </a:r>
            <a:endParaRPr kumimoji="1"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3715089" y="2321362"/>
            <a:ext cx="208644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dirty="0"/>
              <a:t> Chinese </a:t>
            </a:r>
            <a:r>
              <a:rPr lang="en-US" altLang="zh-CN" dirty="0" smtClean="0"/>
              <a:t>Institutions</a:t>
            </a:r>
            <a:endParaRPr kumimoji="1"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3765613" y="5725718"/>
            <a:ext cx="200567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dirty="0" smtClean="0"/>
              <a:t>Foreign</a:t>
            </a:r>
            <a:r>
              <a:rPr lang="zh-CN" altLang="en-US" dirty="0" smtClean="0"/>
              <a:t> </a:t>
            </a:r>
            <a:r>
              <a:rPr lang="en-US" altLang="zh-CN" dirty="0" smtClean="0"/>
              <a:t>Institutions</a:t>
            </a:r>
            <a:endParaRPr kumimoji="1" lang="zh-CN" altLang="en-US" dirty="0"/>
          </a:p>
        </p:txBody>
      </p:sp>
      <p:sp>
        <p:nvSpPr>
          <p:cNvPr id="23" name="文本框 22"/>
          <p:cNvSpPr txBox="1"/>
          <p:nvPr/>
        </p:nvSpPr>
        <p:spPr>
          <a:xfrm>
            <a:off x="6825941" y="4023540"/>
            <a:ext cx="187743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dirty="0" smtClean="0"/>
              <a:t>Foreign</a:t>
            </a:r>
            <a:r>
              <a:rPr lang="zh-CN" altLang="en-US" dirty="0" smtClean="0"/>
              <a:t> </a:t>
            </a:r>
            <a:r>
              <a:rPr lang="en-US" altLang="zh-CN" dirty="0" smtClean="0"/>
              <a:t>Importers</a:t>
            </a:r>
            <a:endParaRPr kumimoji="1"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785440" y="4023540"/>
            <a:ext cx="189026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dirty="0"/>
              <a:t> </a:t>
            </a:r>
            <a:r>
              <a:rPr lang="en-US" altLang="zh-CN" dirty="0" smtClean="0"/>
              <a:t>Chinese</a:t>
            </a:r>
            <a:r>
              <a:rPr lang="zh-CN" altLang="en-US" dirty="0" smtClean="0"/>
              <a:t> </a:t>
            </a:r>
            <a:r>
              <a:rPr lang="en-US" altLang="zh-CN" dirty="0" smtClean="0"/>
              <a:t>Suppliers</a:t>
            </a:r>
            <a:endParaRPr kumimoji="1" lang="zh-CN" altLang="en-US" dirty="0"/>
          </a:p>
        </p:txBody>
      </p:sp>
      <p:cxnSp>
        <p:nvCxnSpPr>
          <p:cNvPr id="25" name="直线箭头连接符 24"/>
          <p:cNvCxnSpPr>
            <a:stCxn id="20" idx="2"/>
            <a:endCxn id="19" idx="0"/>
          </p:cNvCxnSpPr>
          <p:nvPr/>
        </p:nvCxnSpPr>
        <p:spPr>
          <a:xfrm flipH="1">
            <a:off x="4750821" y="2690694"/>
            <a:ext cx="7489" cy="133284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线箭头连接符 25"/>
          <p:cNvCxnSpPr>
            <a:stCxn id="21" idx="0"/>
            <a:endCxn id="19" idx="2"/>
          </p:cNvCxnSpPr>
          <p:nvPr/>
        </p:nvCxnSpPr>
        <p:spPr>
          <a:xfrm flipH="1" flipV="1">
            <a:off x="4750821" y="4392872"/>
            <a:ext cx="17631" cy="1332846"/>
          </a:xfrm>
          <a:prstGeom prst="straightConnector1">
            <a:avLst/>
          </a:prstGeom>
          <a:ln w="57150" cmpd="sng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线箭头连接符 26"/>
          <p:cNvCxnSpPr>
            <a:stCxn id="24" idx="3"/>
            <a:endCxn id="19" idx="1"/>
          </p:cNvCxnSpPr>
          <p:nvPr/>
        </p:nvCxnSpPr>
        <p:spPr>
          <a:xfrm>
            <a:off x="2675701" y="4208206"/>
            <a:ext cx="70679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线箭头连接符 27"/>
          <p:cNvCxnSpPr>
            <a:stCxn id="23" idx="1"/>
            <a:endCxn id="19" idx="3"/>
          </p:cNvCxnSpPr>
          <p:nvPr/>
        </p:nvCxnSpPr>
        <p:spPr>
          <a:xfrm flipH="1">
            <a:off x="6119144" y="4208206"/>
            <a:ext cx="70679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线箭头连接符 28"/>
          <p:cNvCxnSpPr>
            <a:stCxn id="21" idx="3"/>
            <a:endCxn id="23" idx="2"/>
          </p:cNvCxnSpPr>
          <p:nvPr/>
        </p:nvCxnSpPr>
        <p:spPr>
          <a:xfrm flipV="1">
            <a:off x="5771290" y="4392872"/>
            <a:ext cx="1993370" cy="1517512"/>
          </a:xfrm>
          <a:prstGeom prst="straightConnector1">
            <a:avLst/>
          </a:prstGeom>
          <a:ln>
            <a:solidFill>
              <a:srgbClr val="FF6600"/>
            </a:solidFill>
            <a:prstDash val="lg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肘形连接符 29"/>
          <p:cNvCxnSpPr>
            <a:stCxn id="21" idx="1"/>
            <a:endCxn id="20" idx="1"/>
          </p:cNvCxnSpPr>
          <p:nvPr/>
        </p:nvCxnSpPr>
        <p:spPr>
          <a:xfrm rot="10800000">
            <a:off x="3715089" y="2506028"/>
            <a:ext cx="50524" cy="3404356"/>
          </a:xfrm>
          <a:prstGeom prst="bentConnector3">
            <a:avLst>
              <a:gd name="adj1" fmla="val 6388216"/>
            </a:avLst>
          </a:prstGeom>
          <a:ln>
            <a:solidFill>
              <a:srgbClr val="FF6600"/>
            </a:solidFill>
            <a:prstDash val="lg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3918307" y="4926160"/>
            <a:ext cx="1883223" cy="369332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accent2"/>
                </a:solidFill>
              </a:rPr>
              <a:t> </a:t>
            </a:r>
            <a:r>
              <a:rPr lang="en-US" altLang="zh-CN" dirty="0" smtClean="0">
                <a:solidFill>
                  <a:schemeClr val="accent2"/>
                </a:solidFill>
              </a:rPr>
              <a:t>Directly</a:t>
            </a:r>
            <a:r>
              <a:rPr lang="zh-CN" altLang="en-US" dirty="0" smtClean="0">
                <a:solidFill>
                  <a:schemeClr val="accent2"/>
                </a:solidFill>
              </a:rPr>
              <a:t> </a:t>
            </a:r>
            <a:r>
              <a:rPr lang="en-US" altLang="zh-CN" dirty="0" smtClean="0">
                <a:solidFill>
                  <a:schemeClr val="accent2"/>
                </a:solidFill>
              </a:rPr>
              <a:t>Influence</a:t>
            </a:r>
            <a:endParaRPr kumimoji="1" lang="zh-CN" altLang="en-US" dirty="0">
              <a:solidFill>
                <a:schemeClr val="accent2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671399" y="4926160"/>
            <a:ext cx="2041920" cy="369332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accent2"/>
                </a:solidFill>
              </a:rPr>
              <a:t> </a:t>
            </a:r>
            <a:r>
              <a:rPr lang="en-US" altLang="zh-CN" dirty="0" smtClean="0">
                <a:solidFill>
                  <a:schemeClr val="accent2"/>
                </a:solidFill>
              </a:rPr>
              <a:t>Indirectly</a:t>
            </a:r>
            <a:r>
              <a:rPr lang="zh-CN" altLang="en-US" dirty="0" smtClean="0">
                <a:solidFill>
                  <a:schemeClr val="accent2"/>
                </a:solidFill>
              </a:rPr>
              <a:t> </a:t>
            </a:r>
            <a:r>
              <a:rPr lang="en-US" altLang="zh-CN" dirty="0" smtClean="0">
                <a:solidFill>
                  <a:schemeClr val="accent2"/>
                </a:solidFill>
              </a:rPr>
              <a:t>Influence</a:t>
            </a:r>
            <a:endParaRPr kumimoji="1" lang="zh-CN" altLang="en-US" dirty="0">
              <a:solidFill>
                <a:schemeClr val="accent2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06951" y="5066950"/>
            <a:ext cx="2041920" cy="369332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accent2"/>
                </a:solidFill>
              </a:rPr>
              <a:t> </a:t>
            </a:r>
            <a:r>
              <a:rPr lang="en-US" altLang="zh-CN" dirty="0" smtClean="0">
                <a:solidFill>
                  <a:schemeClr val="accent2"/>
                </a:solidFill>
              </a:rPr>
              <a:t>Indirectly</a:t>
            </a:r>
            <a:r>
              <a:rPr lang="zh-CN" altLang="en-US" dirty="0" smtClean="0">
                <a:solidFill>
                  <a:schemeClr val="accent2"/>
                </a:solidFill>
              </a:rPr>
              <a:t> </a:t>
            </a:r>
            <a:r>
              <a:rPr lang="en-US" altLang="zh-CN" dirty="0" smtClean="0">
                <a:solidFill>
                  <a:schemeClr val="accent2"/>
                </a:solidFill>
              </a:rPr>
              <a:t>Influence</a:t>
            </a:r>
            <a:endParaRPr kumimoji="1" lang="zh-CN" alt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015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974791" y="-2574466"/>
            <a:ext cx="2195116" cy="3305060"/>
          </a:xfrm>
          <a:prstGeom prst="roundRect">
            <a:avLst/>
          </a:prstGeom>
          <a:solidFill>
            <a:srgbClr val="4F81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zh-CN" sz="2800" b="1" dirty="0" smtClean="0">
                <a:solidFill>
                  <a:srgbClr val="BFBFBF"/>
                </a:solidFill>
              </a:rPr>
              <a:t>Summary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4961838" y="-2574466"/>
            <a:ext cx="2195116" cy="3305060"/>
          </a:xfrm>
          <a:prstGeom prst="roundRect">
            <a:avLst/>
          </a:prstGeom>
          <a:solidFill>
            <a:srgbClr val="4F81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zh-CN" sz="2800" b="1" dirty="0" smtClean="0">
                <a:solidFill>
                  <a:srgbClr val="FFFF00"/>
                </a:solidFill>
              </a:rPr>
              <a:t>Analysis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6948885" y="-2574466"/>
            <a:ext cx="2195116" cy="3305060"/>
          </a:xfrm>
          <a:prstGeom prst="roundRect">
            <a:avLst/>
          </a:prstGeom>
          <a:solidFill>
            <a:srgbClr val="4F81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zh-CN" sz="2800" b="1" dirty="0" smtClean="0">
                <a:solidFill>
                  <a:srgbClr val="BFBFBF"/>
                </a:solidFill>
              </a:rPr>
              <a:t>Implication</a:t>
            </a:r>
          </a:p>
        </p:txBody>
      </p:sp>
      <p:pic>
        <p:nvPicPr>
          <p:cNvPr id="7" name="图片 6" descr="1175028655d82afeael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28" b="11242"/>
          <a:stretch/>
        </p:blipFill>
        <p:spPr>
          <a:xfrm>
            <a:off x="0" y="678409"/>
            <a:ext cx="1264041" cy="142639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90078" y="1039739"/>
            <a:ext cx="6617665" cy="995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400" b="1" baseline="30000" dirty="0" smtClean="0"/>
              <a:t>The Advantages And Disadvantages Of Chinese Toy Manufacturers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4256579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974791" y="-2574466"/>
            <a:ext cx="2195116" cy="3305060"/>
          </a:xfrm>
          <a:prstGeom prst="roundRect">
            <a:avLst/>
          </a:prstGeom>
          <a:solidFill>
            <a:srgbClr val="4F81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zh-CN" sz="2800" b="1" dirty="0" smtClean="0">
                <a:solidFill>
                  <a:srgbClr val="BFBFBF"/>
                </a:solidFill>
              </a:rPr>
              <a:t>Summary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4961838" y="-2574466"/>
            <a:ext cx="2195116" cy="3305060"/>
          </a:xfrm>
          <a:prstGeom prst="roundRect">
            <a:avLst/>
          </a:prstGeom>
          <a:solidFill>
            <a:srgbClr val="4F81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zh-CN" sz="2800" b="1" dirty="0" smtClean="0">
                <a:solidFill>
                  <a:srgbClr val="FFFF00"/>
                </a:solidFill>
              </a:rPr>
              <a:t>Analysis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6948885" y="-2574466"/>
            <a:ext cx="2195116" cy="3305060"/>
          </a:xfrm>
          <a:prstGeom prst="roundRect">
            <a:avLst/>
          </a:prstGeom>
          <a:solidFill>
            <a:srgbClr val="4F81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zh-CN" sz="2800" b="1" dirty="0" smtClean="0">
                <a:solidFill>
                  <a:srgbClr val="BFBFBF"/>
                </a:solidFill>
              </a:rPr>
              <a:t>Implication</a:t>
            </a:r>
          </a:p>
        </p:txBody>
      </p:sp>
      <p:pic>
        <p:nvPicPr>
          <p:cNvPr id="7" name="图片 6" descr="1175028655d82afeael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28" b="11242"/>
          <a:stretch/>
        </p:blipFill>
        <p:spPr>
          <a:xfrm>
            <a:off x="0" y="678409"/>
            <a:ext cx="1264041" cy="142639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90078" y="1039739"/>
            <a:ext cx="6617665" cy="995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400" b="1" baseline="30000" dirty="0"/>
              <a:t>The Possible Options for the Chinese Toy Manufacturers Under Recall Pressures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2563416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974791" y="-2574466"/>
            <a:ext cx="2195116" cy="3305060"/>
          </a:xfrm>
          <a:prstGeom prst="roundRect">
            <a:avLst/>
          </a:prstGeom>
          <a:solidFill>
            <a:srgbClr val="4F81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zh-CN" sz="2800" b="1" dirty="0" smtClean="0">
                <a:solidFill>
                  <a:srgbClr val="BFBFBF"/>
                </a:solidFill>
              </a:rPr>
              <a:t>Summary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4961838" y="-2574466"/>
            <a:ext cx="2195116" cy="3305060"/>
          </a:xfrm>
          <a:prstGeom prst="roundRect">
            <a:avLst/>
          </a:prstGeom>
          <a:solidFill>
            <a:srgbClr val="4F81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zh-CN" sz="2800" b="1" dirty="0" smtClean="0">
                <a:solidFill>
                  <a:schemeClr val="bg1">
                    <a:lumMod val="75000"/>
                  </a:schemeClr>
                </a:solidFill>
              </a:rPr>
              <a:t>Analysis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6948885" y="-2574466"/>
            <a:ext cx="2195116" cy="3305060"/>
          </a:xfrm>
          <a:prstGeom prst="roundRect">
            <a:avLst/>
          </a:prstGeom>
          <a:solidFill>
            <a:srgbClr val="4F81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en-US" altLang="zh-CN" sz="2800" b="1" dirty="0" smtClean="0">
                <a:solidFill>
                  <a:srgbClr val="FFFF00"/>
                </a:solidFill>
              </a:rPr>
              <a:t>Implication</a:t>
            </a:r>
          </a:p>
        </p:txBody>
      </p:sp>
      <p:sp>
        <p:nvSpPr>
          <p:cNvPr id="3" name="矩形 2"/>
          <p:cNvSpPr/>
          <p:nvPr/>
        </p:nvSpPr>
        <p:spPr>
          <a:xfrm>
            <a:off x="1179206" y="1039739"/>
            <a:ext cx="6617665" cy="543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400" b="1" baseline="30000" dirty="0" smtClean="0"/>
              <a:t>put title here</a:t>
            </a:r>
            <a:endParaRPr lang="zh-CN" altLang="en-US" sz="4400" dirty="0"/>
          </a:p>
        </p:txBody>
      </p:sp>
      <p:pic>
        <p:nvPicPr>
          <p:cNvPr id="2" name="图片 1" descr="117627737994f94618l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0" t="23089" r="6158" b="21040"/>
          <a:stretch/>
        </p:blipFill>
        <p:spPr>
          <a:xfrm>
            <a:off x="-178517" y="669818"/>
            <a:ext cx="1314901" cy="1171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595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</TotalTime>
  <Words>147</Words>
  <Application>Microsoft Macintosh PowerPoint</Application>
  <PresentationFormat>全屏显示(4:3)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Yang YAO</dc:creator>
  <cp:lastModifiedBy>Yang YAO</cp:lastModifiedBy>
  <cp:revision>31</cp:revision>
  <dcterms:created xsi:type="dcterms:W3CDTF">2014-03-10T08:21:47Z</dcterms:created>
  <dcterms:modified xsi:type="dcterms:W3CDTF">2014-03-11T09:28:12Z</dcterms:modified>
</cp:coreProperties>
</file>