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wdp" ContentType="image/vnd.ms-photo"/>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3"/>
  </p:notesMasterIdLst>
  <p:sldIdLst>
    <p:sldId id="256" r:id="rId2"/>
    <p:sldId id="307" r:id="rId3"/>
    <p:sldId id="305" r:id="rId4"/>
    <p:sldId id="278" r:id="rId5"/>
    <p:sldId id="306" r:id="rId6"/>
    <p:sldId id="314" r:id="rId7"/>
    <p:sldId id="258" r:id="rId8"/>
    <p:sldId id="260" r:id="rId9"/>
    <p:sldId id="273" r:id="rId10"/>
    <p:sldId id="274" r:id="rId11"/>
    <p:sldId id="276" r:id="rId12"/>
    <p:sldId id="275" r:id="rId13"/>
    <p:sldId id="277" r:id="rId14"/>
    <p:sldId id="261" r:id="rId15"/>
    <p:sldId id="266" r:id="rId16"/>
    <p:sldId id="259" r:id="rId17"/>
    <p:sldId id="281" r:id="rId18"/>
    <p:sldId id="280" r:id="rId19"/>
    <p:sldId id="282" r:id="rId20"/>
    <p:sldId id="283" r:id="rId21"/>
    <p:sldId id="284" r:id="rId22"/>
    <p:sldId id="267" r:id="rId23"/>
    <p:sldId id="262" r:id="rId24"/>
    <p:sldId id="285" r:id="rId25"/>
    <p:sldId id="286" r:id="rId26"/>
    <p:sldId id="287" r:id="rId27"/>
    <p:sldId id="268" r:id="rId28"/>
    <p:sldId id="263" r:id="rId29"/>
    <p:sldId id="288" r:id="rId30"/>
    <p:sldId id="289" r:id="rId31"/>
    <p:sldId id="290" r:id="rId32"/>
    <p:sldId id="269" r:id="rId33"/>
    <p:sldId id="264" r:id="rId34"/>
    <p:sldId id="291" r:id="rId35"/>
    <p:sldId id="270" r:id="rId36"/>
    <p:sldId id="265" r:id="rId37"/>
    <p:sldId id="292" r:id="rId38"/>
    <p:sldId id="293" r:id="rId39"/>
    <p:sldId id="296" r:id="rId40"/>
    <p:sldId id="294" r:id="rId41"/>
    <p:sldId id="271" r:id="rId42"/>
    <p:sldId id="297" r:id="rId43"/>
    <p:sldId id="300" r:id="rId44"/>
    <p:sldId id="301" r:id="rId45"/>
    <p:sldId id="302" r:id="rId46"/>
    <p:sldId id="298" r:id="rId47"/>
    <p:sldId id="303" r:id="rId48"/>
    <p:sldId id="299" r:id="rId49"/>
    <p:sldId id="304" r:id="rId50"/>
    <p:sldId id="315" r:id="rId51"/>
    <p:sldId id="272" r:id="rId52"/>
  </p:sldIdLst>
  <p:sldSz cx="12192000" cy="6858000"/>
  <p:notesSz cx="6858000" cy="9144000"/>
  <p:embeddedFontLst>
    <p:embeddedFont>
      <p:font typeface="方正粗宋简体" charset="-122"/>
      <p:regular r:id="rId54"/>
    </p:embeddedFont>
    <p:embeddedFont>
      <p:font typeface="微软雅黑" pitchFamily="34" charset="-122"/>
      <p:regular r:id="rId55"/>
      <p:bold r:id="rId56"/>
    </p:embeddedFont>
    <p:embeddedFont>
      <p:font typeface="华文细黑" charset="-122"/>
      <p:regular r:id="rId57"/>
    </p:embeddedFont>
    <p:embeddedFont>
      <p:font typeface="Calibri" pitchFamily="34" charset="0"/>
      <p:regular r:id="rId58"/>
      <p:bold r:id="rId59"/>
      <p:italic r:id="rId60"/>
      <p:boldItalic r:id="rId6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intro" id="{778153FD-4BA6-4BA0-9B8F-5D154124843F}">
          <p14:sldIdLst>
            <p14:sldId id="256"/>
            <p14:sldId id="307"/>
            <p14:sldId id="305"/>
            <p14:sldId id="278"/>
            <p14:sldId id="306"/>
            <p14:sldId id="314"/>
            <p14:sldId id="258"/>
          </p14:sldIdLst>
        </p14:section>
        <p14:section name="理论提出" id="{88B7FD46-9994-43D1-8226-0C4798C40D95}">
          <p14:sldIdLst>
            <p14:sldId id="260"/>
            <p14:sldId id="273"/>
            <p14:sldId id="274"/>
            <p14:sldId id="276"/>
            <p14:sldId id="275"/>
            <p14:sldId id="277"/>
          </p14:sldIdLst>
        </p14:section>
        <p14:section name="AISAS分析" id="{27FA14A3-3D62-438F-803F-D2363C8596CE}">
          <p14:sldIdLst>
            <p14:sldId id="261"/>
            <p14:sldId id="266"/>
            <p14:sldId id="259"/>
            <p14:sldId id="281"/>
            <p14:sldId id="280"/>
            <p14:sldId id="282"/>
            <p14:sldId id="283"/>
            <p14:sldId id="284"/>
            <p14:sldId id="267"/>
            <p14:sldId id="262"/>
            <p14:sldId id="285"/>
            <p14:sldId id="286"/>
            <p14:sldId id="287"/>
            <p14:sldId id="268"/>
            <p14:sldId id="263"/>
            <p14:sldId id="288"/>
            <p14:sldId id="289"/>
            <p14:sldId id="290"/>
            <p14:sldId id="269"/>
            <p14:sldId id="264"/>
            <p14:sldId id="291"/>
            <p14:sldId id="270"/>
            <p14:sldId id="265"/>
            <p14:sldId id="292"/>
            <p14:sldId id="293"/>
            <p14:sldId id="296"/>
            <p14:sldId id="294"/>
          </p14:sldIdLst>
        </p14:section>
        <p14:section name="讨论" id="{D1F565AF-9CB1-4DB2-BB62-2FF6B4B50062}">
          <p14:sldIdLst>
            <p14:sldId id="271"/>
            <p14:sldId id="297"/>
            <p14:sldId id="300"/>
            <p14:sldId id="301"/>
            <p14:sldId id="302"/>
            <p14:sldId id="298"/>
            <p14:sldId id="303"/>
            <p14:sldId id="299"/>
            <p14:sldId id="304"/>
            <p14:sldId id="315"/>
            <p14:sldId id="272"/>
          </p14:sldIdLst>
        </p14:section>
      </p14:sectionLst>
    </p:ext>
    <p:ext uri="{EFAFB233-063F-42B5-8137-9DF3F51BA10A}">
      <p15:sldGuideLst xmlns="" xmlns:p15="http://schemas.microsoft.com/office/powerpoint/2012/main">
        <p15:guide id="1" orient="horz" pos="2205" userDrawn="1">
          <p15:clr>
            <a:srgbClr val="A4A3A4"/>
          </p15:clr>
        </p15:guide>
        <p15:guide id="2" pos="37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FAADC"/>
    <a:srgbClr val="4472C4"/>
    <a:srgbClr val="4D99E9"/>
    <a:srgbClr val="000000"/>
    <a:srgbClr val="FFFFFF"/>
    <a:srgbClr val="F7F9F8"/>
    <a:srgbClr val="5B9BD5"/>
    <a:srgbClr val="F4B183"/>
    <a:srgbClr val="F3F0E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660"/>
  </p:normalViewPr>
  <p:slideViewPr>
    <p:cSldViewPr snapToGrid="0" showGuides="1">
      <p:cViewPr varScale="1">
        <p:scale>
          <a:sx n="100" d="100"/>
          <a:sy n="100" d="100"/>
        </p:scale>
        <p:origin x="-378" y="-102"/>
      </p:cViewPr>
      <p:guideLst>
        <p:guide orient="horz" pos="2205"/>
        <p:guide pos="3795"/>
      </p:guideLst>
    </p:cSldViewPr>
  </p:slideViewPr>
  <p:notesTextViewPr>
    <p:cViewPr>
      <p:scale>
        <a:sx n="3" d="2"/>
        <a:sy n="3" d="2"/>
      </p:scale>
      <p:origin x="0" y="0"/>
    </p:cViewPr>
  </p:notesTextViewPr>
  <p:sorterViewPr>
    <p:cViewPr varScale="1">
      <p:scale>
        <a:sx n="1" d="1"/>
        <a:sy n="1" d="1"/>
      </p:scale>
      <p:origin x="0" y="-2478"/>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2.fntdata"/><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font" Target="fonts/font1.fntdata"/><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4.fntdata"/><Relationship Id="rId61"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7.fntdata"/><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3.fntdata"/><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806FC6-2319-498F-9EB5-F887A49CD652}" type="datetimeFigureOut">
              <a:rPr lang="zh-CN" altLang="en-US" smtClean="0"/>
              <a:pPr/>
              <a:t>2015/7/27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D05D80-8A5F-4320-988D-7B584D91E559}" type="slidenum">
              <a:rPr lang="zh-CN" altLang="en-US" smtClean="0"/>
              <a:pPr/>
              <a:t>‹#›</a:t>
            </a:fld>
            <a:endParaRPr lang="zh-CN" altLang="en-US"/>
          </a:p>
        </p:txBody>
      </p:sp>
    </p:spTree>
    <p:extLst>
      <p:ext uri="{BB962C8B-B14F-4D97-AF65-F5344CB8AC3E}">
        <p14:creationId xmlns:p14="http://schemas.microsoft.com/office/powerpoint/2010/main" xmlns="" val="40724447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下面是</a:t>
            </a:r>
            <a:r>
              <a:rPr lang="en-US" altLang="zh-CN" smtClean="0"/>
              <a:t>interest</a:t>
            </a:r>
            <a:endParaRPr lang="zh-CN" altLang="en-US" dirty="0"/>
          </a:p>
        </p:txBody>
      </p:sp>
      <p:sp>
        <p:nvSpPr>
          <p:cNvPr id="4" name="灯片编号占位符 3"/>
          <p:cNvSpPr>
            <a:spLocks noGrp="1"/>
          </p:cNvSpPr>
          <p:nvPr>
            <p:ph type="sldNum" sz="quarter" idx="10"/>
          </p:nvPr>
        </p:nvSpPr>
        <p:spPr/>
        <p:txBody>
          <a:bodyPr/>
          <a:lstStyle/>
          <a:p>
            <a:fld id="{71D05D80-8A5F-4320-988D-7B584D91E559}" type="slidenum">
              <a:rPr lang="zh-CN" altLang="en-US" smtClean="0"/>
              <a:pPr/>
              <a:t>22</a:t>
            </a:fld>
            <a:endParaRPr lang="zh-CN" altLang="en-US"/>
          </a:p>
        </p:txBody>
      </p:sp>
    </p:spTree>
    <p:extLst>
      <p:ext uri="{BB962C8B-B14F-4D97-AF65-F5344CB8AC3E}">
        <p14:creationId xmlns:p14="http://schemas.microsoft.com/office/powerpoint/2010/main" xmlns="" val="13148826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1D05D80-8A5F-4320-988D-7B584D91E559}" type="slidenum">
              <a:rPr lang="zh-CN" altLang="en-US" smtClean="0"/>
              <a:pPr/>
              <a:t>33</a:t>
            </a:fld>
            <a:endParaRPr lang="zh-CN" altLang="en-US"/>
          </a:p>
        </p:txBody>
      </p:sp>
    </p:spTree>
    <p:extLst>
      <p:ext uri="{BB962C8B-B14F-4D97-AF65-F5344CB8AC3E}">
        <p14:creationId xmlns:p14="http://schemas.microsoft.com/office/powerpoint/2010/main" xmlns="" val="13805663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1D05D80-8A5F-4320-988D-7B584D91E559}" type="slidenum">
              <a:rPr lang="zh-CN" altLang="en-US" smtClean="0"/>
              <a:pPr/>
              <a:t>34</a:t>
            </a:fld>
            <a:endParaRPr lang="zh-CN" altLang="en-US"/>
          </a:p>
        </p:txBody>
      </p:sp>
    </p:spTree>
    <p:extLst>
      <p:ext uri="{BB962C8B-B14F-4D97-AF65-F5344CB8AC3E}">
        <p14:creationId xmlns:p14="http://schemas.microsoft.com/office/powerpoint/2010/main" xmlns="" val="16921374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2EE2806-25FC-48E5-9BE1-B6DC1C83AFFD}" type="datetimeFigureOut">
              <a:rPr lang="zh-CN" altLang="en-US" smtClean="0"/>
              <a:pPr/>
              <a:t>2015/7/27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C8CABE7-AFBA-41C8-8C84-666D73F8DA47}" type="slidenum">
              <a:rPr lang="zh-CN" altLang="en-US" smtClean="0"/>
              <a:pPr/>
              <a:t>‹#›</a:t>
            </a:fld>
            <a:endParaRPr lang="zh-CN" altLang="en-US"/>
          </a:p>
        </p:txBody>
      </p:sp>
    </p:spTree>
    <p:extLst>
      <p:ext uri="{BB962C8B-B14F-4D97-AF65-F5344CB8AC3E}">
        <p14:creationId xmlns:p14="http://schemas.microsoft.com/office/powerpoint/2010/main" xmlns="" val="21718961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2EE2806-25FC-48E5-9BE1-B6DC1C83AFFD}" type="datetimeFigureOut">
              <a:rPr lang="zh-CN" altLang="en-US" smtClean="0"/>
              <a:pPr/>
              <a:t>2015/7/27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C8CABE7-AFBA-41C8-8C84-666D73F8DA47}" type="slidenum">
              <a:rPr lang="zh-CN" altLang="en-US" smtClean="0"/>
              <a:pPr/>
              <a:t>‹#›</a:t>
            </a:fld>
            <a:endParaRPr lang="zh-CN" altLang="en-US"/>
          </a:p>
        </p:txBody>
      </p:sp>
    </p:spTree>
    <p:extLst>
      <p:ext uri="{BB962C8B-B14F-4D97-AF65-F5344CB8AC3E}">
        <p14:creationId xmlns:p14="http://schemas.microsoft.com/office/powerpoint/2010/main" xmlns="" val="15286595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2EE2806-25FC-48E5-9BE1-B6DC1C83AFFD}" type="datetimeFigureOut">
              <a:rPr lang="zh-CN" altLang="en-US" smtClean="0"/>
              <a:pPr/>
              <a:t>2015/7/27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C8CABE7-AFBA-41C8-8C84-666D73F8DA47}" type="slidenum">
              <a:rPr lang="zh-CN" altLang="en-US" smtClean="0"/>
              <a:pPr/>
              <a:t>‹#›</a:t>
            </a:fld>
            <a:endParaRPr lang="zh-CN" altLang="en-US"/>
          </a:p>
        </p:txBody>
      </p:sp>
    </p:spTree>
    <p:extLst>
      <p:ext uri="{BB962C8B-B14F-4D97-AF65-F5344CB8AC3E}">
        <p14:creationId xmlns:p14="http://schemas.microsoft.com/office/powerpoint/2010/main" xmlns="" val="14416709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2EE2806-25FC-48E5-9BE1-B6DC1C83AFFD}" type="datetimeFigureOut">
              <a:rPr lang="zh-CN" altLang="en-US" smtClean="0"/>
              <a:pPr/>
              <a:t>2015/7/27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C8CABE7-AFBA-41C8-8C84-666D73F8DA47}" type="slidenum">
              <a:rPr lang="zh-CN" altLang="en-US" smtClean="0"/>
              <a:pPr/>
              <a:t>‹#›</a:t>
            </a:fld>
            <a:endParaRPr lang="zh-CN" altLang="en-US"/>
          </a:p>
        </p:txBody>
      </p:sp>
    </p:spTree>
    <p:extLst>
      <p:ext uri="{BB962C8B-B14F-4D97-AF65-F5344CB8AC3E}">
        <p14:creationId xmlns:p14="http://schemas.microsoft.com/office/powerpoint/2010/main" xmlns="" val="30486732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2EE2806-25FC-48E5-9BE1-B6DC1C83AFFD}" type="datetimeFigureOut">
              <a:rPr lang="zh-CN" altLang="en-US" smtClean="0"/>
              <a:pPr/>
              <a:t>2015/7/27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C8CABE7-AFBA-41C8-8C84-666D73F8DA47}" type="slidenum">
              <a:rPr lang="zh-CN" altLang="en-US" smtClean="0"/>
              <a:pPr/>
              <a:t>‹#›</a:t>
            </a:fld>
            <a:endParaRPr lang="zh-CN" altLang="en-US"/>
          </a:p>
        </p:txBody>
      </p:sp>
    </p:spTree>
    <p:extLst>
      <p:ext uri="{BB962C8B-B14F-4D97-AF65-F5344CB8AC3E}">
        <p14:creationId xmlns:p14="http://schemas.microsoft.com/office/powerpoint/2010/main" xmlns="" val="1982849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2EE2806-25FC-48E5-9BE1-B6DC1C83AFFD}" type="datetimeFigureOut">
              <a:rPr lang="zh-CN" altLang="en-US" smtClean="0"/>
              <a:pPr/>
              <a:t>2015/7/27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C8CABE7-AFBA-41C8-8C84-666D73F8DA47}" type="slidenum">
              <a:rPr lang="zh-CN" altLang="en-US" smtClean="0"/>
              <a:pPr/>
              <a:t>‹#›</a:t>
            </a:fld>
            <a:endParaRPr lang="zh-CN" altLang="en-US"/>
          </a:p>
        </p:txBody>
      </p:sp>
    </p:spTree>
    <p:extLst>
      <p:ext uri="{BB962C8B-B14F-4D97-AF65-F5344CB8AC3E}">
        <p14:creationId xmlns:p14="http://schemas.microsoft.com/office/powerpoint/2010/main" xmlns="" val="41265439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2EE2806-25FC-48E5-9BE1-B6DC1C83AFFD}" type="datetimeFigureOut">
              <a:rPr lang="zh-CN" altLang="en-US" smtClean="0"/>
              <a:pPr/>
              <a:t>2015/7/27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C8CABE7-AFBA-41C8-8C84-666D73F8DA47}" type="slidenum">
              <a:rPr lang="zh-CN" altLang="en-US" smtClean="0"/>
              <a:pPr/>
              <a:t>‹#›</a:t>
            </a:fld>
            <a:endParaRPr lang="zh-CN" altLang="en-US"/>
          </a:p>
        </p:txBody>
      </p:sp>
    </p:spTree>
    <p:extLst>
      <p:ext uri="{BB962C8B-B14F-4D97-AF65-F5344CB8AC3E}">
        <p14:creationId xmlns:p14="http://schemas.microsoft.com/office/powerpoint/2010/main" xmlns="" val="3269312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2EE2806-25FC-48E5-9BE1-B6DC1C83AFFD}" type="datetimeFigureOut">
              <a:rPr lang="zh-CN" altLang="en-US" smtClean="0"/>
              <a:pPr/>
              <a:t>2015/7/27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C8CABE7-AFBA-41C8-8C84-666D73F8DA47}" type="slidenum">
              <a:rPr lang="zh-CN" altLang="en-US" smtClean="0"/>
              <a:pPr/>
              <a:t>‹#›</a:t>
            </a:fld>
            <a:endParaRPr lang="zh-CN" altLang="en-US"/>
          </a:p>
        </p:txBody>
      </p:sp>
    </p:spTree>
    <p:extLst>
      <p:ext uri="{BB962C8B-B14F-4D97-AF65-F5344CB8AC3E}">
        <p14:creationId xmlns:p14="http://schemas.microsoft.com/office/powerpoint/2010/main" xmlns="" val="30419079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2EE2806-25FC-48E5-9BE1-B6DC1C83AFFD}" type="datetimeFigureOut">
              <a:rPr lang="zh-CN" altLang="en-US" smtClean="0"/>
              <a:pPr/>
              <a:t>2015/7/27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C8CABE7-AFBA-41C8-8C84-666D73F8DA47}" type="slidenum">
              <a:rPr lang="zh-CN" altLang="en-US" smtClean="0"/>
              <a:pPr/>
              <a:t>‹#›</a:t>
            </a:fld>
            <a:endParaRPr lang="zh-CN" altLang="en-US"/>
          </a:p>
        </p:txBody>
      </p:sp>
    </p:spTree>
    <p:extLst>
      <p:ext uri="{BB962C8B-B14F-4D97-AF65-F5344CB8AC3E}">
        <p14:creationId xmlns:p14="http://schemas.microsoft.com/office/powerpoint/2010/main" xmlns="" val="9201383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2EE2806-25FC-48E5-9BE1-B6DC1C83AFFD}" type="datetimeFigureOut">
              <a:rPr lang="zh-CN" altLang="en-US" smtClean="0"/>
              <a:pPr/>
              <a:t>2015/7/27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C8CABE7-AFBA-41C8-8C84-666D73F8DA47}" type="slidenum">
              <a:rPr lang="zh-CN" altLang="en-US" smtClean="0"/>
              <a:pPr/>
              <a:t>‹#›</a:t>
            </a:fld>
            <a:endParaRPr lang="zh-CN" altLang="en-US"/>
          </a:p>
        </p:txBody>
      </p:sp>
    </p:spTree>
    <p:extLst>
      <p:ext uri="{BB962C8B-B14F-4D97-AF65-F5344CB8AC3E}">
        <p14:creationId xmlns:p14="http://schemas.microsoft.com/office/powerpoint/2010/main" xmlns="" val="9453577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2EE2806-25FC-48E5-9BE1-B6DC1C83AFFD}" type="datetimeFigureOut">
              <a:rPr lang="zh-CN" altLang="en-US" smtClean="0"/>
              <a:pPr/>
              <a:t>2015/7/27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C8CABE7-AFBA-41C8-8C84-666D73F8DA47}" type="slidenum">
              <a:rPr lang="zh-CN" altLang="en-US" smtClean="0"/>
              <a:pPr/>
              <a:t>‹#›</a:t>
            </a:fld>
            <a:endParaRPr lang="zh-CN" altLang="en-US"/>
          </a:p>
        </p:txBody>
      </p:sp>
    </p:spTree>
    <p:extLst>
      <p:ext uri="{BB962C8B-B14F-4D97-AF65-F5344CB8AC3E}">
        <p14:creationId xmlns:p14="http://schemas.microsoft.com/office/powerpoint/2010/main" xmlns="" val="32489368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EE2806-25FC-48E5-9BE1-B6DC1C83AFFD}" type="datetimeFigureOut">
              <a:rPr lang="zh-CN" altLang="en-US" smtClean="0"/>
              <a:pPr/>
              <a:t>2015/7/27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8CABE7-AFBA-41C8-8C84-666D73F8DA47}" type="slidenum">
              <a:rPr lang="zh-CN" altLang="en-US" smtClean="0"/>
              <a:pPr/>
              <a:t>‹#›</a:t>
            </a:fld>
            <a:endParaRPr lang="zh-CN" altLang="en-US"/>
          </a:p>
        </p:txBody>
      </p:sp>
    </p:spTree>
    <p:extLst>
      <p:ext uri="{BB962C8B-B14F-4D97-AF65-F5344CB8AC3E}">
        <p14:creationId xmlns:p14="http://schemas.microsoft.com/office/powerpoint/2010/main" xmlns="" val="16878682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10" Type="http://schemas.openxmlformats.org/officeDocument/2006/relationships/image" Target="../media/image12.png"/><Relationship Id="rId4" Type="http://schemas.openxmlformats.org/officeDocument/2006/relationships/image" Target="../media/image16.jpeg"/><Relationship Id="rId9" Type="http://schemas.openxmlformats.org/officeDocument/2006/relationships/image" Target="../media/image21.jpeg"/></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 Id="rId5" Type="http://schemas.openxmlformats.org/officeDocument/2006/relationships/image" Target="../media/image53.png"/><Relationship Id="rId4" Type="http://schemas.openxmlformats.org/officeDocument/2006/relationships/image" Target="../media/image52.png"/></Relationships>
</file>

<file path=ppt/slides/_rels/slide3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38.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62.png"/></Relationships>
</file>

<file path=ppt/slides/_rels/slide4.xml.rels><?xml version="1.0" encoding="UTF-8" standalone="yes"?>
<Relationships xmlns="http://schemas.openxmlformats.org/package/2006/relationships"><Relationship Id="rId8" Type="http://schemas.openxmlformats.org/officeDocument/2006/relationships/image" Target="../media/image3.png"/><Relationship Id="rId3" Type="http://schemas.microsoft.com/office/2007/relationships/hdphoto" Target="../media/hdphoto1.wdp"/><Relationship Id="rId7"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6.png"/><Relationship Id="rId5" Type="http://schemas.microsoft.com/office/2007/relationships/hdphoto" Target="../media/hdphoto2.wdp"/><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7.xml"/><Relationship Id="rId4" Type="http://schemas.openxmlformats.org/officeDocument/2006/relationships/hyperlink" Target="http://www.51pptmoban.com/"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xmlns="" val="0"/>
              </a:ext>
            </a:extLst>
          </a:blip>
          <a:srcRect t="5362"/>
          <a:stretch/>
        </p:blipFill>
        <p:spPr>
          <a:xfrm>
            <a:off x="0" y="-55984"/>
            <a:ext cx="12192000" cy="6913984"/>
          </a:xfrm>
          <a:prstGeom prst="rect">
            <a:avLst/>
          </a:prstGeom>
        </p:spPr>
      </p:pic>
      <p:sp>
        <p:nvSpPr>
          <p:cNvPr id="5" name="文本框 4"/>
          <p:cNvSpPr txBox="1"/>
          <p:nvPr/>
        </p:nvSpPr>
        <p:spPr>
          <a:xfrm>
            <a:off x="615821" y="2493420"/>
            <a:ext cx="6723315" cy="646331"/>
          </a:xfrm>
          <a:prstGeom prst="rect">
            <a:avLst/>
          </a:prstGeom>
          <a:noFill/>
        </p:spPr>
        <p:txBody>
          <a:bodyPr wrap="none" rtlCol="0">
            <a:spAutoFit/>
          </a:bodyPr>
          <a:lstStyle/>
          <a:p>
            <a:r>
              <a:rPr lang="zh-CN" altLang="en-US" sz="3600" dirty="0" smtClean="0">
                <a:solidFill>
                  <a:schemeClr val="accent1"/>
                </a:solidFill>
                <a:latin typeface="+mj-ea"/>
                <a:ea typeface="+mj-ea"/>
              </a:rPr>
              <a:t>基于</a:t>
            </a:r>
            <a:r>
              <a:rPr lang="en-US" altLang="zh-CN" sz="3600" dirty="0" smtClean="0">
                <a:solidFill>
                  <a:schemeClr val="accent1"/>
                </a:solidFill>
                <a:latin typeface="+mj-ea"/>
                <a:ea typeface="+mj-ea"/>
              </a:rPr>
              <a:t>AISAS</a:t>
            </a:r>
            <a:r>
              <a:rPr lang="zh-CN" altLang="en-US" sz="3600" dirty="0" smtClean="0">
                <a:solidFill>
                  <a:schemeClr val="accent1"/>
                </a:solidFill>
                <a:latin typeface="+mj-ea"/>
                <a:ea typeface="+mj-ea"/>
              </a:rPr>
              <a:t>模型的小米案例分析</a:t>
            </a:r>
            <a:endParaRPr lang="en-US" altLang="zh-CN" sz="3600" dirty="0" smtClean="0">
              <a:solidFill>
                <a:schemeClr val="accent1"/>
              </a:solidFill>
              <a:latin typeface="+mj-ea"/>
              <a:ea typeface="+mj-ea"/>
            </a:endParaRPr>
          </a:p>
        </p:txBody>
      </p:sp>
    </p:spTree>
    <p:extLst>
      <p:ext uri="{BB962C8B-B14F-4D97-AF65-F5344CB8AC3E}">
        <p14:creationId xmlns:p14="http://schemas.microsoft.com/office/powerpoint/2010/main" xmlns="" val="2726084756"/>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402967" y="284732"/>
            <a:ext cx="2236510" cy="707886"/>
          </a:xfrm>
          <a:prstGeom prst="rect">
            <a:avLst/>
          </a:prstGeom>
          <a:noFill/>
        </p:spPr>
        <p:txBody>
          <a:bodyPr wrap="none" rtlCol="0">
            <a:spAutoFit/>
          </a:bodyPr>
          <a:lstStyle/>
          <a:p>
            <a:r>
              <a:rPr lang="zh-CN" altLang="en-US" sz="4000" dirty="0" smtClean="0">
                <a:solidFill>
                  <a:schemeClr val="bg1"/>
                </a:solidFill>
                <a:latin typeface="+mj-ea"/>
                <a:ea typeface="+mj-ea"/>
              </a:rPr>
              <a:t>理论提出</a:t>
            </a:r>
            <a:endParaRPr lang="zh-CN" altLang="en-US" sz="4000" dirty="0">
              <a:solidFill>
                <a:schemeClr val="bg1"/>
              </a:solidFill>
              <a:latin typeface="+mj-ea"/>
              <a:ea typeface="+mj-ea"/>
            </a:endParaRPr>
          </a:p>
        </p:txBody>
      </p:sp>
      <p:grpSp>
        <p:nvGrpSpPr>
          <p:cNvPr id="33" name="组合 32"/>
          <p:cNvGrpSpPr/>
          <p:nvPr/>
        </p:nvGrpSpPr>
        <p:grpSpPr>
          <a:xfrm>
            <a:off x="2819745" y="139093"/>
            <a:ext cx="2014912" cy="884978"/>
            <a:chOff x="2819745" y="2857534"/>
            <a:chExt cx="2014912" cy="884978"/>
          </a:xfrm>
        </p:grpSpPr>
        <p:sp>
          <p:nvSpPr>
            <p:cNvPr id="34" name="文本框 33"/>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1</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35" name="直接连接符 34"/>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3155992" y="3280847"/>
              <a:ext cx="1678665" cy="461665"/>
            </a:xfrm>
            <a:prstGeom prst="rect">
              <a:avLst/>
            </a:prstGeom>
            <a:noFill/>
          </p:spPr>
          <p:txBody>
            <a:bodyPr wrap="none" rtlCol="0">
              <a:spAutoFit/>
            </a:bodyPr>
            <a:lstStyle/>
            <a:p>
              <a:r>
                <a:rPr lang="en-US" altLang="zh-CN" sz="2400" dirty="0" smtClean="0">
                  <a:solidFill>
                    <a:schemeClr val="accent1">
                      <a:lumMod val="75000"/>
                    </a:schemeClr>
                  </a:solidFill>
                </a:rPr>
                <a:t>AISAS</a:t>
              </a:r>
              <a:r>
                <a:rPr lang="zh-CN" altLang="en-US" sz="2400" dirty="0" smtClean="0">
                  <a:solidFill>
                    <a:schemeClr val="accent1">
                      <a:lumMod val="75000"/>
                    </a:schemeClr>
                  </a:solidFill>
                </a:rPr>
                <a:t>模型</a:t>
              </a:r>
              <a:endParaRPr lang="zh-CN" altLang="en-US" sz="2400" dirty="0">
                <a:solidFill>
                  <a:schemeClr val="accent1">
                    <a:lumMod val="75000"/>
                  </a:schemeClr>
                </a:solidFill>
              </a:endParaRPr>
            </a:p>
          </p:txBody>
        </p:sp>
      </p:grpSp>
      <p:grpSp>
        <p:nvGrpSpPr>
          <p:cNvPr id="37" name="组合 36"/>
          <p:cNvGrpSpPr/>
          <p:nvPr/>
        </p:nvGrpSpPr>
        <p:grpSpPr>
          <a:xfrm>
            <a:off x="4888508" y="139093"/>
            <a:ext cx="1854495" cy="884978"/>
            <a:chOff x="4774669" y="2857534"/>
            <a:chExt cx="1854495" cy="884978"/>
          </a:xfrm>
        </p:grpSpPr>
        <p:grpSp>
          <p:nvGrpSpPr>
            <p:cNvPr id="38" name="组合 37"/>
            <p:cNvGrpSpPr/>
            <p:nvPr/>
          </p:nvGrpSpPr>
          <p:grpSpPr>
            <a:xfrm>
              <a:off x="4774669" y="2857534"/>
              <a:ext cx="697444" cy="884978"/>
              <a:chOff x="2707744" y="2857534"/>
              <a:chExt cx="697444" cy="884978"/>
            </a:xfrm>
          </p:grpSpPr>
          <p:sp>
            <p:nvSpPr>
              <p:cNvPr id="40" name="文本框 39"/>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2</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41" name="直接连接符 40"/>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bg1"/>
                  </a:solidFill>
                </a:endParaRPr>
              </a:p>
            </p:txBody>
          </p:sp>
        </p:grpSp>
        <p:sp>
          <p:nvSpPr>
            <p:cNvPr id="39" name="文本框 38"/>
            <p:cNvSpPr txBox="1"/>
            <p:nvPr/>
          </p:nvSpPr>
          <p:spPr>
            <a:xfrm>
              <a:off x="5213392" y="3280847"/>
              <a:ext cx="1415772" cy="461665"/>
            </a:xfrm>
            <a:prstGeom prst="rect">
              <a:avLst/>
            </a:prstGeom>
            <a:noFill/>
          </p:spPr>
          <p:txBody>
            <a:bodyPr wrap="none" rtlCol="0">
              <a:spAutoFit/>
            </a:bodyPr>
            <a:lstStyle/>
            <a:p>
              <a:r>
                <a:rPr lang="zh-CN" altLang="en-US" sz="2400" dirty="0">
                  <a:solidFill>
                    <a:schemeClr val="bg1"/>
                  </a:solidFill>
                </a:rPr>
                <a:t>锚定效应</a:t>
              </a:r>
              <a:endParaRPr lang="en-US" altLang="zh-CN" sz="2400" dirty="0">
                <a:solidFill>
                  <a:schemeClr val="bg1"/>
                </a:solidFill>
              </a:endParaRPr>
            </a:p>
          </p:txBody>
        </p:sp>
      </p:grpSp>
      <p:grpSp>
        <p:nvGrpSpPr>
          <p:cNvPr id="43" name="组合 42"/>
          <p:cNvGrpSpPr/>
          <p:nvPr/>
        </p:nvGrpSpPr>
        <p:grpSpPr>
          <a:xfrm>
            <a:off x="6796854" y="139093"/>
            <a:ext cx="1854495" cy="884978"/>
            <a:chOff x="7060669" y="2857534"/>
            <a:chExt cx="1854495" cy="884978"/>
          </a:xfrm>
        </p:grpSpPr>
        <p:grpSp>
          <p:nvGrpSpPr>
            <p:cNvPr id="44" name="组合 43"/>
            <p:cNvGrpSpPr/>
            <p:nvPr/>
          </p:nvGrpSpPr>
          <p:grpSpPr>
            <a:xfrm>
              <a:off x="7060669" y="2857534"/>
              <a:ext cx="697444" cy="884978"/>
              <a:chOff x="2707744" y="2857534"/>
              <a:chExt cx="697444" cy="884978"/>
            </a:xfrm>
          </p:grpSpPr>
          <p:sp>
            <p:nvSpPr>
              <p:cNvPr id="46" name="文本框 45"/>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3</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47" name="直接连接符 46"/>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45" name="文本框 44"/>
            <p:cNvSpPr txBox="1"/>
            <p:nvPr/>
          </p:nvSpPr>
          <p:spPr>
            <a:xfrm>
              <a:off x="7499392" y="3280847"/>
              <a:ext cx="1415772" cy="461665"/>
            </a:xfrm>
            <a:prstGeom prst="rect">
              <a:avLst/>
            </a:prstGeom>
            <a:noFill/>
          </p:spPr>
          <p:txBody>
            <a:bodyPr wrap="none" rtlCol="0">
              <a:spAutoFit/>
            </a:bodyPr>
            <a:lstStyle/>
            <a:p>
              <a:r>
                <a:rPr lang="zh-CN" altLang="en-US" sz="2400" dirty="0">
                  <a:solidFill>
                    <a:schemeClr val="accent1">
                      <a:lumMod val="75000"/>
                    </a:schemeClr>
                  </a:solidFill>
                </a:rPr>
                <a:t>口碑传播</a:t>
              </a:r>
              <a:endParaRPr lang="en-US" altLang="zh-CN" sz="2400" dirty="0">
                <a:solidFill>
                  <a:schemeClr val="accent1">
                    <a:lumMod val="75000"/>
                  </a:schemeClr>
                </a:solidFill>
              </a:endParaRPr>
            </a:p>
          </p:txBody>
        </p:sp>
      </p:grpSp>
      <p:pic>
        <p:nvPicPr>
          <p:cNvPr id="4" name="图片 3"/>
          <p:cNvPicPr>
            <a:picLocks noChangeAspect="1"/>
          </p:cNvPicPr>
          <p:nvPr/>
        </p:nvPicPr>
        <p:blipFill>
          <a:blip r:embed="rId2" cstate="print"/>
          <a:stretch>
            <a:fillRect/>
          </a:stretch>
        </p:blipFill>
        <p:spPr>
          <a:xfrm>
            <a:off x="1670290" y="2488819"/>
            <a:ext cx="1888836" cy="2960387"/>
          </a:xfrm>
          <a:prstGeom prst="rect">
            <a:avLst/>
          </a:prstGeom>
        </p:spPr>
      </p:pic>
      <p:sp>
        <p:nvSpPr>
          <p:cNvPr id="5" name="矩形 4"/>
          <p:cNvSpPr/>
          <p:nvPr/>
        </p:nvSpPr>
        <p:spPr>
          <a:xfrm>
            <a:off x="3753834" y="3047130"/>
            <a:ext cx="6963486" cy="1200329"/>
          </a:xfrm>
          <a:prstGeom prst="rect">
            <a:avLst/>
          </a:prstGeom>
        </p:spPr>
        <p:txBody>
          <a:bodyPr wrap="square">
            <a:spAutoFit/>
          </a:bodyPr>
          <a:lstStyle/>
          <a:p>
            <a:pPr indent="457200">
              <a:lnSpc>
                <a:spcPct val="120000"/>
              </a:lnSpc>
            </a:pPr>
            <a:r>
              <a:rPr lang="zh-CN" altLang="en-US" sz="2000" dirty="0"/>
              <a:t>锚定效应是指在判断过程中</a:t>
            </a:r>
            <a:r>
              <a:rPr lang="en-US" altLang="zh-CN" sz="2000" dirty="0"/>
              <a:t>,</a:t>
            </a:r>
            <a:r>
              <a:rPr lang="zh-CN" altLang="en-US" sz="2000" dirty="0"/>
              <a:t>人们以最初的信息</a:t>
            </a:r>
            <a:r>
              <a:rPr lang="en-US" altLang="zh-CN" sz="2000" dirty="0"/>
              <a:t>(</a:t>
            </a:r>
            <a:r>
              <a:rPr lang="zh-CN" altLang="en-US" sz="2000" dirty="0"/>
              <a:t>数据或</a:t>
            </a:r>
            <a:r>
              <a:rPr lang="zh-CN" altLang="en-US" sz="2000" dirty="0" smtClean="0"/>
              <a:t>其他</a:t>
            </a:r>
            <a:r>
              <a:rPr lang="zh-CN" altLang="en-US" sz="2000" dirty="0"/>
              <a:t>参数</a:t>
            </a:r>
            <a:r>
              <a:rPr lang="en-US" altLang="zh-CN" sz="2000" dirty="0"/>
              <a:t>)</a:t>
            </a:r>
            <a:r>
              <a:rPr lang="zh-CN" altLang="en-US" sz="2000" dirty="0"/>
              <a:t>为参照点来调整对事件的估计</a:t>
            </a:r>
            <a:r>
              <a:rPr lang="en-US" altLang="zh-CN" sz="2000" dirty="0"/>
              <a:t>,</a:t>
            </a:r>
            <a:r>
              <a:rPr lang="zh-CN" altLang="en-US" sz="2000" dirty="0"/>
              <a:t>致使最后的</a:t>
            </a:r>
            <a:r>
              <a:rPr lang="zh-CN" altLang="en-US" sz="2000" dirty="0" smtClean="0"/>
              <a:t>估计值趋向</a:t>
            </a:r>
            <a:r>
              <a:rPr lang="zh-CN" altLang="en-US" sz="2000" dirty="0"/>
              <a:t>于开始的锚定值</a:t>
            </a:r>
            <a:r>
              <a:rPr lang="en-US" altLang="zh-CN" sz="2000" dirty="0"/>
              <a:t>,</a:t>
            </a:r>
            <a:r>
              <a:rPr lang="zh-CN" altLang="en-US" sz="2000" dirty="0"/>
              <a:t>并由此导致错误的决策。</a:t>
            </a:r>
          </a:p>
        </p:txBody>
      </p:sp>
      <p:sp>
        <p:nvSpPr>
          <p:cNvPr id="6" name="矩形 5"/>
          <p:cNvSpPr/>
          <p:nvPr/>
        </p:nvSpPr>
        <p:spPr>
          <a:xfrm>
            <a:off x="6467097" y="4368509"/>
            <a:ext cx="4368504" cy="369332"/>
          </a:xfrm>
          <a:prstGeom prst="rect">
            <a:avLst/>
          </a:prstGeom>
        </p:spPr>
        <p:txBody>
          <a:bodyPr wrap="none">
            <a:spAutoFit/>
          </a:bodyPr>
          <a:lstStyle/>
          <a:p>
            <a:r>
              <a:rPr lang="en-US" altLang="zh-CN" dirty="0" smtClean="0"/>
              <a:t>——</a:t>
            </a:r>
            <a:r>
              <a:rPr lang="zh-CN" altLang="en-US" dirty="0" smtClean="0"/>
              <a:t>李斌</a:t>
            </a:r>
            <a:r>
              <a:rPr lang="en-US" altLang="zh-CN" dirty="0"/>
              <a:t>. </a:t>
            </a:r>
            <a:r>
              <a:rPr lang="zh-CN" altLang="en-US" dirty="0"/>
              <a:t>徐富明</a:t>
            </a:r>
            <a:r>
              <a:rPr lang="en-US" altLang="zh-CN" dirty="0"/>
              <a:t>. </a:t>
            </a:r>
            <a:r>
              <a:rPr lang="zh-CN" altLang="en-US" dirty="0"/>
              <a:t>王伟</a:t>
            </a:r>
            <a:r>
              <a:rPr lang="en-US" altLang="zh-CN" dirty="0"/>
              <a:t>. </a:t>
            </a:r>
            <a:r>
              <a:rPr lang="zh-CN" altLang="en-US" dirty="0" smtClean="0"/>
              <a:t>龚梦园（</a:t>
            </a:r>
            <a:r>
              <a:rPr lang="en-US" altLang="zh-CN" dirty="0" smtClean="0"/>
              <a:t>2008</a:t>
            </a:r>
            <a:r>
              <a:rPr lang="zh-CN" altLang="en-US" dirty="0" smtClean="0"/>
              <a:t>）</a:t>
            </a:r>
            <a:endParaRPr lang="zh-CN" altLang="en-US" dirty="0"/>
          </a:p>
        </p:txBody>
      </p:sp>
      <p:pic>
        <p:nvPicPr>
          <p:cNvPr id="8" name="图片 7"/>
          <p:cNvPicPr>
            <a:picLocks noChangeAspect="1"/>
          </p:cNvPicPr>
          <p:nvPr/>
        </p:nvPicPr>
        <p:blipFill rotWithShape="1">
          <a:blip r:embed="rId3" cstate="print"/>
          <a:srcRect l="30925" t="17844" r="29118" b="51487"/>
          <a:stretch/>
        </p:blipFill>
        <p:spPr>
          <a:xfrm>
            <a:off x="3770142" y="2926080"/>
            <a:ext cx="562707" cy="590843"/>
          </a:xfrm>
          <a:prstGeom prst="rect">
            <a:avLst/>
          </a:prstGeom>
        </p:spPr>
      </p:pic>
      <p:pic>
        <p:nvPicPr>
          <p:cNvPr id="26" name="图片 25"/>
          <p:cNvPicPr>
            <a:picLocks noChangeAspect="1"/>
          </p:cNvPicPr>
          <p:nvPr/>
        </p:nvPicPr>
        <p:blipFill rotWithShape="1">
          <a:blip r:embed="rId3" cstate="print"/>
          <a:srcRect l="30925" t="17844" r="29118" b="51487"/>
          <a:stretch/>
        </p:blipFill>
        <p:spPr>
          <a:xfrm flipH="1">
            <a:off x="10154613" y="3777666"/>
            <a:ext cx="562707" cy="590843"/>
          </a:xfrm>
          <a:prstGeom prst="rect">
            <a:avLst/>
          </a:prstGeom>
        </p:spPr>
      </p:pic>
    </p:spTree>
    <p:extLst>
      <p:ext uri="{BB962C8B-B14F-4D97-AF65-F5344CB8AC3E}">
        <p14:creationId xmlns:p14="http://schemas.microsoft.com/office/powerpoint/2010/main" xmlns="" val="3963381809"/>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402967" y="284732"/>
            <a:ext cx="2236510" cy="707886"/>
          </a:xfrm>
          <a:prstGeom prst="rect">
            <a:avLst/>
          </a:prstGeom>
          <a:noFill/>
        </p:spPr>
        <p:txBody>
          <a:bodyPr wrap="none" rtlCol="0">
            <a:spAutoFit/>
          </a:bodyPr>
          <a:lstStyle/>
          <a:p>
            <a:r>
              <a:rPr lang="zh-CN" altLang="en-US" sz="4000" dirty="0" smtClean="0">
                <a:solidFill>
                  <a:schemeClr val="bg1"/>
                </a:solidFill>
                <a:latin typeface="+mj-ea"/>
                <a:ea typeface="+mj-ea"/>
              </a:rPr>
              <a:t>理论提出</a:t>
            </a:r>
            <a:endParaRPr lang="zh-CN" altLang="en-US" sz="4000" dirty="0">
              <a:solidFill>
                <a:schemeClr val="bg1"/>
              </a:solidFill>
              <a:latin typeface="+mj-ea"/>
              <a:ea typeface="+mj-ea"/>
            </a:endParaRPr>
          </a:p>
        </p:txBody>
      </p:sp>
      <p:grpSp>
        <p:nvGrpSpPr>
          <p:cNvPr id="33" name="组合 32"/>
          <p:cNvGrpSpPr/>
          <p:nvPr/>
        </p:nvGrpSpPr>
        <p:grpSpPr>
          <a:xfrm>
            <a:off x="2819745" y="139093"/>
            <a:ext cx="2014912" cy="884978"/>
            <a:chOff x="2819745" y="2857534"/>
            <a:chExt cx="2014912" cy="884978"/>
          </a:xfrm>
        </p:grpSpPr>
        <p:sp>
          <p:nvSpPr>
            <p:cNvPr id="34" name="文本框 33"/>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1</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35" name="直接连接符 34"/>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3155992" y="3280847"/>
              <a:ext cx="1678665" cy="461665"/>
            </a:xfrm>
            <a:prstGeom prst="rect">
              <a:avLst/>
            </a:prstGeom>
            <a:noFill/>
          </p:spPr>
          <p:txBody>
            <a:bodyPr wrap="none" rtlCol="0">
              <a:spAutoFit/>
            </a:bodyPr>
            <a:lstStyle/>
            <a:p>
              <a:r>
                <a:rPr lang="en-US" altLang="zh-CN" sz="2400" dirty="0" smtClean="0">
                  <a:solidFill>
                    <a:schemeClr val="accent1">
                      <a:lumMod val="75000"/>
                    </a:schemeClr>
                  </a:solidFill>
                </a:rPr>
                <a:t>AISAS</a:t>
              </a:r>
              <a:r>
                <a:rPr lang="zh-CN" altLang="en-US" sz="2400" dirty="0" smtClean="0">
                  <a:solidFill>
                    <a:schemeClr val="accent1">
                      <a:lumMod val="75000"/>
                    </a:schemeClr>
                  </a:solidFill>
                </a:rPr>
                <a:t>模型</a:t>
              </a:r>
              <a:endParaRPr lang="zh-CN" altLang="en-US" sz="2400" dirty="0">
                <a:solidFill>
                  <a:schemeClr val="accent1">
                    <a:lumMod val="75000"/>
                  </a:schemeClr>
                </a:solidFill>
              </a:endParaRPr>
            </a:p>
          </p:txBody>
        </p:sp>
      </p:grpSp>
      <p:grpSp>
        <p:nvGrpSpPr>
          <p:cNvPr id="37" name="组合 36"/>
          <p:cNvGrpSpPr/>
          <p:nvPr/>
        </p:nvGrpSpPr>
        <p:grpSpPr>
          <a:xfrm>
            <a:off x="4888508" y="139093"/>
            <a:ext cx="1854495" cy="884978"/>
            <a:chOff x="4774669" y="2857534"/>
            <a:chExt cx="1854495" cy="884978"/>
          </a:xfrm>
        </p:grpSpPr>
        <p:grpSp>
          <p:nvGrpSpPr>
            <p:cNvPr id="38" name="组合 37"/>
            <p:cNvGrpSpPr/>
            <p:nvPr/>
          </p:nvGrpSpPr>
          <p:grpSpPr>
            <a:xfrm>
              <a:off x="4774669" y="2857534"/>
              <a:ext cx="697444" cy="884978"/>
              <a:chOff x="2707744" y="2857534"/>
              <a:chExt cx="697444" cy="884978"/>
            </a:xfrm>
          </p:grpSpPr>
          <p:sp>
            <p:nvSpPr>
              <p:cNvPr id="40" name="文本框 39"/>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2</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41" name="直接连接符 40"/>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bg1"/>
                  </a:solidFill>
                </a:endParaRPr>
              </a:p>
            </p:txBody>
          </p:sp>
        </p:grpSp>
        <p:sp>
          <p:nvSpPr>
            <p:cNvPr id="39" name="文本框 38"/>
            <p:cNvSpPr txBox="1"/>
            <p:nvPr/>
          </p:nvSpPr>
          <p:spPr>
            <a:xfrm>
              <a:off x="5213392" y="3280847"/>
              <a:ext cx="1415772" cy="461665"/>
            </a:xfrm>
            <a:prstGeom prst="rect">
              <a:avLst/>
            </a:prstGeom>
            <a:noFill/>
          </p:spPr>
          <p:txBody>
            <a:bodyPr wrap="none" rtlCol="0">
              <a:spAutoFit/>
            </a:bodyPr>
            <a:lstStyle/>
            <a:p>
              <a:r>
                <a:rPr lang="zh-CN" altLang="en-US" sz="2400" dirty="0">
                  <a:solidFill>
                    <a:schemeClr val="bg1"/>
                  </a:solidFill>
                </a:rPr>
                <a:t>锚定效应</a:t>
              </a:r>
              <a:endParaRPr lang="en-US" altLang="zh-CN" sz="2400" dirty="0">
                <a:solidFill>
                  <a:schemeClr val="bg1"/>
                </a:solidFill>
              </a:endParaRPr>
            </a:p>
          </p:txBody>
        </p:sp>
      </p:grpSp>
      <p:grpSp>
        <p:nvGrpSpPr>
          <p:cNvPr id="43" name="组合 42"/>
          <p:cNvGrpSpPr/>
          <p:nvPr/>
        </p:nvGrpSpPr>
        <p:grpSpPr>
          <a:xfrm>
            <a:off x="6796854" y="139093"/>
            <a:ext cx="1854495" cy="884978"/>
            <a:chOff x="7060669" y="2857534"/>
            <a:chExt cx="1854495" cy="884978"/>
          </a:xfrm>
        </p:grpSpPr>
        <p:grpSp>
          <p:nvGrpSpPr>
            <p:cNvPr id="44" name="组合 43"/>
            <p:cNvGrpSpPr/>
            <p:nvPr/>
          </p:nvGrpSpPr>
          <p:grpSpPr>
            <a:xfrm>
              <a:off x="7060669" y="2857534"/>
              <a:ext cx="697444" cy="884978"/>
              <a:chOff x="2707744" y="2857534"/>
              <a:chExt cx="697444" cy="884978"/>
            </a:xfrm>
          </p:grpSpPr>
          <p:sp>
            <p:nvSpPr>
              <p:cNvPr id="46" name="文本框 45"/>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3</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47" name="直接连接符 46"/>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45" name="文本框 44"/>
            <p:cNvSpPr txBox="1"/>
            <p:nvPr/>
          </p:nvSpPr>
          <p:spPr>
            <a:xfrm>
              <a:off x="7499392" y="3280847"/>
              <a:ext cx="1415772" cy="461665"/>
            </a:xfrm>
            <a:prstGeom prst="rect">
              <a:avLst/>
            </a:prstGeom>
            <a:noFill/>
          </p:spPr>
          <p:txBody>
            <a:bodyPr wrap="none" rtlCol="0">
              <a:spAutoFit/>
            </a:bodyPr>
            <a:lstStyle/>
            <a:p>
              <a:r>
                <a:rPr lang="zh-CN" altLang="en-US" sz="2400" dirty="0">
                  <a:solidFill>
                    <a:schemeClr val="accent1">
                      <a:lumMod val="75000"/>
                    </a:schemeClr>
                  </a:solidFill>
                </a:rPr>
                <a:t>口碑传播</a:t>
              </a:r>
              <a:endParaRPr lang="en-US" altLang="zh-CN" sz="2400" dirty="0">
                <a:solidFill>
                  <a:schemeClr val="accent1">
                    <a:lumMod val="75000"/>
                  </a:schemeClr>
                </a:solidFill>
              </a:endParaRPr>
            </a:p>
          </p:txBody>
        </p:sp>
      </p:grpSp>
      <p:grpSp>
        <p:nvGrpSpPr>
          <p:cNvPr id="13" name="组合 12"/>
          <p:cNvGrpSpPr/>
          <p:nvPr/>
        </p:nvGrpSpPr>
        <p:grpSpPr>
          <a:xfrm>
            <a:off x="1986855" y="1790298"/>
            <a:ext cx="8218290" cy="4124157"/>
            <a:chOff x="1986855" y="1790298"/>
            <a:chExt cx="8218290" cy="4124157"/>
          </a:xfrm>
        </p:grpSpPr>
        <p:grpSp>
          <p:nvGrpSpPr>
            <p:cNvPr id="9" name="组合 8"/>
            <p:cNvGrpSpPr/>
            <p:nvPr/>
          </p:nvGrpSpPr>
          <p:grpSpPr>
            <a:xfrm>
              <a:off x="1986855" y="1790298"/>
              <a:ext cx="8218290" cy="1098443"/>
              <a:chOff x="1521222" y="2367070"/>
              <a:chExt cx="8218290" cy="1098443"/>
            </a:xfrm>
          </p:grpSpPr>
          <p:pic>
            <p:nvPicPr>
              <p:cNvPr id="4" name="图片 3"/>
              <p:cNvPicPr>
                <a:picLocks noChangeAspect="1"/>
              </p:cNvPicPr>
              <p:nvPr/>
            </p:nvPicPr>
            <p:blipFill>
              <a:blip r:embed="rId2" cstate="print"/>
              <a:stretch>
                <a:fillRect/>
              </a:stretch>
            </p:blipFill>
            <p:spPr>
              <a:xfrm>
                <a:off x="1521222" y="2367070"/>
                <a:ext cx="700847" cy="1098443"/>
              </a:xfrm>
              <a:prstGeom prst="rect">
                <a:avLst/>
              </a:prstGeom>
            </p:spPr>
          </p:pic>
          <p:sp>
            <p:nvSpPr>
              <p:cNvPr id="7" name="矩形 6"/>
              <p:cNvSpPr/>
              <p:nvPr/>
            </p:nvSpPr>
            <p:spPr>
              <a:xfrm>
                <a:off x="2330721" y="2367070"/>
                <a:ext cx="7408791" cy="830997"/>
              </a:xfrm>
              <a:prstGeom prst="rect">
                <a:avLst/>
              </a:prstGeom>
            </p:spPr>
            <p:txBody>
              <a:bodyPr wrap="square">
                <a:spAutoFit/>
              </a:bodyPr>
              <a:lstStyle/>
              <a:p>
                <a:pPr>
                  <a:lnSpc>
                    <a:spcPct val="120000"/>
                  </a:lnSpc>
                </a:pPr>
                <a:r>
                  <a:rPr lang="zh-CN" altLang="en-US" sz="2000" dirty="0"/>
                  <a:t>锚定效应不只是局限于在单纯的数字判断中，它</a:t>
                </a:r>
                <a:r>
                  <a:rPr lang="zh-CN" altLang="en-US" sz="2000" b="1" dirty="0">
                    <a:solidFill>
                      <a:schemeClr val="accent5"/>
                    </a:solidFill>
                  </a:rPr>
                  <a:t>时刻发生在真实世界不确定状态下的判断和决策中</a:t>
                </a:r>
                <a:r>
                  <a:rPr lang="zh-CN" altLang="en-US" sz="2000" dirty="0"/>
                  <a:t>。</a:t>
                </a:r>
              </a:p>
            </p:txBody>
          </p:sp>
        </p:grpSp>
        <p:grpSp>
          <p:nvGrpSpPr>
            <p:cNvPr id="28" name="组合 27"/>
            <p:cNvGrpSpPr/>
            <p:nvPr/>
          </p:nvGrpSpPr>
          <p:grpSpPr>
            <a:xfrm>
              <a:off x="1986855" y="3252213"/>
              <a:ext cx="8218290" cy="1200329"/>
              <a:chOff x="1521222" y="2367070"/>
              <a:chExt cx="8218290" cy="1200329"/>
            </a:xfrm>
          </p:grpSpPr>
          <p:pic>
            <p:nvPicPr>
              <p:cNvPr id="29" name="图片 28"/>
              <p:cNvPicPr>
                <a:picLocks noChangeAspect="1"/>
              </p:cNvPicPr>
              <p:nvPr/>
            </p:nvPicPr>
            <p:blipFill>
              <a:blip r:embed="rId2" cstate="print"/>
              <a:stretch>
                <a:fillRect/>
              </a:stretch>
            </p:blipFill>
            <p:spPr>
              <a:xfrm>
                <a:off x="1521222" y="2367070"/>
                <a:ext cx="700847" cy="1098443"/>
              </a:xfrm>
              <a:prstGeom prst="rect">
                <a:avLst/>
              </a:prstGeom>
            </p:spPr>
          </p:pic>
          <p:sp>
            <p:nvSpPr>
              <p:cNvPr id="30" name="矩形 29"/>
              <p:cNvSpPr/>
              <p:nvPr/>
            </p:nvSpPr>
            <p:spPr>
              <a:xfrm>
                <a:off x="2330721" y="2367070"/>
                <a:ext cx="7408791" cy="1200329"/>
              </a:xfrm>
              <a:prstGeom prst="rect">
                <a:avLst/>
              </a:prstGeom>
            </p:spPr>
            <p:txBody>
              <a:bodyPr wrap="square">
                <a:spAutoFit/>
              </a:bodyPr>
              <a:lstStyle/>
              <a:p>
                <a:pPr>
                  <a:lnSpc>
                    <a:spcPct val="120000"/>
                  </a:lnSpc>
                </a:pPr>
                <a:r>
                  <a:rPr lang="en-US" altLang="zh-CN" sz="2000" dirty="0"/>
                  <a:t>Jiang</a:t>
                </a:r>
                <a:r>
                  <a:rPr lang="zh-CN" altLang="en-US" sz="2000" dirty="0"/>
                  <a:t>等通过一系列的研究发现</a:t>
                </a:r>
                <a:r>
                  <a:rPr lang="en-US" altLang="zh-CN" sz="2000" dirty="0"/>
                  <a:t>,</a:t>
                </a:r>
                <a:r>
                  <a:rPr lang="zh-CN" altLang="en-US" sz="2000" dirty="0"/>
                  <a:t>消费者在同一消费情景中</a:t>
                </a:r>
                <a:r>
                  <a:rPr lang="zh-CN" altLang="en-US" sz="2000" b="1" dirty="0">
                    <a:solidFill>
                      <a:schemeClr val="accent5"/>
                    </a:solidFill>
                  </a:rPr>
                  <a:t>做第二次选择时往往把第一次的选择作为一种参考点或锚</a:t>
                </a:r>
                <a:r>
                  <a:rPr lang="en-US" altLang="zh-CN" sz="2000" b="1" dirty="0">
                    <a:solidFill>
                      <a:schemeClr val="accent5"/>
                    </a:solidFill>
                  </a:rPr>
                  <a:t>,</a:t>
                </a:r>
                <a:r>
                  <a:rPr lang="zh-CN" altLang="en-US" sz="2000" b="1" dirty="0">
                    <a:solidFill>
                      <a:schemeClr val="accent5"/>
                    </a:solidFill>
                  </a:rPr>
                  <a:t>大部分的选择是“突出”的</a:t>
                </a:r>
                <a:r>
                  <a:rPr lang="en-US" altLang="zh-CN" sz="2000" b="1" dirty="0">
                    <a:solidFill>
                      <a:schemeClr val="accent5"/>
                    </a:solidFill>
                  </a:rPr>
                  <a:t>, </a:t>
                </a:r>
                <a:r>
                  <a:rPr lang="zh-CN" altLang="en-US" sz="2000" b="1" dirty="0">
                    <a:solidFill>
                      <a:schemeClr val="accent5"/>
                    </a:solidFill>
                  </a:rPr>
                  <a:t>只有小部分是“均衡”的</a:t>
                </a:r>
                <a:r>
                  <a:rPr lang="zh-CN" altLang="en-US" sz="2000" dirty="0"/>
                  <a:t>。</a:t>
                </a:r>
              </a:p>
            </p:txBody>
          </p:sp>
        </p:grpSp>
        <p:grpSp>
          <p:nvGrpSpPr>
            <p:cNvPr id="31" name="组合 30"/>
            <p:cNvGrpSpPr/>
            <p:nvPr/>
          </p:nvGrpSpPr>
          <p:grpSpPr>
            <a:xfrm>
              <a:off x="1986855" y="4816012"/>
              <a:ext cx="8218290" cy="1098443"/>
              <a:chOff x="1521222" y="2367070"/>
              <a:chExt cx="8218290" cy="1098443"/>
            </a:xfrm>
          </p:grpSpPr>
          <p:pic>
            <p:nvPicPr>
              <p:cNvPr id="49" name="图片 48"/>
              <p:cNvPicPr>
                <a:picLocks noChangeAspect="1"/>
              </p:cNvPicPr>
              <p:nvPr/>
            </p:nvPicPr>
            <p:blipFill>
              <a:blip r:embed="rId2" cstate="print"/>
              <a:stretch>
                <a:fillRect/>
              </a:stretch>
            </p:blipFill>
            <p:spPr>
              <a:xfrm>
                <a:off x="1521222" y="2367070"/>
                <a:ext cx="700847" cy="1098443"/>
              </a:xfrm>
              <a:prstGeom prst="rect">
                <a:avLst/>
              </a:prstGeom>
            </p:spPr>
          </p:pic>
          <p:sp>
            <p:nvSpPr>
              <p:cNvPr id="50" name="矩形 49"/>
              <p:cNvSpPr/>
              <p:nvPr/>
            </p:nvSpPr>
            <p:spPr>
              <a:xfrm>
                <a:off x="2330721" y="2367070"/>
                <a:ext cx="7408791" cy="830997"/>
              </a:xfrm>
              <a:prstGeom prst="rect">
                <a:avLst/>
              </a:prstGeom>
            </p:spPr>
            <p:txBody>
              <a:bodyPr wrap="square">
                <a:spAutoFit/>
              </a:bodyPr>
              <a:lstStyle/>
              <a:p>
                <a:pPr>
                  <a:lnSpc>
                    <a:spcPct val="120000"/>
                  </a:lnSpc>
                </a:pPr>
                <a:r>
                  <a:rPr lang="zh-CN" altLang="en-US" sz="2000" dirty="0"/>
                  <a:t>在我们的案例分析中，将在</a:t>
                </a:r>
                <a:r>
                  <a:rPr lang="en-US" altLang="zh-CN" sz="2000" dirty="0"/>
                  <a:t>AISAS</a:t>
                </a:r>
                <a:r>
                  <a:rPr lang="zh-CN" altLang="en-US" sz="2000" dirty="0"/>
                  <a:t>模型中分析</a:t>
                </a:r>
                <a:r>
                  <a:rPr lang="zh-CN" altLang="en-US" sz="2000" b="1" dirty="0">
                    <a:solidFill>
                      <a:schemeClr val="accent5"/>
                    </a:solidFill>
                  </a:rPr>
                  <a:t>小米手机是如何利用“锚定效应”来</a:t>
                </a:r>
                <a:r>
                  <a:rPr lang="zh-CN" altLang="en-US" sz="2000" b="1" dirty="0" smtClean="0">
                    <a:solidFill>
                      <a:schemeClr val="accent5"/>
                    </a:solidFill>
                  </a:rPr>
                  <a:t>吸引消费</a:t>
                </a:r>
                <a:r>
                  <a:rPr lang="zh-CN" altLang="en-US" sz="2000" b="1" dirty="0">
                    <a:solidFill>
                      <a:schemeClr val="accent5"/>
                    </a:solidFill>
                  </a:rPr>
                  <a:t>群体</a:t>
                </a:r>
                <a:r>
                  <a:rPr lang="zh-CN" altLang="en-US" sz="2000" b="1" dirty="0" smtClean="0">
                    <a:solidFill>
                      <a:schemeClr val="accent5"/>
                    </a:solidFill>
                  </a:rPr>
                  <a:t>的兴趣</a:t>
                </a:r>
                <a:r>
                  <a:rPr lang="zh-CN" altLang="en-US" sz="2000" b="1" dirty="0">
                    <a:solidFill>
                      <a:schemeClr val="accent5"/>
                    </a:solidFill>
                  </a:rPr>
                  <a:t>（</a:t>
                </a:r>
                <a:r>
                  <a:rPr lang="en-US" altLang="zh-CN" sz="2000" b="1" dirty="0">
                    <a:solidFill>
                      <a:schemeClr val="accent5"/>
                    </a:solidFill>
                  </a:rPr>
                  <a:t>Interest)</a:t>
                </a:r>
                <a:r>
                  <a:rPr lang="zh-CN" altLang="en-US" sz="2000" dirty="0"/>
                  <a:t>。</a:t>
                </a:r>
              </a:p>
            </p:txBody>
          </p:sp>
        </p:grpSp>
        <p:cxnSp>
          <p:nvCxnSpPr>
            <p:cNvPr id="12" name="直接连接符 11"/>
            <p:cNvCxnSpPr/>
            <p:nvPr/>
          </p:nvCxnSpPr>
          <p:spPr>
            <a:xfrm>
              <a:off x="2048505" y="3070477"/>
              <a:ext cx="809499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2048505" y="4634277"/>
              <a:ext cx="809499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967252547"/>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402967" y="284732"/>
            <a:ext cx="2236510" cy="707886"/>
          </a:xfrm>
          <a:prstGeom prst="rect">
            <a:avLst/>
          </a:prstGeom>
          <a:noFill/>
        </p:spPr>
        <p:txBody>
          <a:bodyPr wrap="none" rtlCol="0">
            <a:spAutoFit/>
          </a:bodyPr>
          <a:lstStyle/>
          <a:p>
            <a:r>
              <a:rPr lang="zh-CN" altLang="en-US" sz="4000" dirty="0" smtClean="0">
                <a:solidFill>
                  <a:schemeClr val="bg1"/>
                </a:solidFill>
                <a:latin typeface="+mj-ea"/>
                <a:ea typeface="+mj-ea"/>
              </a:rPr>
              <a:t>理论提出</a:t>
            </a:r>
            <a:endParaRPr lang="zh-CN" altLang="en-US" sz="4000" dirty="0">
              <a:solidFill>
                <a:schemeClr val="bg1"/>
              </a:solidFill>
              <a:latin typeface="+mj-ea"/>
              <a:ea typeface="+mj-ea"/>
            </a:endParaRPr>
          </a:p>
        </p:txBody>
      </p:sp>
      <p:grpSp>
        <p:nvGrpSpPr>
          <p:cNvPr id="33" name="组合 32"/>
          <p:cNvGrpSpPr/>
          <p:nvPr/>
        </p:nvGrpSpPr>
        <p:grpSpPr>
          <a:xfrm>
            <a:off x="2819745" y="139093"/>
            <a:ext cx="2014912" cy="884978"/>
            <a:chOff x="2819745" y="2857534"/>
            <a:chExt cx="2014912" cy="884978"/>
          </a:xfrm>
        </p:grpSpPr>
        <p:sp>
          <p:nvSpPr>
            <p:cNvPr id="34" name="文本框 33"/>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1</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35" name="直接连接符 34"/>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3155992" y="3280847"/>
              <a:ext cx="1678665" cy="461665"/>
            </a:xfrm>
            <a:prstGeom prst="rect">
              <a:avLst/>
            </a:prstGeom>
            <a:noFill/>
          </p:spPr>
          <p:txBody>
            <a:bodyPr wrap="none" rtlCol="0">
              <a:spAutoFit/>
            </a:bodyPr>
            <a:lstStyle/>
            <a:p>
              <a:r>
                <a:rPr lang="en-US" altLang="zh-CN" sz="2400" dirty="0" smtClean="0">
                  <a:solidFill>
                    <a:schemeClr val="accent1">
                      <a:lumMod val="75000"/>
                    </a:schemeClr>
                  </a:solidFill>
                </a:rPr>
                <a:t>AISAS</a:t>
              </a:r>
              <a:r>
                <a:rPr lang="zh-CN" altLang="en-US" sz="2400" dirty="0" smtClean="0">
                  <a:solidFill>
                    <a:schemeClr val="accent1">
                      <a:lumMod val="75000"/>
                    </a:schemeClr>
                  </a:solidFill>
                </a:rPr>
                <a:t>模型</a:t>
              </a:r>
              <a:endParaRPr lang="zh-CN" altLang="en-US" sz="2400" dirty="0">
                <a:solidFill>
                  <a:schemeClr val="accent1">
                    <a:lumMod val="75000"/>
                  </a:schemeClr>
                </a:solidFill>
              </a:endParaRPr>
            </a:p>
          </p:txBody>
        </p:sp>
      </p:grpSp>
      <p:grpSp>
        <p:nvGrpSpPr>
          <p:cNvPr id="37" name="组合 36"/>
          <p:cNvGrpSpPr/>
          <p:nvPr/>
        </p:nvGrpSpPr>
        <p:grpSpPr>
          <a:xfrm>
            <a:off x="4888508" y="139093"/>
            <a:ext cx="1854495" cy="884978"/>
            <a:chOff x="4774669" y="2857534"/>
            <a:chExt cx="1854495" cy="884978"/>
          </a:xfrm>
        </p:grpSpPr>
        <p:grpSp>
          <p:nvGrpSpPr>
            <p:cNvPr id="38" name="组合 37"/>
            <p:cNvGrpSpPr/>
            <p:nvPr/>
          </p:nvGrpSpPr>
          <p:grpSpPr>
            <a:xfrm>
              <a:off x="4774669" y="2857534"/>
              <a:ext cx="697444" cy="884978"/>
              <a:chOff x="2707744" y="2857534"/>
              <a:chExt cx="697444" cy="884978"/>
            </a:xfrm>
          </p:grpSpPr>
          <p:sp>
            <p:nvSpPr>
              <p:cNvPr id="40" name="文本框 39"/>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2</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41" name="直接连接符 40"/>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39" name="文本框 38"/>
            <p:cNvSpPr txBox="1"/>
            <p:nvPr/>
          </p:nvSpPr>
          <p:spPr>
            <a:xfrm>
              <a:off x="5213392" y="3280847"/>
              <a:ext cx="1415772" cy="461665"/>
            </a:xfrm>
            <a:prstGeom prst="rect">
              <a:avLst/>
            </a:prstGeom>
            <a:noFill/>
          </p:spPr>
          <p:txBody>
            <a:bodyPr wrap="none" rtlCol="0">
              <a:spAutoFit/>
            </a:bodyPr>
            <a:lstStyle/>
            <a:p>
              <a:r>
                <a:rPr lang="zh-CN" altLang="en-US" sz="2400" dirty="0">
                  <a:solidFill>
                    <a:schemeClr val="accent1">
                      <a:lumMod val="75000"/>
                    </a:schemeClr>
                  </a:solidFill>
                </a:rPr>
                <a:t>锚定效应</a:t>
              </a:r>
              <a:endParaRPr lang="en-US" altLang="zh-CN" sz="2400" dirty="0">
                <a:solidFill>
                  <a:schemeClr val="accent1">
                    <a:lumMod val="75000"/>
                  </a:schemeClr>
                </a:solidFill>
              </a:endParaRPr>
            </a:p>
          </p:txBody>
        </p:sp>
      </p:grpSp>
      <p:grpSp>
        <p:nvGrpSpPr>
          <p:cNvPr id="43" name="组合 42"/>
          <p:cNvGrpSpPr/>
          <p:nvPr/>
        </p:nvGrpSpPr>
        <p:grpSpPr>
          <a:xfrm>
            <a:off x="6796854" y="139093"/>
            <a:ext cx="1854495" cy="884978"/>
            <a:chOff x="7060669" y="2857534"/>
            <a:chExt cx="1854495" cy="884978"/>
          </a:xfrm>
        </p:grpSpPr>
        <p:grpSp>
          <p:nvGrpSpPr>
            <p:cNvPr id="44" name="组合 43"/>
            <p:cNvGrpSpPr/>
            <p:nvPr/>
          </p:nvGrpSpPr>
          <p:grpSpPr>
            <a:xfrm>
              <a:off x="7060669" y="2857534"/>
              <a:ext cx="697444" cy="884978"/>
              <a:chOff x="2707744" y="2857534"/>
              <a:chExt cx="697444" cy="884978"/>
            </a:xfrm>
          </p:grpSpPr>
          <p:sp>
            <p:nvSpPr>
              <p:cNvPr id="46" name="文本框 45"/>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3</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47" name="直接连接符 46"/>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bg1"/>
                  </a:solidFill>
                </a:endParaRPr>
              </a:p>
            </p:txBody>
          </p:sp>
        </p:grpSp>
        <p:sp>
          <p:nvSpPr>
            <p:cNvPr id="45" name="文本框 44"/>
            <p:cNvSpPr txBox="1"/>
            <p:nvPr/>
          </p:nvSpPr>
          <p:spPr>
            <a:xfrm>
              <a:off x="7499392" y="3280847"/>
              <a:ext cx="1415772" cy="461665"/>
            </a:xfrm>
            <a:prstGeom prst="rect">
              <a:avLst/>
            </a:prstGeom>
            <a:noFill/>
          </p:spPr>
          <p:txBody>
            <a:bodyPr wrap="none" rtlCol="0">
              <a:spAutoFit/>
            </a:bodyPr>
            <a:lstStyle/>
            <a:p>
              <a:r>
                <a:rPr lang="zh-CN" altLang="en-US" sz="2400" dirty="0">
                  <a:solidFill>
                    <a:schemeClr val="bg1"/>
                  </a:solidFill>
                </a:rPr>
                <a:t>口碑传播</a:t>
              </a:r>
              <a:endParaRPr lang="en-US" altLang="zh-CN" sz="2400" dirty="0">
                <a:solidFill>
                  <a:schemeClr val="bg1"/>
                </a:solidFill>
              </a:endParaRPr>
            </a:p>
          </p:txBody>
        </p:sp>
      </p:grpSp>
      <p:grpSp>
        <p:nvGrpSpPr>
          <p:cNvPr id="70" name="组合 69"/>
          <p:cNvGrpSpPr/>
          <p:nvPr/>
        </p:nvGrpSpPr>
        <p:grpSpPr>
          <a:xfrm>
            <a:off x="1090575" y="2552294"/>
            <a:ext cx="10010851" cy="2441930"/>
            <a:chOff x="703675" y="2552294"/>
            <a:chExt cx="10010851" cy="2441930"/>
          </a:xfrm>
        </p:grpSpPr>
        <p:grpSp>
          <p:nvGrpSpPr>
            <p:cNvPr id="64" name="组合 63"/>
            <p:cNvGrpSpPr/>
            <p:nvPr/>
          </p:nvGrpSpPr>
          <p:grpSpPr>
            <a:xfrm>
              <a:off x="703675" y="2552294"/>
              <a:ext cx="3268441" cy="2441930"/>
              <a:chOff x="1005256" y="2735174"/>
              <a:chExt cx="3268441" cy="2441930"/>
            </a:xfrm>
          </p:grpSpPr>
          <p:grpSp>
            <p:nvGrpSpPr>
              <p:cNvPr id="11" name="组合 10"/>
              <p:cNvGrpSpPr/>
              <p:nvPr/>
            </p:nvGrpSpPr>
            <p:grpSpPr>
              <a:xfrm>
                <a:off x="1005256" y="2735174"/>
                <a:ext cx="3268441" cy="2441930"/>
                <a:chOff x="849561" y="2130264"/>
                <a:chExt cx="3268441" cy="2441930"/>
              </a:xfrm>
            </p:grpSpPr>
            <p:pic>
              <p:nvPicPr>
                <p:cNvPr id="5" name="图片 4"/>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p:blipFill>
              <p:spPr>
                <a:xfrm rot="16200000">
                  <a:off x="1669533" y="3906016"/>
                  <a:ext cx="666178" cy="666178"/>
                </a:xfrm>
                <a:prstGeom prst="ellipse">
                  <a:avLst/>
                </a:prstGeom>
                <a:effectLst>
                  <a:outerShdw blurRad="50800" dist="38100" dir="2700000" algn="tl" rotWithShape="0">
                    <a:prstClr val="black">
                      <a:alpha val="40000"/>
                    </a:prstClr>
                  </a:outerShdw>
                </a:effectLst>
              </p:spPr>
            </p:pic>
            <p:pic>
              <p:nvPicPr>
                <p:cNvPr id="24" name="图片 23"/>
                <p:cNvPicPr>
                  <a:picLocks noChangeAspect="1"/>
                </p:cNvPicPr>
                <p:nvPr/>
              </p:nvPicPr>
              <p:blipFill rotWithShape="1">
                <a:blip r:embed="rId3" cstate="print">
                  <a:extLst>
                    <a:ext uri="{28A0092B-C50C-407E-A947-70E740481C1C}">
                      <a14:useLocalDpi xmlns:a14="http://schemas.microsoft.com/office/drawing/2010/main" xmlns="" val="0"/>
                    </a:ext>
                  </a:extLst>
                </a:blip>
                <a:srcRect t="16667" b="16667"/>
                <a:stretch/>
              </p:blipFill>
              <p:spPr>
                <a:xfrm>
                  <a:off x="849561" y="3018140"/>
                  <a:ext cx="666000" cy="666000"/>
                </a:xfrm>
                <a:prstGeom prst="ellipse">
                  <a:avLst/>
                </a:prstGeom>
                <a:effectLst>
                  <a:outerShdw blurRad="50800" dist="38100" dir="2700000" algn="tl" rotWithShape="0">
                    <a:prstClr val="black">
                      <a:alpha val="40000"/>
                    </a:prstClr>
                  </a:outerShdw>
                </a:effectLst>
              </p:spPr>
            </p:pic>
            <p:pic>
              <p:nvPicPr>
                <p:cNvPr id="25" name="图片 24"/>
                <p:cNvPicPr>
                  <a:picLocks noChangeAspect="1"/>
                </p:cNvPicPr>
                <p:nvPr/>
              </p:nvPicPr>
              <p:blipFill rotWithShape="1">
                <a:blip r:embed="rId4" cstate="print">
                  <a:extLst>
                    <a:ext uri="{28A0092B-C50C-407E-A947-70E740481C1C}">
                      <a14:useLocalDpi xmlns:a14="http://schemas.microsoft.com/office/drawing/2010/main" xmlns="" val="0"/>
                    </a:ext>
                  </a:extLst>
                </a:blip>
                <a:srcRect t="16667" b="16667"/>
                <a:stretch/>
              </p:blipFill>
              <p:spPr>
                <a:xfrm>
                  <a:off x="1669711" y="2130264"/>
                  <a:ext cx="666000" cy="666000"/>
                </a:xfrm>
                <a:prstGeom prst="ellipse">
                  <a:avLst/>
                </a:prstGeom>
                <a:effectLst>
                  <a:outerShdw blurRad="50800" dist="38100" dir="2700000" algn="tl" rotWithShape="0">
                    <a:prstClr val="black">
                      <a:alpha val="40000"/>
                    </a:prstClr>
                  </a:outerShdw>
                </a:effectLst>
              </p:spPr>
            </p:pic>
            <p:pic>
              <p:nvPicPr>
                <p:cNvPr id="6" name="图片 5"/>
                <p:cNvPicPr>
                  <a:picLocks noChangeAspect="1"/>
                </p:cNvPicPr>
                <p:nvPr/>
              </p:nvPicPr>
              <p:blipFill rotWithShape="1">
                <a:blip r:embed="rId5" cstate="print">
                  <a:extLst>
                    <a:ext uri="{28A0092B-C50C-407E-A947-70E740481C1C}">
                      <a14:useLocalDpi xmlns:a14="http://schemas.microsoft.com/office/drawing/2010/main" xmlns="" val="0"/>
                    </a:ext>
                  </a:extLst>
                </a:blip>
                <a:srcRect t="16667" b="16667"/>
                <a:stretch/>
              </p:blipFill>
              <p:spPr>
                <a:xfrm>
                  <a:off x="2583623" y="2130264"/>
                  <a:ext cx="666000" cy="666000"/>
                </a:xfrm>
                <a:prstGeom prst="ellipse">
                  <a:avLst/>
                </a:prstGeom>
                <a:effectLst>
                  <a:outerShdw blurRad="50800" dist="38100" dir="2700000" algn="tl" rotWithShape="0">
                    <a:prstClr val="black">
                      <a:alpha val="40000"/>
                    </a:prstClr>
                  </a:outerShdw>
                </a:effectLst>
              </p:spPr>
            </p:pic>
            <p:pic>
              <p:nvPicPr>
                <p:cNvPr id="7" name="图片 6"/>
                <p:cNvPicPr>
                  <a:picLocks noChangeAspect="1"/>
                </p:cNvPicPr>
                <p:nvPr/>
              </p:nvPicPr>
              <p:blipFill rotWithShape="1">
                <a:blip r:embed="rId6" cstate="print">
                  <a:extLst>
                    <a:ext uri="{28A0092B-C50C-407E-A947-70E740481C1C}">
                      <a14:useLocalDpi xmlns:a14="http://schemas.microsoft.com/office/drawing/2010/main" xmlns="" val="0"/>
                    </a:ext>
                  </a:extLst>
                </a:blip>
                <a:srcRect t="16667" b="16667"/>
                <a:stretch/>
              </p:blipFill>
              <p:spPr>
                <a:xfrm>
                  <a:off x="2583623" y="3906194"/>
                  <a:ext cx="666000" cy="666000"/>
                </a:xfrm>
                <a:prstGeom prst="ellipse">
                  <a:avLst/>
                </a:prstGeom>
                <a:effectLst>
                  <a:outerShdw blurRad="50800" dist="38100" dir="2700000" algn="tl" rotWithShape="0">
                    <a:prstClr val="black">
                      <a:alpha val="40000"/>
                    </a:prstClr>
                  </a:outerShdw>
                </a:effectLst>
              </p:spPr>
            </p:pic>
            <p:pic>
              <p:nvPicPr>
                <p:cNvPr id="8" name="图片 7"/>
                <p:cNvPicPr>
                  <a:picLocks noChangeAspect="1"/>
                </p:cNvPicPr>
                <p:nvPr/>
              </p:nvPicPr>
              <p:blipFill rotWithShape="1">
                <a:blip r:embed="rId7" cstate="print">
                  <a:extLst>
                    <a:ext uri="{28A0092B-C50C-407E-A947-70E740481C1C}">
                      <a14:useLocalDpi xmlns:a14="http://schemas.microsoft.com/office/drawing/2010/main" xmlns="" val="0"/>
                    </a:ext>
                  </a:extLst>
                </a:blip>
                <a:srcRect l="-308" t="26513" r="308" b="6821"/>
                <a:stretch/>
              </p:blipFill>
              <p:spPr>
                <a:xfrm>
                  <a:off x="1717041" y="3018140"/>
                  <a:ext cx="666000" cy="666000"/>
                </a:xfrm>
                <a:prstGeom prst="ellipse">
                  <a:avLst/>
                </a:prstGeom>
                <a:effectLst>
                  <a:outerShdw blurRad="50800" dist="38100" dir="2700000" algn="tl" rotWithShape="0">
                    <a:prstClr val="black">
                      <a:alpha val="40000"/>
                    </a:prstClr>
                  </a:outerShdw>
                </a:effectLst>
              </p:spPr>
            </p:pic>
            <p:pic>
              <p:nvPicPr>
                <p:cNvPr id="9" name="图片 8"/>
                <p:cNvPicPr>
                  <a:picLocks noChangeAspect="1"/>
                </p:cNvPicPr>
                <p:nvPr/>
              </p:nvPicPr>
              <p:blipFill rotWithShape="1">
                <a:blip r:embed="rId8" cstate="print">
                  <a:extLst>
                    <a:ext uri="{28A0092B-C50C-407E-A947-70E740481C1C}">
                      <a14:useLocalDpi xmlns:a14="http://schemas.microsoft.com/office/drawing/2010/main" xmlns="" val="0"/>
                    </a:ext>
                  </a:extLst>
                </a:blip>
                <a:srcRect l="16667" r="16667"/>
                <a:stretch/>
              </p:blipFill>
              <p:spPr>
                <a:xfrm rot="16200000">
                  <a:off x="2584521" y="3018141"/>
                  <a:ext cx="666000" cy="666000"/>
                </a:xfrm>
                <a:prstGeom prst="ellipse">
                  <a:avLst/>
                </a:prstGeom>
                <a:effectLst>
                  <a:outerShdw blurRad="50800" dist="38100" dir="2700000" algn="tl" rotWithShape="0">
                    <a:prstClr val="black">
                      <a:alpha val="40000"/>
                    </a:prstClr>
                  </a:outerShdw>
                </a:effectLst>
              </p:spPr>
            </p:pic>
            <p:pic>
              <p:nvPicPr>
                <p:cNvPr id="10" name="图片 9"/>
                <p:cNvPicPr>
                  <a:picLocks noChangeAspect="1"/>
                </p:cNvPicPr>
                <p:nvPr/>
              </p:nvPicPr>
              <p:blipFill rotWithShape="1">
                <a:blip r:embed="rId9" cstate="print">
                  <a:extLst>
                    <a:ext uri="{28A0092B-C50C-407E-A947-70E740481C1C}">
                      <a14:useLocalDpi xmlns:a14="http://schemas.microsoft.com/office/drawing/2010/main" xmlns="" val="0"/>
                    </a:ext>
                  </a:extLst>
                </a:blip>
                <a:srcRect l="21142" t="210" r="12192" b="-210"/>
                <a:stretch/>
              </p:blipFill>
              <p:spPr>
                <a:xfrm rot="16200000">
                  <a:off x="3452002" y="3018141"/>
                  <a:ext cx="666000" cy="666000"/>
                </a:xfrm>
                <a:prstGeom prst="ellipse">
                  <a:avLst/>
                </a:prstGeom>
                <a:effectLst>
                  <a:outerShdw blurRad="50800" dist="38100" dir="2700000" algn="tl" rotWithShape="0">
                    <a:prstClr val="black">
                      <a:alpha val="40000"/>
                    </a:prstClr>
                  </a:outerShdw>
                </a:effectLst>
              </p:spPr>
            </p:pic>
          </p:grpSp>
          <p:cxnSp>
            <p:nvCxnSpPr>
              <p:cNvPr id="13" name="直接连接符 12"/>
              <p:cNvCxnSpPr>
                <a:stCxn id="24" idx="0"/>
                <a:endCxn id="25" idx="2"/>
              </p:cNvCxnSpPr>
              <p:nvPr/>
            </p:nvCxnSpPr>
            <p:spPr>
              <a:xfrm flipV="1">
                <a:off x="1338256" y="3068174"/>
                <a:ext cx="487150" cy="55487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 idx="6"/>
                <a:endCxn id="10" idx="6"/>
              </p:cNvCxnSpPr>
              <p:nvPr/>
            </p:nvCxnSpPr>
            <p:spPr>
              <a:xfrm>
                <a:off x="3405318" y="3068174"/>
                <a:ext cx="535379" cy="55487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24" idx="4"/>
                <a:endCxn id="5" idx="0"/>
              </p:cNvCxnSpPr>
              <p:nvPr/>
            </p:nvCxnSpPr>
            <p:spPr>
              <a:xfrm>
                <a:off x="1338256" y="4289050"/>
                <a:ext cx="486972" cy="55496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10" idx="2"/>
                <a:endCxn id="7" idx="6"/>
              </p:cNvCxnSpPr>
              <p:nvPr/>
            </p:nvCxnSpPr>
            <p:spPr>
              <a:xfrm flipH="1">
                <a:off x="3405318" y="4289051"/>
                <a:ext cx="535379" cy="55505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5" idx="3"/>
                <a:endCxn id="7" idx="3"/>
              </p:cNvCxnSpPr>
              <p:nvPr/>
            </p:nvCxnSpPr>
            <p:spPr>
              <a:xfrm>
                <a:off x="2393846" y="5079544"/>
                <a:ext cx="443005" cy="2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5" idx="7"/>
                <a:endCxn id="6" idx="1"/>
              </p:cNvCxnSpPr>
              <p:nvPr/>
            </p:nvCxnSpPr>
            <p:spPr>
              <a:xfrm>
                <a:off x="2393873" y="2832707"/>
                <a:ext cx="44297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8" idx="6"/>
                <a:endCxn id="9" idx="0"/>
              </p:cNvCxnSpPr>
              <p:nvPr/>
            </p:nvCxnSpPr>
            <p:spPr>
              <a:xfrm>
                <a:off x="2538736" y="3956050"/>
                <a:ext cx="201480" cy="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8" idx="2"/>
                <a:endCxn id="24" idx="6"/>
              </p:cNvCxnSpPr>
              <p:nvPr/>
            </p:nvCxnSpPr>
            <p:spPr>
              <a:xfrm flipH="1">
                <a:off x="1671256" y="3956050"/>
                <a:ext cx="20148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9" idx="4"/>
                <a:endCxn id="10" idx="0"/>
              </p:cNvCxnSpPr>
              <p:nvPr/>
            </p:nvCxnSpPr>
            <p:spPr>
              <a:xfrm>
                <a:off x="3406216" y="3956051"/>
                <a:ext cx="20148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25" idx="4"/>
                <a:endCxn id="8" idx="0"/>
              </p:cNvCxnSpPr>
              <p:nvPr/>
            </p:nvCxnSpPr>
            <p:spPr>
              <a:xfrm>
                <a:off x="2158406" y="3401174"/>
                <a:ext cx="47330" cy="22187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5" idx="6"/>
                <a:endCxn id="8" idx="4"/>
              </p:cNvCxnSpPr>
              <p:nvPr/>
            </p:nvCxnSpPr>
            <p:spPr>
              <a:xfrm flipV="1">
                <a:off x="2158317" y="4289050"/>
                <a:ext cx="47419" cy="22187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7" idx="0"/>
                <a:endCxn id="9" idx="2"/>
              </p:cNvCxnSpPr>
              <p:nvPr/>
            </p:nvCxnSpPr>
            <p:spPr>
              <a:xfrm flipV="1">
                <a:off x="3072318" y="4289051"/>
                <a:ext cx="898" cy="22205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6" idx="4"/>
                <a:endCxn id="9" idx="6"/>
              </p:cNvCxnSpPr>
              <p:nvPr/>
            </p:nvCxnSpPr>
            <p:spPr>
              <a:xfrm>
                <a:off x="3072318" y="3401174"/>
                <a:ext cx="898" cy="22187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69" name="组合 68"/>
            <p:cNvGrpSpPr/>
            <p:nvPr/>
          </p:nvGrpSpPr>
          <p:grpSpPr>
            <a:xfrm>
              <a:off x="4233703" y="2898530"/>
              <a:ext cx="6480823" cy="1749458"/>
              <a:chOff x="4233703" y="2988383"/>
              <a:chExt cx="6480823" cy="1749458"/>
            </a:xfrm>
          </p:grpSpPr>
          <p:sp>
            <p:nvSpPr>
              <p:cNvPr id="65" name="矩形 64"/>
              <p:cNvSpPr/>
              <p:nvPr/>
            </p:nvSpPr>
            <p:spPr>
              <a:xfrm>
                <a:off x="4618526" y="3283805"/>
                <a:ext cx="6096000" cy="978729"/>
              </a:xfrm>
              <a:prstGeom prst="rect">
                <a:avLst/>
              </a:prstGeom>
            </p:spPr>
            <p:txBody>
              <a:bodyPr>
                <a:spAutoFit/>
              </a:bodyPr>
              <a:lstStyle/>
              <a:p>
                <a:pPr>
                  <a:lnSpc>
                    <a:spcPct val="120000"/>
                  </a:lnSpc>
                </a:pPr>
                <a:r>
                  <a:rPr lang="zh-CN" altLang="en-US" sz="2400" dirty="0"/>
                  <a:t>口碑传播对消费者的影响通常是由人际间的影响力来解释</a:t>
                </a:r>
                <a:r>
                  <a:rPr lang="zh-CN" altLang="en-US" sz="2400" dirty="0" smtClean="0"/>
                  <a:t>的</a:t>
                </a:r>
                <a:r>
                  <a:rPr lang="zh-CN" altLang="en-US" sz="2400" dirty="0"/>
                  <a:t>。</a:t>
                </a:r>
              </a:p>
            </p:txBody>
          </p:sp>
          <p:sp>
            <p:nvSpPr>
              <p:cNvPr id="66" name="矩形 65"/>
              <p:cNvSpPr/>
              <p:nvPr/>
            </p:nvSpPr>
            <p:spPr>
              <a:xfrm>
                <a:off x="5327231" y="4368509"/>
                <a:ext cx="5381217" cy="369332"/>
              </a:xfrm>
              <a:prstGeom prst="rect">
                <a:avLst/>
              </a:prstGeom>
            </p:spPr>
            <p:txBody>
              <a:bodyPr wrap="none">
                <a:spAutoFit/>
              </a:bodyPr>
              <a:lstStyle/>
              <a:p>
                <a:r>
                  <a:rPr lang="en-US" altLang="zh-CN" dirty="0" smtClean="0"/>
                  <a:t>——</a:t>
                </a:r>
                <a:r>
                  <a:rPr lang="da-DK" altLang="zh-CN" dirty="0"/>
                  <a:t>Bansal, Harvis S., Peter A. Voyer</a:t>
                </a:r>
                <a:r>
                  <a:rPr lang="zh-CN" altLang="da-DK" dirty="0" smtClean="0"/>
                  <a:t>等</a:t>
                </a:r>
                <a:r>
                  <a:rPr lang="zh-CN" altLang="en-US" dirty="0"/>
                  <a:t>（</a:t>
                </a:r>
                <a:r>
                  <a:rPr lang="da-DK" altLang="zh-CN" dirty="0" smtClean="0"/>
                  <a:t>2000</a:t>
                </a:r>
                <a:r>
                  <a:rPr lang="zh-CN" altLang="en-US" dirty="0" smtClean="0"/>
                  <a:t>）</a:t>
                </a:r>
                <a:endParaRPr lang="zh-CN" altLang="en-US" dirty="0"/>
              </a:p>
            </p:txBody>
          </p:sp>
          <p:pic>
            <p:nvPicPr>
              <p:cNvPr id="67" name="图片 66"/>
              <p:cNvPicPr>
                <a:picLocks noChangeAspect="1"/>
              </p:cNvPicPr>
              <p:nvPr/>
            </p:nvPicPr>
            <p:blipFill rotWithShape="1">
              <a:blip r:embed="rId10" cstate="print"/>
              <a:srcRect l="30925" t="17844" r="29118" b="51487"/>
              <a:stretch/>
            </p:blipFill>
            <p:spPr>
              <a:xfrm>
                <a:off x="4233703" y="2988383"/>
                <a:ext cx="562707" cy="590843"/>
              </a:xfrm>
              <a:prstGeom prst="rect">
                <a:avLst/>
              </a:prstGeom>
            </p:spPr>
          </p:pic>
          <p:pic>
            <p:nvPicPr>
              <p:cNvPr id="68" name="图片 67"/>
              <p:cNvPicPr>
                <a:picLocks noChangeAspect="1"/>
              </p:cNvPicPr>
              <p:nvPr/>
            </p:nvPicPr>
            <p:blipFill rotWithShape="1">
              <a:blip r:embed="rId10" cstate="print"/>
              <a:srcRect l="30925" t="17844" r="29118" b="51487"/>
              <a:stretch/>
            </p:blipFill>
            <p:spPr>
              <a:xfrm flipH="1">
                <a:off x="10062476" y="3777666"/>
                <a:ext cx="562707" cy="590843"/>
              </a:xfrm>
              <a:prstGeom prst="rect">
                <a:avLst/>
              </a:prstGeom>
            </p:spPr>
          </p:pic>
        </p:grpSp>
      </p:grpSp>
    </p:spTree>
    <p:extLst>
      <p:ext uri="{BB962C8B-B14F-4D97-AF65-F5344CB8AC3E}">
        <p14:creationId xmlns:p14="http://schemas.microsoft.com/office/powerpoint/2010/main" xmlns="" val="4274705343"/>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402967" y="284732"/>
            <a:ext cx="2236510" cy="707886"/>
          </a:xfrm>
          <a:prstGeom prst="rect">
            <a:avLst/>
          </a:prstGeom>
          <a:noFill/>
        </p:spPr>
        <p:txBody>
          <a:bodyPr wrap="none" rtlCol="0">
            <a:spAutoFit/>
          </a:bodyPr>
          <a:lstStyle/>
          <a:p>
            <a:r>
              <a:rPr lang="zh-CN" altLang="en-US" sz="4000" dirty="0" smtClean="0">
                <a:solidFill>
                  <a:schemeClr val="bg1"/>
                </a:solidFill>
                <a:latin typeface="+mj-ea"/>
                <a:ea typeface="+mj-ea"/>
              </a:rPr>
              <a:t>理论提出</a:t>
            </a:r>
            <a:endParaRPr lang="zh-CN" altLang="en-US" sz="4000" dirty="0">
              <a:solidFill>
                <a:schemeClr val="bg1"/>
              </a:solidFill>
              <a:latin typeface="+mj-ea"/>
              <a:ea typeface="+mj-ea"/>
            </a:endParaRPr>
          </a:p>
        </p:txBody>
      </p:sp>
      <p:grpSp>
        <p:nvGrpSpPr>
          <p:cNvPr id="33" name="组合 32"/>
          <p:cNvGrpSpPr/>
          <p:nvPr/>
        </p:nvGrpSpPr>
        <p:grpSpPr>
          <a:xfrm>
            <a:off x="2819745" y="139093"/>
            <a:ext cx="2014912" cy="884978"/>
            <a:chOff x="2819745" y="2857534"/>
            <a:chExt cx="2014912" cy="884978"/>
          </a:xfrm>
        </p:grpSpPr>
        <p:sp>
          <p:nvSpPr>
            <p:cNvPr id="34" name="文本框 33"/>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1</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35" name="直接连接符 34"/>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3155992" y="3280847"/>
              <a:ext cx="1678665" cy="461665"/>
            </a:xfrm>
            <a:prstGeom prst="rect">
              <a:avLst/>
            </a:prstGeom>
            <a:noFill/>
          </p:spPr>
          <p:txBody>
            <a:bodyPr wrap="none" rtlCol="0">
              <a:spAutoFit/>
            </a:bodyPr>
            <a:lstStyle/>
            <a:p>
              <a:r>
                <a:rPr lang="en-US" altLang="zh-CN" sz="2400" dirty="0" smtClean="0">
                  <a:solidFill>
                    <a:schemeClr val="accent1">
                      <a:lumMod val="75000"/>
                    </a:schemeClr>
                  </a:solidFill>
                </a:rPr>
                <a:t>AISAS</a:t>
              </a:r>
              <a:r>
                <a:rPr lang="zh-CN" altLang="en-US" sz="2400" dirty="0" smtClean="0">
                  <a:solidFill>
                    <a:schemeClr val="accent1">
                      <a:lumMod val="75000"/>
                    </a:schemeClr>
                  </a:solidFill>
                </a:rPr>
                <a:t>模型</a:t>
              </a:r>
              <a:endParaRPr lang="zh-CN" altLang="en-US" sz="2400" dirty="0">
                <a:solidFill>
                  <a:schemeClr val="accent1">
                    <a:lumMod val="75000"/>
                  </a:schemeClr>
                </a:solidFill>
              </a:endParaRPr>
            </a:p>
          </p:txBody>
        </p:sp>
      </p:grpSp>
      <p:grpSp>
        <p:nvGrpSpPr>
          <p:cNvPr id="37" name="组合 36"/>
          <p:cNvGrpSpPr/>
          <p:nvPr/>
        </p:nvGrpSpPr>
        <p:grpSpPr>
          <a:xfrm>
            <a:off x="4888508" y="139093"/>
            <a:ext cx="1854495" cy="884978"/>
            <a:chOff x="4774669" y="2857534"/>
            <a:chExt cx="1854495" cy="884978"/>
          </a:xfrm>
        </p:grpSpPr>
        <p:grpSp>
          <p:nvGrpSpPr>
            <p:cNvPr id="38" name="组合 37"/>
            <p:cNvGrpSpPr/>
            <p:nvPr/>
          </p:nvGrpSpPr>
          <p:grpSpPr>
            <a:xfrm>
              <a:off x="4774669" y="2857534"/>
              <a:ext cx="697444" cy="884978"/>
              <a:chOff x="2707744" y="2857534"/>
              <a:chExt cx="697444" cy="884978"/>
            </a:xfrm>
          </p:grpSpPr>
          <p:sp>
            <p:nvSpPr>
              <p:cNvPr id="40" name="文本框 39"/>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2</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41" name="直接连接符 40"/>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39" name="文本框 38"/>
            <p:cNvSpPr txBox="1"/>
            <p:nvPr/>
          </p:nvSpPr>
          <p:spPr>
            <a:xfrm>
              <a:off x="5213392" y="3280847"/>
              <a:ext cx="1415772" cy="461665"/>
            </a:xfrm>
            <a:prstGeom prst="rect">
              <a:avLst/>
            </a:prstGeom>
            <a:noFill/>
          </p:spPr>
          <p:txBody>
            <a:bodyPr wrap="none" rtlCol="0">
              <a:spAutoFit/>
            </a:bodyPr>
            <a:lstStyle/>
            <a:p>
              <a:r>
                <a:rPr lang="zh-CN" altLang="en-US" sz="2400" dirty="0">
                  <a:solidFill>
                    <a:schemeClr val="accent1">
                      <a:lumMod val="75000"/>
                    </a:schemeClr>
                  </a:solidFill>
                </a:rPr>
                <a:t>锚定效应</a:t>
              </a:r>
              <a:endParaRPr lang="en-US" altLang="zh-CN" sz="2400" dirty="0">
                <a:solidFill>
                  <a:schemeClr val="accent1">
                    <a:lumMod val="75000"/>
                  </a:schemeClr>
                </a:solidFill>
              </a:endParaRPr>
            </a:p>
          </p:txBody>
        </p:sp>
      </p:grpSp>
      <p:grpSp>
        <p:nvGrpSpPr>
          <p:cNvPr id="43" name="组合 42"/>
          <p:cNvGrpSpPr/>
          <p:nvPr/>
        </p:nvGrpSpPr>
        <p:grpSpPr>
          <a:xfrm>
            <a:off x="6796854" y="139093"/>
            <a:ext cx="1854495" cy="884978"/>
            <a:chOff x="7060669" y="2857534"/>
            <a:chExt cx="1854495" cy="884978"/>
          </a:xfrm>
        </p:grpSpPr>
        <p:grpSp>
          <p:nvGrpSpPr>
            <p:cNvPr id="44" name="组合 43"/>
            <p:cNvGrpSpPr/>
            <p:nvPr/>
          </p:nvGrpSpPr>
          <p:grpSpPr>
            <a:xfrm>
              <a:off x="7060669" y="2857534"/>
              <a:ext cx="697444" cy="884978"/>
              <a:chOff x="2707744" y="2857534"/>
              <a:chExt cx="697444" cy="884978"/>
            </a:xfrm>
          </p:grpSpPr>
          <p:sp>
            <p:nvSpPr>
              <p:cNvPr id="46" name="文本框 45"/>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3</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47" name="直接连接符 46"/>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bg1"/>
                  </a:solidFill>
                </a:endParaRPr>
              </a:p>
            </p:txBody>
          </p:sp>
        </p:grpSp>
        <p:sp>
          <p:nvSpPr>
            <p:cNvPr id="45" name="文本框 44"/>
            <p:cNvSpPr txBox="1"/>
            <p:nvPr/>
          </p:nvSpPr>
          <p:spPr>
            <a:xfrm>
              <a:off x="7499392" y="3280847"/>
              <a:ext cx="1415772" cy="461665"/>
            </a:xfrm>
            <a:prstGeom prst="rect">
              <a:avLst/>
            </a:prstGeom>
            <a:noFill/>
          </p:spPr>
          <p:txBody>
            <a:bodyPr wrap="none" rtlCol="0">
              <a:spAutoFit/>
            </a:bodyPr>
            <a:lstStyle/>
            <a:p>
              <a:r>
                <a:rPr lang="zh-CN" altLang="en-US" sz="2400" dirty="0">
                  <a:solidFill>
                    <a:schemeClr val="bg1"/>
                  </a:solidFill>
                </a:rPr>
                <a:t>口碑传播</a:t>
              </a:r>
              <a:endParaRPr lang="en-US" altLang="zh-CN" sz="2400" dirty="0">
                <a:solidFill>
                  <a:schemeClr val="bg1"/>
                </a:solidFill>
              </a:endParaRPr>
            </a:p>
          </p:txBody>
        </p:sp>
      </p:grpSp>
      <p:grpSp>
        <p:nvGrpSpPr>
          <p:cNvPr id="29" name="组合 28" hidden="1"/>
          <p:cNvGrpSpPr/>
          <p:nvPr/>
        </p:nvGrpSpPr>
        <p:grpSpPr>
          <a:xfrm>
            <a:off x="736920" y="7097622"/>
            <a:ext cx="6757378" cy="4008395"/>
            <a:chOff x="448906" y="1910480"/>
            <a:chExt cx="6757378" cy="4008395"/>
          </a:xfrm>
        </p:grpSpPr>
        <p:grpSp>
          <p:nvGrpSpPr>
            <p:cNvPr id="22" name="组合 21"/>
            <p:cNvGrpSpPr/>
            <p:nvPr/>
          </p:nvGrpSpPr>
          <p:grpSpPr>
            <a:xfrm>
              <a:off x="448906" y="1910480"/>
              <a:ext cx="6347948" cy="3193535"/>
              <a:chOff x="1794672" y="1910480"/>
              <a:chExt cx="6347948" cy="3193535"/>
            </a:xfrm>
          </p:grpSpPr>
          <p:grpSp>
            <p:nvGrpSpPr>
              <p:cNvPr id="14" name="组合 13"/>
              <p:cNvGrpSpPr/>
              <p:nvPr/>
            </p:nvGrpSpPr>
            <p:grpSpPr>
              <a:xfrm>
                <a:off x="1794672" y="1910480"/>
                <a:ext cx="1293338" cy="1293338"/>
                <a:chOff x="1794672" y="2360815"/>
                <a:chExt cx="1293338" cy="1293338"/>
              </a:xfrm>
            </p:grpSpPr>
            <p:sp>
              <p:nvSpPr>
                <p:cNvPr id="12" name="椭圆 11"/>
                <p:cNvSpPr/>
                <p:nvPr/>
              </p:nvSpPr>
              <p:spPr>
                <a:xfrm>
                  <a:off x="1794672" y="2360815"/>
                  <a:ext cx="1293338" cy="1293338"/>
                </a:xfrm>
                <a:prstGeom prst="ellipse">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887343" y="2684319"/>
                  <a:ext cx="1107996" cy="646331"/>
                </a:xfrm>
                <a:prstGeom prst="rect">
                  <a:avLst/>
                </a:prstGeom>
              </p:spPr>
              <p:txBody>
                <a:bodyPr wrap="none">
                  <a:spAutoFit/>
                </a:bodyPr>
                <a:lstStyle/>
                <a:p>
                  <a:pPr algn="ctr"/>
                  <a:r>
                    <a:rPr lang="zh-CN" altLang="en-US" dirty="0" smtClean="0">
                      <a:solidFill>
                        <a:schemeClr val="bg1"/>
                      </a:solidFill>
                    </a:rPr>
                    <a:t>集体主义</a:t>
                  </a:r>
                  <a:endParaRPr lang="en-US" altLang="zh-CN" dirty="0" smtClean="0">
                    <a:solidFill>
                      <a:schemeClr val="bg1"/>
                    </a:solidFill>
                  </a:endParaRPr>
                </a:p>
                <a:p>
                  <a:pPr algn="ctr"/>
                  <a:r>
                    <a:rPr lang="zh-CN" altLang="en-US" dirty="0" smtClean="0">
                      <a:solidFill>
                        <a:schemeClr val="bg1"/>
                      </a:solidFill>
                    </a:rPr>
                    <a:t>文化</a:t>
                  </a:r>
                  <a:endParaRPr lang="zh-CN" altLang="en-US" dirty="0">
                    <a:solidFill>
                      <a:schemeClr val="bg1"/>
                    </a:solidFill>
                  </a:endParaRPr>
                </a:p>
              </p:txBody>
            </p:sp>
          </p:grpSp>
          <p:sp>
            <p:nvSpPr>
              <p:cNvPr id="58" name="AutoShape 8"/>
              <p:cNvSpPr>
                <a:spLocks noChangeArrowheads="1"/>
              </p:cNvSpPr>
              <p:nvPr/>
            </p:nvSpPr>
            <p:spPr bwMode="auto">
              <a:xfrm>
                <a:off x="6717045" y="2133600"/>
                <a:ext cx="1425575" cy="2970415"/>
              </a:xfrm>
              <a:prstGeom prst="downArrow">
                <a:avLst>
                  <a:gd name="adj1" fmla="val 50000"/>
                  <a:gd name="adj2" fmla="val 46715"/>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solidFill>
                      <a:schemeClr val="lt1"/>
                    </a:solidFill>
                  </a:rPr>
                  <a:t>口碑传播</a:t>
                </a:r>
              </a:p>
            </p:txBody>
          </p:sp>
          <p:grpSp>
            <p:nvGrpSpPr>
              <p:cNvPr id="60" name="组合 59"/>
              <p:cNvGrpSpPr/>
              <p:nvPr/>
            </p:nvGrpSpPr>
            <p:grpSpPr>
              <a:xfrm>
                <a:off x="1794672" y="3438726"/>
                <a:ext cx="1293338" cy="1293338"/>
                <a:chOff x="1794672" y="2360815"/>
                <a:chExt cx="1293338" cy="1293338"/>
              </a:xfrm>
            </p:grpSpPr>
            <p:sp>
              <p:nvSpPr>
                <p:cNvPr id="62" name="椭圆 61"/>
                <p:cNvSpPr/>
                <p:nvPr/>
              </p:nvSpPr>
              <p:spPr>
                <a:xfrm>
                  <a:off x="1794672" y="2360815"/>
                  <a:ext cx="1293338" cy="1293338"/>
                </a:xfrm>
                <a:prstGeom prst="ellipse">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2118176" y="2684319"/>
                  <a:ext cx="646331" cy="646331"/>
                </a:xfrm>
                <a:prstGeom prst="rect">
                  <a:avLst/>
                </a:prstGeom>
              </p:spPr>
              <p:txBody>
                <a:bodyPr wrap="none">
                  <a:spAutoFit/>
                </a:bodyPr>
                <a:lstStyle/>
                <a:p>
                  <a:pPr algn="ctr"/>
                  <a:r>
                    <a:rPr lang="zh-CN" altLang="en-US" dirty="0" smtClean="0">
                      <a:solidFill>
                        <a:schemeClr val="bg1"/>
                      </a:solidFill>
                    </a:rPr>
                    <a:t>社会</a:t>
                  </a:r>
                  <a:endParaRPr lang="en-US" altLang="zh-CN" dirty="0" smtClean="0">
                    <a:solidFill>
                      <a:schemeClr val="bg1"/>
                    </a:solidFill>
                  </a:endParaRPr>
                </a:p>
                <a:p>
                  <a:pPr algn="ctr"/>
                  <a:r>
                    <a:rPr lang="zh-CN" altLang="en-US" dirty="0" smtClean="0">
                      <a:solidFill>
                        <a:schemeClr val="bg1"/>
                      </a:solidFill>
                    </a:rPr>
                    <a:t>导向</a:t>
                  </a:r>
                  <a:endParaRPr lang="zh-CN" altLang="en-US" dirty="0">
                    <a:solidFill>
                      <a:schemeClr val="bg1"/>
                    </a:solidFill>
                  </a:endParaRPr>
                </a:p>
              </p:txBody>
            </p:sp>
          </p:grpSp>
          <p:cxnSp>
            <p:nvCxnSpPr>
              <p:cNvPr id="16" name="直接箭头连接符 15"/>
              <p:cNvCxnSpPr>
                <a:stCxn id="12" idx="6"/>
              </p:cNvCxnSpPr>
              <p:nvPr/>
            </p:nvCxnSpPr>
            <p:spPr>
              <a:xfrm>
                <a:off x="3088010" y="2557149"/>
                <a:ext cx="3966286" cy="0"/>
              </a:xfrm>
              <a:prstGeom prst="straightConnector1">
                <a:avLst/>
              </a:prstGeom>
              <a:ln>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a:stCxn id="62" idx="6"/>
              </p:cNvCxnSpPr>
              <p:nvPr/>
            </p:nvCxnSpPr>
            <p:spPr>
              <a:xfrm>
                <a:off x="3088010" y="4085395"/>
                <a:ext cx="3966286" cy="0"/>
              </a:xfrm>
              <a:prstGeom prst="straightConnector1">
                <a:avLst/>
              </a:prstGeom>
              <a:ln>
                <a:solidFill>
                  <a:schemeClr val="bg1">
                    <a:lumMod val="8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3334630" y="2178089"/>
                <a:ext cx="3416320" cy="369332"/>
              </a:xfrm>
              <a:prstGeom prst="rect">
                <a:avLst/>
              </a:prstGeom>
            </p:spPr>
            <p:txBody>
              <a:bodyPr wrap="none">
                <a:spAutoFit/>
              </a:bodyPr>
              <a:lstStyle/>
              <a:p>
                <a:r>
                  <a:rPr lang="zh-CN" altLang="en-US" dirty="0"/>
                  <a:t>受亲人、朋友、意见领袖等影响</a:t>
                </a:r>
              </a:p>
            </p:txBody>
          </p:sp>
          <p:sp>
            <p:nvSpPr>
              <p:cNvPr id="72" name="矩形 71"/>
              <p:cNvSpPr/>
              <p:nvPr/>
            </p:nvSpPr>
            <p:spPr>
              <a:xfrm>
                <a:off x="3540616" y="3706334"/>
                <a:ext cx="2723823" cy="369332"/>
              </a:xfrm>
              <a:prstGeom prst="rect">
                <a:avLst/>
              </a:prstGeom>
            </p:spPr>
            <p:txBody>
              <a:bodyPr wrap="none">
                <a:spAutoFit/>
              </a:bodyPr>
              <a:lstStyle/>
              <a:p>
                <a:r>
                  <a:rPr lang="zh-CN" altLang="en-US" dirty="0"/>
                  <a:t>看重外部意见和社会期望</a:t>
                </a:r>
              </a:p>
            </p:txBody>
          </p:sp>
        </p:grpSp>
        <p:sp>
          <p:nvSpPr>
            <p:cNvPr id="23" name="矩形 22"/>
            <p:cNvSpPr/>
            <p:nvPr/>
          </p:nvSpPr>
          <p:spPr>
            <a:xfrm>
              <a:off x="4961848" y="5170730"/>
              <a:ext cx="2244436" cy="748145"/>
            </a:xfrm>
            <a:prstGeom prst="rect">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5273588" y="5283192"/>
              <a:ext cx="1620957" cy="523220"/>
            </a:xfrm>
            <a:prstGeom prst="rect">
              <a:avLst/>
            </a:prstGeom>
            <a:noFill/>
          </p:spPr>
          <p:txBody>
            <a:bodyPr wrap="none" rtlCol="0">
              <a:spAutoFit/>
            </a:bodyPr>
            <a:lstStyle/>
            <a:p>
              <a:r>
                <a:rPr lang="zh-CN" altLang="en-US" sz="2800" dirty="0" smtClean="0">
                  <a:solidFill>
                    <a:schemeClr val="bg1"/>
                  </a:solidFill>
                </a:rPr>
                <a:t>购买决策</a:t>
              </a:r>
              <a:endParaRPr lang="zh-CN" altLang="en-US" sz="2800" dirty="0">
                <a:solidFill>
                  <a:schemeClr val="bg1"/>
                </a:solidFill>
              </a:endParaRPr>
            </a:p>
          </p:txBody>
        </p:sp>
      </p:grpSp>
      <p:sp>
        <p:nvSpPr>
          <p:cNvPr id="31" name="矩形 30"/>
          <p:cNvSpPr/>
          <p:nvPr/>
        </p:nvSpPr>
        <p:spPr>
          <a:xfrm>
            <a:off x="892242" y="5224850"/>
            <a:ext cx="10407517" cy="1089529"/>
          </a:xfrm>
          <a:prstGeom prst="rect">
            <a:avLst/>
          </a:prstGeom>
        </p:spPr>
        <p:txBody>
          <a:bodyPr wrap="square">
            <a:spAutoFit/>
          </a:bodyPr>
          <a:lstStyle/>
          <a:p>
            <a:pPr>
              <a:lnSpc>
                <a:spcPct val="120000"/>
              </a:lnSpc>
            </a:pPr>
            <a:r>
              <a:rPr lang="zh-CN" altLang="en-US" dirty="0"/>
              <a:t>在我们的案例分析中，基于</a:t>
            </a:r>
            <a:r>
              <a:rPr lang="zh-CN" altLang="en-US" dirty="0" smtClean="0"/>
              <a:t>前人“口碑传播”</a:t>
            </a:r>
            <a:r>
              <a:rPr lang="zh-CN" altLang="en-US" dirty="0"/>
              <a:t>对消费者购买行为的影响的研究，在</a:t>
            </a:r>
            <a:r>
              <a:rPr lang="en-US" altLang="zh-CN" dirty="0"/>
              <a:t>AISAS</a:t>
            </a:r>
            <a:r>
              <a:rPr lang="zh-CN" altLang="en-US" dirty="0"/>
              <a:t>模型下主要关注在网络时代背景下“口碑传播”</a:t>
            </a:r>
            <a:r>
              <a:rPr lang="zh-CN" altLang="en-US" dirty="0" smtClean="0"/>
              <a:t>对消费者</a:t>
            </a:r>
            <a:r>
              <a:rPr lang="zh-CN" altLang="en-US" dirty="0"/>
              <a:t>群体购买</a:t>
            </a:r>
            <a:r>
              <a:rPr lang="en-US" altLang="zh-CN" dirty="0"/>
              <a:t>(Action)</a:t>
            </a:r>
            <a:r>
              <a:rPr lang="zh-CN" altLang="en-US" dirty="0"/>
              <a:t>小米手机的影响以及它如何影响购买者对这一产品的分享</a:t>
            </a:r>
            <a:r>
              <a:rPr lang="en-US" altLang="zh-CN" dirty="0"/>
              <a:t>(Share)</a:t>
            </a:r>
            <a:r>
              <a:rPr lang="zh-CN" altLang="en-US" dirty="0"/>
              <a:t>。</a:t>
            </a:r>
          </a:p>
        </p:txBody>
      </p:sp>
      <p:pic>
        <p:nvPicPr>
          <p:cNvPr id="50" name="图片 49"/>
          <p:cNvPicPr>
            <a:picLocks noChangeAspect="1"/>
          </p:cNvPicPr>
          <p:nvPr/>
        </p:nvPicPr>
        <p:blipFill>
          <a:blip r:embed="rId2" cstate="print"/>
          <a:stretch>
            <a:fillRect/>
          </a:stretch>
        </p:blipFill>
        <p:spPr>
          <a:xfrm>
            <a:off x="3093383" y="1448632"/>
            <a:ext cx="6005234" cy="3603141"/>
          </a:xfrm>
          <a:prstGeom prst="rect">
            <a:avLst/>
          </a:prstGeom>
        </p:spPr>
      </p:pic>
    </p:spTree>
    <p:extLst>
      <p:ext uri="{BB962C8B-B14F-4D97-AF65-F5344CB8AC3E}">
        <p14:creationId xmlns:p14="http://schemas.microsoft.com/office/powerpoint/2010/main" xmlns="" val="2826975064"/>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56897" y="596622"/>
            <a:ext cx="10878206" cy="5664755"/>
            <a:chOff x="709449" y="596622"/>
            <a:chExt cx="10878206" cy="5664755"/>
          </a:xfrm>
        </p:grpSpPr>
        <p:pic>
          <p:nvPicPr>
            <p:cNvPr id="4" name="图片 3"/>
            <p:cNvPicPr>
              <a:picLocks noChangeAspect="1"/>
            </p:cNvPicPr>
            <p:nvPr/>
          </p:nvPicPr>
          <p:blipFill rotWithShape="1">
            <a:blip r:embed="rId2" cstate="print"/>
            <a:srcRect l="67655"/>
            <a:stretch/>
          </p:blipFill>
          <p:spPr>
            <a:xfrm>
              <a:off x="709449" y="596622"/>
              <a:ext cx="2443007" cy="5664755"/>
            </a:xfrm>
            <a:prstGeom prst="rect">
              <a:avLst/>
            </a:prstGeom>
          </p:spPr>
        </p:pic>
        <p:sp>
          <p:nvSpPr>
            <p:cNvPr id="5" name="矩形 4"/>
            <p:cNvSpPr/>
            <p:nvPr/>
          </p:nvSpPr>
          <p:spPr>
            <a:xfrm>
              <a:off x="2664373" y="1686911"/>
              <a:ext cx="8923282" cy="335805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810018" y="2259104"/>
            <a:ext cx="2595582" cy="707886"/>
          </a:xfrm>
          <a:prstGeom prst="rect">
            <a:avLst/>
          </a:prstGeom>
          <a:noFill/>
        </p:spPr>
        <p:txBody>
          <a:bodyPr wrap="none" rtlCol="0">
            <a:spAutoFit/>
          </a:bodyPr>
          <a:lstStyle/>
          <a:p>
            <a:r>
              <a:rPr lang="en-US" altLang="zh-CN" sz="4000" dirty="0" smtClean="0">
                <a:solidFill>
                  <a:schemeClr val="bg1"/>
                </a:solidFill>
                <a:latin typeface="华文细黑" panose="02010600040101010101" pitchFamily="2" charset="-122"/>
                <a:ea typeface="华文细黑" panose="02010600040101010101" pitchFamily="2" charset="-122"/>
              </a:rPr>
              <a:t>AISAS</a:t>
            </a:r>
            <a:r>
              <a:rPr lang="zh-CN" altLang="en-US" sz="4000" dirty="0" smtClean="0">
                <a:solidFill>
                  <a:schemeClr val="bg1"/>
                </a:solidFill>
                <a:latin typeface="+mj-ea"/>
                <a:ea typeface="+mj-ea"/>
              </a:rPr>
              <a:t>分析</a:t>
            </a:r>
            <a:endParaRPr lang="zh-CN" altLang="en-US" sz="4000" dirty="0">
              <a:solidFill>
                <a:schemeClr val="bg1"/>
              </a:solidFill>
              <a:latin typeface="+mj-ea"/>
              <a:ea typeface="+mj-ea"/>
            </a:endParaRPr>
          </a:p>
        </p:txBody>
      </p:sp>
      <p:cxnSp>
        <p:nvCxnSpPr>
          <p:cNvPr id="9" name="直接连接符 8"/>
          <p:cNvCxnSpPr/>
          <p:nvPr/>
        </p:nvCxnSpPr>
        <p:spPr>
          <a:xfrm>
            <a:off x="2885091" y="2981193"/>
            <a:ext cx="813500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2806298" y="3248059"/>
            <a:ext cx="1906998" cy="884978"/>
            <a:chOff x="2819745" y="2857534"/>
            <a:chExt cx="1906998" cy="884978"/>
          </a:xfrm>
        </p:grpSpPr>
        <p:sp>
          <p:nvSpPr>
            <p:cNvPr id="10" name="文本框 9"/>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1</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12" name="直接连接符 11"/>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3155992" y="3280847"/>
              <a:ext cx="1570751" cy="461665"/>
            </a:xfrm>
            <a:prstGeom prst="rect">
              <a:avLst/>
            </a:prstGeom>
            <a:noFill/>
          </p:spPr>
          <p:txBody>
            <a:bodyPr wrap="none" rtlCol="0">
              <a:spAutoFit/>
            </a:bodyPr>
            <a:lstStyle/>
            <a:p>
              <a:r>
                <a:rPr lang="en-US" altLang="zh-CN" sz="2400" dirty="0" smtClean="0">
                  <a:solidFill>
                    <a:schemeClr val="bg1"/>
                  </a:solidFill>
                  <a:latin typeface="华文细黑" panose="02010600040101010101" pitchFamily="2" charset="-122"/>
                  <a:ea typeface="华文细黑" panose="02010600040101010101" pitchFamily="2" charset="-122"/>
                </a:rPr>
                <a:t>Attention</a:t>
              </a:r>
              <a:endParaRPr lang="zh-CN" altLang="en-US" sz="2400" dirty="0">
                <a:solidFill>
                  <a:schemeClr val="bg1"/>
                </a:solidFill>
                <a:latin typeface="华文细黑" panose="02010600040101010101" pitchFamily="2" charset="-122"/>
                <a:ea typeface="华文细黑" panose="02010600040101010101" pitchFamily="2" charset="-122"/>
              </a:endParaRPr>
            </a:p>
          </p:txBody>
        </p:sp>
      </p:grpSp>
      <p:grpSp>
        <p:nvGrpSpPr>
          <p:cNvPr id="27" name="组合 26"/>
          <p:cNvGrpSpPr/>
          <p:nvPr/>
        </p:nvGrpSpPr>
        <p:grpSpPr>
          <a:xfrm>
            <a:off x="4739905" y="3248059"/>
            <a:ext cx="1735360" cy="884978"/>
            <a:chOff x="4774669" y="2857534"/>
            <a:chExt cx="1735360" cy="884978"/>
          </a:xfrm>
        </p:grpSpPr>
        <p:grpSp>
          <p:nvGrpSpPr>
            <p:cNvPr id="16" name="组合 15"/>
            <p:cNvGrpSpPr/>
            <p:nvPr/>
          </p:nvGrpSpPr>
          <p:grpSpPr>
            <a:xfrm>
              <a:off x="4774669" y="2857534"/>
              <a:ext cx="697444" cy="884978"/>
              <a:chOff x="2707744" y="2857534"/>
              <a:chExt cx="697444" cy="884978"/>
            </a:xfrm>
          </p:grpSpPr>
          <p:sp>
            <p:nvSpPr>
              <p:cNvPr id="17" name="文本框 16"/>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2</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18" name="直接连接符 17"/>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bg1"/>
                  </a:solidFill>
                </a:endParaRPr>
              </a:p>
            </p:txBody>
          </p:sp>
        </p:grpSp>
        <p:sp>
          <p:nvSpPr>
            <p:cNvPr id="20" name="文本框 19"/>
            <p:cNvSpPr txBox="1"/>
            <p:nvPr/>
          </p:nvSpPr>
          <p:spPr>
            <a:xfrm>
              <a:off x="5213392" y="3280847"/>
              <a:ext cx="1296637" cy="461665"/>
            </a:xfrm>
            <a:prstGeom prst="rect">
              <a:avLst/>
            </a:prstGeom>
            <a:noFill/>
          </p:spPr>
          <p:txBody>
            <a:bodyPr wrap="none" rtlCol="0">
              <a:spAutoFit/>
            </a:bodyPr>
            <a:lstStyle/>
            <a:p>
              <a:r>
                <a:rPr lang="en-US" altLang="zh-CN" sz="2400" dirty="0" smtClean="0">
                  <a:solidFill>
                    <a:schemeClr val="bg1"/>
                  </a:solidFill>
                  <a:latin typeface="华文细黑" panose="02010600040101010101" pitchFamily="2" charset="-122"/>
                  <a:ea typeface="华文细黑" panose="02010600040101010101" pitchFamily="2" charset="-122"/>
                </a:rPr>
                <a:t>Interest</a:t>
              </a:r>
              <a:endParaRPr lang="en-US" altLang="zh-CN" sz="2400" dirty="0">
                <a:solidFill>
                  <a:schemeClr val="bg1"/>
                </a:solidFill>
                <a:latin typeface="华文细黑" panose="02010600040101010101" pitchFamily="2" charset="-122"/>
                <a:ea typeface="华文细黑" panose="02010600040101010101" pitchFamily="2" charset="-122"/>
              </a:endParaRPr>
            </a:p>
          </p:txBody>
        </p:sp>
      </p:grpSp>
      <p:grpSp>
        <p:nvGrpSpPr>
          <p:cNvPr id="28" name="组合 27"/>
          <p:cNvGrpSpPr/>
          <p:nvPr/>
        </p:nvGrpSpPr>
        <p:grpSpPr>
          <a:xfrm>
            <a:off x="6501874" y="3248059"/>
            <a:ext cx="1666944" cy="884978"/>
            <a:chOff x="7060669" y="2857534"/>
            <a:chExt cx="1666944" cy="884978"/>
          </a:xfrm>
        </p:grpSpPr>
        <p:grpSp>
          <p:nvGrpSpPr>
            <p:cNvPr id="21" name="组合 20"/>
            <p:cNvGrpSpPr/>
            <p:nvPr/>
          </p:nvGrpSpPr>
          <p:grpSpPr>
            <a:xfrm>
              <a:off x="7060669" y="2857534"/>
              <a:ext cx="697444" cy="884978"/>
              <a:chOff x="2707744" y="2857534"/>
              <a:chExt cx="697444" cy="884978"/>
            </a:xfrm>
          </p:grpSpPr>
          <p:sp>
            <p:nvSpPr>
              <p:cNvPr id="22" name="文本框 21"/>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3</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23" name="直接连接符 22"/>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bg1"/>
                  </a:solidFill>
                </a:endParaRPr>
              </a:p>
            </p:txBody>
          </p:sp>
        </p:grpSp>
        <p:sp>
          <p:nvSpPr>
            <p:cNvPr id="25" name="文本框 24"/>
            <p:cNvSpPr txBox="1"/>
            <p:nvPr/>
          </p:nvSpPr>
          <p:spPr>
            <a:xfrm>
              <a:off x="7499392" y="3280847"/>
              <a:ext cx="1228221" cy="461665"/>
            </a:xfrm>
            <a:prstGeom prst="rect">
              <a:avLst/>
            </a:prstGeom>
            <a:noFill/>
          </p:spPr>
          <p:txBody>
            <a:bodyPr wrap="none" rtlCol="0">
              <a:spAutoFit/>
            </a:bodyPr>
            <a:lstStyle/>
            <a:p>
              <a:r>
                <a:rPr lang="en-US" altLang="zh-CN" sz="2400" dirty="0" smtClean="0">
                  <a:solidFill>
                    <a:schemeClr val="bg1"/>
                  </a:solidFill>
                  <a:latin typeface="华文细黑" panose="02010600040101010101" pitchFamily="2" charset="-122"/>
                  <a:ea typeface="华文细黑" panose="02010600040101010101" pitchFamily="2" charset="-122"/>
                </a:rPr>
                <a:t>Search</a:t>
              </a:r>
              <a:endParaRPr lang="en-US" altLang="zh-CN" sz="2400" dirty="0">
                <a:solidFill>
                  <a:schemeClr val="bg1"/>
                </a:solidFill>
                <a:latin typeface="华文细黑" panose="02010600040101010101" pitchFamily="2" charset="-122"/>
                <a:ea typeface="华文细黑" panose="02010600040101010101" pitchFamily="2" charset="-122"/>
              </a:endParaRPr>
            </a:p>
          </p:txBody>
        </p:sp>
      </p:grpSp>
      <p:grpSp>
        <p:nvGrpSpPr>
          <p:cNvPr id="29" name="组合 28"/>
          <p:cNvGrpSpPr/>
          <p:nvPr/>
        </p:nvGrpSpPr>
        <p:grpSpPr>
          <a:xfrm>
            <a:off x="8195427" y="3248059"/>
            <a:ext cx="1604427" cy="884978"/>
            <a:chOff x="7060669" y="2857534"/>
            <a:chExt cx="1604427" cy="884978"/>
          </a:xfrm>
        </p:grpSpPr>
        <p:grpSp>
          <p:nvGrpSpPr>
            <p:cNvPr id="30" name="组合 29"/>
            <p:cNvGrpSpPr/>
            <p:nvPr/>
          </p:nvGrpSpPr>
          <p:grpSpPr>
            <a:xfrm>
              <a:off x="7060669" y="2857534"/>
              <a:ext cx="697444" cy="884978"/>
              <a:chOff x="2707744" y="2857534"/>
              <a:chExt cx="697444" cy="884978"/>
            </a:xfrm>
          </p:grpSpPr>
          <p:sp>
            <p:nvSpPr>
              <p:cNvPr id="32" name="文本框 31"/>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4</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33" name="直接连接符 32"/>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bg1"/>
                  </a:solidFill>
                </a:endParaRPr>
              </a:p>
            </p:txBody>
          </p:sp>
        </p:grpSp>
        <p:sp>
          <p:nvSpPr>
            <p:cNvPr id="31" name="文本框 30"/>
            <p:cNvSpPr txBox="1"/>
            <p:nvPr/>
          </p:nvSpPr>
          <p:spPr>
            <a:xfrm>
              <a:off x="7499392" y="3280847"/>
              <a:ext cx="1165704" cy="461665"/>
            </a:xfrm>
            <a:prstGeom prst="rect">
              <a:avLst/>
            </a:prstGeom>
            <a:noFill/>
          </p:spPr>
          <p:txBody>
            <a:bodyPr wrap="none" rtlCol="0">
              <a:spAutoFit/>
            </a:bodyPr>
            <a:lstStyle/>
            <a:p>
              <a:r>
                <a:rPr lang="en-US" altLang="zh-CN" sz="2400" dirty="0" smtClean="0">
                  <a:solidFill>
                    <a:schemeClr val="bg1"/>
                  </a:solidFill>
                  <a:latin typeface="华文细黑" panose="02010600040101010101" pitchFamily="2" charset="-122"/>
                  <a:ea typeface="华文细黑" panose="02010600040101010101" pitchFamily="2" charset="-122"/>
                </a:rPr>
                <a:t>Action</a:t>
              </a:r>
              <a:endParaRPr lang="en-US" altLang="zh-CN" sz="2400" dirty="0">
                <a:solidFill>
                  <a:schemeClr val="bg1"/>
                </a:solidFill>
                <a:latin typeface="华文细黑" panose="02010600040101010101" pitchFamily="2" charset="-122"/>
                <a:ea typeface="华文细黑" panose="02010600040101010101" pitchFamily="2" charset="-122"/>
              </a:endParaRPr>
            </a:p>
          </p:txBody>
        </p:sp>
      </p:grpSp>
      <p:grpSp>
        <p:nvGrpSpPr>
          <p:cNvPr id="35" name="组合 34"/>
          <p:cNvGrpSpPr/>
          <p:nvPr/>
        </p:nvGrpSpPr>
        <p:grpSpPr>
          <a:xfrm>
            <a:off x="9826462" y="3248059"/>
            <a:ext cx="1468172" cy="884978"/>
            <a:chOff x="7060669" y="2857534"/>
            <a:chExt cx="1468172" cy="884978"/>
          </a:xfrm>
        </p:grpSpPr>
        <p:grpSp>
          <p:nvGrpSpPr>
            <p:cNvPr id="36" name="组合 35"/>
            <p:cNvGrpSpPr/>
            <p:nvPr/>
          </p:nvGrpSpPr>
          <p:grpSpPr>
            <a:xfrm>
              <a:off x="7060669" y="2857534"/>
              <a:ext cx="697444" cy="884978"/>
              <a:chOff x="2707744" y="2857534"/>
              <a:chExt cx="697444" cy="884978"/>
            </a:xfrm>
          </p:grpSpPr>
          <p:sp>
            <p:nvSpPr>
              <p:cNvPr id="38" name="文本框 37"/>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5</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39" name="直接连接符 38"/>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bg1"/>
                  </a:solidFill>
                </a:endParaRPr>
              </a:p>
            </p:txBody>
          </p:sp>
        </p:grpSp>
        <p:sp>
          <p:nvSpPr>
            <p:cNvPr id="37" name="文本框 36"/>
            <p:cNvSpPr txBox="1"/>
            <p:nvPr/>
          </p:nvSpPr>
          <p:spPr>
            <a:xfrm>
              <a:off x="7499392" y="3280847"/>
              <a:ext cx="1029449" cy="461665"/>
            </a:xfrm>
            <a:prstGeom prst="rect">
              <a:avLst/>
            </a:prstGeom>
            <a:noFill/>
          </p:spPr>
          <p:txBody>
            <a:bodyPr wrap="none" rtlCol="0">
              <a:spAutoFit/>
            </a:bodyPr>
            <a:lstStyle/>
            <a:p>
              <a:r>
                <a:rPr lang="en-US" altLang="zh-CN" sz="2400" dirty="0" smtClean="0">
                  <a:solidFill>
                    <a:schemeClr val="bg1"/>
                  </a:solidFill>
                  <a:latin typeface="华文细黑" panose="02010600040101010101" pitchFamily="2" charset="-122"/>
                  <a:ea typeface="华文细黑" panose="02010600040101010101" pitchFamily="2" charset="-122"/>
                </a:rPr>
                <a:t>Share</a:t>
              </a:r>
              <a:endParaRPr lang="en-US" altLang="zh-CN" sz="2400" dirty="0">
                <a:solidFill>
                  <a:schemeClr val="bg1"/>
                </a:solidFill>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xmlns="" val="1462493534"/>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36898" y="1676801"/>
            <a:ext cx="9499543" cy="3358800"/>
            <a:chOff x="-168930" y="1676801"/>
            <a:chExt cx="9499543" cy="3358800"/>
          </a:xfrm>
        </p:grpSpPr>
        <p:sp>
          <p:nvSpPr>
            <p:cNvPr id="2" name="矩形 1"/>
            <p:cNvSpPr/>
            <p:nvPr/>
          </p:nvSpPr>
          <p:spPr>
            <a:xfrm>
              <a:off x="4096139" y="1677173"/>
              <a:ext cx="5234474" cy="335805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2" cstate="print"/>
            <a:srcRect t="25216" b="22194"/>
            <a:stretch/>
          </p:blipFill>
          <p:spPr>
            <a:xfrm>
              <a:off x="-168930" y="1676801"/>
              <a:ext cx="4259971" cy="3358800"/>
            </a:xfrm>
            <a:prstGeom prst="rect">
              <a:avLst/>
            </a:prstGeom>
          </p:spPr>
        </p:pic>
      </p:grpSp>
      <p:sp>
        <p:nvSpPr>
          <p:cNvPr id="5" name="矩形 4"/>
          <p:cNvSpPr/>
          <p:nvPr/>
        </p:nvSpPr>
        <p:spPr>
          <a:xfrm>
            <a:off x="1138335" y="1492898"/>
            <a:ext cx="9871787" cy="367626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059798" y="2756036"/>
            <a:ext cx="4318811" cy="1200329"/>
          </a:xfrm>
          <a:prstGeom prst="rect">
            <a:avLst/>
          </a:prstGeom>
          <a:noFill/>
        </p:spPr>
        <p:txBody>
          <a:bodyPr wrap="none" rtlCol="0">
            <a:spAutoFit/>
          </a:bodyPr>
          <a:lstStyle/>
          <a:p>
            <a:r>
              <a:rPr lang="en-US" altLang="zh-CN" sz="7200" dirty="0" smtClean="0">
                <a:solidFill>
                  <a:schemeClr val="bg1"/>
                </a:solidFill>
                <a:latin typeface="华文细黑" panose="02010600040101010101" pitchFamily="2" charset="-122"/>
                <a:ea typeface="华文细黑" panose="02010600040101010101" pitchFamily="2" charset="-122"/>
              </a:rPr>
              <a:t>Attention</a:t>
            </a:r>
            <a:endParaRPr lang="zh-CN" altLang="en-US" sz="7200" dirty="0">
              <a:solidFill>
                <a:schemeClr val="bg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xmlns="" val="2999783999"/>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397966" y="150445"/>
            <a:ext cx="1906998" cy="884978"/>
            <a:chOff x="2819745" y="2857534"/>
            <a:chExt cx="1906998" cy="884978"/>
          </a:xfrm>
        </p:grpSpPr>
        <p:sp>
          <p:nvSpPr>
            <p:cNvPr id="5" name="文本框 4"/>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1</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6" name="直接连接符 5"/>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155992" y="3280847"/>
              <a:ext cx="1570751" cy="461665"/>
            </a:xfrm>
            <a:prstGeom prst="rect">
              <a:avLst/>
            </a:prstGeom>
            <a:noFill/>
          </p:spPr>
          <p:txBody>
            <a:bodyPr wrap="none" rtlCol="0">
              <a:spAutoFit/>
            </a:bodyPr>
            <a:lstStyle/>
            <a:p>
              <a:r>
                <a:rPr lang="en-US" altLang="zh-CN" sz="2400" dirty="0" smtClean="0">
                  <a:solidFill>
                    <a:schemeClr val="bg1"/>
                  </a:solidFill>
                  <a:latin typeface="华文细黑" panose="02010600040101010101" pitchFamily="2" charset="-122"/>
                  <a:ea typeface="华文细黑" panose="02010600040101010101" pitchFamily="2" charset="-122"/>
                </a:rPr>
                <a:t>Attention</a:t>
              </a:r>
              <a:endParaRPr lang="zh-CN" altLang="en-US" sz="2400" dirty="0">
                <a:solidFill>
                  <a:schemeClr val="bg1"/>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5331573" y="150445"/>
            <a:ext cx="1735360" cy="884978"/>
            <a:chOff x="4774669" y="2857534"/>
            <a:chExt cx="1735360" cy="884978"/>
          </a:xfrm>
        </p:grpSpPr>
        <p:grpSp>
          <p:nvGrpSpPr>
            <p:cNvPr id="9" name="组合 8"/>
            <p:cNvGrpSpPr/>
            <p:nvPr/>
          </p:nvGrpSpPr>
          <p:grpSpPr>
            <a:xfrm>
              <a:off x="4774669" y="2857534"/>
              <a:ext cx="697444" cy="884978"/>
              <a:chOff x="2707744" y="2857534"/>
              <a:chExt cx="697444" cy="884978"/>
            </a:xfrm>
          </p:grpSpPr>
          <p:sp>
            <p:nvSpPr>
              <p:cNvPr id="11" name="文本框 10"/>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2</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2" name="直接连接符 11"/>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0" name="文本框 9"/>
            <p:cNvSpPr txBox="1"/>
            <p:nvPr/>
          </p:nvSpPr>
          <p:spPr>
            <a:xfrm>
              <a:off x="5213392" y="3280847"/>
              <a:ext cx="1296637"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Interest</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14" name="组合 13"/>
          <p:cNvGrpSpPr/>
          <p:nvPr/>
        </p:nvGrpSpPr>
        <p:grpSpPr>
          <a:xfrm>
            <a:off x="7093542" y="150445"/>
            <a:ext cx="1666944" cy="884978"/>
            <a:chOff x="7060669" y="2857534"/>
            <a:chExt cx="1666944" cy="884978"/>
          </a:xfrm>
        </p:grpSpPr>
        <p:grpSp>
          <p:nvGrpSpPr>
            <p:cNvPr id="15" name="组合 14"/>
            <p:cNvGrpSpPr/>
            <p:nvPr/>
          </p:nvGrpSpPr>
          <p:grpSpPr>
            <a:xfrm>
              <a:off x="7060669" y="2857534"/>
              <a:ext cx="697444" cy="884978"/>
              <a:chOff x="2707744" y="2857534"/>
              <a:chExt cx="697444" cy="884978"/>
            </a:xfrm>
          </p:grpSpPr>
          <p:sp>
            <p:nvSpPr>
              <p:cNvPr id="17" name="文本框 16"/>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3</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8" name="直接连接符 17"/>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6" name="文本框 15"/>
            <p:cNvSpPr txBox="1"/>
            <p:nvPr/>
          </p:nvSpPr>
          <p:spPr>
            <a:xfrm>
              <a:off x="7499392" y="3280847"/>
              <a:ext cx="1228221"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Search</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0" name="组合 19"/>
          <p:cNvGrpSpPr/>
          <p:nvPr/>
        </p:nvGrpSpPr>
        <p:grpSpPr>
          <a:xfrm>
            <a:off x="8787095" y="150445"/>
            <a:ext cx="1604427" cy="884978"/>
            <a:chOff x="7060669" y="2857534"/>
            <a:chExt cx="1604427" cy="884978"/>
          </a:xfrm>
        </p:grpSpPr>
        <p:grpSp>
          <p:nvGrpSpPr>
            <p:cNvPr id="21" name="组合 20"/>
            <p:cNvGrpSpPr/>
            <p:nvPr/>
          </p:nvGrpSpPr>
          <p:grpSpPr>
            <a:xfrm>
              <a:off x="7060669" y="2857534"/>
              <a:ext cx="697444" cy="884978"/>
              <a:chOff x="2707744" y="2857534"/>
              <a:chExt cx="697444" cy="884978"/>
            </a:xfrm>
          </p:grpSpPr>
          <p:sp>
            <p:nvSpPr>
              <p:cNvPr id="23" name="文本框 22"/>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4</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24" name="直接连接符 23"/>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2" name="文本框 21"/>
            <p:cNvSpPr txBox="1"/>
            <p:nvPr/>
          </p:nvSpPr>
          <p:spPr>
            <a:xfrm>
              <a:off x="7499392" y="3280847"/>
              <a:ext cx="1165704"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Action</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6" name="组合 25"/>
          <p:cNvGrpSpPr/>
          <p:nvPr/>
        </p:nvGrpSpPr>
        <p:grpSpPr>
          <a:xfrm>
            <a:off x="10418130" y="150445"/>
            <a:ext cx="1468172" cy="884978"/>
            <a:chOff x="7060669" y="2857534"/>
            <a:chExt cx="1468172" cy="884978"/>
          </a:xfrm>
        </p:grpSpPr>
        <p:grpSp>
          <p:nvGrpSpPr>
            <p:cNvPr id="27" name="组合 26"/>
            <p:cNvGrpSpPr/>
            <p:nvPr/>
          </p:nvGrpSpPr>
          <p:grpSpPr>
            <a:xfrm>
              <a:off x="7060669" y="2857534"/>
              <a:ext cx="697444" cy="884978"/>
              <a:chOff x="2707744" y="2857534"/>
              <a:chExt cx="697444" cy="884978"/>
            </a:xfrm>
          </p:grpSpPr>
          <p:sp>
            <p:nvSpPr>
              <p:cNvPr id="29" name="文本框 28"/>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5</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30" name="直接连接符 29"/>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8" name="文本框 27"/>
            <p:cNvSpPr txBox="1"/>
            <p:nvPr/>
          </p:nvSpPr>
          <p:spPr>
            <a:xfrm>
              <a:off x="7499392" y="3280847"/>
              <a:ext cx="1029449"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Share</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sp>
        <p:nvSpPr>
          <p:cNvPr id="33" name="文本框 32"/>
          <p:cNvSpPr txBox="1"/>
          <p:nvPr/>
        </p:nvSpPr>
        <p:spPr>
          <a:xfrm>
            <a:off x="402967" y="284732"/>
            <a:ext cx="2595582" cy="707886"/>
          </a:xfrm>
          <a:prstGeom prst="rect">
            <a:avLst/>
          </a:prstGeom>
          <a:noFill/>
        </p:spPr>
        <p:txBody>
          <a:bodyPr wrap="none" rtlCol="0">
            <a:spAutoFit/>
          </a:bodyPr>
          <a:lstStyle/>
          <a:p>
            <a:r>
              <a:rPr lang="en-US" altLang="zh-CN" sz="4000" dirty="0" smtClean="0">
                <a:solidFill>
                  <a:schemeClr val="bg1"/>
                </a:solidFill>
                <a:latin typeface="华文细黑" panose="02010600040101010101" pitchFamily="2" charset="-122"/>
                <a:ea typeface="华文细黑" panose="02010600040101010101" pitchFamily="2" charset="-122"/>
              </a:rPr>
              <a:t>AISAS</a:t>
            </a:r>
            <a:r>
              <a:rPr lang="zh-CN" altLang="en-US" sz="4000" dirty="0" smtClean="0">
                <a:solidFill>
                  <a:schemeClr val="bg1"/>
                </a:solidFill>
                <a:latin typeface="+mj-ea"/>
                <a:ea typeface="+mj-ea"/>
              </a:rPr>
              <a:t>分析</a:t>
            </a:r>
            <a:endParaRPr lang="zh-CN" altLang="en-US" sz="4000" dirty="0">
              <a:solidFill>
                <a:schemeClr val="bg1"/>
              </a:solidFill>
              <a:latin typeface="+mj-ea"/>
              <a:ea typeface="+mj-ea"/>
            </a:endParaRPr>
          </a:p>
        </p:txBody>
      </p:sp>
      <p:grpSp>
        <p:nvGrpSpPr>
          <p:cNvPr id="41" name="组合 40"/>
          <p:cNvGrpSpPr/>
          <p:nvPr/>
        </p:nvGrpSpPr>
        <p:grpSpPr>
          <a:xfrm>
            <a:off x="2339456" y="1921361"/>
            <a:ext cx="7513088" cy="3517765"/>
            <a:chOff x="1274008" y="1678291"/>
            <a:chExt cx="7513088" cy="3517765"/>
          </a:xfrm>
        </p:grpSpPr>
        <p:grpSp>
          <p:nvGrpSpPr>
            <p:cNvPr id="39" name="组合 38"/>
            <p:cNvGrpSpPr/>
            <p:nvPr/>
          </p:nvGrpSpPr>
          <p:grpSpPr>
            <a:xfrm>
              <a:off x="1274008" y="2461510"/>
              <a:ext cx="7513088" cy="2734546"/>
              <a:chOff x="1142559" y="2461510"/>
              <a:chExt cx="7513088" cy="2734546"/>
            </a:xfrm>
          </p:grpSpPr>
          <p:sp>
            <p:nvSpPr>
              <p:cNvPr id="2" name="矩形 1"/>
              <p:cNvSpPr/>
              <p:nvPr/>
            </p:nvSpPr>
            <p:spPr>
              <a:xfrm>
                <a:off x="1142559" y="3995727"/>
                <a:ext cx="7513088" cy="1200329"/>
              </a:xfrm>
              <a:prstGeom prst="rect">
                <a:avLst/>
              </a:prstGeom>
            </p:spPr>
            <p:txBody>
              <a:bodyPr wrap="square">
                <a:spAutoFit/>
              </a:bodyPr>
              <a:lstStyle/>
              <a:p>
                <a:pPr>
                  <a:lnSpc>
                    <a:spcPct val="120000"/>
                  </a:lnSpc>
                </a:pPr>
                <a:r>
                  <a:rPr lang="zh-CN" altLang="en-US" sz="2000" dirty="0"/>
                  <a:t>消费者通过电视、报纸、杂志、户外、互联网等媒体或者通过终端传播、口碑传播等方式接触产品信息，通过全方位的传播</a:t>
                </a:r>
                <a:r>
                  <a:rPr lang="zh-CN" altLang="en-US" sz="2000" dirty="0">
                    <a:solidFill>
                      <a:schemeClr val="accent5"/>
                    </a:solidFill>
                  </a:rPr>
                  <a:t>引起潜在消费者的注意</a:t>
                </a:r>
                <a:r>
                  <a:rPr lang="zh-CN" altLang="en-US" sz="2000" dirty="0"/>
                  <a:t>，也实现</a:t>
                </a:r>
                <a:r>
                  <a:rPr lang="zh-CN" altLang="en-US" sz="2000" dirty="0">
                    <a:solidFill>
                      <a:schemeClr val="accent5"/>
                    </a:solidFill>
                  </a:rPr>
                  <a:t>普通大众与潜在消费者的分流</a:t>
                </a:r>
                <a:r>
                  <a:rPr lang="zh-CN" altLang="en-US" sz="2000" dirty="0"/>
                  <a:t>。</a:t>
                </a:r>
              </a:p>
            </p:txBody>
          </p:sp>
          <p:grpSp>
            <p:nvGrpSpPr>
              <p:cNvPr id="38" name="组合 37"/>
              <p:cNvGrpSpPr/>
              <p:nvPr/>
            </p:nvGrpSpPr>
            <p:grpSpPr>
              <a:xfrm>
                <a:off x="1274007" y="2461510"/>
                <a:ext cx="7319938" cy="1442930"/>
                <a:chOff x="1274007" y="2461510"/>
                <a:chExt cx="7319938" cy="1442930"/>
              </a:xfrm>
            </p:grpSpPr>
            <p:pic>
              <p:nvPicPr>
                <p:cNvPr id="34" name="图片 33"/>
                <p:cNvPicPr>
                  <a:picLocks noChangeAspect="1"/>
                </p:cNvPicPr>
                <p:nvPr/>
              </p:nvPicPr>
              <p:blipFill rotWithShape="1">
                <a:blip r:embed="rId2" cstate="print"/>
                <a:srcRect t="16667" b="16667"/>
                <a:stretch/>
              </p:blipFill>
              <p:spPr>
                <a:xfrm>
                  <a:off x="1274007" y="2464440"/>
                  <a:ext cx="1440000" cy="1440000"/>
                </a:xfrm>
                <a:prstGeom prst="rect">
                  <a:avLst/>
                </a:prstGeom>
              </p:spPr>
            </p:pic>
            <p:pic>
              <p:nvPicPr>
                <p:cNvPr id="35" name="图片 34"/>
                <p:cNvPicPr>
                  <a:picLocks noChangeAspect="1"/>
                </p:cNvPicPr>
                <p:nvPr/>
              </p:nvPicPr>
              <p:blipFill rotWithShape="1">
                <a:blip r:embed="rId3" cstate="print"/>
                <a:srcRect l="16667" r="16667"/>
                <a:stretch/>
              </p:blipFill>
              <p:spPr>
                <a:xfrm>
                  <a:off x="2880866" y="2464440"/>
                  <a:ext cx="1440000" cy="1440000"/>
                </a:xfrm>
                <a:prstGeom prst="rect">
                  <a:avLst/>
                </a:prstGeom>
              </p:spPr>
            </p:pic>
            <p:pic>
              <p:nvPicPr>
                <p:cNvPr id="36" name="图片 35"/>
                <p:cNvPicPr>
                  <a:picLocks noChangeAspect="1"/>
                </p:cNvPicPr>
                <p:nvPr/>
              </p:nvPicPr>
              <p:blipFill rotWithShape="1">
                <a:blip r:embed="rId4" cstate="print"/>
                <a:srcRect l="12500" r="12500"/>
                <a:stretch/>
              </p:blipFill>
              <p:spPr>
                <a:xfrm>
                  <a:off x="4487725" y="2464440"/>
                  <a:ext cx="1440000" cy="1440000"/>
                </a:xfrm>
                <a:prstGeom prst="rect">
                  <a:avLst/>
                </a:prstGeom>
              </p:spPr>
            </p:pic>
            <p:pic>
              <p:nvPicPr>
                <p:cNvPr id="37" name="图片 36"/>
                <p:cNvPicPr>
                  <a:picLocks noChangeAspect="1"/>
                </p:cNvPicPr>
                <p:nvPr/>
              </p:nvPicPr>
              <p:blipFill>
                <a:blip r:embed="rId5" cstate="print"/>
                <a:stretch>
                  <a:fillRect/>
                </a:stretch>
              </p:blipFill>
              <p:spPr>
                <a:xfrm>
                  <a:off x="6094584" y="2461510"/>
                  <a:ext cx="2499361" cy="1442930"/>
                </a:xfrm>
                <a:prstGeom prst="rect">
                  <a:avLst/>
                </a:prstGeom>
              </p:spPr>
            </p:pic>
          </p:grpSp>
        </p:grpSp>
        <p:sp>
          <p:nvSpPr>
            <p:cNvPr id="40" name="文本框 39"/>
            <p:cNvSpPr txBox="1"/>
            <p:nvPr/>
          </p:nvSpPr>
          <p:spPr>
            <a:xfrm flipH="1">
              <a:off x="1306519" y="1678291"/>
              <a:ext cx="3113032" cy="830997"/>
            </a:xfrm>
            <a:prstGeom prst="rect">
              <a:avLst/>
            </a:prstGeom>
            <a:noFill/>
          </p:spPr>
          <p:txBody>
            <a:bodyPr wrap="square" rtlCol="0">
              <a:spAutoFit/>
            </a:bodyPr>
            <a:lstStyle/>
            <a:p>
              <a:r>
                <a:rPr lang="en-US" altLang="zh-CN" sz="4800" dirty="0" smtClean="0">
                  <a:latin typeface="华文细黑" panose="02010600040101010101" pitchFamily="2" charset="-122"/>
                  <a:ea typeface="华文细黑" panose="02010600040101010101" pitchFamily="2" charset="-122"/>
                </a:rPr>
                <a:t>Attention</a:t>
              </a:r>
              <a:endParaRPr lang="zh-CN" altLang="en-US" sz="4800" dirty="0">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xmlns="" val="327925543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397966" y="150445"/>
            <a:ext cx="1906998" cy="884978"/>
            <a:chOff x="2819745" y="2857534"/>
            <a:chExt cx="1906998" cy="884978"/>
          </a:xfrm>
        </p:grpSpPr>
        <p:sp>
          <p:nvSpPr>
            <p:cNvPr id="5" name="文本框 4"/>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1</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6" name="直接连接符 5"/>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155992" y="3280847"/>
              <a:ext cx="1570751" cy="461665"/>
            </a:xfrm>
            <a:prstGeom prst="rect">
              <a:avLst/>
            </a:prstGeom>
            <a:noFill/>
          </p:spPr>
          <p:txBody>
            <a:bodyPr wrap="none" rtlCol="0">
              <a:spAutoFit/>
            </a:bodyPr>
            <a:lstStyle/>
            <a:p>
              <a:r>
                <a:rPr lang="en-US" altLang="zh-CN" sz="2400" dirty="0" smtClean="0">
                  <a:solidFill>
                    <a:schemeClr val="bg1"/>
                  </a:solidFill>
                  <a:latin typeface="华文细黑" panose="02010600040101010101" pitchFamily="2" charset="-122"/>
                  <a:ea typeface="华文细黑" panose="02010600040101010101" pitchFamily="2" charset="-122"/>
                </a:rPr>
                <a:t>Attention</a:t>
              </a:r>
              <a:endParaRPr lang="zh-CN" altLang="en-US" sz="2400" dirty="0">
                <a:solidFill>
                  <a:schemeClr val="bg1"/>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5331573" y="150445"/>
            <a:ext cx="1735360" cy="884978"/>
            <a:chOff x="4774669" y="2857534"/>
            <a:chExt cx="1735360" cy="884978"/>
          </a:xfrm>
        </p:grpSpPr>
        <p:grpSp>
          <p:nvGrpSpPr>
            <p:cNvPr id="9" name="组合 8"/>
            <p:cNvGrpSpPr/>
            <p:nvPr/>
          </p:nvGrpSpPr>
          <p:grpSpPr>
            <a:xfrm>
              <a:off x="4774669" y="2857534"/>
              <a:ext cx="697444" cy="884978"/>
              <a:chOff x="2707744" y="2857534"/>
              <a:chExt cx="697444" cy="884978"/>
            </a:xfrm>
          </p:grpSpPr>
          <p:sp>
            <p:nvSpPr>
              <p:cNvPr id="11" name="文本框 10"/>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2</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2" name="直接连接符 11"/>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0" name="文本框 9"/>
            <p:cNvSpPr txBox="1"/>
            <p:nvPr/>
          </p:nvSpPr>
          <p:spPr>
            <a:xfrm>
              <a:off x="5213392" y="3280847"/>
              <a:ext cx="1296637"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Interest</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14" name="组合 13"/>
          <p:cNvGrpSpPr/>
          <p:nvPr/>
        </p:nvGrpSpPr>
        <p:grpSpPr>
          <a:xfrm>
            <a:off x="7093542" y="150445"/>
            <a:ext cx="1666944" cy="884978"/>
            <a:chOff x="7060669" y="2857534"/>
            <a:chExt cx="1666944" cy="884978"/>
          </a:xfrm>
        </p:grpSpPr>
        <p:grpSp>
          <p:nvGrpSpPr>
            <p:cNvPr id="15" name="组合 14"/>
            <p:cNvGrpSpPr/>
            <p:nvPr/>
          </p:nvGrpSpPr>
          <p:grpSpPr>
            <a:xfrm>
              <a:off x="7060669" y="2857534"/>
              <a:ext cx="697444" cy="884978"/>
              <a:chOff x="2707744" y="2857534"/>
              <a:chExt cx="697444" cy="884978"/>
            </a:xfrm>
          </p:grpSpPr>
          <p:sp>
            <p:nvSpPr>
              <p:cNvPr id="17" name="文本框 16"/>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3</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8" name="直接连接符 17"/>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6" name="文本框 15"/>
            <p:cNvSpPr txBox="1"/>
            <p:nvPr/>
          </p:nvSpPr>
          <p:spPr>
            <a:xfrm>
              <a:off x="7499392" y="3280847"/>
              <a:ext cx="1228221"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Search</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0" name="组合 19"/>
          <p:cNvGrpSpPr/>
          <p:nvPr/>
        </p:nvGrpSpPr>
        <p:grpSpPr>
          <a:xfrm>
            <a:off x="8787095" y="150445"/>
            <a:ext cx="1604427" cy="884978"/>
            <a:chOff x="7060669" y="2857534"/>
            <a:chExt cx="1604427" cy="884978"/>
          </a:xfrm>
        </p:grpSpPr>
        <p:grpSp>
          <p:nvGrpSpPr>
            <p:cNvPr id="21" name="组合 20"/>
            <p:cNvGrpSpPr/>
            <p:nvPr/>
          </p:nvGrpSpPr>
          <p:grpSpPr>
            <a:xfrm>
              <a:off x="7060669" y="2857534"/>
              <a:ext cx="697444" cy="884978"/>
              <a:chOff x="2707744" y="2857534"/>
              <a:chExt cx="697444" cy="884978"/>
            </a:xfrm>
          </p:grpSpPr>
          <p:sp>
            <p:nvSpPr>
              <p:cNvPr id="23" name="文本框 22"/>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4</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24" name="直接连接符 23"/>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2" name="文本框 21"/>
            <p:cNvSpPr txBox="1"/>
            <p:nvPr/>
          </p:nvSpPr>
          <p:spPr>
            <a:xfrm>
              <a:off x="7499392" y="3280847"/>
              <a:ext cx="1165704"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Action</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6" name="组合 25"/>
          <p:cNvGrpSpPr/>
          <p:nvPr/>
        </p:nvGrpSpPr>
        <p:grpSpPr>
          <a:xfrm>
            <a:off x="10418130" y="150445"/>
            <a:ext cx="1468172" cy="884978"/>
            <a:chOff x="7060669" y="2857534"/>
            <a:chExt cx="1468172" cy="884978"/>
          </a:xfrm>
        </p:grpSpPr>
        <p:grpSp>
          <p:nvGrpSpPr>
            <p:cNvPr id="27" name="组合 26"/>
            <p:cNvGrpSpPr/>
            <p:nvPr/>
          </p:nvGrpSpPr>
          <p:grpSpPr>
            <a:xfrm>
              <a:off x="7060669" y="2857534"/>
              <a:ext cx="697444" cy="884978"/>
              <a:chOff x="2707744" y="2857534"/>
              <a:chExt cx="697444" cy="884978"/>
            </a:xfrm>
          </p:grpSpPr>
          <p:sp>
            <p:nvSpPr>
              <p:cNvPr id="29" name="文本框 28"/>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5</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30" name="直接连接符 29"/>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8" name="文本框 27"/>
            <p:cNvSpPr txBox="1"/>
            <p:nvPr/>
          </p:nvSpPr>
          <p:spPr>
            <a:xfrm>
              <a:off x="7499392" y="3280847"/>
              <a:ext cx="1029449"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Share</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sp>
        <p:nvSpPr>
          <p:cNvPr id="33" name="文本框 32"/>
          <p:cNvSpPr txBox="1"/>
          <p:nvPr/>
        </p:nvSpPr>
        <p:spPr>
          <a:xfrm>
            <a:off x="402967" y="284732"/>
            <a:ext cx="2595582" cy="707886"/>
          </a:xfrm>
          <a:prstGeom prst="rect">
            <a:avLst/>
          </a:prstGeom>
          <a:noFill/>
        </p:spPr>
        <p:txBody>
          <a:bodyPr wrap="none" rtlCol="0">
            <a:spAutoFit/>
          </a:bodyPr>
          <a:lstStyle/>
          <a:p>
            <a:r>
              <a:rPr lang="en-US" altLang="zh-CN" sz="4000" dirty="0" smtClean="0">
                <a:solidFill>
                  <a:schemeClr val="bg1"/>
                </a:solidFill>
                <a:latin typeface="华文细黑" panose="02010600040101010101" pitchFamily="2" charset="-122"/>
                <a:ea typeface="华文细黑" panose="02010600040101010101" pitchFamily="2" charset="-122"/>
              </a:rPr>
              <a:t>AISAS</a:t>
            </a:r>
            <a:r>
              <a:rPr lang="zh-CN" altLang="en-US" sz="4000" dirty="0" smtClean="0">
                <a:solidFill>
                  <a:schemeClr val="bg1"/>
                </a:solidFill>
                <a:latin typeface="+mj-ea"/>
                <a:ea typeface="+mj-ea"/>
              </a:rPr>
              <a:t>分析</a:t>
            </a:r>
            <a:endParaRPr lang="zh-CN" altLang="en-US" sz="4000" dirty="0">
              <a:solidFill>
                <a:schemeClr val="bg1"/>
              </a:solidFill>
              <a:latin typeface="+mj-ea"/>
              <a:ea typeface="+mj-ea"/>
            </a:endParaRPr>
          </a:p>
        </p:txBody>
      </p:sp>
      <p:grpSp>
        <p:nvGrpSpPr>
          <p:cNvPr id="2" name="组合 1"/>
          <p:cNvGrpSpPr/>
          <p:nvPr/>
        </p:nvGrpSpPr>
        <p:grpSpPr>
          <a:xfrm>
            <a:off x="705258" y="2133320"/>
            <a:ext cx="10781484" cy="3411162"/>
            <a:chOff x="402967" y="2061510"/>
            <a:chExt cx="10781484" cy="3411162"/>
          </a:xfrm>
        </p:grpSpPr>
        <p:sp>
          <p:nvSpPr>
            <p:cNvPr id="68" name="矩形 67"/>
            <p:cNvSpPr/>
            <p:nvPr/>
          </p:nvSpPr>
          <p:spPr>
            <a:xfrm>
              <a:off x="402967" y="2061510"/>
              <a:ext cx="4750924" cy="3411160"/>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9" name="图片 58"/>
            <p:cNvPicPr>
              <a:picLocks noChangeAspect="1"/>
            </p:cNvPicPr>
            <p:nvPr/>
          </p:nvPicPr>
          <p:blipFill rotWithShape="1">
            <a:blip r:embed="rId2" cstate="print"/>
            <a:srcRect t="1123" b="12528"/>
            <a:stretch/>
          </p:blipFill>
          <p:spPr>
            <a:xfrm>
              <a:off x="8328632" y="2093627"/>
              <a:ext cx="2849320" cy="1640264"/>
            </a:xfrm>
            <a:prstGeom prst="rect">
              <a:avLst/>
            </a:prstGeom>
          </p:spPr>
        </p:pic>
        <p:pic>
          <p:nvPicPr>
            <p:cNvPr id="37" name="图片 36"/>
            <p:cNvPicPr>
              <a:picLocks noChangeAspect="1"/>
            </p:cNvPicPr>
            <p:nvPr/>
          </p:nvPicPr>
          <p:blipFill rotWithShape="1">
            <a:blip r:embed="rId3" cstate="print"/>
            <a:srcRect l="-17" t="20745" r="17" b="40983"/>
            <a:stretch/>
          </p:blipFill>
          <p:spPr>
            <a:xfrm>
              <a:off x="5331573" y="3856631"/>
              <a:ext cx="2816360" cy="1616040"/>
            </a:xfrm>
            <a:prstGeom prst="rect">
              <a:avLst/>
            </a:prstGeom>
          </p:spPr>
        </p:pic>
        <p:pic>
          <p:nvPicPr>
            <p:cNvPr id="38" name="图片 37"/>
            <p:cNvPicPr>
              <a:picLocks noChangeAspect="1"/>
            </p:cNvPicPr>
            <p:nvPr/>
          </p:nvPicPr>
          <p:blipFill rotWithShape="1">
            <a:blip r:embed="rId4" cstate="print"/>
            <a:srcRect t="3558" b="20683"/>
            <a:stretch/>
          </p:blipFill>
          <p:spPr>
            <a:xfrm>
              <a:off x="8328631" y="3853704"/>
              <a:ext cx="2849321" cy="1618968"/>
            </a:xfrm>
            <a:prstGeom prst="rect">
              <a:avLst/>
            </a:prstGeom>
          </p:spPr>
        </p:pic>
        <p:pic>
          <p:nvPicPr>
            <p:cNvPr id="41" name="图片 40"/>
            <p:cNvPicPr>
              <a:picLocks noChangeAspect="1"/>
            </p:cNvPicPr>
            <p:nvPr/>
          </p:nvPicPr>
          <p:blipFill rotWithShape="1">
            <a:blip r:embed="rId5" cstate="print"/>
            <a:srcRect l="1522" t="-868" b="13457"/>
            <a:stretch/>
          </p:blipFill>
          <p:spPr>
            <a:xfrm>
              <a:off x="5320145" y="2061510"/>
              <a:ext cx="2826230" cy="1672381"/>
            </a:xfrm>
            <a:prstGeom prst="rect">
              <a:avLst/>
            </a:prstGeom>
          </p:spPr>
        </p:pic>
        <p:sp>
          <p:nvSpPr>
            <p:cNvPr id="67" name="矩形 66"/>
            <p:cNvSpPr/>
            <p:nvPr/>
          </p:nvSpPr>
          <p:spPr>
            <a:xfrm>
              <a:off x="1001648" y="4437305"/>
              <a:ext cx="4056866" cy="954107"/>
            </a:xfrm>
            <a:prstGeom prst="rect">
              <a:avLst/>
            </a:prstGeom>
          </p:spPr>
          <p:txBody>
            <a:bodyPr wrap="square">
              <a:spAutoFit/>
            </a:bodyPr>
            <a:lstStyle/>
            <a:p>
              <a:pPr algn="r"/>
              <a:r>
                <a:rPr lang="zh-CN" altLang="en-US" sz="2800" dirty="0">
                  <a:solidFill>
                    <a:schemeClr val="bg1"/>
                  </a:solidFill>
                </a:rPr>
                <a:t>营销人员努力吸引</a:t>
              </a:r>
              <a:r>
                <a:rPr lang="zh-CN" altLang="en-US" sz="2800" dirty="0" smtClean="0">
                  <a:solidFill>
                    <a:schemeClr val="bg1"/>
                  </a:solidFill>
                </a:rPr>
                <a:t>消者</a:t>
              </a:r>
              <a:r>
                <a:rPr lang="zh-CN" altLang="en-US" sz="2800" dirty="0">
                  <a:solidFill>
                    <a:schemeClr val="bg1"/>
                  </a:solidFill>
                </a:rPr>
                <a:t>注意的</a:t>
              </a:r>
              <a:r>
                <a:rPr lang="zh-CN" altLang="en-US" sz="2800" dirty="0" smtClean="0">
                  <a:solidFill>
                    <a:schemeClr val="bg1"/>
                  </a:solidFill>
                </a:rPr>
                <a:t>方法</a:t>
              </a:r>
              <a:endParaRPr lang="zh-CN" altLang="en-US" sz="2800" dirty="0">
                <a:solidFill>
                  <a:schemeClr val="bg1"/>
                </a:solidFill>
              </a:endParaRPr>
            </a:p>
          </p:txBody>
        </p:sp>
        <p:sp>
          <p:nvSpPr>
            <p:cNvPr id="70" name="矩形 69"/>
            <p:cNvSpPr/>
            <p:nvPr/>
          </p:nvSpPr>
          <p:spPr>
            <a:xfrm>
              <a:off x="8335130" y="3272226"/>
              <a:ext cx="2849321" cy="461665"/>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a:off x="5320145" y="3272226"/>
              <a:ext cx="2826230" cy="461665"/>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8324057" y="5011005"/>
              <a:ext cx="2849392" cy="461665"/>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5758080" y="3272226"/>
              <a:ext cx="1989647" cy="461665"/>
            </a:xfrm>
            <a:prstGeom prst="rect">
              <a:avLst/>
            </a:prstGeom>
          </p:spPr>
          <p:txBody>
            <a:bodyPr wrap="none">
              <a:spAutoFit/>
            </a:bodyPr>
            <a:lstStyle/>
            <a:p>
              <a:r>
                <a:rPr lang="en-US" altLang="zh-CN" sz="2400" dirty="0" smtClean="0">
                  <a:solidFill>
                    <a:schemeClr val="bg1"/>
                  </a:solidFill>
                </a:rPr>
                <a:t>-</a:t>
              </a:r>
              <a:r>
                <a:rPr lang="zh-CN" altLang="en-US" sz="2400" dirty="0" smtClean="0">
                  <a:solidFill>
                    <a:schemeClr val="bg1"/>
                  </a:solidFill>
                </a:rPr>
                <a:t>个人相关性</a:t>
              </a:r>
              <a:r>
                <a:rPr lang="en-US" altLang="zh-CN" sz="2400" dirty="0" smtClean="0">
                  <a:solidFill>
                    <a:schemeClr val="bg1"/>
                  </a:solidFill>
                </a:rPr>
                <a:t>-</a:t>
              </a:r>
              <a:endParaRPr lang="zh-CN" altLang="en-US" sz="2400" dirty="0">
                <a:solidFill>
                  <a:schemeClr val="bg1"/>
                </a:solidFill>
              </a:endParaRPr>
            </a:p>
          </p:txBody>
        </p:sp>
        <p:sp>
          <p:nvSpPr>
            <p:cNvPr id="60" name="矩形 59"/>
            <p:cNvSpPr/>
            <p:nvPr/>
          </p:nvSpPr>
          <p:spPr>
            <a:xfrm>
              <a:off x="9188944" y="3288406"/>
              <a:ext cx="1066318" cy="461665"/>
            </a:xfrm>
            <a:prstGeom prst="rect">
              <a:avLst/>
            </a:prstGeom>
          </p:spPr>
          <p:txBody>
            <a:bodyPr wrap="none">
              <a:spAutoFit/>
            </a:bodyPr>
            <a:lstStyle/>
            <a:p>
              <a:r>
                <a:rPr lang="en-US" altLang="zh-CN" sz="2400" dirty="0" smtClean="0">
                  <a:solidFill>
                    <a:schemeClr val="bg1"/>
                  </a:solidFill>
                </a:rPr>
                <a:t>-</a:t>
              </a:r>
              <a:r>
                <a:rPr lang="zh-CN" altLang="en-US" sz="2400" dirty="0">
                  <a:solidFill>
                    <a:schemeClr val="bg1"/>
                  </a:solidFill>
                </a:rPr>
                <a:t>愉悦</a:t>
              </a:r>
              <a:r>
                <a:rPr lang="en-US" altLang="zh-CN" sz="2400" dirty="0" smtClean="0">
                  <a:solidFill>
                    <a:schemeClr val="bg1"/>
                  </a:solidFill>
                </a:rPr>
                <a:t>-</a:t>
              </a:r>
              <a:endParaRPr lang="zh-CN" altLang="en-US" sz="2400" dirty="0">
                <a:solidFill>
                  <a:schemeClr val="bg1"/>
                </a:solidFill>
              </a:endParaRPr>
            </a:p>
          </p:txBody>
        </p:sp>
        <p:sp>
          <p:nvSpPr>
            <p:cNvPr id="71" name="矩形 70"/>
            <p:cNvSpPr/>
            <p:nvPr/>
          </p:nvSpPr>
          <p:spPr>
            <a:xfrm>
              <a:off x="5320145" y="5011006"/>
              <a:ext cx="2826230" cy="461665"/>
            </a:xfrm>
            <a:prstGeom prst="rect">
              <a:avLst/>
            </a:prstGeom>
            <a:solidFill>
              <a:srgbClr val="0000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6200101" y="5011006"/>
              <a:ext cx="1066318" cy="461665"/>
            </a:xfrm>
            <a:prstGeom prst="rect">
              <a:avLst/>
            </a:prstGeom>
          </p:spPr>
          <p:txBody>
            <a:bodyPr wrap="none">
              <a:spAutoFit/>
            </a:bodyPr>
            <a:lstStyle/>
            <a:p>
              <a:r>
                <a:rPr lang="en-US" altLang="zh-CN" sz="2400" dirty="0" smtClean="0">
                  <a:solidFill>
                    <a:schemeClr val="bg1"/>
                  </a:solidFill>
                </a:rPr>
                <a:t>-</a:t>
              </a:r>
              <a:r>
                <a:rPr lang="zh-CN" altLang="en-US" sz="2400" dirty="0" smtClean="0">
                  <a:solidFill>
                    <a:schemeClr val="bg1"/>
                  </a:solidFill>
                </a:rPr>
                <a:t>惊奇</a:t>
              </a:r>
              <a:r>
                <a:rPr lang="en-US" altLang="zh-CN" sz="2400" dirty="0" smtClean="0">
                  <a:solidFill>
                    <a:schemeClr val="bg1"/>
                  </a:solidFill>
                </a:rPr>
                <a:t>-</a:t>
              </a:r>
              <a:endParaRPr lang="zh-CN" altLang="en-US" sz="2400" dirty="0">
                <a:solidFill>
                  <a:schemeClr val="bg1"/>
                </a:solidFill>
              </a:endParaRPr>
            </a:p>
          </p:txBody>
        </p:sp>
        <p:sp>
          <p:nvSpPr>
            <p:cNvPr id="66" name="矩形 65"/>
            <p:cNvSpPr/>
            <p:nvPr/>
          </p:nvSpPr>
          <p:spPr>
            <a:xfrm>
              <a:off x="8919399" y="5011005"/>
              <a:ext cx="1681871" cy="461665"/>
            </a:xfrm>
            <a:prstGeom prst="rect">
              <a:avLst/>
            </a:prstGeom>
          </p:spPr>
          <p:txBody>
            <a:bodyPr wrap="none">
              <a:spAutoFit/>
            </a:bodyPr>
            <a:lstStyle/>
            <a:p>
              <a:r>
                <a:rPr lang="en-US" altLang="zh-CN" sz="2400" dirty="0" smtClean="0">
                  <a:solidFill>
                    <a:schemeClr val="bg1"/>
                  </a:solidFill>
                </a:rPr>
                <a:t>-</a:t>
              </a:r>
              <a:r>
                <a:rPr lang="zh-CN" altLang="en-US" sz="2400" dirty="0">
                  <a:solidFill>
                    <a:schemeClr val="bg1"/>
                  </a:solidFill>
                </a:rPr>
                <a:t>易于处理</a:t>
              </a:r>
              <a:r>
                <a:rPr lang="en-US" altLang="zh-CN" sz="2400" dirty="0" smtClean="0">
                  <a:solidFill>
                    <a:schemeClr val="bg1"/>
                  </a:solidFill>
                </a:rPr>
                <a:t>-</a:t>
              </a:r>
              <a:endParaRPr lang="zh-CN" altLang="en-US" sz="2400" dirty="0">
                <a:solidFill>
                  <a:schemeClr val="bg1"/>
                </a:solidFill>
              </a:endParaRPr>
            </a:p>
          </p:txBody>
        </p:sp>
      </p:grpSp>
    </p:spTree>
    <p:extLst>
      <p:ext uri="{BB962C8B-B14F-4D97-AF65-F5344CB8AC3E}">
        <p14:creationId xmlns:p14="http://schemas.microsoft.com/office/powerpoint/2010/main" xmlns="" val="221798251"/>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397966" y="150445"/>
            <a:ext cx="1906998" cy="884978"/>
            <a:chOff x="2819745" y="2857534"/>
            <a:chExt cx="1906998" cy="884978"/>
          </a:xfrm>
        </p:grpSpPr>
        <p:sp>
          <p:nvSpPr>
            <p:cNvPr id="5" name="文本框 4"/>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1</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6" name="直接连接符 5"/>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155992" y="3280847"/>
              <a:ext cx="1570751" cy="461665"/>
            </a:xfrm>
            <a:prstGeom prst="rect">
              <a:avLst/>
            </a:prstGeom>
            <a:noFill/>
          </p:spPr>
          <p:txBody>
            <a:bodyPr wrap="none" rtlCol="0">
              <a:spAutoFit/>
            </a:bodyPr>
            <a:lstStyle/>
            <a:p>
              <a:r>
                <a:rPr lang="en-US" altLang="zh-CN" sz="2400" dirty="0" smtClean="0">
                  <a:solidFill>
                    <a:schemeClr val="bg1"/>
                  </a:solidFill>
                  <a:latin typeface="华文细黑" panose="02010600040101010101" pitchFamily="2" charset="-122"/>
                  <a:ea typeface="华文细黑" panose="02010600040101010101" pitchFamily="2" charset="-122"/>
                </a:rPr>
                <a:t>Attention</a:t>
              </a:r>
              <a:endParaRPr lang="zh-CN" altLang="en-US" sz="2400" dirty="0">
                <a:solidFill>
                  <a:schemeClr val="bg1"/>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5331573" y="150445"/>
            <a:ext cx="1735360" cy="884978"/>
            <a:chOff x="4774669" y="2857534"/>
            <a:chExt cx="1735360" cy="884978"/>
          </a:xfrm>
        </p:grpSpPr>
        <p:grpSp>
          <p:nvGrpSpPr>
            <p:cNvPr id="9" name="组合 8"/>
            <p:cNvGrpSpPr/>
            <p:nvPr/>
          </p:nvGrpSpPr>
          <p:grpSpPr>
            <a:xfrm>
              <a:off x="4774669" y="2857534"/>
              <a:ext cx="697444" cy="884978"/>
              <a:chOff x="2707744" y="2857534"/>
              <a:chExt cx="697444" cy="884978"/>
            </a:xfrm>
          </p:grpSpPr>
          <p:sp>
            <p:nvSpPr>
              <p:cNvPr id="11" name="文本框 10"/>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2</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2" name="直接连接符 11"/>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0" name="文本框 9"/>
            <p:cNvSpPr txBox="1"/>
            <p:nvPr/>
          </p:nvSpPr>
          <p:spPr>
            <a:xfrm>
              <a:off x="5213392" y="3280847"/>
              <a:ext cx="1296637"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Interest</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14" name="组合 13"/>
          <p:cNvGrpSpPr/>
          <p:nvPr/>
        </p:nvGrpSpPr>
        <p:grpSpPr>
          <a:xfrm>
            <a:off x="7093542" y="150445"/>
            <a:ext cx="1666944" cy="884978"/>
            <a:chOff x="7060669" y="2857534"/>
            <a:chExt cx="1666944" cy="884978"/>
          </a:xfrm>
        </p:grpSpPr>
        <p:grpSp>
          <p:nvGrpSpPr>
            <p:cNvPr id="15" name="组合 14"/>
            <p:cNvGrpSpPr/>
            <p:nvPr/>
          </p:nvGrpSpPr>
          <p:grpSpPr>
            <a:xfrm>
              <a:off x="7060669" y="2857534"/>
              <a:ext cx="697444" cy="884978"/>
              <a:chOff x="2707744" y="2857534"/>
              <a:chExt cx="697444" cy="884978"/>
            </a:xfrm>
          </p:grpSpPr>
          <p:sp>
            <p:nvSpPr>
              <p:cNvPr id="17" name="文本框 16"/>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3</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8" name="直接连接符 17"/>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6" name="文本框 15"/>
            <p:cNvSpPr txBox="1"/>
            <p:nvPr/>
          </p:nvSpPr>
          <p:spPr>
            <a:xfrm>
              <a:off x="7499392" y="3280847"/>
              <a:ext cx="1228221"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Search</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0" name="组合 19"/>
          <p:cNvGrpSpPr/>
          <p:nvPr/>
        </p:nvGrpSpPr>
        <p:grpSpPr>
          <a:xfrm>
            <a:off x="8787095" y="150445"/>
            <a:ext cx="1604427" cy="884978"/>
            <a:chOff x="7060669" y="2857534"/>
            <a:chExt cx="1604427" cy="884978"/>
          </a:xfrm>
        </p:grpSpPr>
        <p:grpSp>
          <p:nvGrpSpPr>
            <p:cNvPr id="21" name="组合 20"/>
            <p:cNvGrpSpPr/>
            <p:nvPr/>
          </p:nvGrpSpPr>
          <p:grpSpPr>
            <a:xfrm>
              <a:off x="7060669" y="2857534"/>
              <a:ext cx="697444" cy="884978"/>
              <a:chOff x="2707744" y="2857534"/>
              <a:chExt cx="697444" cy="884978"/>
            </a:xfrm>
          </p:grpSpPr>
          <p:sp>
            <p:nvSpPr>
              <p:cNvPr id="23" name="文本框 22"/>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4</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24" name="直接连接符 23"/>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2" name="文本框 21"/>
            <p:cNvSpPr txBox="1"/>
            <p:nvPr/>
          </p:nvSpPr>
          <p:spPr>
            <a:xfrm>
              <a:off x="7499392" y="3280847"/>
              <a:ext cx="1165704"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Action</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6" name="组合 25"/>
          <p:cNvGrpSpPr/>
          <p:nvPr/>
        </p:nvGrpSpPr>
        <p:grpSpPr>
          <a:xfrm>
            <a:off x="10418130" y="150445"/>
            <a:ext cx="1468172" cy="884978"/>
            <a:chOff x="7060669" y="2857534"/>
            <a:chExt cx="1468172" cy="884978"/>
          </a:xfrm>
        </p:grpSpPr>
        <p:grpSp>
          <p:nvGrpSpPr>
            <p:cNvPr id="27" name="组合 26"/>
            <p:cNvGrpSpPr/>
            <p:nvPr/>
          </p:nvGrpSpPr>
          <p:grpSpPr>
            <a:xfrm>
              <a:off x="7060669" y="2857534"/>
              <a:ext cx="697444" cy="884978"/>
              <a:chOff x="2707744" y="2857534"/>
              <a:chExt cx="697444" cy="884978"/>
            </a:xfrm>
          </p:grpSpPr>
          <p:sp>
            <p:nvSpPr>
              <p:cNvPr id="29" name="文本框 28"/>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5</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30" name="直接连接符 29"/>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8" name="文本框 27"/>
            <p:cNvSpPr txBox="1"/>
            <p:nvPr/>
          </p:nvSpPr>
          <p:spPr>
            <a:xfrm>
              <a:off x="7499392" y="3280847"/>
              <a:ext cx="1029449"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Share</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sp>
        <p:nvSpPr>
          <p:cNvPr id="33" name="文本框 32"/>
          <p:cNvSpPr txBox="1"/>
          <p:nvPr/>
        </p:nvSpPr>
        <p:spPr>
          <a:xfrm>
            <a:off x="402967" y="284732"/>
            <a:ext cx="2595582" cy="707886"/>
          </a:xfrm>
          <a:prstGeom prst="rect">
            <a:avLst/>
          </a:prstGeom>
          <a:noFill/>
        </p:spPr>
        <p:txBody>
          <a:bodyPr wrap="none" rtlCol="0">
            <a:spAutoFit/>
          </a:bodyPr>
          <a:lstStyle/>
          <a:p>
            <a:r>
              <a:rPr lang="en-US" altLang="zh-CN" sz="4000" dirty="0" smtClean="0">
                <a:solidFill>
                  <a:schemeClr val="bg1"/>
                </a:solidFill>
                <a:latin typeface="华文细黑" panose="02010600040101010101" pitchFamily="2" charset="-122"/>
                <a:ea typeface="华文细黑" panose="02010600040101010101" pitchFamily="2" charset="-122"/>
              </a:rPr>
              <a:t>AISAS</a:t>
            </a:r>
            <a:r>
              <a:rPr lang="zh-CN" altLang="en-US" sz="4000" dirty="0" smtClean="0">
                <a:solidFill>
                  <a:schemeClr val="bg1"/>
                </a:solidFill>
                <a:latin typeface="+mj-ea"/>
                <a:ea typeface="+mj-ea"/>
              </a:rPr>
              <a:t>分析</a:t>
            </a:r>
            <a:endParaRPr lang="zh-CN" altLang="en-US" sz="4000" dirty="0">
              <a:solidFill>
                <a:schemeClr val="bg1"/>
              </a:solidFill>
              <a:latin typeface="+mj-ea"/>
              <a:ea typeface="+mj-ea"/>
            </a:endParaRPr>
          </a:p>
        </p:txBody>
      </p:sp>
      <p:grpSp>
        <p:nvGrpSpPr>
          <p:cNvPr id="47" name="组合 46"/>
          <p:cNvGrpSpPr/>
          <p:nvPr/>
        </p:nvGrpSpPr>
        <p:grpSpPr>
          <a:xfrm>
            <a:off x="2505374" y="1524850"/>
            <a:ext cx="7181253" cy="4908409"/>
            <a:chOff x="2487103" y="1092586"/>
            <a:chExt cx="7181253" cy="4908409"/>
          </a:xfrm>
        </p:grpSpPr>
        <p:grpSp>
          <p:nvGrpSpPr>
            <p:cNvPr id="45" name="组合 44"/>
            <p:cNvGrpSpPr/>
            <p:nvPr/>
          </p:nvGrpSpPr>
          <p:grpSpPr>
            <a:xfrm>
              <a:off x="2523644" y="5293109"/>
              <a:ext cx="7144712" cy="707886"/>
              <a:chOff x="1700758" y="1868272"/>
              <a:chExt cx="7144712" cy="707886"/>
            </a:xfrm>
          </p:grpSpPr>
          <p:sp>
            <p:nvSpPr>
              <p:cNvPr id="42" name="矩形 41"/>
              <p:cNvSpPr/>
              <p:nvPr/>
            </p:nvSpPr>
            <p:spPr>
              <a:xfrm>
                <a:off x="1700758" y="1868272"/>
                <a:ext cx="2749471" cy="707886"/>
              </a:xfrm>
              <a:prstGeom prst="rect">
                <a:avLst/>
              </a:prstGeom>
            </p:spPr>
            <p:txBody>
              <a:bodyPr wrap="none">
                <a:spAutoFit/>
              </a:bodyPr>
              <a:lstStyle/>
              <a:p>
                <a:r>
                  <a:rPr lang="zh-CN" altLang="en-US" sz="4000" b="1" dirty="0"/>
                  <a:t>手机发烧友</a:t>
                </a:r>
              </a:p>
            </p:txBody>
          </p:sp>
          <p:sp>
            <p:nvSpPr>
              <p:cNvPr id="43" name="右箭头 42"/>
              <p:cNvSpPr/>
              <p:nvPr/>
            </p:nvSpPr>
            <p:spPr>
              <a:xfrm>
                <a:off x="4550632" y="2045243"/>
                <a:ext cx="1444964" cy="353943"/>
              </a:xfrm>
              <a:prstGeom prst="rightArrow">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6095999" y="1868272"/>
                <a:ext cx="2749471" cy="707886"/>
              </a:xfrm>
              <a:prstGeom prst="rect">
                <a:avLst/>
              </a:prstGeom>
            </p:spPr>
            <p:txBody>
              <a:bodyPr wrap="none">
                <a:spAutoFit/>
              </a:bodyPr>
              <a:lstStyle/>
              <a:p>
                <a:r>
                  <a:rPr lang="zh-CN" altLang="en-US" sz="4000" b="1" dirty="0"/>
                  <a:t>典型消费者</a:t>
                </a:r>
              </a:p>
            </p:txBody>
          </p:sp>
        </p:grpSp>
        <p:pic>
          <p:nvPicPr>
            <p:cNvPr id="46" name="图片 45"/>
            <p:cNvPicPr>
              <a:picLocks noChangeAspect="1"/>
            </p:cNvPicPr>
            <p:nvPr/>
          </p:nvPicPr>
          <p:blipFill>
            <a:blip r:embed="rId2" cstate="print"/>
            <a:stretch>
              <a:fillRect/>
            </a:stretch>
          </p:blipFill>
          <p:spPr>
            <a:xfrm>
              <a:off x="2487103" y="1092586"/>
              <a:ext cx="7055907" cy="4035120"/>
            </a:xfrm>
            <a:prstGeom prst="rect">
              <a:avLst/>
            </a:prstGeom>
          </p:spPr>
        </p:pic>
      </p:grpSp>
      <p:sp>
        <p:nvSpPr>
          <p:cNvPr id="48" name="矩形 47"/>
          <p:cNvSpPr/>
          <p:nvPr/>
        </p:nvSpPr>
        <p:spPr>
          <a:xfrm>
            <a:off x="2327564" y="1363287"/>
            <a:ext cx="7481454" cy="5270269"/>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194900438"/>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397966" y="150445"/>
            <a:ext cx="1906998" cy="884978"/>
            <a:chOff x="2819745" y="2857534"/>
            <a:chExt cx="1906998" cy="884978"/>
          </a:xfrm>
        </p:grpSpPr>
        <p:sp>
          <p:nvSpPr>
            <p:cNvPr id="5" name="文本框 4"/>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1</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6" name="直接连接符 5"/>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155992" y="3280847"/>
              <a:ext cx="1570751" cy="461665"/>
            </a:xfrm>
            <a:prstGeom prst="rect">
              <a:avLst/>
            </a:prstGeom>
            <a:noFill/>
          </p:spPr>
          <p:txBody>
            <a:bodyPr wrap="none" rtlCol="0">
              <a:spAutoFit/>
            </a:bodyPr>
            <a:lstStyle/>
            <a:p>
              <a:r>
                <a:rPr lang="en-US" altLang="zh-CN" sz="2400" dirty="0" smtClean="0">
                  <a:solidFill>
                    <a:schemeClr val="bg1"/>
                  </a:solidFill>
                  <a:latin typeface="华文细黑" panose="02010600040101010101" pitchFamily="2" charset="-122"/>
                  <a:ea typeface="华文细黑" panose="02010600040101010101" pitchFamily="2" charset="-122"/>
                </a:rPr>
                <a:t>Attention</a:t>
              </a:r>
              <a:endParaRPr lang="zh-CN" altLang="en-US" sz="2400" dirty="0">
                <a:solidFill>
                  <a:schemeClr val="bg1"/>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5331573" y="150445"/>
            <a:ext cx="1735360" cy="884978"/>
            <a:chOff x="4774669" y="2857534"/>
            <a:chExt cx="1735360" cy="884978"/>
          </a:xfrm>
        </p:grpSpPr>
        <p:grpSp>
          <p:nvGrpSpPr>
            <p:cNvPr id="9" name="组合 8"/>
            <p:cNvGrpSpPr/>
            <p:nvPr/>
          </p:nvGrpSpPr>
          <p:grpSpPr>
            <a:xfrm>
              <a:off x="4774669" y="2857534"/>
              <a:ext cx="697444" cy="884978"/>
              <a:chOff x="2707744" y="2857534"/>
              <a:chExt cx="697444" cy="884978"/>
            </a:xfrm>
          </p:grpSpPr>
          <p:sp>
            <p:nvSpPr>
              <p:cNvPr id="11" name="文本框 10"/>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2</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2" name="直接连接符 11"/>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0" name="文本框 9"/>
            <p:cNvSpPr txBox="1"/>
            <p:nvPr/>
          </p:nvSpPr>
          <p:spPr>
            <a:xfrm>
              <a:off x="5213392" y="3280847"/>
              <a:ext cx="1296637"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Interest</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14" name="组合 13"/>
          <p:cNvGrpSpPr/>
          <p:nvPr/>
        </p:nvGrpSpPr>
        <p:grpSpPr>
          <a:xfrm>
            <a:off x="7093542" y="150445"/>
            <a:ext cx="1666944" cy="884978"/>
            <a:chOff x="7060669" y="2857534"/>
            <a:chExt cx="1666944" cy="884978"/>
          </a:xfrm>
        </p:grpSpPr>
        <p:grpSp>
          <p:nvGrpSpPr>
            <p:cNvPr id="15" name="组合 14"/>
            <p:cNvGrpSpPr/>
            <p:nvPr/>
          </p:nvGrpSpPr>
          <p:grpSpPr>
            <a:xfrm>
              <a:off x="7060669" y="2857534"/>
              <a:ext cx="697444" cy="884978"/>
              <a:chOff x="2707744" y="2857534"/>
              <a:chExt cx="697444" cy="884978"/>
            </a:xfrm>
          </p:grpSpPr>
          <p:sp>
            <p:nvSpPr>
              <p:cNvPr id="17" name="文本框 16"/>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3</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8" name="直接连接符 17"/>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6" name="文本框 15"/>
            <p:cNvSpPr txBox="1"/>
            <p:nvPr/>
          </p:nvSpPr>
          <p:spPr>
            <a:xfrm>
              <a:off x="7499392" y="3280847"/>
              <a:ext cx="1228221"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Search</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0" name="组合 19"/>
          <p:cNvGrpSpPr/>
          <p:nvPr/>
        </p:nvGrpSpPr>
        <p:grpSpPr>
          <a:xfrm>
            <a:off x="8787095" y="150445"/>
            <a:ext cx="1604427" cy="884978"/>
            <a:chOff x="7060669" y="2857534"/>
            <a:chExt cx="1604427" cy="884978"/>
          </a:xfrm>
        </p:grpSpPr>
        <p:grpSp>
          <p:nvGrpSpPr>
            <p:cNvPr id="21" name="组合 20"/>
            <p:cNvGrpSpPr/>
            <p:nvPr/>
          </p:nvGrpSpPr>
          <p:grpSpPr>
            <a:xfrm>
              <a:off x="7060669" y="2857534"/>
              <a:ext cx="697444" cy="884978"/>
              <a:chOff x="2707744" y="2857534"/>
              <a:chExt cx="697444" cy="884978"/>
            </a:xfrm>
          </p:grpSpPr>
          <p:sp>
            <p:nvSpPr>
              <p:cNvPr id="23" name="文本框 22"/>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4</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24" name="直接连接符 23"/>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2" name="文本框 21"/>
            <p:cNvSpPr txBox="1"/>
            <p:nvPr/>
          </p:nvSpPr>
          <p:spPr>
            <a:xfrm>
              <a:off x="7499392" y="3280847"/>
              <a:ext cx="1165704"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Action</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6" name="组合 25"/>
          <p:cNvGrpSpPr/>
          <p:nvPr/>
        </p:nvGrpSpPr>
        <p:grpSpPr>
          <a:xfrm>
            <a:off x="10418130" y="150445"/>
            <a:ext cx="1468172" cy="884978"/>
            <a:chOff x="7060669" y="2857534"/>
            <a:chExt cx="1468172" cy="884978"/>
          </a:xfrm>
        </p:grpSpPr>
        <p:grpSp>
          <p:nvGrpSpPr>
            <p:cNvPr id="27" name="组合 26"/>
            <p:cNvGrpSpPr/>
            <p:nvPr/>
          </p:nvGrpSpPr>
          <p:grpSpPr>
            <a:xfrm>
              <a:off x="7060669" y="2857534"/>
              <a:ext cx="697444" cy="884978"/>
              <a:chOff x="2707744" y="2857534"/>
              <a:chExt cx="697444" cy="884978"/>
            </a:xfrm>
          </p:grpSpPr>
          <p:sp>
            <p:nvSpPr>
              <p:cNvPr id="29" name="文本框 28"/>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5</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30" name="直接连接符 29"/>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8" name="文本框 27"/>
            <p:cNvSpPr txBox="1"/>
            <p:nvPr/>
          </p:nvSpPr>
          <p:spPr>
            <a:xfrm>
              <a:off x="7499392" y="3280847"/>
              <a:ext cx="1029449"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Share</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sp>
        <p:nvSpPr>
          <p:cNvPr id="33" name="文本框 32"/>
          <p:cNvSpPr txBox="1"/>
          <p:nvPr/>
        </p:nvSpPr>
        <p:spPr>
          <a:xfrm>
            <a:off x="402967" y="284732"/>
            <a:ext cx="2595582" cy="707886"/>
          </a:xfrm>
          <a:prstGeom prst="rect">
            <a:avLst/>
          </a:prstGeom>
          <a:noFill/>
        </p:spPr>
        <p:txBody>
          <a:bodyPr wrap="none" rtlCol="0">
            <a:spAutoFit/>
          </a:bodyPr>
          <a:lstStyle/>
          <a:p>
            <a:r>
              <a:rPr lang="en-US" altLang="zh-CN" sz="4000" dirty="0" smtClean="0">
                <a:solidFill>
                  <a:schemeClr val="bg1"/>
                </a:solidFill>
                <a:latin typeface="华文细黑" panose="02010600040101010101" pitchFamily="2" charset="-122"/>
                <a:ea typeface="华文细黑" panose="02010600040101010101" pitchFamily="2" charset="-122"/>
              </a:rPr>
              <a:t>AISAS</a:t>
            </a:r>
            <a:r>
              <a:rPr lang="zh-CN" altLang="en-US" sz="4000" dirty="0" smtClean="0">
                <a:solidFill>
                  <a:schemeClr val="bg1"/>
                </a:solidFill>
                <a:latin typeface="+mj-ea"/>
                <a:ea typeface="+mj-ea"/>
              </a:rPr>
              <a:t>分析</a:t>
            </a:r>
            <a:endParaRPr lang="zh-CN" altLang="en-US" sz="4000" dirty="0">
              <a:solidFill>
                <a:schemeClr val="bg1"/>
              </a:solidFill>
              <a:latin typeface="+mj-ea"/>
              <a:ea typeface="+mj-ea"/>
            </a:endParaRPr>
          </a:p>
        </p:txBody>
      </p:sp>
      <p:sp>
        <p:nvSpPr>
          <p:cNvPr id="2" name="矩形 1"/>
          <p:cNvSpPr/>
          <p:nvPr/>
        </p:nvSpPr>
        <p:spPr>
          <a:xfrm>
            <a:off x="2477061" y="1911394"/>
            <a:ext cx="7237879" cy="1323439"/>
          </a:xfrm>
          <a:prstGeom prst="rect">
            <a:avLst/>
          </a:prstGeom>
          <a:ln>
            <a:solidFill>
              <a:schemeClr val="bg1">
                <a:lumMod val="65000"/>
              </a:schemeClr>
            </a:solidFill>
          </a:ln>
        </p:spPr>
        <p:txBody>
          <a:bodyPr wrap="none">
            <a:spAutoFit/>
          </a:bodyPr>
          <a:lstStyle/>
          <a:p>
            <a:r>
              <a:rPr lang="zh-CN" altLang="en-US" sz="8000" kern="0" spc="3000" dirty="0">
                <a:solidFill>
                  <a:srgbClr val="4D99E9"/>
                </a:solidFill>
                <a:latin typeface="+mj-ea"/>
                <a:ea typeface="+mj-ea"/>
              </a:rPr>
              <a:t>手机发烧友</a:t>
            </a:r>
          </a:p>
        </p:txBody>
      </p:sp>
      <p:sp>
        <p:nvSpPr>
          <p:cNvPr id="34" name="矩形 33"/>
          <p:cNvSpPr/>
          <p:nvPr/>
        </p:nvSpPr>
        <p:spPr>
          <a:xfrm>
            <a:off x="2477061" y="3623892"/>
            <a:ext cx="7237879" cy="2015936"/>
          </a:xfrm>
          <a:prstGeom prst="rect">
            <a:avLst/>
          </a:prstGeom>
        </p:spPr>
        <p:txBody>
          <a:bodyPr wrap="square">
            <a:spAutoFit/>
          </a:bodyPr>
          <a:lstStyle/>
          <a:p>
            <a:pPr>
              <a:lnSpc>
                <a:spcPct val="120000"/>
              </a:lnSpc>
              <a:spcBef>
                <a:spcPts val="600"/>
              </a:spcBef>
            </a:pPr>
            <a:r>
              <a:rPr lang="zh-CN" altLang="en-US" sz="2000" dirty="0" smtClean="0"/>
              <a:t>热衷于使用智能手机以及想要使用智能手机，但又考虑现有智能手机市场价格太贵的那部分消费者，这个群体无疑是广泛的。</a:t>
            </a:r>
          </a:p>
          <a:p>
            <a:pPr>
              <a:lnSpc>
                <a:spcPct val="120000"/>
              </a:lnSpc>
              <a:spcBef>
                <a:spcPts val="600"/>
              </a:spcBef>
            </a:pPr>
            <a:r>
              <a:rPr lang="zh-CN" altLang="en-US" sz="2000" dirty="0" smtClean="0"/>
              <a:t>以</a:t>
            </a:r>
            <a:r>
              <a:rPr lang="zh-CN" altLang="en-US" sz="2000" dirty="0"/>
              <a:t>“专为手机发烧友研发”的手机身份出现赢得 “</a:t>
            </a:r>
            <a:r>
              <a:rPr lang="zh-CN" altLang="en-US" sz="2000" b="1" dirty="0">
                <a:solidFill>
                  <a:srgbClr val="4D99E9"/>
                </a:solidFill>
              </a:rPr>
              <a:t>专业人士</a:t>
            </a:r>
            <a:r>
              <a:rPr lang="zh-CN" altLang="en-US" sz="2000" dirty="0"/>
              <a:t>”的好感，既而形成消费。再借手机发烧友的“专业身份”以口碑形式向其目标消费者宣传。</a:t>
            </a:r>
          </a:p>
        </p:txBody>
      </p:sp>
    </p:spTree>
    <p:extLst>
      <p:ext uri="{BB962C8B-B14F-4D97-AF65-F5344CB8AC3E}">
        <p14:creationId xmlns:p14="http://schemas.microsoft.com/office/powerpoint/2010/main" xmlns="" val="1355059914"/>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505200" y="994937"/>
            <a:ext cx="8321615" cy="5213184"/>
            <a:chOff x="2271622" y="1190772"/>
            <a:chExt cx="8321615" cy="5213184"/>
          </a:xfrm>
          <a:solidFill>
            <a:schemeClr val="accent2"/>
          </a:solidFill>
        </p:grpSpPr>
        <p:sp>
          <p:nvSpPr>
            <p:cNvPr id="4" name="矩形 3"/>
            <p:cNvSpPr/>
            <p:nvPr/>
          </p:nvSpPr>
          <p:spPr>
            <a:xfrm>
              <a:off x="2271622" y="1190772"/>
              <a:ext cx="7234687" cy="584775"/>
            </a:xfrm>
            <a:prstGeom prst="rect">
              <a:avLst/>
            </a:prstGeom>
            <a:grpFill/>
          </p:spPr>
          <p:txBody>
            <a:bodyPr wrap="square">
              <a:spAutoFit/>
            </a:bodyPr>
            <a:lstStyle/>
            <a:p>
              <a:r>
                <a:rPr lang="zh-CN" altLang="en-US" sz="3200" dirty="0">
                  <a:solidFill>
                    <a:schemeClr val="bg1"/>
                  </a:solidFill>
                </a:rPr>
                <a:t>小米</a:t>
              </a:r>
              <a:r>
                <a:rPr lang="en-US" altLang="zh-CN" sz="3200" dirty="0">
                  <a:solidFill>
                    <a:schemeClr val="bg1"/>
                  </a:solidFill>
                </a:rPr>
                <a:t>1S</a:t>
              </a:r>
              <a:r>
                <a:rPr lang="zh-CN" altLang="en-US" sz="3200" dirty="0">
                  <a:solidFill>
                    <a:schemeClr val="bg1"/>
                  </a:solidFill>
                </a:rPr>
                <a:t>排第三 </a:t>
              </a:r>
              <a:r>
                <a:rPr lang="zh-CN" altLang="en-US" sz="3200" dirty="0" smtClean="0">
                  <a:solidFill>
                    <a:schemeClr val="bg1"/>
                  </a:solidFill>
                </a:rPr>
                <a:t>热门</a:t>
              </a:r>
              <a:r>
                <a:rPr lang="zh-CN" altLang="en-US" sz="3200" dirty="0">
                  <a:solidFill>
                    <a:schemeClr val="bg1"/>
                  </a:solidFill>
                </a:rPr>
                <a:t>智能机销量排行榜</a:t>
              </a:r>
            </a:p>
          </p:txBody>
        </p:sp>
        <p:sp>
          <p:nvSpPr>
            <p:cNvPr id="6" name="矩形 5"/>
            <p:cNvSpPr/>
            <p:nvPr/>
          </p:nvSpPr>
          <p:spPr>
            <a:xfrm>
              <a:off x="2271622" y="1962173"/>
              <a:ext cx="6906883" cy="584775"/>
            </a:xfrm>
            <a:prstGeom prst="rect">
              <a:avLst/>
            </a:prstGeom>
            <a:solidFill>
              <a:schemeClr val="accent2">
                <a:lumMod val="60000"/>
                <a:lumOff val="40000"/>
              </a:schemeClr>
            </a:solidFill>
          </p:spPr>
          <p:txBody>
            <a:bodyPr wrap="square">
              <a:spAutoFit/>
            </a:bodyPr>
            <a:lstStyle/>
            <a:p>
              <a:r>
                <a:rPr lang="zh-CN" altLang="en-US" sz="3200" dirty="0">
                  <a:solidFill>
                    <a:schemeClr val="bg1"/>
                  </a:solidFill>
                </a:rPr>
                <a:t>本周热机搜索排行 </a:t>
              </a:r>
              <a:r>
                <a:rPr lang="zh-CN" altLang="en-US" sz="3200" dirty="0" smtClean="0">
                  <a:solidFill>
                    <a:schemeClr val="bg1"/>
                  </a:solidFill>
                </a:rPr>
                <a:t>小米</a:t>
              </a:r>
              <a:r>
                <a:rPr lang="zh-CN" altLang="en-US" sz="3200" dirty="0">
                  <a:solidFill>
                    <a:schemeClr val="bg1"/>
                  </a:solidFill>
                </a:rPr>
                <a:t>家族稳居前五</a:t>
              </a:r>
            </a:p>
          </p:txBody>
        </p:sp>
        <p:sp>
          <p:nvSpPr>
            <p:cNvPr id="10" name="矩形 9"/>
            <p:cNvSpPr/>
            <p:nvPr/>
          </p:nvSpPr>
          <p:spPr>
            <a:xfrm>
              <a:off x="2271622" y="2733574"/>
              <a:ext cx="7372709" cy="584775"/>
            </a:xfrm>
            <a:prstGeom prst="rect">
              <a:avLst/>
            </a:prstGeom>
            <a:grpFill/>
          </p:spPr>
          <p:txBody>
            <a:bodyPr wrap="square">
              <a:spAutoFit/>
            </a:bodyPr>
            <a:lstStyle/>
            <a:p>
              <a:r>
                <a:rPr lang="zh-CN" altLang="en-US" sz="3200" dirty="0">
                  <a:solidFill>
                    <a:schemeClr val="bg1"/>
                  </a:solidFill>
                </a:rPr>
                <a:t>小米手机</a:t>
              </a:r>
              <a:r>
                <a:rPr lang="en-US" altLang="zh-CN" sz="3200" dirty="0">
                  <a:solidFill>
                    <a:schemeClr val="bg1"/>
                  </a:solidFill>
                </a:rPr>
                <a:t>2</a:t>
              </a:r>
              <a:r>
                <a:rPr lang="zh-CN" altLang="en-US" sz="3200" dirty="0">
                  <a:solidFill>
                    <a:schemeClr val="bg1"/>
                  </a:solidFill>
                </a:rPr>
                <a:t>领衔 </a:t>
              </a:r>
              <a:r>
                <a:rPr lang="zh-CN" altLang="en-US" sz="3200" dirty="0" smtClean="0">
                  <a:solidFill>
                    <a:schemeClr val="bg1"/>
                  </a:solidFill>
                </a:rPr>
                <a:t> 手机</a:t>
              </a:r>
              <a:r>
                <a:rPr lang="zh-CN" altLang="en-US" sz="3200" dirty="0">
                  <a:solidFill>
                    <a:schemeClr val="bg1"/>
                  </a:solidFill>
                </a:rPr>
                <a:t>品牌搜索排行榜</a:t>
              </a:r>
            </a:p>
          </p:txBody>
        </p:sp>
        <p:sp>
          <p:nvSpPr>
            <p:cNvPr id="11" name="矩形 10"/>
            <p:cNvSpPr/>
            <p:nvPr/>
          </p:nvSpPr>
          <p:spPr>
            <a:xfrm>
              <a:off x="2271622" y="3504975"/>
              <a:ext cx="7716600" cy="584775"/>
            </a:xfrm>
            <a:prstGeom prst="rect">
              <a:avLst/>
            </a:prstGeom>
            <a:solidFill>
              <a:schemeClr val="accent2">
                <a:lumMod val="60000"/>
                <a:lumOff val="40000"/>
              </a:schemeClr>
            </a:solidFill>
          </p:spPr>
          <p:txBody>
            <a:bodyPr wrap="square">
              <a:spAutoFit/>
            </a:bodyPr>
            <a:lstStyle/>
            <a:p>
              <a:r>
                <a:rPr lang="zh-CN" altLang="en-US" sz="3200" dirty="0">
                  <a:solidFill>
                    <a:schemeClr val="bg1"/>
                  </a:solidFill>
                </a:rPr>
                <a:t>小米</a:t>
              </a:r>
              <a:r>
                <a:rPr lang="en-US" altLang="zh-CN" sz="3200" dirty="0">
                  <a:solidFill>
                    <a:schemeClr val="bg1"/>
                  </a:solidFill>
                </a:rPr>
                <a:t>2</a:t>
              </a:r>
              <a:r>
                <a:rPr lang="zh-CN" altLang="en-US" sz="3200" dirty="0">
                  <a:solidFill>
                    <a:schemeClr val="bg1"/>
                  </a:solidFill>
                </a:rPr>
                <a:t>独霸鳌头 </a:t>
              </a:r>
              <a:r>
                <a:rPr lang="en-US" altLang="zh-CN" sz="3200" dirty="0">
                  <a:solidFill>
                    <a:schemeClr val="bg1"/>
                  </a:solidFill>
                </a:rPr>
                <a:t>3000</a:t>
              </a:r>
              <a:r>
                <a:rPr lang="zh-CN" altLang="en-US" sz="3200" dirty="0">
                  <a:solidFill>
                    <a:schemeClr val="bg1"/>
                  </a:solidFill>
                </a:rPr>
                <a:t>内高端机销量</a:t>
              </a:r>
              <a:r>
                <a:rPr lang="en-US" altLang="zh-CN" sz="3200" dirty="0">
                  <a:solidFill>
                    <a:schemeClr val="bg1"/>
                  </a:solidFill>
                </a:rPr>
                <a:t>TOP10</a:t>
              </a:r>
              <a:endParaRPr lang="zh-CN" altLang="en-US" sz="3200" dirty="0">
                <a:solidFill>
                  <a:schemeClr val="bg1"/>
                </a:solidFill>
              </a:endParaRPr>
            </a:p>
          </p:txBody>
        </p:sp>
        <p:sp>
          <p:nvSpPr>
            <p:cNvPr id="12" name="矩形 11"/>
            <p:cNvSpPr/>
            <p:nvPr/>
          </p:nvSpPr>
          <p:spPr>
            <a:xfrm>
              <a:off x="2271622" y="4276376"/>
              <a:ext cx="8321615" cy="584775"/>
            </a:xfrm>
            <a:prstGeom prst="rect">
              <a:avLst/>
            </a:prstGeom>
            <a:grpFill/>
          </p:spPr>
          <p:txBody>
            <a:bodyPr wrap="square">
              <a:spAutoFit/>
            </a:bodyPr>
            <a:lstStyle/>
            <a:p>
              <a:r>
                <a:rPr lang="zh-CN" altLang="en-US" sz="3200" dirty="0">
                  <a:solidFill>
                    <a:schemeClr val="bg1"/>
                  </a:solidFill>
                </a:rPr>
                <a:t>小米手机</a:t>
              </a:r>
              <a:r>
                <a:rPr lang="en-US" altLang="zh-CN" sz="3200" dirty="0">
                  <a:solidFill>
                    <a:schemeClr val="bg1"/>
                  </a:solidFill>
                </a:rPr>
                <a:t>2</a:t>
              </a:r>
              <a:r>
                <a:rPr lang="zh-CN" altLang="en-US" sz="3200" dirty="0">
                  <a:solidFill>
                    <a:schemeClr val="bg1"/>
                  </a:solidFill>
                </a:rPr>
                <a:t>领衔 本周淘宝高端智能机</a:t>
              </a:r>
              <a:r>
                <a:rPr lang="zh-CN" altLang="en-US" sz="3200" dirty="0" smtClean="0">
                  <a:solidFill>
                    <a:schemeClr val="bg1"/>
                  </a:solidFill>
                </a:rPr>
                <a:t>销量盘点</a:t>
              </a:r>
              <a:endParaRPr lang="zh-CN" altLang="en-US" sz="3200" dirty="0">
                <a:solidFill>
                  <a:schemeClr val="bg1"/>
                </a:solidFill>
              </a:endParaRPr>
            </a:p>
          </p:txBody>
        </p:sp>
        <p:sp>
          <p:nvSpPr>
            <p:cNvPr id="13" name="矩形 12"/>
            <p:cNvSpPr/>
            <p:nvPr/>
          </p:nvSpPr>
          <p:spPr>
            <a:xfrm>
              <a:off x="2271622" y="5047777"/>
              <a:ext cx="6260047" cy="584775"/>
            </a:xfrm>
            <a:prstGeom prst="rect">
              <a:avLst/>
            </a:prstGeom>
            <a:solidFill>
              <a:schemeClr val="accent2">
                <a:lumMod val="60000"/>
                <a:lumOff val="40000"/>
              </a:schemeClr>
            </a:solidFill>
          </p:spPr>
          <p:txBody>
            <a:bodyPr wrap="square">
              <a:spAutoFit/>
            </a:bodyPr>
            <a:lstStyle/>
            <a:p>
              <a:r>
                <a:rPr lang="zh-CN" altLang="en-US" sz="3200" dirty="0">
                  <a:solidFill>
                    <a:schemeClr val="bg1"/>
                  </a:solidFill>
                </a:rPr>
                <a:t>销量惊人 小米</a:t>
              </a:r>
              <a:r>
                <a:rPr lang="en-US" altLang="zh-CN" sz="3200" dirty="0">
                  <a:solidFill>
                    <a:schemeClr val="bg1"/>
                  </a:solidFill>
                </a:rPr>
                <a:t>1S</a:t>
              </a:r>
              <a:r>
                <a:rPr lang="zh-CN" altLang="en-US" sz="3200" dirty="0">
                  <a:solidFill>
                    <a:schemeClr val="bg1"/>
                  </a:solidFill>
                </a:rPr>
                <a:t>标准版报</a:t>
              </a:r>
              <a:r>
                <a:rPr lang="en-US" altLang="zh-CN" sz="3200" dirty="0">
                  <a:solidFill>
                    <a:schemeClr val="bg1"/>
                  </a:solidFill>
                </a:rPr>
                <a:t>1680</a:t>
              </a:r>
              <a:r>
                <a:rPr lang="zh-CN" altLang="en-US" sz="3200" dirty="0">
                  <a:solidFill>
                    <a:schemeClr val="bg1"/>
                  </a:solidFill>
                </a:rPr>
                <a:t>元</a:t>
              </a:r>
            </a:p>
          </p:txBody>
        </p:sp>
        <p:sp>
          <p:nvSpPr>
            <p:cNvPr id="14" name="矩形 13"/>
            <p:cNvSpPr/>
            <p:nvPr/>
          </p:nvSpPr>
          <p:spPr>
            <a:xfrm>
              <a:off x="2271622" y="5819181"/>
              <a:ext cx="6433171" cy="584775"/>
            </a:xfrm>
            <a:prstGeom prst="rect">
              <a:avLst/>
            </a:prstGeom>
            <a:grpFill/>
          </p:spPr>
          <p:txBody>
            <a:bodyPr wrap="square">
              <a:spAutoFit/>
            </a:bodyPr>
            <a:lstStyle/>
            <a:p>
              <a:r>
                <a:rPr lang="zh-CN" altLang="en-US" sz="3200" dirty="0">
                  <a:solidFill>
                    <a:schemeClr val="bg1"/>
                  </a:solidFill>
                </a:rPr>
                <a:t>国产最热机 小米手机</a:t>
              </a:r>
              <a:r>
                <a:rPr lang="en-US" altLang="zh-CN" sz="3200" dirty="0">
                  <a:solidFill>
                    <a:schemeClr val="bg1"/>
                  </a:solidFill>
                </a:rPr>
                <a:t>2</a:t>
              </a:r>
              <a:r>
                <a:rPr lang="zh-CN" altLang="en-US" sz="3200" dirty="0">
                  <a:solidFill>
                    <a:schemeClr val="bg1"/>
                  </a:solidFill>
                </a:rPr>
                <a:t>报价</a:t>
              </a:r>
              <a:r>
                <a:rPr lang="en-US" altLang="zh-CN" sz="3200" dirty="0">
                  <a:solidFill>
                    <a:schemeClr val="bg1"/>
                  </a:solidFill>
                </a:rPr>
                <a:t>2199</a:t>
              </a:r>
              <a:r>
                <a:rPr lang="zh-CN" altLang="en-US" sz="3200" dirty="0">
                  <a:solidFill>
                    <a:schemeClr val="bg1"/>
                  </a:solidFill>
                </a:rPr>
                <a:t>元</a:t>
              </a:r>
            </a:p>
          </p:txBody>
        </p:sp>
      </p:grpSp>
      <p:pic>
        <p:nvPicPr>
          <p:cNvPr id="17" name="Picture 30"/>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73778" y="2969230"/>
            <a:ext cx="2656018" cy="323889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xmlns="" val="2613662827"/>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397966" y="150445"/>
            <a:ext cx="1906998" cy="884978"/>
            <a:chOff x="2819745" y="2857534"/>
            <a:chExt cx="1906998" cy="884978"/>
          </a:xfrm>
        </p:grpSpPr>
        <p:sp>
          <p:nvSpPr>
            <p:cNvPr id="5" name="文本框 4"/>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1</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6" name="直接连接符 5"/>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155992" y="3280847"/>
              <a:ext cx="1570751" cy="461665"/>
            </a:xfrm>
            <a:prstGeom prst="rect">
              <a:avLst/>
            </a:prstGeom>
            <a:noFill/>
          </p:spPr>
          <p:txBody>
            <a:bodyPr wrap="none" rtlCol="0">
              <a:spAutoFit/>
            </a:bodyPr>
            <a:lstStyle/>
            <a:p>
              <a:r>
                <a:rPr lang="en-US" altLang="zh-CN" sz="2400" dirty="0" smtClean="0">
                  <a:solidFill>
                    <a:schemeClr val="bg1"/>
                  </a:solidFill>
                  <a:latin typeface="华文细黑" panose="02010600040101010101" pitchFamily="2" charset="-122"/>
                  <a:ea typeface="华文细黑" panose="02010600040101010101" pitchFamily="2" charset="-122"/>
                </a:rPr>
                <a:t>Attention</a:t>
              </a:r>
              <a:endParaRPr lang="zh-CN" altLang="en-US" sz="2400" dirty="0">
                <a:solidFill>
                  <a:schemeClr val="bg1"/>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5331573" y="150445"/>
            <a:ext cx="1735360" cy="884978"/>
            <a:chOff x="4774669" y="2857534"/>
            <a:chExt cx="1735360" cy="884978"/>
          </a:xfrm>
        </p:grpSpPr>
        <p:grpSp>
          <p:nvGrpSpPr>
            <p:cNvPr id="9" name="组合 8"/>
            <p:cNvGrpSpPr/>
            <p:nvPr/>
          </p:nvGrpSpPr>
          <p:grpSpPr>
            <a:xfrm>
              <a:off x="4774669" y="2857534"/>
              <a:ext cx="697444" cy="884978"/>
              <a:chOff x="2707744" y="2857534"/>
              <a:chExt cx="697444" cy="884978"/>
            </a:xfrm>
          </p:grpSpPr>
          <p:sp>
            <p:nvSpPr>
              <p:cNvPr id="11" name="文本框 10"/>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2</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2" name="直接连接符 11"/>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0" name="文本框 9"/>
            <p:cNvSpPr txBox="1"/>
            <p:nvPr/>
          </p:nvSpPr>
          <p:spPr>
            <a:xfrm>
              <a:off x="5213392" y="3280847"/>
              <a:ext cx="1296637"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Interest</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14" name="组合 13"/>
          <p:cNvGrpSpPr/>
          <p:nvPr/>
        </p:nvGrpSpPr>
        <p:grpSpPr>
          <a:xfrm>
            <a:off x="7093542" y="150445"/>
            <a:ext cx="1666944" cy="884978"/>
            <a:chOff x="7060669" y="2857534"/>
            <a:chExt cx="1666944" cy="884978"/>
          </a:xfrm>
        </p:grpSpPr>
        <p:grpSp>
          <p:nvGrpSpPr>
            <p:cNvPr id="15" name="组合 14"/>
            <p:cNvGrpSpPr/>
            <p:nvPr/>
          </p:nvGrpSpPr>
          <p:grpSpPr>
            <a:xfrm>
              <a:off x="7060669" y="2857534"/>
              <a:ext cx="697444" cy="884978"/>
              <a:chOff x="2707744" y="2857534"/>
              <a:chExt cx="697444" cy="884978"/>
            </a:xfrm>
          </p:grpSpPr>
          <p:sp>
            <p:nvSpPr>
              <p:cNvPr id="17" name="文本框 16"/>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3</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8" name="直接连接符 17"/>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6" name="文本框 15"/>
            <p:cNvSpPr txBox="1"/>
            <p:nvPr/>
          </p:nvSpPr>
          <p:spPr>
            <a:xfrm>
              <a:off x="7499392" y="3280847"/>
              <a:ext cx="1228221"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Search</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0" name="组合 19"/>
          <p:cNvGrpSpPr/>
          <p:nvPr/>
        </p:nvGrpSpPr>
        <p:grpSpPr>
          <a:xfrm>
            <a:off x="8787095" y="150445"/>
            <a:ext cx="1604427" cy="884978"/>
            <a:chOff x="7060669" y="2857534"/>
            <a:chExt cx="1604427" cy="884978"/>
          </a:xfrm>
        </p:grpSpPr>
        <p:grpSp>
          <p:nvGrpSpPr>
            <p:cNvPr id="21" name="组合 20"/>
            <p:cNvGrpSpPr/>
            <p:nvPr/>
          </p:nvGrpSpPr>
          <p:grpSpPr>
            <a:xfrm>
              <a:off x="7060669" y="2857534"/>
              <a:ext cx="697444" cy="884978"/>
              <a:chOff x="2707744" y="2857534"/>
              <a:chExt cx="697444" cy="884978"/>
            </a:xfrm>
          </p:grpSpPr>
          <p:sp>
            <p:nvSpPr>
              <p:cNvPr id="23" name="文本框 22"/>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4</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24" name="直接连接符 23"/>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2" name="文本框 21"/>
            <p:cNvSpPr txBox="1"/>
            <p:nvPr/>
          </p:nvSpPr>
          <p:spPr>
            <a:xfrm>
              <a:off x="7499392" y="3280847"/>
              <a:ext cx="1165704"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Action</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6" name="组合 25"/>
          <p:cNvGrpSpPr/>
          <p:nvPr/>
        </p:nvGrpSpPr>
        <p:grpSpPr>
          <a:xfrm>
            <a:off x="10418130" y="150445"/>
            <a:ext cx="1468172" cy="884978"/>
            <a:chOff x="7060669" y="2857534"/>
            <a:chExt cx="1468172" cy="884978"/>
          </a:xfrm>
        </p:grpSpPr>
        <p:grpSp>
          <p:nvGrpSpPr>
            <p:cNvPr id="27" name="组合 26"/>
            <p:cNvGrpSpPr/>
            <p:nvPr/>
          </p:nvGrpSpPr>
          <p:grpSpPr>
            <a:xfrm>
              <a:off x="7060669" y="2857534"/>
              <a:ext cx="697444" cy="884978"/>
              <a:chOff x="2707744" y="2857534"/>
              <a:chExt cx="697444" cy="884978"/>
            </a:xfrm>
          </p:grpSpPr>
          <p:sp>
            <p:nvSpPr>
              <p:cNvPr id="29" name="文本框 28"/>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5</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30" name="直接连接符 29"/>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8" name="文本框 27"/>
            <p:cNvSpPr txBox="1"/>
            <p:nvPr/>
          </p:nvSpPr>
          <p:spPr>
            <a:xfrm>
              <a:off x="7499392" y="3280847"/>
              <a:ext cx="1029449"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Share</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sp>
        <p:nvSpPr>
          <p:cNvPr id="33" name="文本框 32"/>
          <p:cNvSpPr txBox="1"/>
          <p:nvPr/>
        </p:nvSpPr>
        <p:spPr>
          <a:xfrm>
            <a:off x="402967" y="284732"/>
            <a:ext cx="2595582" cy="707886"/>
          </a:xfrm>
          <a:prstGeom prst="rect">
            <a:avLst/>
          </a:prstGeom>
          <a:noFill/>
        </p:spPr>
        <p:txBody>
          <a:bodyPr wrap="none" rtlCol="0">
            <a:spAutoFit/>
          </a:bodyPr>
          <a:lstStyle/>
          <a:p>
            <a:r>
              <a:rPr lang="en-US" altLang="zh-CN" sz="4000" dirty="0" smtClean="0">
                <a:solidFill>
                  <a:schemeClr val="bg1"/>
                </a:solidFill>
                <a:latin typeface="华文细黑" panose="02010600040101010101" pitchFamily="2" charset="-122"/>
                <a:ea typeface="华文细黑" panose="02010600040101010101" pitchFamily="2" charset="-122"/>
              </a:rPr>
              <a:t>AISAS</a:t>
            </a:r>
            <a:r>
              <a:rPr lang="zh-CN" altLang="en-US" sz="4000" dirty="0" smtClean="0">
                <a:solidFill>
                  <a:schemeClr val="bg1"/>
                </a:solidFill>
                <a:latin typeface="+mj-ea"/>
                <a:ea typeface="+mj-ea"/>
              </a:rPr>
              <a:t>分析</a:t>
            </a:r>
            <a:endParaRPr lang="zh-CN" altLang="en-US" sz="4000" dirty="0">
              <a:solidFill>
                <a:schemeClr val="bg1"/>
              </a:solidFill>
              <a:latin typeface="+mj-ea"/>
              <a:ea typeface="+mj-ea"/>
            </a:endParaRPr>
          </a:p>
        </p:txBody>
      </p:sp>
      <p:grpSp>
        <p:nvGrpSpPr>
          <p:cNvPr id="48" name="组合 47"/>
          <p:cNvGrpSpPr/>
          <p:nvPr/>
        </p:nvGrpSpPr>
        <p:grpSpPr>
          <a:xfrm>
            <a:off x="1451914" y="2446100"/>
            <a:ext cx="9288173" cy="946388"/>
            <a:chOff x="1451914" y="3392488"/>
            <a:chExt cx="9288173" cy="946388"/>
          </a:xfrm>
        </p:grpSpPr>
        <p:sp>
          <p:nvSpPr>
            <p:cNvPr id="35" name="矩形 34"/>
            <p:cNvSpPr/>
            <p:nvPr/>
          </p:nvSpPr>
          <p:spPr>
            <a:xfrm>
              <a:off x="1451914" y="3969544"/>
              <a:ext cx="1819729" cy="369332"/>
            </a:xfrm>
            <a:prstGeom prst="rect">
              <a:avLst/>
            </a:prstGeom>
          </p:spPr>
          <p:txBody>
            <a:bodyPr wrap="none">
              <a:spAutoFit/>
            </a:bodyPr>
            <a:lstStyle/>
            <a:p>
              <a:r>
                <a:rPr lang="en-US" altLang="zh-CN" dirty="0"/>
                <a:t>2011</a:t>
              </a:r>
              <a:r>
                <a:rPr lang="zh-CN" altLang="en-US" dirty="0"/>
                <a:t>年</a:t>
              </a:r>
              <a:r>
                <a:rPr lang="en-US" altLang="zh-CN" dirty="0"/>
                <a:t>8</a:t>
              </a:r>
              <a:r>
                <a:rPr lang="zh-CN" altLang="en-US" dirty="0"/>
                <a:t>月</a:t>
              </a:r>
              <a:r>
                <a:rPr lang="en-US" altLang="zh-CN" dirty="0" smtClean="0"/>
                <a:t>16</a:t>
              </a:r>
              <a:r>
                <a:rPr lang="zh-CN" altLang="en-US" dirty="0" smtClean="0"/>
                <a:t>日</a:t>
              </a:r>
              <a:endParaRPr lang="zh-CN" altLang="en-US" dirty="0"/>
            </a:p>
          </p:txBody>
        </p:sp>
        <p:sp>
          <p:nvSpPr>
            <p:cNvPr id="36" name="矩形 35"/>
            <p:cNvSpPr/>
            <p:nvPr/>
          </p:nvSpPr>
          <p:spPr>
            <a:xfrm>
              <a:off x="8920358" y="3969544"/>
              <a:ext cx="1819729" cy="369332"/>
            </a:xfrm>
            <a:prstGeom prst="rect">
              <a:avLst/>
            </a:prstGeom>
          </p:spPr>
          <p:txBody>
            <a:bodyPr wrap="none">
              <a:spAutoFit/>
            </a:bodyPr>
            <a:lstStyle/>
            <a:p>
              <a:r>
                <a:rPr lang="en-US" altLang="zh-CN" dirty="0"/>
                <a:t>2012</a:t>
              </a:r>
              <a:r>
                <a:rPr lang="zh-CN" altLang="en-US" dirty="0"/>
                <a:t>年</a:t>
              </a:r>
              <a:r>
                <a:rPr lang="en-US" altLang="zh-CN" dirty="0"/>
                <a:t>8</a:t>
              </a:r>
              <a:r>
                <a:rPr lang="zh-CN" altLang="en-US" dirty="0"/>
                <a:t>月</a:t>
              </a:r>
              <a:r>
                <a:rPr lang="en-US" altLang="zh-CN" dirty="0"/>
                <a:t>16</a:t>
              </a:r>
              <a:r>
                <a:rPr lang="zh-CN" altLang="en-US" dirty="0"/>
                <a:t>日</a:t>
              </a:r>
            </a:p>
          </p:txBody>
        </p:sp>
        <p:grpSp>
          <p:nvGrpSpPr>
            <p:cNvPr id="44" name="组合 43"/>
            <p:cNvGrpSpPr/>
            <p:nvPr/>
          </p:nvGrpSpPr>
          <p:grpSpPr>
            <a:xfrm>
              <a:off x="2254469" y="3626073"/>
              <a:ext cx="7725103" cy="141890"/>
              <a:chOff x="2254469" y="2475186"/>
              <a:chExt cx="7725103" cy="141890"/>
            </a:xfrm>
          </p:grpSpPr>
          <p:cxnSp>
            <p:nvCxnSpPr>
              <p:cNvPr id="39" name="直接连接符 38"/>
              <p:cNvCxnSpPr/>
              <p:nvPr/>
            </p:nvCxnSpPr>
            <p:spPr>
              <a:xfrm>
                <a:off x="2254469" y="2617076"/>
                <a:ext cx="772510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2254469" y="2475186"/>
                <a:ext cx="0" cy="14189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9979572" y="2490952"/>
                <a:ext cx="0" cy="1261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47" name="组合 46"/>
            <p:cNvGrpSpPr/>
            <p:nvPr/>
          </p:nvGrpSpPr>
          <p:grpSpPr>
            <a:xfrm>
              <a:off x="4704016" y="3392488"/>
              <a:ext cx="2826009" cy="946388"/>
              <a:chOff x="4240924" y="3392488"/>
              <a:chExt cx="2826009" cy="946388"/>
            </a:xfrm>
          </p:grpSpPr>
          <p:sp>
            <p:nvSpPr>
              <p:cNvPr id="45" name="矩形 44"/>
              <p:cNvSpPr/>
              <p:nvPr/>
            </p:nvSpPr>
            <p:spPr>
              <a:xfrm>
                <a:off x="4240924" y="3392488"/>
                <a:ext cx="2826009" cy="946388"/>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5123975" y="3542516"/>
                <a:ext cx="1059906" cy="646331"/>
              </a:xfrm>
              <a:prstGeom prst="rect">
                <a:avLst/>
              </a:prstGeom>
              <a:noFill/>
            </p:spPr>
            <p:txBody>
              <a:bodyPr wrap="none" rtlCol="0">
                <a:spAutoFit/>
              </a:bodyPr>
              <a:lstStyle/>
              <a:p>
                <a:r>
                  <a:rPr lang="en-US" altLang="zh-CN" sz="3600" spc="600" dirty="0" smtClean="0">
                    <a:solidFill>
                      <a:schemeClr val="bg1"/>
                    </a:solidFill>
                  </a:rPr>
                  <a:t>M1</a:t>
                </a:r>
                <a:endParaRPr lang="zh-CN" altLang="en-US" sz="3600" spc="600" dirty="0">
                  <a:solidFill>
                    <a:schemeClr val="bg1"/>
                  </a:solidFill>
                </a:endParaRPr>
              </a:p>
            </p:txBody>
          </p:sp>
        </p:grpSp>
      </p:grpSp>
      <p:sp>
        <p:nvSpPr>
          <p:cNvPr id="49" name="矩形 48"/>
          <p:cNvSpPr/>
          <p:nvPr/>
        </p:nvSpPr>
        <p:spPr>
          <a:xfrm>
            <a:off x="1451914" y="4068529"/>
            <a:ext cx="9288173" cy="1646605"/>
          </a:xfrm>
          <a:prstGeom prst="rect">
            <a:avLst/>
          </a:prstGeom>
        </p:spPr>
        <p:txBody>
          <a:bodyPr wrap="square">
            <a:spAutoFit/>
          </a:bodyPr>
          <a:lstStyle/>
          <a:p>
            <a:pPr>
              <a:lnSpc>
                <a:spcPct val="120000"/>
              </a:lnSpc>
              <a:spcBef>
                <a:spcPts val="600"/>
              </a:spcBef>
            </a:pPr>
            <a:r>
              <a:rPr lang="zh-CN" altLang="en-US" sz="2000" dirty="0" smtClean="0"/>
              <a:t>    在</a:t>
            </a:r>
            <a:r>
              <a:rPr lang="zh-CN" altLang="en-US" sz="2000" dirty="0"/>
              <a:t>推出小米</a:t>
            </a:r>
            <a:r>
              <a:rPr lang="en-US" altLang="zh-CN" sz="2000" dirty="0"/>
              <a:t>1S</a:t>
            </a:r>
            <a:r>
              <a:rPr lang="zh-CN" altLang="en-US" sz="2000" dirty="0"/>
              <a:t>之前，以及还未推出的小米</a:t>
            </a:r>
            <a:r>
              <a:rPr lang="en-US" altLang="zh-CN" sz="2000" dirty="0"/>
              <a:t>2</a:t>
            </a:r>
            <a:r>
              <a:rPr lang="zh-CN" altLang="en-US" sz="2000" dirty="0"/>
              <a:t>，</a:t>
            </a:r>
            <a:r>
              <a:rPr lang="en-US" altLang="zh-CN" sz="2000" dirty="0"/>
              <a:t>2011</a:t>
            </a:r>
            <a:r>
              <a:rPr lang="zh-CN" altLang="en-US" sz="2000" dirty="0"/>
              <a:t>年</a:t>
            </a:r>
            <a:r>
              <a:rPr lang="en-US" altLang="zh-CN" sz="2000" dirty="0"/>
              <a:t>8</a:t>
            </a:r>
            <a:r>
              <a:rPr lang="zh-CN" altLang="en-US" sz="2000" dirty="0"/>
              <a:t>月</a:t>
            </a:r>
            <a:r>
              <a:rPr lang="en-US" altLang="zh-CN" sz="2000" dirty="0"/>
              <a:t>16</a:t>
            </a:r>
            <a:r>
              <a:rPr lang="zh-CN" altLang="en-US" sz="2000" dirty="0"/>
              <a:t>至</a:t>
            </a:r>
            <a:r>
              <a:rPr lang="en-US" altLang="zh-CN" sz="2000" dirty="0"/>
              <a:t>2012</a:t>
            </a:r>
            <a:r>
              <a:rPr lang="zh-CN" altLang="en-US" sz="2000" dirty="0"/>
              <a:t>年</a:t>
            </a:r>
            <a:r>
              <a:rPr lang="en-US" altLang="zh-CN" sz="2000" dirty="0"/>
              <a:t>8</a:t>
            </a:r>
            <a:r>
              <a:rPr lang="zh-CN" altLang="en-US" sz="2000" dirty="0"/>
              <a:t>月</a:t>
            </a:r>
            <a:r>
              <a:rPr lang="en-US" altLang="zh-CN" sz="2000" dirty="0"/>
              <a:t>16</a:t>
            </a:r>
            <a:r>
              <a:rPr lang="zh-CN" altLang="en-US" sz="2000" dirty="0"/>
              <a:t>日一年内，小米只凭一款产品打天下。</a:t>
            </a:r>
          </a:p>
          <a:p>
            <a:pPr>
              <a:lnSpc>
                <a:spcPct val="120000"/>
              </a:lnSpc>
              <a:spcBef>
                <a:spcPts val="600"/>
              </a:spcBef>
            </a:pPr>
            <a:r>
              <a:rPr lang="zh-CN" altLang="en-US" sz="2000" dirty="0" smtClean="0"/>
              <a:t>    单一</a:t>
            </a:r>
            <a:r>
              <a:rPr lang="zh-CN" altLang="en-US" sz="2000" dirty="0"/>
              <a:t>手机型号让小米变得醒目、易记，让消费者直奔目标，降低了选择的时间成本。</a:t>
            </a:r>
          </a:p>
        </p:txBody>
      </p:sp>
    </p:spTree>
    <p:extLst>
      <p:ext uri="{BB962C8B-B14F-4D97-AF65-F5344CB8AC3E}">
        <p14:creationId xmlns:p14="http://schemas.microsoft.com/office/powerpoint/2010/main" xmlns="" val="4172087892"/>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397966" y="150445"/>
            <a:ext cx="1906998" cy="884978"/>
            <a:chOff x="2819745" y="2857534"/>
            <a:chExt cx="1906998" cy="884978"/>
          </a:xfrm>
        </p:grpSpPr>
        <p:sp>
          <p:nvSpPr>
            <p:cNvPr id="5" name="文本框 4"/>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1</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6" name="直接连接符 5"/>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155992" y="3280847"/>
              <a:ext cx="1570751" cy="461665"/>
            </a:xfrm>
            <a:prstGeom prst="rect">
              <a:avLst/>
            </a:prstGeom>
            <a:noFill/>
          </p:spPr>
          <p:txBody>
            <a:bodyPr wrap="none" rtlCol="0">
              <a:spAutoFit/>
            </a:bodyPr>
            <a:lstStyle/>
            <a:p>
              <a:r>
                <a:rPr lang="en-US" altLang="zh-CN" sz="2400" dirty="0" smtClean="0">
                  <a:solidFill>
                    <a:schemeClr val="bg1"/>
                  </a:solidFill>
                  <a:latin typeface="华文细黑" panose="02010600040101010101" pitchFamily="2" charset="-122"/>
                  <a:ea typeface="华文细黑" panose="02010600040101010101" pitchFamily="2" charset="-122"/>
                </a:rPr>
                <a:t>Attention</a:t>
              </a:r>
              <a:endParaRPr lang="zh-CN" altLang="en-US" sz="2400" dirty="0">
                <a:solidFill>
                  <a:schemeClr val="bg1"/>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5331573" y="150445"/>
            <a:ext cx="1735360" cy="884978"/>
            <a:chOff x="4774669" y="2857534"/>
            <a:chExt cx="1735360" cy="884978"/>
          </a:xfrm>
        </p:grpSpPr>
        <p:grpSp>
          <p:nvGrpSpPr>
            <p:cNvPr id="9" name="组合 8"/>
            <p:cNvGrpSpPr/>
            <p:nvPr/>
          </p:nvGrpSpPr>
          <p:grpSpPr>
            <a:xfrm>
              <a:off x="4774669" y="2857534"/>
              <a:ext cx="697444" cy="884978"/>
              <a:chOff x="2707744" y="2857534"/>
              <a:chExt cx="697444" cy="884978"/>
            </a:xfrm>
          </p:grpSpPr>
          <p:sp>
            <p:nvSpPr>
              <p:cNvPr id="11" name="文本框 10"/>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2</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2" name="直接连接符 11"/>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0" name="文本框 9"/>
            <p:cNvSpPr txBox="1"/>
            <p:nvPr/>
          </p:nvSpPr>
          <p:spPr>
            <a:xfrm>
              <a:off x="5213392" y="3280847"/>
              <a:ext cx="1296637"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Interest</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14" name="组合 13"/>
          <p:cNvGrpSpPr/>
          <p:nvPr/>
        </p:nvGrpSpPr>
        <p:grpSpPr>
          <a:xfrm>
            <a:off x="7093542" y="150445"/>
            <a:ext cx="1666944" cy="884978"/>
            <a:chOff x="7060669" y="2857534"/>
            <a:chExt cx="1666944" cy="884978"/>
          </a:xfrm>
        </p:grpSpPr>
        <p:grpSp>
          <p:nvGrpSpPr>
            <p:cNvPr id="15" name="组合 14"/>
            <p:cNvGrpSpPr/>
            <p:nvPr/>
          </p:nvGrpSpPr>
          <p:grpSpPr>
            <a:xfrm>
              <a:off x="7060669" y="2857534"/>
              <a:ext cx="697444" cy="884978"/>
              <a:chOff x="2707744" y="2857534"/>
              <a:chExt cx="697444" cy="884978"/>
            </a:xfrm>
          </p:grpSpPr>
          <p:sp>
            <p:nvSpPr>
              <p:cNvPr id="17" name="文本框 16"/>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3</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8" name="直接连接符 17"/>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6" name="文本框 15"/>
            <p:cNvSpPr txBox="1"/>
            <p:nvPr/>
          </p:nvSpPr>
          <p:spPr>
            <a:xfrm>
              <a:off x="7499392" y="3280847"/>
              <a:ext cx="1228221"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Search</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0" name="组合 19"/>
          <p:cNvGrpSpPr/>
          <p:nvPr/>
        </p:nvGrpSpPr>
        <p:grpSpPr>
          <a:xfrm>
            <a:off x="8787095" y="150445"/>
            <a:ext cx="1604427" cy="884978"/>
            <a:chOff x="7060669" y="2857534"/>
            <a:chExt cx="1604427" cy="884978"/>
          </a:xfrm>
        </p:grpSpPr>
        <p:grpSp>
          <p:nvGrpSpPr>
            <p:cNvPr id="21" name="组合 20"/>
            <p:cNvGrpSpPr/>
            <p:nvPr/>
          </p:nvGrpSpPr>
          <p:grpSpPr>
            <a:xfrm>
              <a:off x="7060669" y="2857534"/>
              <a:ext cx="697444" cy="884978"/>
              <a:chOff x="2707744" y="2857534"/>
              <a:chExt cx="697444" cy="884978"/>
            </a:xfrm>
          </p:grpSpPr>
          <p:sp>
            <p:nvSpPr>
              <p:cNvPr id="23" name="文本框 22"/>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4</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24" name="直接连接符 23"/>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2" name="文本框 21"/>
            <p:cNvSpPr txBox="1"/>
            <p:nvPr/>
          </p:nvSpPr>
          <p:spPr>
            <a:xfrm>
              <a:off x="7499392" y="3280847"/>
              <a:ext cx="1165704"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Action</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6" name="组合 25"/>
          <p:cNvGrpSpPr/>
          <p:nvPr/>
        </p:nvGrpSpPr>
        <p:grpSpPr>
          <a:xfrm>
            <a:off x="10418130" y="150445"/>
            <a:ext cx="1468172" cy="884978"/>
            <a:chOff x="7060669" y="2857534"/>
            <a:chExt cx="1468172" cy="884978"/>
          </a:xfrm>
        </p:grpSpPr>
        <p:grpSp>
          <p:nvGrpSpPr>
            <p:cNvPr id="27" name="组合 26"/>
            <p:cNvGrpSpPr/>
            <p:nvPr/>
          </p:nvGrpSpPr>
          <p:grpSpPr>
            <a:xfrm>
              <a:off x="7060669" y="2857534"/>
              <a:ext cx="697444" cy="884978"/>
              <a:chOff x="2707744" y="2857534"/>
              <a:chExt cx="697444" cy="884978"/>
            </a:xfrm>
          </p:grpSpPr>
          <p:sp>
            <p:nvSpPr>
              <p:cNvPr id="29" name="文本框 28"/>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5</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30" name="直接连接符 29"/>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8" name="文本框 27"/>
            <p:cNvSpPr txBox="1"/>
            <p:nvPr/>
          </p:nvSpPr>
          <p:spPr>
            <a:xfrm>
              <a:off x="7499392" y="3280847"/>
              <a:ext cx="1029449"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Share</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sp>
        <p:nvSpPr>
          <p:cNvPr id="33" name="文本框 32"/>
          <p:cNvSpPr txBox="1"/>
          <p:nvPr/>
        </p:nvSpPr>
        <p:spPr>
          <a:xfrm>
            <a:off x="402967" y="284732"/>
            <a:ext cx="2595582" cy="707886"/>
          </a:xfrm>
          <a:prstGeom prst="rect">
            <a:avLst/>
          </a:prstGeom>
          <a:noFill/>
        </p:spPr>
        <p:txBody>
          <a:bodyPr wrap="none" rtlCol="0">
            <a:spAutoFit/>
          </a:bodyPr>
          <a:lstStyle/>
          <a:p>
            <a:r>
              <a:rPr lang="en-US" altLang="zh-CN" sz="4000" dirty="0" smtClean="0">
                <a:solidFill>
                  <a:schemeClr val="bg1"/>
                </a:solidFill>
                <a:latin typeface="华文细黑" panose="02010600040101010101" pitchFamily="2" charset="-122"/>
                <a:ea typeface="华文细黑" panose="02010600040101010101" pitchFamily="2" charset="-122"/>
              </a:rPr>
              <a:t>AISAS</a:t>
            </a:r>
            <a:r>
              <a:rPr lang="zh-CN" altLang="en-US" sz="4000" dirty="0" smtClean="0">
                <a:solidFill>
                  <a:schemeClr val="bg1"/>
                </a:solidFill>
                <a:latin typeface="+mj-ea"/>
                <a:ea typeface="+mj-ea"/>
              </a:rPr>
              <a:t>分析</a:t>
            </a:r>
            <a:endParaRPr lang="zh-CN" altLang="en-US" sz="4000" dirty="0">
              <a:solidFill>
                <a:schemeClr val="bg1"/>
              </a:solidFill>
              <a:latin typeface="+mj-ea"/>
              <a:ea typeface="+mj-ea"/>
            </a:endParaRPr>
          </a:p>
        </p:txBody>
      </p:sp>
      <p:sp>
        <p:nvSpPr>
          <p:cNvPr id="2" name="矩形 1"/>
          <p:cNvSpPr/>
          <p:nvPr/>
        </p:nvSpPr>
        <p:spPr>
          <a:xfrm>
            <a:off x="3182382" y="1911394"/>
            <a:ext cx="5827236" cy="1323439"/>
          </a:xfrm>
          <a:prstGeom prst="rect">
            <a:avLst/>
          </a:prstGeom>
          <a:ln>
            <a:solidFill>
              <a:schemeClr val="bg1">
                <a:lumMod val="65000"/>
              </a:schemeClr>
            </a:solidFill>
          </a:ln>
        </p:spPr>
        <p:txBody>
          <a:bodyPr wrap="none">
            <a:spAutoFit/>
          </a:bodyPr>
          <a:lstStyle/>
          <a:p>
            <a:pPr algn="ctr"/>
            <a:r>
              <a:rPr lang="zh-CN" altLang="en-US" sz="8000" kern="0" spc="3000" dirty="0" smtClean="0">
                <a:solidFill>
                  <a:srgbClr val="4D99E9"/>
                </a:solidFill>
                <a:latin typeface="+mj-ea"/>
                <a:ea typeface="+mj-ea"/>
              </a:rPr>
              <a:t>饥饿营销</a:t>
            </a:r>
            <a:endParaRPr lang="zh-CN" altLang="en-US" sz="8000" kern="0" spc="3000" dirty="0">
              <a:solidFill>
                <a:srgbClr val="4D99E9"/>
              </a:solidFill>
              <a:latin typeface="+mj-ea"/>
              <a:ea typeface="+mj-ea"/>
            </a:endParaRPr>
          </a:p>
        </p:txBody>
      </p:sp>
      <p:sp>
        <p:nvSpPr>
          <p:cNvPr id="34" name="矩形 33"/>
          <p:cNvSpPr/>
          <p:nvPr/>
        </p:nvSpPr>
        <p:spPr>
          <a:xfrm>
            <a:off x="1649599" y="4191451"/>
            <a:ext cx="8892802" cy="1646605"/>
          </a:xfrm>
          <a:prstGeom prst="rect">
            <a:avLst/>
          </a:prstGeom>
        </p:spPr>
        <p:txBody>
          <a:bodyPr wrap="square">
            <a:spAutoFit/>
          </a:bodyPr>
          <a:lstStyle/>
          <a:p>
            <a:pPr>
              <a:lnSpc>
                <a:spcPct val="120000"/>
              </a:lnSpc>
              <a:spcBef>
                <a:spcPts val="600"/>
              </a:spcBef>
            </a:pPr>
            <a:r>
              <a:rPr lang="zh-CN" altLang="en-US" sz="2000" dirty="0"/>
              <a:t>雷军本人表示小米并不是 “饥饿营销”，而是生产需要一个磨合的过程，小米的生产一方面受限于产能，另一方面和销售预测有关系。</a:t>
            </a:r>
          </a:p>
          <a:p>
            <a:pPr>
              <a:lnSpc>
                <a:spcPct val="120000"/>
              </a:lnSpc>
              <a:spcBef>
                <a:spcPts val="600"/>
              </a:spcBef>
            </a:pPr>
            <a:r>
              <a:rPr lang="zh-CN" altLang="en-US" sz="2000" dirty="0"/>
              <a:t>一次次的发售吊足了消费者的胃口，网上排队抢号、排队抢机，让购买不到的消费者的购买欲望不断升级，同时也增强了旁观消费者的注意。</a:t>
            </a:r>
          </a:p>
        </p:txBody>
      </p:sp>
      <p:sp>
        <p:nvSpPr>
          <p:cNvPr id="36" name="矩形 35"/>
          <p:cNvSpPr/>
          <p:nvPr/>
        </p:nvSpPr>
        <p:spPr>
          <a:xfrm>
            <a:off x="3059533" y="3304755"/>
            <a:ext cx="6186309" cy="369332"/>
          </a:xfrm>
          <a:prstGeom prst="rect">
            <a:avLst/>
          </a:prstGeom>
        </p:spPr>
        <p:txBody>
          <a:bodyPr wrap="none">
            <a:spAutoFit/>
          </a:bodyPr>
          <a:lstStyle/>
          <a:p>
            <a:r>
              <a:rPr lang="zh-CN" altLang="en-US" dirty="0"/>
              <a:t>饥饿营销的核心是通过调整供与求的数量来作用产品价格。</a:t>
            </a:r>
          </a:p>
        </p:txBody>
      </p:sp>
    </p:spTree>
    <p:extLst>
      <p:ext uri="{BB962C8B-B14F-4D97-AF65-F5344CB8AC3E}">
        <p14:creationId xmlns:p14="http://schemas.microsoft.com/office/powerpoint/2010/main" xmlns="" val="4078861284"/>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601967" y="1677173"/>
            <a:ext cx="5234474" cy="335805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38335" y="1492898"/>
            <a:ext cx="9871787" cy="367626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511846" y="2756036"/>
            <a:ext cx="3414717" cy="1200329"/>
          </a:xfrm>
          <a:prstGeom prst="rect">
            <a:avLst/>
          </a:prstGeom>
          <a:noFill/>
        </p:spPr>
        <p:txBody>
          <a:bodyPr wrap="none" rtlCol="0">
            <a:spAutoFit/>
          </a:bodyPr>
          <a:lstStyle/>
          <a:p>
            <a:r>
              <a:rPr lang="en-US" altLang="zh-CN" sz="7200" dirty="0" smtClean="0">
                <a:solidFill>
                  <a:schemeClr val="bg1"/>
                </a:solidFill>
                <a:latin typeface="华文细黑" panose="02010600040101010101" pitchFamily="2" charset="-122"/>
                <a:ea typeface="华文细黑" panose="02010600040101010101" pitchFamily="2" charset="-122"/>
              </a:rPr>
              <a:t>Interest</a:t>
            </a:r>
            <a:endParaRPr lang="zh-CN" altLang="en-US" sz="7200" dirty="0">
              <a:solidFill>
                <a:schemeClr val="bg1"/>
              </a:solidFill>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rotWithShape="1">
          <a:blip r:embed="rId3" cstate="print"/>
          <a:srcRect r="14911"/>
          <a:stretch/>
        </p:blipFill>
        <p:spPr>
          <a:xfrm>
            <a:off x="1336898" y="1676801"/>
            <a:ext cx="4284344" cy="3358428"/>
          </a:xfrm>
          <a:prstGeom prst="rect">
            <a:avLst/>
          </a:prstGeom>
        </p:spPr>
      </p:pic>
    </p:spTree>
    <p:extLst>
      <p:ext uri="{BB962C8B-B14F-4D97-AF65-F5344CB8AC3E}">
        <p14:creationId xmlns:p14="http://schemas.microsoft.com/office/powerpoint/2010/main" xmlns="" val="2780719999"/>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397966" y="150445"/>
            <a:ext cx="1906998" cy="884978"/>
            <a:chOff x="2819745" y="2857534"/>
            <a:chExt cx="1906998" cy="884978"/>
          </a:xfrm>
        </p:grpSpPr>
        <p:sp>
          <p:nvSpPr>
            <p:cNvPr id="5" name="文本框 4"/>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1</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6" name="直接连接符 5"/>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155992" y="3280847"/>
              <a:ext cx="1570751"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Attention</a:t>
              </a:r>
              <a:endParaRPr lang="zh-CN" altLang="en-US"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5331573" y="150445"/>
            <a:ext cx="1735360" cy="884978"/>
            <a:chOff x="4774669" y="2857534"/>
            <a:chExt cx="1735360" cy="884978"/>
          </a:xfrm>
        </p:grpSpPr>
        <p:grpSp>
          <p:nvGrpSpPr>
            <p:cNvPr id="9" name="组合 8"/>
            <p:cNvGrpSpPr/>
            <p:nvPr/>
          </p:nvGrpSpPr>
          <p:grpSpPr>
            <a:xfrm>
              <a:off x="4774669" y="2857534"/>
              <a:ext cx="697444" cy="884978"/>
              <a:chOff x="2707744" y="2857534"/>
              <a:chExt cx="697444" cy="884978"/>
            </a:xfrm>
          </p:grpSpPr>
          <p:sp>
            <p:nvSpPr>
              <p:cNvPr id="11" name="文本框 10"/>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2</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12" name="直接连接符 11"/>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bg1"/>
                  </a:solidFill>
                </a:endParaRPr>
              </a:p>
            </p:txBody>
          </p:sp>
        </p:grpSp>
        <p:sp>
          <p:nvSpPr>
            <p:cNvPr id="10" name="文本框 9"/>
            <p:cNvSpPr txBox="1"/>
            <p:nvPr/>
          </p:nvSpPr>
          <p:spPr>
            <a:xfrm>
              <a:off x="5213392" y="3280847"/>
              <a:ext cx="1296637" cy="461665"/>
            </a:xfrm>
            <a:prstGeom prst="rect">
              <a:avLst/>
            </a:prstGeom>
            <a:noFill/>
          </p:spPr>
          <p:txBody>
            <a:bodyPr wrap="none" rtlCol="0">
              <a:spAutoFit/>
            </a:bodyPr>
            <a:lstStyle/>
            <a:p>
              <a:r>
                <a:rPr lang="en-US" altLang="zh-CN" sz="2400" dirty="0" smtClean="0">
                  <a:solidFill>
                    <a:schemeClr val="bg1"/>
                  </a:solidFill>
                  <a:latin typeface="华文细黑" panose="02010600040101010101" pitchFamily="2" charset="-122"/>
                  <a:ea typeface="华文细黑" panose="02010600040101010101" pitchFamily="2" charset="-122"/>
                </a:rPr>
                <a:t>Interest</a:t>
              </a:r>
              <a:endParaRPr lang="en-US" altLang="zh-CN" sz="2400" dirty="0">
                <a:solidFill>
                  <a:schemeClr val="bg1"/>
                </a:solidFill>
                <a:latin typeface="华文细黑" panose="02010600040101010101" pitchFamily="2" charset="-122"/>
                <a:ea typeface="华文细黑" panose="02010600040101010101" pitchFamily="2" charset="-122"/>
              </a:endParaRPr>
            </a:p>
          </p:txBody>
        </p:sp>
      </p:grpSp>
      <p:grpSp>
        <p:nvGrpSpPr>
          <p:cNvPr id="14" name="组合 13"/>
          <p:cNvGrpSpPr/>
          <p:nvPr/>
        </p:nvGrpSpPr>
        <p:grpSpPr>
          <a:xfrm>
            <a:off x="7093542" y="150445"/>
            <a:ext cx="1666944" cy="884978"/>
            <a:chOff x="7060669" y="2857534"/>
            <a:chExt cx="1666944" cy="884978"/>
          </a:xfrm>
        </p:grpSpPr>
        <p:grpSp>
          <p:nvGrpSpPr>
            <p:cNvPr id="15" name="组合 14"/>
            <p:cNvGrpSpPr/>
            <p:nvPr/>
          </p:nvGrpSpPr>
          <p:grpSpPr>
            <a:xfrm>
              <a:off x="7060669" y="2857534"/>
              <a:ext cx="697444" cy="884978"/>
              <a:chOff x="2707744" y="2857534"/>
              <a:chExt cx="697444" cy="884978"/>
            </a:xfrm>
          </p:grpSpPr>
          <p:sp>
            <p:nvSpPr>
              <p:cNvPr id="17" name="文本框 16"/>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3</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8" name="直接连接符 17"/>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6" name="文本框 15"/>
            <p:cNvSpPr txBox="1"/>
            <p:nvPr/>
          </p:nvSpPr>
          <p:spPr>
            <a:xfrm>
              <a:off x="7499392" y="3280847"/>
              <a:ext cx="1228221"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Search</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0" name="组合 19"/>
          <p:cNvGrpSpPr/>
          <p:nvPr/>
        </p:nvGrpSpPr>
        <p:grpSpPr>
          <a:xfrm>
            <a:off x="8787095" y="150445"/>
            <a:ext cx="1604427" cy="884978"/>
            <a:chOff x="7060669" y="2857534"/>
            <a:chExt cx="1604427" cy="884978"/>
          </a:xfrm>
        </p:grpSpPr>
        <p:grpSp>
          <p:nvGrpSpPr>
            <p:cNvPr id="21" name="组合 20"/>
            <p:cNvGrpSpPr/>
            <p:nvPr/>
          </p:nvGrpSpPr>
          <p:grpSpPr>
            <a:xfrm>
              <a:off x="7060669" y="2857534"/>
              <a:ext cx="697444" cy="884978"/>
              <a:chOff x="2707744" y="2857534"/>
              <a:chExt cx="697444" cy="884978"/>
            </a:xfrm>
          </p:grpSpPr>
          <p:sp>
            <p:nvSpPr>
              <p:cNvPr id="23" name="文本框 22"/>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4</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24" name="直接连接符 23"/>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2" name="文本框 21"/>
            <p:cNvSpPr txBox="1"/>
            <p:nvPr/>
          </p:nvSpPr>
          <p:spPr>
            <a:xfrm>
              <a:off x="7499392" y="3280847"/>
              <a:ext cx="1165704"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Action</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6" name="组合 25"/>
          <p:cNvGrpSpPr/>
          <p:nvPr/>
        </p:nvGrpSpPr>
        <p:grpSpPr>
          <a:xfrm>
            <a:off x="10418130" y="150445"/>
            <a:ext cx="1468172" cy="884978"/>
            <a:chOff x="7060669" y="2857534"/>
            <a:chExt cx="1468172" cy="884978"/>
          </a:xfrm>
        </p:grpSpPr>
        <p:grpSp>
          <p:nvGrpSpPr>
            <p:cNvPr id="27" name="组合 26"/>
            <p:cNvGrpSpPr/>
            <p:nvPr/>
          </p:nvGrpSpPr>
          <p:grpSpPr>
            <a:xfrm>
              <a:off x="7060669" y="2857534"/>
              <a:ext cx="697444" cy="884978"/>
              <a:chOff x="2707744" y="2857534"/>
              <a:chExt cx="697444" cy="884978"/>
            </a:xfrm>
          </p:grpSpPr>
          <p:sp>
            <p:nvSpPr>
              <p:cNvPr id="29" name="文本框 28"/>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5</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30" name="直接连接符 29"/>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8" name="文本框 27"/>
            <p:cNvSpPr txBox="1"/>
            <p:nvPr/>
          </p:nvSpPr>
          <p:spPr>
            <a:xfrm>
              <a:off x="7499392" y="3280847"/>
              <a:ext cx="1029449"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Share</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sp>
        <p:nvSpPr>
          <p:cNvPr id="33" name="文本框 32"/>
          <p:cNvSpPr txBox="1"/>
          <p:nvPr/>
        </p:nvSpPr>
        <p:spPr>
          <a:xfrm>
            <a:off x="402967" y="284732"/>
            <a:ext cx="2595582" cy="707886"/>
          </a:xfrm>
          <a:prstGeom prst="rect">
            <a:avLst/>
          </a:prstGeom>
          <a:noFill/>
        </p:spPr>
        <p:txBody>
          <a:bodyPr wrap="none" rtlCol="0">
            <a:spAutoFit/>
          </a:bodyPr>
          <a:lstStyle/>
          <a:p>
            <a:r>
              <a:rPr lang="en-US" altLang="zh-CN" sz="4000" dirty="0" smtClean="0">
                <a:solidFill>
                  <a:schemeClr val="bg1"/>
                </a:solidFill>
                <a:latin typeface="华文细黑" panose="02010600040101010101" pitchFamily="2" charset="-122"/>
                <a:ea typeface="华文细黑" panose="02010600040101010101" pitchFamily="2" charset="-122"/>
              </a:rPr>
              <a:t>AISAS</a:t>
            </a:r>
            <a:r>
              <a:rPr lang="zh-CN" altLang="en-US" sz="4000" dirty="0" smtClean="0">
                <a:solidFill>
                  <a:schemeClr val="bg1"/>
                </a:solidFill>
                <a:latin typeface="+mj-ea"/>
                <a:ea typeface="+mj-ea"/>
              </a:rPr>
              <a:t>分析</a:t>
            </a:r>
            <a:endParaRPr lang="zh-CN" altLang="en-US" sz="4000" dirty="0">
              <a:solidFill>
                <a:schemeClr val="bg1"/>
              </a:solidFill>
              <a:latin typeface="+mj-ea"/>
              <a:ea typeface="+mj-ea"/>
            </a:endParaRPr>
          </a:p>
        </p:txBody>
      </p:sp>
      <p:grpSp>
        <p:nvGrpSpPr>
          <p:cNvPr id="38" name="组合 37"/>
          <p:cNvGrpSpPr/>
          <p:nvPr/>
        </p:nvGrpSpPr>
        <p:grpSpPr>
          <a:xfrm>
            <a:off x="819807" y="2301766"/>
            <a:ext cx="10384663" cy="2774731"/>
            <a:chOff x="730911" y="2301766"/>
            <a:chExt cx="10384663" cy="2774731"/>
          </a:xfrm>
        </p:grpSpPr>
        <p:grpSp>
          <p:nvGrpSpPr>
            <p:cNvPr id="36" name="组合 35"/>
            <p:cNvGrpSpPr/>
            <p:nvPr/>
          </p:nvGrpSpPr>
          <p:grpSpPr>
            <a:xfrm>
              <a:off x="981381" y="2528218"/>
              <a:ext cx="10051447" cy="2321827"/>
              <a:chOff x="196139" y="2423835"/>
              <a:chExt cx="10051447" cy="2321827"/>
            </a:xfrm>
          </p:grpSpPr>
          <p:sp>
            <p:nvSpPr>
              <p:cNvPr id="2" name="矩形 1"/>
              <p:cNvSpPr/>
              <p:nvPr/>
            </p:nvSpPr>
            <p:spPr>
              <a:xfrm>
                <a:off x="3778413" y="3176002"/>
                <a:ext cx="6469173" cy="1569660"/>
              </a:xfrm>
              <a:prstGeom prst="rect">
                <a:avLst/>
              </a:prstGeom>
            </p:spPr>
            <p:txBody>
              <a:bodyPr wrap="square">
                <a:spAutoFit/>
              </a:bodyPr>
              <a:lstStyle/>
              <a:p>
                <a:pPr>
                  <a:lnSpc>
                    <a:spcPct val="120000"/>
                  </a:lnSpc>
                </a:pPr>
                <a:r>
                  <a:rPr lang="zh-CN" altLang="en-US" sz="2000" dirty="0"/>
                  <a:t>在引起注意的前提下，普通大众对品牌营销传播信息的接触“点到为止”，而品牌真正的潜在消费者的兴趣将被激发，在告知的基础上产生进一步了解品牌信息的需求，从而卷入品牌营销传播。</a:t>
                </a:r>
              </a:p>
            </p:txBody>
          </p:sp>
          <p:sp>
            <p:nvSpPr>
              <p:cNvPr id="34" name="文本框 33"/>
              <p:cNvSpPr txBox="1"/>
              <p:nvPr/>
            </p:nvSpPr>
            <p:spPr>
              <a:xfrm flipH="1">
                <a:off x="3778413" y="2423835"/>
                <a:ext cx="3113032" cy="830997"/>
              </a:xfrm>
              <a:prstGeom prst="rect">
                <a:avLst/>
              </a:prstGeom>
              <a:noFill/>
            </p:spPr>
            <p:txBody>
              <a:bodyPr wrap="square" rtlCol="0">
                <a:spAutoFit/>
              </a:bodyPr>
              <a:lstStyle/>
              <a:p>
                <a:r>
                  <a:rPr lang="en-US" altLang="zh-CN" sz="4800" dirty="0" smtClean="0">
                    <a:latin typeface="华文细黑" panose="02010600040101010101" pitchFamily="2" charset="-122"/>
                    <a:ea typeface="华文细黑" panose="02010600040101010101" pitchFamily="2" charset="-122"/>
                  </a:rPr>
                  <a:t>Interest</a:t>
                </a:r>
                <a:endParaRPr lang="zh-CN" altLang="en-US" sz="4800" dirty="0">
                  <a:latin typeface="华文细黑" panose="02010600040101010101" pitchFamily="2" charset="-122"/>
                  <a:ea typeface="华文细黑" panose="02010600040101010101" pitchFamily="2" charset="-122"/>
                </a:endParaRPr>
              </a:p>
            </p:txBody>
          </p:sp>
          <p:pic>
            <p:nvPicPr>
              <p:cNvPr id="35" name="图片 34"/>
              <p:cNvPicPr>
                <a:picLocks noChangeAspect="1"/>
              </p:cNvPicPr>
              <p:nvPr/>
            </p:nvPicPr>
            <p:blipFill rotWithShape="1">
              <a:blip r:embed="rId2" cstate="print"/>
              <a:srcRect t="25642" r="39156" b="20275"/>
              <a:stretch/>
            </p:blipFill>
            <p:spPr>
              <a:xfrm>
                <a:off x="196139" y="2554014"/>
                <a:ext cx="3477224" cy="2060576"/>
              </a:xfrm>
              <a:prstGeom prst="rect">
                <a:avLst/>
              </a:prstGeom>
            </p:spPr>
          </p:pic>
        </p:grpSp>
        <p:sp>
          <p:nvSpPr>
            <p:cNvPr id="37" name="矩形 36"/>
            <p:cNvSpPr/>
            <p:nvPr/>
          </p:nvSpPr>
          <p:spPr>
            <a:xfrm>
              <a:off x="730911" y="2301766"/>
              <a:ext cx="10384663" cy="277473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331431865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397966" y="150445"/>
            <a:ext cx="1906998" cy="884978"/>
            <a:chOff x="2819745" y="2857534"/>
            <a:chExt cx="1906998" cy="884978"/>
          </a:xfrm>
        </p:grpSpPr>
        <p:sp>
          <p:nvSpPr>
            <p:cNvPr id="5" name="文本框 4"/>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1</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6" name="直接连接符 5"/>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155992" y="3280847"/>
              <a:ext cx="1570751"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Attention</a:t>
              </a:r>
              <a:endParaRPr lang="zh-CN" altLang="en-US"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5331573" y="150445"/>
            <a:ext cx="1735360" cy="884978"/>
            <a:chOff x="4774669" y="2857534"/>
            <a:chExt cx="1735360" cy="884978"/>
          </a:xfrm>
        </p:grpSpPr>
        <p:grpSp>
          <p:nvGrpSpPr>
            <p:cNvPr id="9" name="组合 8"/>
            <p:cNvGrpSpPr/>
            <p:nvPr/>
          </p:nvGrpSpPr>
          <p:grpSpPr>
            <a:xfrm>
              <a:off x="4774669" y="2857534"/>
              <a:ext cx="697444" cy="884978"/>
              <a:chOff x="2707744" y="2857534"/>
              <a:chExt cx="697444" cy="884978"/>
            </a:xfrm>
          </p:grpSpPr>
          <p:sp>
            <p:nvSpPr>
              <p:cNvPr id="11" name="文本框 10"/>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2</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12" name="直接连接符 11"/>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bg1"/>
                  </a:solidFill>
                </a:endParaRPr>
              </a:p>
            </p:txBody>
          </p:sp>
        </p:grpSp>
        <p:sp>
          <p:nvSpPr>
            <p:cNvPr id="10" name="文本框 9"/>
            <p:cNvSpPr txBox="1"/>
            <p:nvPr/>
          </p:nvSpPr>
          <p:spPr>
            <a:xfrm>
              <a:off x="5213392" y="3280847"/>
              <a:ext cx="1296637" cy="461665"/>
            </a:xfrm>
            <a:prstGeom prst="rect">
              <a:avLst/>
            </a:prstGeom>
            <a:noFill/>
          </p:spPr>
          <p:txBody>
            <a:bodyPr wrap="none" rtlCol="0">
              <a:spAutoFit/>
            </a:bodyPr>
            <a:lstStyle/>
            <a:p>
              <a:r>
                <a:rPr lang="en-US" altLang="zh-CN" sz="2400" dirty="0" smtClean="0">
                  <a:solidFill>
                    <a:schemeClr val="bg1"/>
                  </a:solidFill>
                  <a:latin typeface="华文细黑" panose="02010600040101010101" pitchFamily="2" charset="-122"/>
                  <a:ea typeface="华文细黑" panose="02010600040101010101" pitchFamily="2" charset="-122"/>
                </a:rPr>
                <a:t>Interest</a:t>
              </a:r>
              <a:endParaRPr lang="en-US" altLang="zh-CN" sz="2400" dirty="0">
                <a:solidFill>
                  <a:schemeClr val="bg1"/>
                </a:solidFill>
                <a:latin typeface="华文细黑" panose="02010600040101010101" pitchFamily="2" charset="-122"/>
                <a:ea typeface="华文细黑" panose="02010600040101010101" pitchFamily="2" charset="-122"/>
              </a:endParaRPr>
            </a:p>
          </p:txBody>
        </p:sp>
      </p:grpSp>
      <p:grpSp>
        <p:nvGrpSpPr>
          <p:cNvPr id="14" name="组合 13"/>
          <p:cNvGrpSpPr/>
          <p:nvPr/>
        </p:nvGrpSpPr>
        <p:grpSpPr>
          <a:xfrm>
            <a:off x="7093542" y="150445"/>
            <a:ext cx="1666944" cy="884978"/>
            <a:chOff x="7060669" y="2857534"/>
            <a:chExt cx="1666944" cy="884978"/>
          </a:xfrm>
        </p:grpSpPr>
        <p:grpSp>
          <p:nvGrpSpPr>
            <p:cNvPr id="15" name="组合 14"/>
            <p:cNvGrpSpPr/>
            <p:nvPr/>
          </p:nvGrpSpPr>
          <p:grpSpPr>
            <a:xfrm>
              <a:off x="7060669" y="2857534"/>
              <a:ext cx="697444" cy="884978"/>
              <a:chOff x="2707744" y="2857534"/>
              <a:chExt cx="697444" cy="884978"/>
            </a:xfrm>
          </p:grpSpPr>
          <p:sp>
            <p:nvSpPr>
              <p:cNvPr id="17" name="文本框 16"/>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3</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8" name="直接连接符 17"/>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6" name="文本框 15"/>
            <p:cNvSpPr txBox="1"/>
            <p:nvPr/>
          </p:nvSpPr>
          <p:spPr>
            <a:xfrm>
              <a:off x="7499392" y="3280847"/>
              <a:ext cx="1228221"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Search</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0" name="组合 19"/>
          <p:cNvGrpSpPr/>
          <p:nvPr/>
        </p:nvGrpSpPr>
        <p:grpSpPr>
          <a:xfrm>
            <a:off x="8787095" y="150445"/>
            <a:ext cx="1604427" cy="884978"/>
            <a:chOff x="7060669" y="2857534"/>
            <a:chExt cx="1604427" cy="884978"/>
          </a:xfrm>
        </p:grpSpPr>
        <p:grpSp>
          <p:nvGrpSpPr>
            <p:cNvPr id="21" name="组合 20"/>
            <p:cNvGrpSpPr/>
            <p:nvPr/>
          </p:nvGrpSpPr>
          <p:grpSpPr>
            <a:xfrm>
              <a:off x="7060669" y="2857534"/>
              <a:ext cx="697444" cy="884978"/>
              <a:chOff x="2707744" y="2857534"/>
              <a:chExt cx="697444" cy="884978"/>
            </a:xfrm>
          </p:grpSpPr>
          <p:sp>
            <p:nvSpPr>
              <p:cNvPr id="23" name="文本框 22"/>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4</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24" name="直接连接符 23"/>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2" name="文本框 21"/>
            <p:cNvSpPr txBox="1"/>
            <p:nvPr/>
          </p:nvSpPr>
          <p:spPr>
            <a:xfrm>
              <a:off x="7499392" y="3280847"/>
              <a:ext cx="1165704"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Action</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6" name="组合 25"/>
          <p:cNvGrpSpPr/>
          <p:nvPr/>
        </p:nvGrpSpPr>
        <p:grpSpPr>
          <a:xfrm>
            <a:off x="10418130" y="150445"/>
            <a:ext cx="1468172" cy="884978"/>
            <a:chOff x="7060669" y="2857534"/>
            <a:chExt cx="1468172" cy="884978"/>
          </a:xfrm>
        </p:grpSpPr>
        <p:grpSp>
          <p:nvGrpSpPr>
            <p:cNvPr id="27" name="组合 26"/>
            <p:cNvGrpSpPr/>
            <p:nvPr/>
          </p:nvGrpSpPr>
          <p:grpSpPr>
            <a:xfrm>
              <a:off x="7060669" y="2857534"/>
              <a:ext cx="697444" cy="884978"/>
              <a:chOff x="2707744" y="2857534"/>
              <a:chExt cx="697444" cy="884978"/>
            </a:xfrm>
          </p:grpSpPr>
          <p:sp>
            <p:nvSpPr>
              <p:cNvPr id="29" name="文本框 28"/>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5</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30" name="直接连接符 29"/>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8" name="文本框 27"/>
            <p:cNvSpPr txBox="1"/>
            <p:nvPr/>
          </p:nvSpPr>
          <p:spPr>
            <a:xfrm>
              <a:off x="7499392" y="3280847"/>
              <a:ext cx="1029449"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Share</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sp>
        <p:nvSpPr>
          <p:cNvPr id="33" name="文本框 32"/>
          <p:cNvSpPr txBox="1"/>
          <p:nvPr/>
        </p:nvSpPr>
        <p:spPr>
          <a:xfrm>
            <a:off x="402967" y="284732"/>
            <a:ext cx="2595582" cy="707886"/>
          </a:xfrm>
          <a:prstGeom prst="rect">
            <a:avLst/>
          </a:prstGeom>
          <a:noFill/>
        </p:spPr>
        <p:txBody>
          <a:bodyPr wrap="none" rtlCol="0">
            <a:spAutoFit/>
          </a:bodyPr>
          <a:lstStyle/>
          <a:p>
            <a:r>
              <a:rPr lang="en-US" altLang="zh-CN" sz="4000" dirty="0" smtClean="0">
                <a:solidFill>
                  <a:schemeClr val="bg1"/>
                </a:solidFill>
                <a:latin typeface="华文细黑" panose="02010600040101010101" pitchFamily="2" charset="-122"/>
                <a:ea typeface="华文细黑" panose="02010600040101010101" pitchFamily="2" charset="-122"/>
              </a:rPr>
              <a:t>AISAS</a:t>
            </a:r>
            <a:r>
              <a:rPr lang="zh-CN" altLang="en-US" sz="4000" dirty="0" smtClean="0">
                <a:solidFill>
                  <a:schemeClr val="bg1"/>
                </a:solidFill>
                <a:latin typeface="+mj-ea"/>
                <a:ea typeface="+mj-ea"/>
              </a:rPr>
              <a:t>分析</a:t>
            </a:r>
            <a:endParaRPr lang="zh-CN" altLang="en-US" sz="4000" dirty="0">
              <a:solidFill>
                <a:schemeClr val="bg1"/>
              </a:solidFill>
              <a:latin typeface="+mj-ea"/>
              <a:ea typeface="+mj-ea"/>
            </a:endParaRPr>
          </a:p>
        </p:txBody>
      </p:sp>
      <p:grpSp>
        <p:nvGrpSpPr>
          <p:cNvPr id="43" name="组合 42"/>
          <p:cNvGrpSpPr/>
          <p:nvPr/>
        </p:nvGrpSpPr>
        <p:grpSpPr>
          <a:xfrm>
            <a:off x="2127059" y="2600872"/>
            <a:ext cx="7937883" cy="2101932"/>
            <a:chOff x="1996233" y="2995010"/>
            <a:chExt cx="7937883" cy="2101932"/>
          </a:xfrm>
        </p:grpSpPr>
        <p:sp>
          <p:nvSpPr>
            <p:cNvPr id="39" name="矩形 38"/>
            <p:cNvSpPr/>
            <p:nvPr/>
          </p:nvSpPr>
          <p:spPr>
            <a:xfrm>
              <a:off x="2480441" y="3172286"/>
              <a:ext cx="7231118" cy="1421928"/>
            </a:xfrm>
            <a:prstGeom prst="rect">
              <a:avLst/>
            </a:prstGeom>
          </p:spPr>
          <p:txBody>
            <a:bodyPr wrap="square">
              <a:spAutoFit/>
            </a:bodyPr>
            <a:lstStyle/>
            <a:p>
              <a:pPr>
                <a:lnSpc>
                  <a:spcPct val="120000"/>
                </a:lnSpc>
              </a:pPr>
              <a:r>
                <a:rPr lang="zh-CN" altLang="en-US" sz="2400" dirty="0"/>
                <a:t>消费者在生活中遇到某个产品，第一眼留下印象的价格将在此后对购买这一产品的出价意愿产生长期影响，这个价格或者说印象，被称为“锚”。</a:t>
              </a:r>
            </a:p>
          </p:txBody>
        </p:sp>
        <p:pic>
          <p:nvPicPr>
            <p:cNvPr id="40" name="图片 39"/>
            <p:cNvPicPr>
              <a:picLocks noChangeAspect="1"/>
            </p:cNvPicPr>
            <p:nvPr/>
          </p:nvPicPr>
          <p:blipFill rotWithShape="1">
            <a:blip r:embed="rId2" cstate="print"/>
            <a:srcRect l="30925" t="17844" r="29118" b="51487"/>
            <a:stretch/>
          </p:blipFill>
          <p:spPr>
            <a:xfrm>
              <a:off x="1996233" y="2995010"/>
              <a:ext cx="562707" cy="590843"/>
            </a:xfrm>
            <a:prstGeom prst="rect">
              <a:avLst/>
            </a:prstGeom>
          </p:spPr>
        </p:pic>
        <p:pic>
          <p:nvPicPr>
            <p:cNvPr id="41" name="图片 40"/>
            <p:cNvPicPr>
              <a:picLocks noChangeAspect="1"/>
            </p:cNvPicPr>
            <p:nvPr/>
          </p:nvPicPr>
          <p:blipFill rotWithShape="1">
            <a:blip r:embed="rId2" cstate="print"/>
            <a:srcRect l="30925" t="17844" r="29118" b="51487"/>
            <a:stretch/>
          </p:blipFill>
          <p:spPr>
            <a:xfrm flipH="1">
              <a:off x="9203185" y="4003371"/>
              <a:ext cx="562707" cy="590843"/>
            </a:xfrm>
            <a:prstGeom prst="rect">
              <a:avLst/>
            </a:prstGeom>
          </p:spPr>
        </p:pic>
        <p:sp>
          <p:nvSpPr>
            <p:cNvPr id="42" name="矩形 41"/>
            <p:cNvSpPr/>
            <p:nvPr/>
          </p:nvSpPr>
          <p:spPr>
            <a:xfrm>
              <a:off x="6609167" y="4727610"/>
              <a:ext cx="3324949" cy="369332"/>
            </a:xfrm>
            <a:prstGeom prst="rect">
              <a:avLst/>
            </a:prstGeom>
          </p:spPr>
          <p:txBody>
            <a:bodyPr wrap="none">
              <a:spAutoFit/>
            </a:bodyPr>
            <a:lstStyle/>
            <a:p>
              <a:r>
                <a:rPr lang="en-US" altLang="zh-CN" dirty="0"/>
                <a:t>——</a:t>
              </a:r>
              <a:r>
                <a:rPr lang="zh-CN" altLang="en-US" dirty="0"/>
                <a:t>丹</a:t>
              </a:r>
              <a:r>
                <a:rPr lang="en-US" altLang="zh-CN" dirty="0"/>
                <a:t>•</a:t>
              </a:r>
              <a:r>
                <a:rPr lang="zh-CN" altLang="en-US" dirty="0"/>
                <a:t>艾瑞里</a:t>
              </a:r>
              <a:r>
                <a:rPr lang="en-US" altLang="zh-CN" dirty="0"/>
                <a:t>《</a:t>
              </a:r>
              <a:r>
                <a:rPr lang="zh-CN" altLang="en-US" dirty="0"/>
                <a:t>怪诞行为学</a:t>
              </a:r>
              <a:r>
                <a:rPr lang="en-US" altLang="zh-CN" dirty="0"/>
                <a:t>》</a:t>
              </a:r>
              <a:endParaRPr lang="zh-CN" altLang="en-US" dirty="0"/>
            </a:p>
          </p:txBody>
        </p:sp>
      </p:grpSp>
    </p:spTree>
    <p:extLst>
      <p:ext uri="{BB962C8B-B14F-4D97-AF65-F5344CB8AC3E}">
        <p14:creationId xmlns:p14="http://schemas.microsoft.com/office/powerpoint/2010/main" xmlns="" val="3365588428"/>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397966" y="150445"/>
            <a:ext cx="1906998" cy="884978"/>
            <a:chOff x="2819745" y="2857534"/>
            <a:chExt cx="1906998" cy="884978"/>
          </a:xfrm>
        </p:grpSpPr>
        <p:sp>
          <p:nvSpPr>
            <p:cNvPr id="5" name="文本框 4"/>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1</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6" name="直接连接符 5"/>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155992" y="3280847"/>
              <a:ext cx="1570751"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Attention</a:t>
              </a:r>
              <a:endParaRPr lang="zh-CN" altLang="en-US"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5331573" y="150445"/>
            <a:ext cx="1735360" cy="884978"/>
            <a:chOff x="4774669" y="2857534"/>
            <a:chExt cx="1735360" cy="884978"/>
          </a:xfrm>
        </p:grpSpPr>
        <p:grpSp>
          <p:nvGrpSpPr>
            <p:cNvPr id="9" name="组合 8"/>
            <p:cNvGrpSpPr/>
            <p:nvPr/>
          </p:nvGrpSpPr>
          <p:grpSpPr>
            <a:xfrm>
              <a:off x="4774669" y="2857534"/>
              <a:ext cx="697444" cy="884978"/>
              <a:chOff x="2707744" y="2857534"/>
              <a:chExt cx="697444" cy="884978"/>
            </a:xfrm>
          </p:grpSpPr>
          <p:sp>
            <p:nvSpPr>
              <p:cNvPr id="11" name="文本框 10"/>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2</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12" name="直接连接符 11"/>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bg1"/>
                  </a:solidFill>
                </a:endParaRPr>
              </a:p>
            </p:txBody>
          </p:sp>
        </p:grpSp>
        <p:sp>
          <p:nvSpPr>
            <p:cNvPr id="10" name="文本框 9"/>
            <p:cNvSpPr txBox="1"/>
            <p:nvPr/>
          </p:nvSpPr>
          <p:spPr>
            <a:xfrm>
              <a:off x="5213392" y="3280847"/>
              <a:ext cx="1296637" cy="461665"/>
            </a:xfrm>
            <a:prstGeom prst="rect">
              <a:avLst/>
            </a:prstGeom>
            <a:noFill/>
          </p:spPr>
          <p:txBody>
            <a:bodyPr wrap="none" rtlCol="0">
              <a:spAutoFit/>
            </a:bodyPr>
            <a:lstStyle/>
            <a:p>
              <a:r>
                <a:rPr lang="en-US" altLang="zh-CN" sz="2400" dirty="0" smtClean="0">
                  <a:solidFill>
                    <a:schemeClr val="bg1"/>
                  </a:solidFill>
                  <a:latin typeface="华文细黑" panose="02010600040101010101" pitchFamily="2" charset="-122"/>
                  <a:ea typeface="华文细黑" panose="02010600040101010101" pitchFamily="2" charset="-122"/>
                </a:rPr>
                <a:t>Interest</a:t>
              </a:r>
              <a:endParaRPr lang="en-US" altLang="zh-CN" sz="2400" dirty="0">
                <a:solidFill>
                  <a:schemeClr val="bg1"/>
                </a:solidFill>
                <a:latin typeface="华文细黑" panose="02010600040101010101" pitchFamily="2" charset="-122"/>
                <a:ea typeface="华文细黑" panose="02010600040101010101" pitchFamily="2" charset="-122"/>
              </a:endParaRPr>
            </a:p>
          </p:txBody>
        </p:sp>
      </p:grpSp>
      <p:grpSp>
        <p:nvGrpSpPr>
          <p:cNvPr id="14" name="组合 13"/>
          <p:cNvGrpSpPr/>
          <p:nvPr/>
        </p:nvGrpSpPr>
        <p:grpSpPr>
          <a:xfrm>
            <a:off x="7093542" y="150445"/>
            <a:ext cx="1666944" cy="884978"/>
            <a:chOff x="7060669" y="2857534"/>
            <a:chExt cx="1666944" cy="884978"/>
          </a:xfrm>
        </p:grpSpPr>
        <p:grpSp>
          <p:nvGrpSpPr>
            <p:cNvPr id="15" name="组合 14"/>
            <p:cNvGrpSpPr/>
            <p:nvPr/>
          </p:nvGrpSpPr>
          <p:grpSpPr>
            <a:xfrm>
              <a:off x="7060669" y="2857534"/>
              <a:ext cx="697444" cy="884978"/>
              <a:chOff x="2707744" y="2857534"/>
              <a:chExt cx="697444" cy="884978"/>
            </a:xfrm>
          </p:grpSpPr>
          <p:sp>
            <p:nvSpPr>
              <p:cNvPr id="17" name="文本框 16"/>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3</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8" name="直接连接符 17"/>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6" name="文本框 15"/>
            <p:cNvSpPr txBox="1"/>
            <p:nvPr/>
          </p:nvSpPr>
          <p:spPr>
            <a:xfrm>
              <a:off x="7499392" y="3280847"/>
              <a:ext cx="1228221"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Search</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0" name="组合 19"/>
          <p:cNvGrpSpPr/>
          <p:nvPr/>
        </p:nvGrpSpPr>
        <p:grpSpPr>
          <a:xfrm>
            <a:off x="8787095" y="150445"/>
            <a:ext cx="1604427" cy="884978"/>
            <a:chOff x="7060669" y="2857534"/>
            <a:chExt cx="1604427" cy="884978"/>
          </a:xfrm>
        </p:grpSpPr>
        <p:grpSp>
          <p:nvGrpSpPr>
            <p:cNvPr id="21" name="组合 20"/>
            <p:cNvGrpSpPr/>
            <p:nvPr/>
          </p:nvGrpSpPr>
          <p:grpSpPr>
            <a:xfrm>
              <a:off x="7060669" y="2857534"/>
              <a:ext cx="697444" cy="884978"/>
              <a:chOff x="2707744" y="2857534"/>
              <a:chExt cx="697444" cy="884978"/>
            </a:xfrm>
          </p:grpSpPr>
          <p:sp>
            <p:nvSpPr>
              <p:cNvPr id="23" name="文本框 22"/>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4</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24" name="直接连接符 23"/>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2" name="文本框 21"/>
            <p:cNvSpPr txBox="1"/>
            <p:nvPr/>
          </p:nvSpPr>
          <p:spPr>
            <a:xfrm>
              <a:off x="7499392" y="3280847"/>
              <a:ext cx="1165704"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Action</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6" name="组合 25"/>
          <p:cNvGrpSpPr/>
          <p:nvPr/>
        </p:nvGrpSpPr>
        <p:grpSpPr>
          <a:xfrm>
            <a:off x="10418130" y="150445"/>
            <a:ext cx="1468172" cy="884978"/>
            <a:chOff x="7060669" y="2857534"/>
            <a:chExt cx="1468172" cy="884978"/>
          </a:xfrm>
        </p:grpSpPr>
        <p:grpSp>
          <p:nvGrpSpPr>
            <p:cNvPr id="27" name="组合 26"/>
            <p:cNvGrpSpPr/>
            <p:nvPr/>
          </p:nvGrpSpPr>
          <p:grpSpPr>
            <a:xfrm>
              <a:off x="7060669" y="2857534"/>
              <a:ext cx="697444" cy="884978"/>
              <a:chOff x="2707744" y="2857534"/>
              <a:chExt cx="697444" cy="884978"/>
            </a:xfrm>
          </p:grpSpPr>
          <p:sp>
            <p:nvSpPr>
              <p:cNvPr id="29" name="文本框 28"/>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5</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30" name="直接连接符 29"/>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8" name="文本框 27"/>
            <p:cNvSpPr txBox="1"/>
            <p:nvPr/>
          </p:nvSpPr>
          <p:spPr>
            <a:xfrm>
              <a:off x="7499392" y="3280847"/>
              <a:ext cx="1029449"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Share</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sp>
        <p:nvSpPr>
          <p:cNvPr id="33" name="文本框 32"/>
          <p:cNvSpPr txBox="1"/>
          <p:nvPr/>
        </p:nvSpPr>
        <p:spPr>
          <a:xfrm>
            <a:off x="402967" y="284732"/>
            <a:ext cx="2595582" cy="707886"/>
          </a:xfrm>
          <a:prstGeom prst="rect">
            <a:avLst/>
          </a:prstGeom>
          <a:noFill/>
        </p:spPr>
        <p:txBody>
          <a:bodyPr wrap="none" rtlCol="0">
            <a:spAutoFit/>
          </a:bodyPr>
          <a:lstStyle/>
          <a:p>
            <a:r>
              <a:rPr lang="en-US" altLang="zh-CN" sz="4000" dirty="0" smtClean="0">
                <a:solidFill>
                  <a:schemeClr val="bg1"/>
                </a:solidFill>
                <a:latin typeface="华文细黑" panose="02010600040101010101" pitchFamily="2" charset="-122"/>
                <a:ea typeface="华文细黑" panose="02010600040101010101" pitchFamily="2" charset="-122"/>
              </a:rPr>
              <a:t>AISAS</a:t>
            </a:r>
            <a:r>
              <a:rPr lang="zh-CN" altLang="en-US" sz="4000" dirty="0" smtClean="0">
                <a:solidFill>
                  <a:schemeClr val="bg1"/>
                </a:solidFill>
                <a:latin typeface="+mj-ea"/>
                <a:ea typeface="+mj-ea"/>
              </a:rPr>
              <a:t>分析</a:t>
            </a:r>
            <a:endParaRPr lang="zh-CN" altLang="en-US" sz="4000" dirty="0">
              <a:solidFill>
                <a:schemeClr val="bg1"/>
              </a:solidFill>
              <a:latin typeface="+mj-ea"/>
              <a:ea typeface="+mj-ea"/>
            </a:endParaRPr>
          </a:p>
        </p:txBody>
      </p:sp>
      <p:grpSp>
        <p:nvGrpSpPr>
          <p:cNvPr id="54" name="组合 53"/>
          <p:cNvGrpSpPr/>
          <p:nvPr/>
        </p:nvGrpSpPr>
        <p:grpSpPr>
          <a:xfrm>
            <a:off x="2311650" y="1677913"/>
            <a:ext cx="7568700" cy="4691355"/>
            <a:chOff x="2239970" y="1756743"/>
            <a:chExt cx="7568700" cy="4691355"/>
          </a:xfrm>
        </p:grpSpPr>
        <p:grpSp>
          <p:nvGrpSpPr>
            <p:cNvPr id="52" name="组合 51"/>
            <p:cNvGrpSpPr/>
            <p:nvPr/>
          </p:nvGrpSpPr>
          <p:grpSpPr>
            <a:xfrm>
              <a:off x="2239970" y="1756743"/>
              <a:ext cx="7439169" cy="2057998"/>
              <a:chOff x="2239970" y="1756743"/>
              <a:chExt cx="7439169" cy="2057998"/>
            </a:xfrm>
          </p:grpSpPr>
          <p:grpSp>
            <p:nvGrpSpPr>
              <p:cNvPr id="38" name="组合 37"/>
              <p:cNvGrpSpPr/>
              <p:nvPr/>
            </p:nvGrpSpPr>
            <p:grpSpPr>
              <a:xfrm>
                <a:off x="2239970" y="1756743"/>
                <a:ext cx="2595582" cy="2057998"/>
                <a:chOff x="402967" y="1700240"/>
                <a:chExt cx="2595582" cy="2057998"/>
              </a:xfrm>
            </p:grpSpPr>
            <p:pic>
              <p:nvPicPr>
                <p:cNvPr id="36" name="图片 35"/>
                <p:cNvPicPr>
                  <a:picLocks noChangeAspect="1"/>
                </p:cNvPicPr>
                <p:nvPr/>
              </p:nvPicPr>
              <p:blipFill>
                <a:blip r:embed="rId2" cstate="print"/>
                <a:stretch>
                  <a:fillRect/>
                </a:stretch>
              </p:blipFill>
              <p:spPr>
                <a:xfrm>
                  <a:off x="402967" y="1700240"/>
                  <a:ext cx="2595582" cy="2025264"/>
                </a:xfrm>
                <a:prstGeom prst="rect">
                  <a:avLst/>
                </a:prstGeom>
              </p:spPr>
            </p:pic>
            <p:sp>
              <p:nvSpPr>
                <p:cNvPr id="34" name="矩形 33"/>
                <p:cNvSpPr/>
                <p:nvPr/>
              </p:nvSpPr>
              <p:spPr>
                <a:xfrm>
                  <a:off x="788276" y="3235018"/>
                  <a:ext cx="2210273" cy="523220"/>
                </a:xfrm>
                <a:prstGeom prst="rect">
                  <a:avLst/>
                </a:prstGeom>
                <a:solidFill>
                  <a:srgbClr val="FFFFFF">
                    <a:alpha val="80000"/>
                  </a:srgbClr>
                </a:solidFill>
              </p:spPr>
              <p:txBody>
                <a:bodyPr wrap="square">
                  <a:spAutoFit/>
                </a:bodyPr>
                <a:lstStyle/>
                <a:p>
                  <a:r>
                    <a:rPr lang="en-US" altLang="zh-CN" sz="2800" dirty="0" smtClean="0"/>
                    <a:t>5000</a:t>
                  </a:r>
                  <a:r>
                    <a:rPr lang="zh-CN" altLang="en-US" sz="2800" dirty="0"/>
                    <a:t>元左右</a:t>
                  </a:r>
                </a:p>
              </p:txBody>
            </p:sp>
          </p:grpSp>
          <p:sp>
            <p:nvSpPr>
              <p:cNvPr id="37" name="矩形 36"/>
              <p:cNvSpPr/>
              <p:nvPr/>
            </p:nvSpPr>
            <p:spPr>
              <a:xfrm>
                <a:off x="6878372" y="2446209"/>
                <a:ext cx="2800767" cy="1077218"/>
              </a:xfrm>
              <a:prstGeom prst="rect">
                <a:avLst/>
              </a:prstGeom>
            </p:spPr>
            <p:txBody>
              <a:bodyPr wrap="none">
                <a:spAutoFit/>
              </a:bodyPr>
              <a:lstStyle/>
              <a:p>
                <a:pPr algn="ctr"/>
                <a:r>
                  <a:rPr lang="zh-CN" altLang="en-US" sz="3200" b="1" dirty="0" smtClean="0">
                    <a:solidFill>
                      <a:schemeClr val="accent5"/>
                    </a:solidFill>
                  </a:rPr>
                  <a:t>高配智能机</a:t>
                </a:r>
                <a:endParaRPr lang="en-US" altLang="zh-CN" sz="3200" b="1" dirty="0" smtClean="0">
                  <a:solidFill>
                    <a:schemeClr val="accent5"/>
                  </a:solidFill>
                </a:endParaRPr>
              </a:p>
              <a:p>
                <a:pPr algn="ctr"/>
                <a:r>
                  <a:rPr lang="en-US" altLang="zh-CN" sz="3200" b="1" dirty="0" smtClean="0">
                    <a:solidFill>
                      <a:schemeClr val="accent5"/>
                    </a:solidFill>
                  </a:rPr>
                  <a:t>3000-4000</a:t>
                </a:r>
                <a:r>
                  <a:rPr lang="zh-CN" altLang="en-US" sz="3200" b="1" dirty="0">
                    <a:solidFill>
                      <a:schemeClr val="accent5"/>
                    </a:solidFill>
                  </a:rPr>
                  <a:t>元</a:t>
                </a:r>
              </a:p>
            </p:txBody>
          </p:sp>
          <p:sp>
            <p:nvSpPr>
              <p:cNvPr id="45" name="右箭头 44"/>
              <p:cNvSpPr/>
              <p:nvPr/>
            </p:nvSpPr>
            <p:spPr>
              <a:xfrm>
                <a:off x="5266861" y="2723745"/>
                <a:ext cx="1395381" cy="522146"/>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2745121" y="4367049"/>
              <a:ext cx="6985314" cy="2081049"/>
              <a:chOff x="2745121" y="4367049"/>
              <a:chExt cx="6985314" cy="2081049"/>
            </a:xfrm>
          </p:grpSpPr>
          <p:pic>
            <p:nvPicPr>
              <p:cNvPr id="46" name="图片 45"/>
              <p:cNvPicPr>
                <a:picLocks noChangeAspect="1"/>
              </p:cNvPicPr>
              <p:nvPr/>
            </p:nvPicPr>
            <p:blipFill>
              <a:blip r:embed="rId3" cstate="print"/>
              <a:stretch>
                <a:fillRect/>
              </a:stretch>
            </p:blipFill>
            <p:spPr>
              <a:xfrm>
                <a:off x="2745121" y="4367049"/>
                <a:ext cx="1978183" cy="2081049"/>
              </a:xfrm>
              <a:prstGeom prst="rect">
                <a:avLst/>
              </a:prstGeom>
            </p:spPr>
          </p:pic>
          <p:sp>
            <p:nvSpPr>
              <p:cNvPr id="48" name="右箭头 47"/>
              <p:cNvSpPr/>
              <p:nvPr/>
            </p:nvSpPr>
            <p:spPr>
              <a:xfrm>
                <a:off x="5266861" y="5146500"/>
                <a:ext cx="1395381" cy="522146"/>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6878372" y="4899742"/>
                <a:ext cx="2852063" cy="1015663"/>
              </a:xfrm>
              <a:prstGeom prst="rect">
                <a:avLst/>
              </a:prstGeom>
            </p:spPr>
            <p:txBody>
              <a:bodyPr wrap="none">
                <a:spAutoFit/>
              </a:bodyPr>
              <a:lstStyle/>
              <a:p>
                <a:pPr algn="ctr"/>
                <a:r>
                  <a:rPr lang="en-US" altLang="zh-CN" sz="6000" b="1" dirty="0" smtClean="0">
                    <a:solidFill>
                      <a:schemeClr val="accent2"/>
                    </a:solidFill>
                  </a:rPr>
                  <a:t>1999</a:t>
                </a:r>
                <a:r>
                  <a:rPr lang="zh-CN" altLang="en-US" sz="6000" b="1" dirty="0" smtClean="0">
                    <a:solidFill>
                      <a:schemeClr val="accent2"/>
                    </a:solidFill>
                  </a:rPr>
                  <a:t>元</a:t>
                </a:r>
                <a:endParaRPr lang="zh-CN" altLang="en-US" sz="6000" b="1" dirty="0">
                  <a:solidFill>
                    <a:schemeClr val="accent2"/>
                  </a:solidFill>
                </a:endParaRPr>
              </a:p>
            </p:txBody>
          </p:sp>
        </p:grpSp>
        <p:cxnSp>
          <p:nvCxnSpPr>
            <p:cNvPr id="51" name="直接连接符 50"/>
            <p:cNvCxnSpPr/>
            <p:nvPr/>
          </p:nvCxnSpPr>
          <p:spPr>
            <a:xfrm>
              <a:off x="2625279" y="4090895"/>
              <a:ext cx="718339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4293365231"/>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397966" y="150445"/>
            <a:ext cx="1906998" cy="884978"/>
            <a:chOff x="2819745" y="2857534"/>
            <a:chExt cx="1906998" cy="884978"/>
          </a:xfrm>
        </p:grpSpPr>
        <p:sp>
          <p:nvSpPr>
            <p:cNvPr id="5" name="文本框 4"/>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1</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6" name="直接连接符 5"/>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155992" y="3280847"/>
              <a:ext cx="1570751"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Attention</a:t>
              </a:r>
              <a:endParaRPr lang="zh-CN" altLang="en-US"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5331573" y="150445"/>
            <a:ext cx="1735360" cy="884978"/>
            <a:chOff x="4774669" y="2857534"/>
            <a:chExt cx="1735360" cy="884978"/>
          </a:xfrm>
        </p:grpSpPr>
        <p:grpSp>
          <p:nvGrpSpPr>
            <p:cNvPr id="9" name="组合 8"/>
            <p:cNvGrpSpPr/>
            <p:nvPr/>
          </p:nvGrpSpPr>
          <p:grpSpPr>
            <a:xfrm>
              <a:off x="4774669" y="2857534"/>
              <a:ext cx="697444" cy="884978"/>
              <a:chOff x="2707744" y="2857534"/>
              <a:chExt cx="697444" cy="884978"/>
            </a:xfrm>
          </p:grpSpPr>
          <p:sp>
            <p:nvSpPr>
              <p:cNvPr id="11" name="文本框 10"/>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2</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12" name="直接连接符 11"/>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bg1"/>
                  </a:solidFill>
                </a:endParaRPr>
              </a:p>
            </p:txBody>
          </p:sp>
        </p:grpSp>
        <p:sp>
          <p:nvSpPr>
            <p:cNvPr id="10" name="文本框 9"/>
            <p:cNvSpPr txBox="1"/>
            <p:nvPr/>
          </p:nvSpPr>
          <p:spPr>
            <a:xfrm>
              <a:off x="5213392" y="3280847"/>
              <a:ext cx="1296637" cy="461665"/>
            </a:xfrm>
            <a:prstGeom prst="rect">
              <a:avLst/>
            </a:prstGeom>
            <a:noFill/>
          </p:spPr>
          <p:txBody>
            <a:bodyPr wrap="none" rtlCol="0">
              <a:spAutoFit/>
            </a:bodyPr>
            <a:lstStyle/>
            <a:p>
              <a:r>
                <a:rPr lang="en-US" altLang="zh-CN" sz="2400" dirty="0" smtClean="0">
                  <a:solidFill>
                    <a:schemeClr val="bg1"/>
                  </a:solidFill>
                  <a:latin typeface="华文细黑" panose="02010600040101010101" pitchFamily="2" charset="-122"/>
                  <a:ea typeface="华文细黑" panose="02010600040101010101" pitchFamily="2" charset="-122"/>
                </a:rPr>
                <a:t>Interest</a:t>
              </a:r>
              <a:endParaRPr lang="en-US" altLang="zh-CN" sz="2400" dirty="0">
                <a:solidFill>
                  <a:schemeClr val="bg1"/>
                </a:solidFill>
                <a:latin typeface="华文细黑" panose="02010600040101010101" pitchFamily="2" charset="-122"/>
                <a:ea typeface="华文细黑" panose="02010600040101010101" pitchFamily="2" charset="-122"/>
              </a:endParaRPr>
            </a:p>
          </p:txBody>
        </p:sp>
      </p:grpSp>
      <p:grpSp>
        <p:nvGrpSpPr>
          <p:cNvPr id="14" name="组合 13"/>
          <p:cNvGrpSpPr/>
          <p:nvPr/>
        </p:nvGrpSpPr>
        <p:grpSpPr>
          <a:xfrm>
            <a:off x="7093542" y="150445"/>
            <a:ext cx="1666944" cy="884978"/>
            <a:chOff x="7060669" y="2857534"/>
            <a:chExt cx="1666944" cy="884978"/>
          </a:xfrm>
        </p:grpSpPr>
        <p:grpSp>
          <p:nvGrpSpPr>
            <p:cNvPr id="15" name="组合 14"/>
            <p:cNvGrpSpPr/>
            <p:nvPr/>
          </p:nvGrpSpPr>
          <p:grpSpPr>
            <a:xfrm>
              <a:off x="7060669" y="2857534"/>
              <a:ext cx="697444" cy="884978"/>
              <a:chOff x="2707744" y="2857534"/>
              <a:chExt cx="697444" cy="884978"/>
            </a:xfrm>
          </p:grpSpPr>
          <p:sp>
            <p:nvSpPr>
              <p:cNvPr id="17" name="文本框 16"/>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3</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8" name="直接连接符 17"/>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6" name="文本框 15"/>
            <p:cNvSpPr txBox="1"/>
            <p:nvPr/>
          </p:nvSpPr>
          <p:spPr>
            <a:xfrm>
              <a:off x="7499392" y="3280847"/>
              <a:ext cx="1228221"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Search</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0" name="组合 19"/>
          <p:cNvGrpSpPr/>
          <p:nvPr/>
        </p:nvGrpSpPr>
        <p:grpSpPr>
          <a:xfrm>
            <a:off x="8787095" y="150445"/>
            <a:ext cx="1604427" cy="884978"/>
            <a:chOff x="7060669" y="2857534"/>
            <a:chExt cx="1604427" cy="884978"/>
          </a:xfrm>
        </p:grpSpPr>
        <p:grpSp>
          <p:nvGrpSpPr>
            <p:cNvPr id="21" name="组合 20"/>
            <p:cNvGrpSpPr/>
            <p:nvPr/>
          </p:nvGrpSpPr>
          <p:grpSpPr>
            <a:xfrm>
              <a:off x="7060669" y="2857534"/>
              <a:ext cx="697444" cy="884978"/>
              <a:chOff x="2707744" y="2857534"/>
              <a:chExt cx="697444" cy="884978"/>
            </a:xfrm>
          </p:grpSpPr>
          <p:sp>
            <p:nvSpPr>
              <p:cNvPr id="23" name="文本框 22"/>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4</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24" name="直接连接符 23"/>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2" name="文本框 21"/>
            <p:cNvSpPr txBox="1"/>
            <p:nvPr/>
          </p:nvSpPr>
          <p:spPr>
            <a:xfrm>
              <a:off x="7499392" y="3280847"/>
              <a:ext cx="1165704"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Action</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6" name="组合 25"/>
          <p:cNvGrpSpPr/>
          <p:nvPr/>
        </p:nvGrpSpPr>
        <p:grpSpPr>
          <a:xfrm>
            <a:off x="10418130" y="150445"/>
            <a:ext cx="1468172" cy="884978"/>
            <a:chOff x="7060669" y="2857534"/>
            <a:chExt cx="1468172" cy="884978"/>
          </a:xfrm>
        </p:grpSpPr>
        <p:grpSp>
          <p:nvGrpSpPr>
            <p:cNvPr id="27" name="组合 26"/>
            <p:cNvGrpSpPr/>
            <p:nvPr/>
          </p:nvGrpSpPr>
          <p:grpSpPr>
            <a:xfrm>
              <a:off x="7060669" y="2857534"/>
              <a:ext cx="697444" cy="884978"/>
              <a:chOff x="2707744" y="2857534"/>
              <a:chExt cx="697444" cy="884978"/>
            </a:xfrm>
          </p:grpSpPr>
          <p:sp>
            <p:nvSpPr>
              <p:cNvPr id="29" name="文本框 28"/>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5</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30" name="直接连接符 29"/>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8" name="文本框 27"/>
            <p:cNvSpPr txBox="1"/>
            <p:nvPr/>
          </p:nvSpPr>
          <p:spPr>
            <a:xfrm>
              <a:off x="7499392" y="3280847"/>
              <a:ext cx="1029449"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Share</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sp>
        <p:nvSpPr>
          <p:cNvPr id="33" name="文本框 32"/>
          <p:cNvSpPr txBox="1"/>
          <p:nvPr/>
        </p:nvSpPr>
        <p:spPr>
          <a:xfrm>
            <a:off x="402967" y="284732"/>
            <a:ext cx="2595582" cy="707886"/>
          </a:xfrm>
          <a:prstGeom prst="rect">
            <a:avLst/>
          </a:prstGeom>
          <a:noFill/>
        </p:spPr>
        <p:txBody>
          <a:bodyPr wrap="none" rtlCol="0">
            <a:spAutoFit/>
          </a:bodyPr>
          <a:lstStyle/>
          <a:p>
            <a:r>
              <a:rPr lang="en-US" altLang="zh-CN" sz="4000" dirty="0" smtClean="0">
                <a:solidFill>
                  <a:schemeClr val="bg1"/>
                </a:solidFill>
                <a:latin typeface="华文细黑" panose="02010600040101010101" pitchFamily="2" charset="-122"/>
                <a:ea typeface="华文细黑" panose="02010600040101010101" pitchFamily="2" charset="-122"/>
              </a:rPr>
              <a:t>AISAS</a:t>
            </a:r>
            <a:r>
              <a:rPr lang="zh-CN" altLang="en-US" sz="4000" dirty="0" smtClean="0">
                <a:solidFill>
                  <a:schemeClr val="bg1"/>
                </a:solidFill>
                <a:latin typeface="+mj-ea"/>
                <a:ea typeface="+mj-ea"/>
              </a:rPr>
              <a:t>分析</a:t>
            </a:r>
            <a:endParaRPr lang="zh-CN" altLang="en-US" sz="4000" dirty="0">
              <a:solidFill>
                <a:schemeClr val="bg1"/>
              </a:solidFill>
              <a:latin typeface="+mj-ea"/>
              <a:ea typeface="+mj-ea"/>
            </a:endParaRPr>
          </a:p>
        </p:txBody>
      </p:sp>
      <p:grpSp>
        <p:nvGrpSpPr>
          <p:cNvPr id="39" name="组合 38"/>
          <p:cNvGrpSpPr/>
          <p:nvPr/>
        </p:nvGrpSpPr>
        <p:grpSpPr>
          <a:xfrm>
            <a:off x="2825639" y="4729225"/>
            <a:ext cx="6540722" cy="1342246"/>
            <a:chOff x="2717195" y="4319314"/>
            <a:chExt cx="6540722" cy="1342246"/>
          </a:xfrm>
        </p:grpSpPr>
        <p:sp>
          <p:nvSpPr>
            <p:cNvPr id="2" name="矩形 1"/>
            <p:cNvSpPr/>
            <p:nvPr/>
          </p:nvSpPr>
          <p:spPr>
            <a:xfrm>
              <a:off x="3139343" y="4430138"/>
              <a:ext cx="6096000" cy="830997"/>
            </a:xfrm>
            <a:prstGeom prst="rect">
              <a:avLst/>
            </a:prstGeom>
          </p:spPr>
          <p:txBody>
            <a:bodyPr>
              <a:spAutoFit/>
            </a:bodyPr>
            <a:lstStyle/>
            <a:p>
              <a:pPr>
                <a:lnSpc>
                  <a:spcPct val="120000"/>
                </a:lnSpc>
              </a:pPr>
              <a:r>
                <a:rPr lang="zh-CN" altLang="en-US" sz="2000" dirty="0"/>
                <a:t>初始的刺激越强，则后继的刺激应当更强，这样才能感知两者的区别。</a:t>
              </a:r>
            </a:p>
          </p:txBody>
        </p:sp>
        <p:pic>
          <p:nvPicPr>
            <p:cNvPr id="47" name="图片 46"/>
            <p:cNvPicPr>
              <a:picLocks noChangeAspect="1"/>
            </p:cNvPicPr>
            <p:nvPr/>
          </p:nvPicPr>
          <p:blipFill rotWithShape="1">
            <a:blip r:embed="rId2" cstate="print"/>
            <a:srcRect l="30925" t="17844" r="29118" b="51487"/>
            <a:stretch/>
          </p:blipFill>
          <p:spPr>
            <a:xfrm>
              <a:off x="2717195" y="4319314"/>
              <a:ext cx="562707" cy="590843"/>
            </a:xfrm>
            <a:prstGeom prst="rect">
              <a:avLst/>
            </a:prstGeom>
          </p:spPr>
        </p:pic>
        <p:pic>
          <p:nvPicPr>
            <p:cNvPr id="50" name="图片 49"/>
            <p:cNvPicPr>
              <a:picLocks noChangeAspect="1"/>
            </p:cNvPicPr>
            <p:nvPr/>
          </p:nvPicPr>
          <p:blipFill rotWithShape="1">
            <a:blip r:embed="rId2" cstate="print"/>
            <a:srcRect l="30925" t="17844" r="29118" b="51487"/>
            <a:stretch/>
          </p:blipFill>
          <p:spPr>
            <a:xfrm flipH="1">
              <a:off x="8663111" y="4781116"/>
              <a:ext cx="562707" cy="590843"/>
            </a:xfrm>
            <a:prstGeom prst="rect">
              <a:avLst/>
            </a:prstGeom>
          </p:spPr>
        </p:pic>
        <p:sp>
          <p:nvSpPr>
            <p:cNvPr id="55" name="矩形 54"/>
            <p:cNvSpPr/>
            <p:nvPr/>
          </p:nvSpPr>
          <p:spPr>
            <a:xfrm>
              <a:off x="7093542" y="5292228"/>
              <a:ext cx="2164375" cy="369332"/>
            </a:xfrm>
            <a:prstGeom prst="rect">
              <a:avLst/>
            </a:prstGeom>
          </p:spPr>
          <p:txBody>
            <a:bodyPr wrap="none">
              <a:spAutoFit/>
            </a:bodyPr>
            <a:lstStyle/>
            <a:p>
              <a:r>
                <a:rPr lang="en-US" altLang="zh-CN" dirty="0"/>
                <a:t>——Ernest Weber</a:t>
              </a:r>
              <a:endParaRPr lang="zh-CN" altLang="en-US" dirty="0"/>
            </a:p>
          </p:txBody>
        </p:sp>
      </p:grpSp>
      <p:pic>
        <p:nvPicPr>
          <p:cNvPr id="35" name="图片 34"/>
          <p:cNvPicPr>
            <a:picLocks noChangeAspect="1"/>
          </p:cNvPicPr>
          <p:nvPr/>
        </p:nvPicPr>
        <p:blipFill>
          <a:blip r:embed="rId3" cstate="print"/>
          <a:stretch>
            <a:fillRect/>
          </a:stretch>
        </p:blipFill>
        <p:spPr>
          <a:xfrm>
            <a:off x="2696828" y="1595119"/>
            <a:ext cx="6798345" cy="3040430"/>
          </a:xfrm>
          <a:prstGeom prst="rect">
            <a:avLst/>
          </a:prstGeom>
        </p:spPr>
      </p:pic>
    </p:spTree>
    <p:extLst>
      <p:ext uri="{BB962C8B-B14F-4D97-AF65-F5344CB8AC3E}">
        <p14:creationId xmlns:p14="http://schemas.microsoft.com/office/powerpoint/2010/main" xmlns="" val="4155316180"/>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601967" y="1677173"/>
            <a:ext cx="5234474" cy="335805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38335" y="1492898"/>
            <a:ext cx="9871787" cy="367626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563142" y="2756036"/>
            <a:ext cx="3312125" cy="1200329"/>
          </a:xfrm>
          <a:prstGeom prst="rect">
            <a:avLst/>
          </a:prstGeom>
          <a:noFill/>
        </p:spPr>
        <p:txBody>
          <a:bodyPr wrap="none" rtlCol="0">
            <a:spAutoFit/>
          </a:bodyPr>
          <a:lstStyle/>
          <a:p>
            <a:r>
              <a:rPr lang="en-US" altLang="zh-CN" sz="7200" dirty="0" smtClean="0">
                <a:solidFill>
                  <a:schemeClr val="bg1"/>
                </a:solidFill>
                <a:latin typeface="华文细黑" panose="02010600040101010101" pitchFamily="2" charset="-122"/>
                <a:ea typeface="华文细黑" panose="02010600040101010101" pitchFamily="2" charset="-122"/>
              </a:rPr>
              <a:t>Search</a:t>
            </a:r>
            <a:endParaRPr lang="zh-CN" altLang="en-US" sz="7200" dirty="0">
              <a:solidFill>
                <a:schemeClr val="bg1"/>
              </a:solidFill>
              <a:latin typeface="华文细黑" panose="02010600040101010101" pitchFamily="2" charset="-122"/>
              <a:ea typeface="华文细黑" panose="02010600040101010101" pitchFamily="2" charset="-122"/>
            </a:endParaRPr>
          </a:p>
        </p:txBody>
      </p:sp>
      <p:pic>
        <p:nvPicPr>
          <p:cNvPr id="3" name="图片 2"/>
          <p:cNvPicPr>
            <a:picLocks noChangeAspect="1"/>
          </p:cNvPicPr>
          <p:nvPr/>
        </p:nvPicPr>
        <p:blipFill rotWithShape="1">
          <a:blip r:embed="rId2" cstate="print"/>
          <a:srcRect l="35417" t="24830"/>
          <a:stretch/>
        </p:blipFill>
        <p:spPr>
          <a:xfrm>
            <a:off x="1317811" y="1677173"/>
            <a:ext cx="4325529" cy="3358056"/>
          </a:xfrm>
          <a:prstGeom prst="rect">
            <a:avLst/>
          </a:prstGeom>
        </p:spPr>
      </p:pic>
    </p:spTree>
    <p:extLst>
      <p:ext uri="{BB962C8B-B14F-4D97-AF65-F5344CB8AC3E}">
        <p14:creationId xmlns:p14="http://schemas.microsoft.com/office/powerpoint/2010/main" xmlns="" val="399688301"/>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2212754" y="5669788"/>
            <a:ext cx="7766492" cy="743204"/>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397966" y="150445"/>
            <a:ext cx="1906998" cy="884978"/>
            <a:chOff x="2819745" y="2857534"/>
            <a:chExt cx="1906998" cy="884978"/>
          </a:xfrm>
        </p:grpSpPr>
        <p:sp>
          <p:nvSpPr>
            <p:cNvPr id="5" name="文本框 4"/>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1</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6" name="直接连接符 5"/>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155992" y="3280847"/>
              <a:ext cx="1570751"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Attention</a:t>
              </a:r>
              <a:endParaRPr lang="zh-CN" altLang="en-US"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5331573" y="150445"/>
            <a:ext cx="1735360" cy="884978"/>
            <a:chOff x="4774669" y="2857534"/>
            <a:chExt cx="1735360" cy="884978"/>
          </a:xfrm>
        </p:grpSpPr>
        <p:grpSp>
          <p:nvGrpSpPr>
            <p:cNvPr id="9" name="组合 8"/>
            <p:cNvGrpSpPr/>
            <p:nvPr/>
          </p:nvGrpSpPr>
          <p:grpSpPr>
            <a:xfrm>
              <a:off x="4774669" y="2857534"/>
              <a:ext cx="697444" cy="884978"/>
              <a:chOff x="2707744" y="2857534"/>
              <a:chExt cx="697444" cy="884978"/>
            </a:xfrm>
          </p:grpSpPr>
          <p:sp>
            <p:nvSpPr>
              <p:cNvPr id="11" name="文本框 10"/>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2</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2" name="直接连接符 11"/>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0" name="文本框 9"/>
            <p:cNvSpPr txBox="1"/>
            <p:nvPr/>
          </p:nvSpPr>
          <p:spPr>
            <a:xfrm>
              <a:off x="5213392" y="3280847"/>
              <a:ext cx="1296637"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Interest</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14" name="组合 13"/>
          <p:cNvGrpSpPr/>
          <p:nvPr/>
        </p:nvGrpSpPr>
        <p:grpSpPr>
          <a:xfrm>
            <a:off x="7093542" y="150445"/>
            <a:ext cx="1666944" cy="884978"/>
            <a:chOff x="7060669" y="2857534"/>
            <a:chExt cx="1666944" cy="884978"/>
          </a:xfrm>
        </p:grpSpPr>
        <p:grpSp>
          <p:nvGrpSpPr>
            <p:cNvPr id="15" name="组合 14"/>
            <p:cNvGrpSpPr/>
            <p:nvPr/>
          </p:nvGrpSpPr>
          <p:grpSpPr>
            <a:xfrm>
              <a:off x="7060669" y="2857534"/>
              <a:ext cx="697444" cy="884978"/>
              <a:chOff x="2707744" y="2857534"/>
              <a:chExt cx="697444" cy="884978"/>
            </a:xfrm>
          </p:grpSpPr>
          <p:sp>
            <p:nvSpPr>
              <p:cNvPr id="17" name="文本框 16"/>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3</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18" name="直接连接符 17"/>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bg1"/>
                  </a:solidFill>
                </a:endParaRPr>
              </a:p>
            </p:txBody>
          </p:sp>
        </p:grpSp>
        <p:sp>
          <p:nvSpPr>
            <p:cNvPr id="16" name="文本框 15"/>
            <p:cNvSpPr txBox="1"/>
            <p:nvPr/>
          </p:nvSpPr>
          <p:spPr>
            <a:xfrm>
              <a:off x="7499392" y="3280847"/>
              <a:ext cx="1228221" cy="461665"/>
            </a:xfrm>
            <a:prstGeom prst="rect">
              <a:avLst/>
            </a:prstGeom>
            <a:noFill/>
          </p:spPr>
          <p:txBody>
            <a:bodyPr wrap="none" rtlCol="0">
              <a:spAutoFit/>
            </a:bodyPr>
            <a:lstStyle/>
            <a:p>
              <a:r>
                <a:rPr lang="en-US" altLang="zh-CN" sz="2400" dirty="0" smtClean="0">
                  <a:solidFill>
                    <a:schemeClr val="bg1"/>
                  </a:solidFill>
                  <a:latin typeface="华文细黑" panose="02010600040101010101" pitchFamily="2" charset="-122"/>
                  <a:ea typeface="华文细黑" panose="02010600040101010101" pitchFamily="2" charset="-122"/>
                </a:rPr>
                <a:t>Search</a:t>
              </a:r>
              <a:endParaRPr lang="en-US" altLang="zh-CN" sz="2400" dirty="0">
                <a:solidFill>
                  <a:schemeClr val="bg1"/>
                </a:solidFill>
                <a:latin typeface="华文细黑" panose="02010600040101010101" pitchFamily="2" charset="-122"/>
                <a:ea typeface="华文细黑" panose="02010600040101010101" pitchFamily="2" charset="-122"/>
              </a:endParaRPr>
            </a:p>
          </p:txBody>
        </p:sp>
      </p:grpSp>
      <p:grpSp>
        <p:nvGrpSpPr>
          <p:cNvPr id="20" name="组合 19"/>
          <p:cNvGrpSpPr/>
          <p:nvPr/>
        </p:nvGrpSpPr>
        <p:grpSpPr>
          <a:xfrm>
            <a:off x="8787095" y="150445"/>
            <a:ext cx="1604427" cy="884978"/>
            <a:chOff x="7060669" y="2857534"/>
            <a:chExt cx="1604427" cy="884978"/>
          </a:xfrm>
        </p:grpSpPr>
        <p:grpSp>
          <p:nvGrpSpPr>
            <p:cNvPr id="21" name="组合 20"/>
            <p:cNvGrpSpPr/>
            <p:nvPr/>
          </p:nvGrpSpPr>
          <p:grpSpPr>
            <a:xfrm>
              <a:off x="7060669" y="2857534"/>
              <a:ext cx="697444" cy="884978"/>
              <a:chOff x="2707744" y="2857534"/>
              <a:chExt cx="697444" cy="884978"/>
            </a:xfrm>
          </p:grpSpPr>
          <p:sp>
            <p:nvSpPr>
              <p:cNvPr id="23" name="文本框 22"/>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4</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24" name="直接连接符 23"/>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2" name="文本框 21"/>
            <p:cNvSpPr txBox="1"/>
            <p:nvPr/>
          </p:nvSpPr>
          <p:spPr>
            <a:xfrm>
              <a:off x="7499392" y="3280847"/>
              <a:ext cx="1165704"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Action</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6" name="组合 25"/>
          <p:cNvGrpSpPr/>
          <p:nvPr/>
        </p:nvGrpSpPr>
        <p:grpSpPr>
          <a:xfrm>
            <a:off x="10418130" y="150445"/>
            <a:ext cx="1468172" cy="884978"/>
            <a:chOff x="7060669" y="2857534"/>
            <a:chExt cx="1468172" cy="884978"/>
          </a:xfrm>
        </p:grpSpPr>
        <p:grpSp>
          <p:nvGrpSpPr>
            <p:cNvPr id="27" name="组合 26"/>
            <p:cNvGrpSpPr/>
            <p:nvPr/>
          </p:nvGrpSpPr>
          <p:grpSpPr>
            <a:xfrm>
              <a:off x="7060669" y="2857534"/>
              <a:ext cx="697444" cy="884978"/>
              <a:chOff x="2707744" y="2857534"/>
              <a:chExt cx="697444" cy="884978"/>
            </a:xfrm>
          </p:grpSpPr>
          <p:sp>
            <p:nvSpPr>
              <p:cNvPr id="29" name="文本框 28"/>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5</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30" name="直接连接符 29"/>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8" name="文本框 27"/>
            <p:cNvSpPr txBox="1"/>
            <p:nvPr/>
          </p:nvSpPr>
          <p:spPr>
            <a:xfrm>
              <a:off x="7499392" y="3280847"/>
              <a:ext cx="1029449"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Share</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sp>
        <p:nvSpPr>
          <p:cNvPr id="33" name="文本框 32"/>
          <p:cNvSpPr txBox="1"/>
          <p:nvPr/>
        </p:nvSpPr>
        <p:spPr>
          <a:xfrm>
            <a:off x="402967" y="284732"/>
            <a:ext cx="2595582" cy="707886"/>
          </a:xfrm>
          <a:prstGeom prst="rect">
            <a:avLst/>
          </a:prstGeom>
          <a:noFill/>
        </p:spPr>
        <p:txBody>
          <a:bodyPr wrap="none" rtlCol="0">
            <a:spAutoFit/>
          </a:bodyPr>
          <a:lstStyle/>
          <a:p>
            <a:r>
              <a:rPr lang="en-US" altLang="zh-CN" sz="4000" dirty="0" smtClean="0">
                <a:solidFill>
                  <a:schemeClr val="bg1"/>
                </a:solidFill>
                <a:latin typeface="华文细黑" panose="02010600040101010101" pitchFamily="2" charset="-122"/>
                <a:ea typeface="华文细黑" panose="02010600040101010101" pitchFamily="2" charset="-122"/>
              </a:rPr>
              <a:t>AISAS</a:t>
            </a:r>
            <a:r>
              <a:rPr lang="zh-CN" altLang="en-US" sz="4000" dirty="0" smtClean="0">
                <a:solidFill>
                  <a:schemeClr val="bg1"/>
                </a:solidFill>
                <a:latin typeface="+mj-ea"/>
                <a:ea typeface="+mj-ea"/>
              </a:rPr>
              <a:t>分析</a:t>
            </a:r>
            <a:endParaRPr lang="zh-CN" altLang="en-US" sz="4000" dirty="0">
              <a:solidFill>
                <a:schemeClr val="bg1"/>
              </a:solidFill>
              <a:latin typeface="+mj-ea"/>
              <a:ea typeface="+mj-ea"/>
            </a:endParaRPr>
          </a:p>
        </p:txBody>
      </p:sp>
      <p:grpSp>
        <p:nvGrpSpPr>
          <p:cNvPr id="38" name="组合 37"/>
          <p:cNvGrpSpPr/>
          <p:nvPr/>
        </p:nvGrpSpPr>
        <p:grpSpPr>
          <a:xfrm>
            <a:off x="2212754" y="1884143"/>
            <a:ext cx="7766492" cy="3708839"/>
            <a:chOff x="245563" y="1884143"/>
            <a:chExt cx="7766492" cy="3708839"/>
          </a:xfrm>
        </p:grpSpPr>
        <p:pic>
          <p:nvPicPr>
            <p:cNvPr id="35" name="图片 34"/>
            <p:cNvPicPr>
              <a:picLocks noChangeAspect="1"/>
            </p:cNvPicPr>
            <p:nvPr/>
          </p:nvPicPr>
          <p:blipFill>
            <a:blip r:embed="rId2" cstate="print"/>
            <a:stretch>
              <a:fillRect/>
            </a:stretch>
          </p:blipFill>
          <p:spPr>
            <a:xfrm>
              <a:off x="245563" y="1884143"/>
              <a:ext cx="4504912" cy="3708839"/>
            </a:xfrm>
            <a:prstGeom prst="rect">
              <a:avLst/>
            </a:prstGeom>
          </p:spPr>
        </p:pic>
        <p:pic>
          <p:nvPicPr>
            <p:cNvPr id="36" name="图片 35"/>
            <p:cNvPicPr>
              <a:picLocks noChangeAspect="1"/>
            </p:cNvPicPr>
            <p:nvPr/>
          </p:nvPicPr>
          <p:blipFill>
            <a:blip r:embed="rId3" cstate="print"/>
            <a:stretch>
              <a:fillRect/>
            </a:stretch>
          </p:blipFill>
          <p:spPr>
            <a:xfrm>
              <a:off x="4750475" y="1884143"/>
              <a:ext cx="3261580" cy="1800000"/>
            </a:xfrm>
            <a:prstGeom prst="rect">
              <a:avLst/>
            </a:prstGeom>
          </p:spPr>
        </p:pic>
        <p:pic>
          <p:nvPicPr>
            <p:cNvPr id="37" name="图片 36"/>
            <p:cNvPicPr>
              <a:picLocks noChangeAspect="1"/>
            </p:cNvPicPr>
            <p:nvPr/>
          </p:nvPicPr>
          <p:blipFill rotWithShape="1">
            <a:blip r:embed="rId4" cstate="print"/>
            <a:srcRect t="6263" b="9341"/>
            <a:stretch/>
          </p:blipFill>
          <p:spPr>
            <a:xfrm>
              <a:off x="4750475" y="3760949"/>
              <a:ext cx="3261580" cy="1755227"/>
            </a:xfrm>
            <a:prstGeom prst="rect">
              <a:avLst/>
            </a:prstGeom>
          </p:spPr>
        </p:pic>
      </p:grpSp>
      <p:sp>
        <p:nvSpPr>
          <p:cNvPr id="39" name="文本框 38"/>
          <p:cNvSpPr txBox="1"/>
          <p:nvPr/>
        </p:nvSpPr>
        <p:spPr>
          <a:xfrm>
            <a:off x="5182930" y="5771579"/>
            <a:ext cx="1826141" cy="584775"/>
          </a:xfrm>
          <a:prstGeom prst="rect">
            <a:avLst/>
          </a:prstGeom>
          <a:noFill/>
        </p:spPr>
        <p:txBody>
          <a:bodyPr wrap="none" rtlCol="0">
            <a:spAutoFit/>
          </a:bodyPr>
          <a:lstStyle/>
          <a:p>
            <a:r>
              <a:rPr lang="zh-CN" altLang="en-US" sz="3200" dirty="0" smtClean="0">
                <a:solidFill>
                  <a:schemeClr val="bg1"/>
                </a:solidFill>
              </a:rPr>
              <a:t>小米官网</a:t>
            </a:r>
            <a:endParaRPr lang="zh-CN" altLang="en-US" sz="3200" dirty="0">
              <a:solidFill>
                <a:schemeClr val="bg1"/>
              </a:solidFill>
            </a:endParaRPr>
          </a:p>
        </p:txBody>
      </p:sp>
    </p:spTree>
    <p:extLst>
      <p:ext uri="{BB962C8B-B14F-4D97-AF65-F5344CB8AC3E}">
        <p14:creationId xmlns:p14="http://schemas.microsoft.com/office/powerpoint/2010/main" xmlns="" val="2486962309"/>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397966" y="150445"/>
            <a:ext cx="1906998" cy="884978"/>
            <a:chOff x="2819745" y="2857534"/>
            <a:chExt cx="1906998" cy="884978"/>
          </a:xfrm>
        </p:grpSpPr>
        <p:sp>
          <p:nvSpPr>
            <p:cNvPr id="5" name="文本框 4"/>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1</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6" name="直接连接符 5"/>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155992" y="3280847"/>
              <a:ext cx="1570751"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Attention</a:t>
              </a:r>
              <a:endParaRPr lang="zh-CN" altLang="en-US"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5331573" y="150445"/>
            <a:ext cx="1735360" cy="884978"/>
            <a:chOff x="4774669" y="2857534"/>
            <a:chExt cx="1735360" cy="884978"/>
          </a:xfrm>
        </p:grpSpPr>
        <p:grpSp>
          <p:nvGrpSpPr>
            <p:cNvPr id="9" name="组合 8"/>
            <p:cNvGrpSpPr/>
            <p:nvPr/>
          </p:nvGrpSpPr>
          <p:grpSpPr>
            <a:xfrm>
              <a:off x="4774669" y="2857534"/>
              <a:ext cx="697444" cy="884978"/>
              <a:chOff x="2707744" y="2857534"/>
              <a:chExt cx="697444" cy="884978"/>
            </a:xfrm>
          </p:grpSpPr>
          <p:sp>
            <p:nvSpPr>
              <p:cNvPr id="11" name="文本框 10"/>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2</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2" name="直接连接符 11"/>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0" name="文本框 9"/>
            <p:cNvSpPr txBox="1"/>
            <p:nvPr/>
          </p:nvSpPr>
          <p:spPr>
            <a:xfrm>
              <a:off x="5213392" y="3280847"/>
              <a:ext cx="1296637"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Interest</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14" name="组合 13"/>
          <p:cNvGrpSpPr/>
          <p:nvPr/>
        </p:nvGrpSpPr>
        <p:grpSpPr>
          <a:xfrm>
            <a:off x="7093542" y="150445"/>
            <a:ext cx="1666944" cy="884978"/>
            <a:chOff x="7060669" y="2857534"/>
            <a:chExt cx="1666944" cy="884978"/>
          </a:xfrm>
        </p:grpSpPr>
        <p:grpSp>
          <p:nvGrpSpPr>
            <p:cNvPr id="15" name="组合 14"/>
            <p:cNvGrpSpPr/>
            <p:nvPr/>
          </p:nvGrpSpPr>
          <p:grpSpPr>
            <a:xfrm>
              <a:off x="7060669" y="2857534"/>
              <a:ext cx="697444" cy="884978"/>
              <a:chOff x="2707744" y="2857534"/>
              <a:chExt cx="697444" cy="884978"/>
            </a:xfrm>
          </p:grpSpPr>
          <p:sp>
            <p:nvSpPr>
              <p:cNvPr id="17" name="文本框 16"/>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3</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18" name="直接连接符 17"/>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bg1"/>
                  </a:solidFill>
                </a:endParaRPr>
              </a:p>
            </p:txBody>
          </p:sp>
        </p:grpSp>
        <p:sp>
          <p:nvSpPr>
            <p:cNvPr id="16" name="文本框 15"/>
            <p:cNvSpPr txBox="1"/>
            <p:nvPr/>
          </p:nvSpPr>
          <p:spPr>
            <a:xfrm>
              <a:off x="7499392" y="3280847"/>
              <a:ext cx="1228221" cy="461665"/>
            </a:xfrm>
            <a:prstGeom prst="rect">
              <a:avLst/>
            </a:prstGeom>
            <a:noFill/>
          </p:spPr>
          <p:txBody>
            <a:bodyPr wrap="none" rtlCol="0">
              <a:spAutoFit/>
            </a:bodyPr>
            <a:lstStyle/>
            <a:p>
              <a:r>
                <a:rPr lang="en-US" altLang="zh-CN" sz="2400" dirty="0" smtClean="0">
                  <a:solidFill>
                    <a:schemeClr val="bg1"/>
                  </a:solidFill>
                  <a:latin typeface="华文细黑" panose="02010600040101010101" pitchFamily="2" charset="-122"/>
                  <a:ea typeface="华文细黑" panose="02010600040101010101" pitchFamily="2" charset="-122"/>
                </a:rPr>
                <a:t>Search</a:t>
              </a:r>
              <a:endParaRPr lang="en-US" altLang="zh-CN" sz="2400" dirty="0">
                <a:solidFill>
                  <a:schemeClr val="bg1"/>
                </a:solidFill>
                <a:latin typeface="华文细黑" panose="02010600040101010101" pitchFamily="2" charset="-122"/>
                <a:ea typeface="华文细黑" panose="02010600040101010101" pitchFamily="2" charset="-122"/>
              </a:endParaRPr>
            </a:p>
          </p:txBody>
        </p:sp>
      </p:grpSp>
      <p:grpSp>
        <p:nvGrpSpPr>
          <p:cNvPr id="20" name="组合 19"/>
          <p:cNvGrpSpPr/>
          <p:nvPr/>
        </p:nvGrpSpPr>
        <p:grpSpPr>
          <a:xfrm>
            <a:off x="8787095" y="150445"/>
            <a:ext cx="1604427" cy="884978"/>
            <a:chOff x="7060669" y="2857534"/>
            <a:chExt cx="1604427" cy="884978"/>
          </a:xfrm>
        </p:grpSpPr>
        <p:grpSp>
          <p:nvGrpSpPr>
            <p:cNvPr id="21" name="组合 20"/>
            <p:cNvGrpSpPr/>
            <p:nvPr/>
          </p:nvGrpSpPr>
          <p:grpSpPr>
            <a:xfrm>
              <a:off x="7060669" y="2857534"/>
              <a:ext cx="697444" cy="884978"/>
              <a:chOff x="2707744" y="2857534"/>
              <a:chExt cx="697444" cy="884978"/>
            </a:xfrm>
          </p:grpSpPr>
          <p:sp>
            <p:nvSpPr>
              <p:cNvPr id="23" name="文本框 22"/>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4</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24" name="直接连接符 23"/>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2" name="文本框 21"/>
            <p:cNvSpPr txBox="1"/>
            <p:nvPr/>
          </p:nvSpPr>
          <p:spPr>
            <a:xfrm>
              <a:off x="7499392" y="3280847"/>
              <a:ext cx="1165704"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Action</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6" name="组合 25"/>
          <p:cNvGrpSpPr/>
          <p:nvPr/>
        </p:nvGrpSpPr>
        <p:grpSpPr>
          <a:xfrm>
            <a:off x="10418130" y="150445"/>
            <a:ext cx="1468172" cy="884978"/>
            <a:chOff x="7060669" y="2857534"/>
            <a:chExt cx="1468172" cy="884978"/>
          </a:xfrm>
        </p:grpSpPr>
        <p:grpSp>
          <p:nvGrpSpPr>
            <p:cNvPr id="27" name="组合 26"/>
            <p:cNvGrpSpPr/>
            <p:nvPr/>
          </p:nvGrpSpPr>
          <p:grpSpPr>
            <a:xfrm>
              <a:off x="7060669" y="2857534"/>
              <a:ext cx="697444" cy="884978"/>
              <a:chOff x="2707744" y="2857534"/>
              <a:chExt cx="697444" cy="884978"/>
            </a:xfrm>
          </p:grpSpPr>
          <p:sp>
            <p:nvSpPr>
              <p:cNvPr id="29" name="文本框 28"/>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5</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30" name="直接连接符 29"/>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8" name="文本框 27"/>
            <p:cNvSpPr txBox="1"/>
            <p:nvPr/>
          </p:nvSpPr>
          <p:spPr>
            <a:xfrm>
              <a:off x="7499392" y="3280847"/>
              <a:ext cx="1029449"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Share</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sp>
        <p:nvSpPr>
          <p:cNvPr id="33" name="文本框 32"/>
          <p:cNvSpPr txBox="1"/>
          <p:nvPr/>
        </p:nvSpPr>
        <p:spPr>
          <a:xfrm>
            <a:off x="402967" y="284732"/>
            <a:ext cx="2595582" cy="707886"/>
          </a:xfrm>
          <a:prstGeom prst="rect">
            <a:avLst/>
          </a:prstGeom>
          <a:noFill/>
        </p:spPr>
        <p:txBody>
          <a:bodyPr wrap="none" rtlCol="0">
            <a:spAutoFit/>
          </a:bodyPr>
          <a:lstStyle/>
          <a:p>
            <a:r>
              <a:rPr lang="en-US" altLang="zh-CN" sz="4000" dirty="0" smtClean="0">
                <a:solidFill>
                  <a:schemeClr val="bg1"/>
                </a:solidFill>
                <a:latin typeface="华文细黑" panose="02010600040101010101" pitchFamily="2" charset="-122"/>
                <a:ea typeface="华文细黑" panose="02010600040101010101" pitchFamily="2" charset="-122"/>
              </a:rPr>
              <a:t>AISAS</a:t>
            </a:r>
            <a:r>
              <a:rPr lang="zh-CN" altLang="en-US" sz="4000" dirty="0" smtClean="0">
                <a:solidFill>
                  <a:schemeClr val="bg1"/>
                </a:solidFill>
                <a:latin typeface="+mj-ea"/>
                <a:ea typeface="+mj-ea"/>
              </a:rPr>
              <a:t>分析</a:t>
            </a:r>
            <a:endParaRPr lang="zh-CN" altLang="en-US" sz="4000" dirty="0">
              <a:solidFill>
                <a:schemeClr val="bg1"/>
              </a:solidFill>
              <a:latin typeface="+mj-ea"/>
              <a:ea typeface="+mj-ea"/>
            </a:endParaRPr>
          </a:p>
        </p:txBody>
      </p:sp>
      <p:grpSp>
        <p:nvGrpSpPr>
          <p:cNvPr id="43" name="组合 42"/>
          <p:cNvGrpSpPr/>
          <p:nvPr/>
        </p:nvGrpSpPr>
        <p:grpSpPr>
          <a:xfrm>
            <a:off x="1928272" y="2019965"/>
            <a:ext cx="8335456" cy="3868679"/>
            <a:chOff x="1928273" y="1751741"/>
            <a:chExt cx="8335456" cy="3868679"/>
          </a:xfrm>
        </p:grpSpPr>
        <p:sp>
          <p:nvSpPr>
            <p:cNvPr id="40" name="矩形 39"/>
            <p:cNvSpPr/>
            <p:nvPr/>
          </p:nvSpPr>
          <p:spPr>
            <a:xfrm>
              <a:off x="1928273" y="4877216"/>
              <a:ext cx="8335454" cy="743204"/>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5116041" y="4979007"/>
              <a:ext cx="1959920" cy="584775"/>
            </a:xfrm>
            <a:prstGeom prst="rect">
              <a:avLst/>
            </a:prstGeom>
            <a:noFill/>
          </p:spPr>
          <p:txBody>
            <a:bodyPr wrap="square" rtlCol="0">
              <a:spAutoFit/>
            </a:bodyPr>
            <a:lstStyle/>
            <a:p>
              <a:r>
                <a:rPr lang="zh-CN" altLang="en-US" sz="3200" dirty="0" smtClean="0">
                  <a:solidFill>
                    <a:schemeClr val="bg1"/>
                  </a:solidFill>
                </a:rPr>
                <a:t>小米社区</a:t>
              </a:r>
              <a:endParaRPr lang="zh-CN" altLang="en-US" sz="3200" dirty="0">
                <a:solidFill>
                  <a:schemeClr val="bg1"/>
                </a:solidFill>
              </a:endParaRPr>
            </a:p>
          </p:txBody>
        </p:sp>
        <p:grpSp>
          <p:nvGrpSpPr>
            <p:cNvPr id="42" name="组合 41"/>
            <p:cNvGrpSpPr/>
            <p:nvPr/>
          </p:nvGrpSpPr>
          <p:grpSpPr>
            <a:xfrm>
              <a:off x="1928273" y="1751741"/>
              <a:ext cx="8335456" cy="2907249"/>
              <a:chOff x="808094" y="1751741"/>
              <a:chExt cx="8335456" cy="2907249"/>
            </a:xfrm>
          </p:grpSpPr>
          <p:pic>
            <p:nvPicPr>
              <p:cNvPr id="2" name="图片 1"/>
              <p:cNvPicPr>
                <a:picLocks noChangeAspect="1"/>
              </p:cNvPicPr>
              <p:nvPr/>
            </p:nvPicPr>
            <p:blipFill>
              <a:blip r:embed="rId2" cstate="print"/>
              <a:stretch>
                <a:fillRect/>
              </a:stretch>
            </p:blipFill>
            <p:spPr>
              <a:xfrm>
                <a:off x="808094" y="1751741"/>
                <a:ext cx="5220923" cy="2881028"/>
              </a:xfrm>
              <a:prstGeom prst="rect">
                <a:avLst/>
              </a:prstGeom>
              <a:effectLst>
                <a:outerShdw blurRad="50800" dist="38100" dir="2700000" algn="tl" rotWithShape="0">
                  <a:prstClr val="black">
                    <a:alpha val="40000"/>
                  </a:prstClr>
                </a:outerShdw>
              </a:effectLst>
            </p:spPr>
          </p:pic>
          <p:pic>
            <p:nvPicPr>
              <p:cNvPr id="34" name="图片 33"/>
              <p:cNvPicPr>
                <a:picLocks noChangeAspect="1"/>
              </p:cNvPicPr>
              <p:nvPr/>
            </p:nvPicPr>
            <p:blipFill>
              <a:blip r:embed="rId3" cstate="print"/>
              <a:stretch>
                <a:fillRect/>
              </a:stretch>
            </p:blipFill>
            <p:spPr>
              <a:xfrm>
                <a:off x="6106647" y="1751741"/>
                <a:ext cx="3036902" cy="1605822"/>
              </a:xfrm>
              <a:prstGeom prst="rect">
                <a:avLst/>
              </a:prstGeom>
            </p:spPr>
          </p:pic>
          <p:pic>
            <p:nvPicPr>
              <p:cNvPr id="41" name="图片 40"/>
              <p:cNvPicPr>
                <a:picLocks noChangeAspect="1"/>
              </p:cNvPicPr>
              <p:nvPr/>
            </p:nvPicPr>
            <p:blipFill rotWithShape="1">
              <a:blip r:embed="rId4" cstate="print"/>
              <a:srcRect b="29848"/>
              <a:stretch/>
            </p:blipFill>
            <p:spPr>
              <a:xfrm>
                <a:off x="6106648" y="3432751"/>
                <a:ext cx="3036902" cy="1226239"/>
              </a:xfrm>
              <a:prstGeom prst="rect">
                <a:avLst/>
              </a:prstGeom>
            </p:spPr>
          </p:pic>
        </p:grpSp>
      </p:grpSp>
    </p:spTree>
    <p:extLst>
      <p:ext uri="{BB962C8B-B14F-4D97-AF65-F5344CB8AC3E}">
        <p14:creationId xmlns:p14="http://schemas.microsoft.com/office/powerpoint/2010/main" xmlns="" val="9971181"/>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3"/>
          <p:cNvGraphicFramePr>
            <a:graphicFrameLocks noGrp="1"/>
          </p:cNvGraphicFramePr>
          <p:nvPr>
            <p:ph sz="half" idx="4294967295"/>
            <p:extLst>
              <p:ext uri="{D42A27DB-BD31-4B8C-83A1-F6EECF244321}">
                <p14:modId xmlns:p14="http://schemas.microsoft.com/office/powerpoint/2010/main" xmlns="" val="1474032661"/>
              </p:ext>
            </p:extLst>
          </p:nvPr>
        </p:nvGraphicFramePr>
        <p:xfrm>
          <a:off x="1215430" y="2013404"/>
          <a:ext cx="9761141" cy="3618985"/>
        </p:xfrm>
        <a:graphic>
          <a:graphicData uri="http://schemas.openxmlformats.org/drawingml/2006/table">
            <a:tbl>
              <a:tblPr>
                <a:tableStyleId>{2D5ABB26-0587-4C30-8999-92F81FD0307C}</a:tableStyleId>
              </a:tblPr>
              <a:tblGrid>
                <a:gridCol w="2967454"/>
                <a:gridCol w="2321815"/>
                <a:gridCol w="3064712"/>
                <a:gridCol w="1407160"/>
              </a:tblGrid>
              <a:tr h="75847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sz="2000" b="0" u="none" strike="noStrike" cap="none" normalizeH="0" baseline="0" dirty="0" smtClean="0">
                          <a:ln>
                            <a:noFill/>
                          </a:ln>
                          <a:effectLst/>
                          <a:sym typeface="宋体" pitchFamily="2" charset="-122"/>
                        </a:rPr>
                        <a:t>发售时间</a:t>
                      </a:r>
                      <a:endParaRPr kumimoji="0" lang="zh-CN" sz="2000" b="0" i="0" u="none" strike="noStrike" cap="none" normalizeH="0" baseline="0" dirty="0" smtClean="0">
                        <a:ln>
                          <a:noFill/>
                        </a:ln>
                        <a:solidFill>
                          <a:srgbClr val="000000"/>
                        </a:solidFill>
                        <a:effectLst/>
                        <a:latin typeface="宋体" pitchFamily="2" charset="-122"/>
                        <a:ea typeface="宋体" pitchFamily="2" charset="-122"/>
                        <a:sym typeface="宋体" pitchFamily="2" charset="-122"/>
                      </a:endParaRPr>
                    </a:p>
                  </a:txBody>
                  <a:tcPr marL="107606" marR="107606" marT="53803" marB="53803" anchor="ctr" horzOverflow="overflow">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sz="2000" b="0" u="none" strike="noStrike" cap="none" normalizeH="0" baseline="0" dirty="0" smtClean="0">
                          <a:ln>
                            <a:noFill/>
                          </a:ln>
                          <a:effectLst/>
                          <a:sym typeface="宋体" pitchFamily="2" charset="-122"/>
                        </a:rPr>
                        <a:t>数量（万台）</a:t>
                      </a:r>
                      <a:endParaRPr kumimoji="0" lang="zh-CN" sz="2000" b="0" i="0" u="none" strike="noStrike" cap="none" normalizeH="0" baseline="0" dirty="0" smtClean="0">
                        <a:ln>
                          <a:noFill/>
                        </a:ln>
                        <a:solidFill>
                          <a:srgbClr val="000000"/>
                        </a:solidFill>
                        <a:effectLst/>
                        <a:latin typeface="宋体" pitchFamily="2" charset="-122"/>
                        <a:ea typeface="宋体" pitchFamily="2" charset="-122"/>
                        <a:sym typeface="宋体" pitchFamily="2" charset="-122"/>
                      </a:endParaRPr>
                    </a:p>
                  </a:txBody>
                  <a:tcPr marL="107606" marR="107606" marT="53803" marB="53803" anchor="ctr"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sz="2000" b="0" u="none" strike="noStrike" cap="none" normalizeH="0" baseline="0" dirty="0" smtClean="0">
                          <a:ln>
                            <a:noFill/>
                          </a:ln>
                          <a:effectLst/>
                          <a:sym typeface="宋体" pitchFamily="2" charset="-122"/>
                        </a:rPr>
                        <a:t>售罄所用时间</a:t>
                      </a:r>
                      <a:r>
                        <a:rPr kumimoji="0" lang="zh-CN" altLang="zh-CN" sz="2000" b="0" u="none" strike="noStrike" cap="none" normalizeH="0" baseline="0" dirty="0" smtClean="0">
                          <a:ln>
                            <a:noFill/>
                          </a:ln>
                          <a:effectLst/>
                          <a:sym typeface="宋体" pitchFamily="2" charset="-122"/>
                        </a:rPr>
                        <a:t>(</a:t>
                      </a:r>
                      <a:r>
                        <a:rPr kumimoji="0" lang="zh-CN" sz="2000" b="0" u="none" strike="noStrike" cap="none" normalizeH="0" baseline="0" dirty="0" smtClean="0">
                          <a:ln>
                            <a:noFill/>
                          </a:ln>
                          <a:effectLst/>
                          <a:sym typeface="宋体" pitchFamily="2" charset="-122"/>
                        </a:rPr>
                        <a:t>小时）</a:t>
                      </a:r>
                      <a:endParaRPr kumimoji="0" lang="zh-CN" sz="2000" b="0" i="0" u="none" strike="noStrike" cap="none" normalizeH="0" baseline="0" dirty="0" smtClean="0">
                        <a:ln>
                          <a:noFill/>
                        </a:ln>
                        <a:solidFill>
                          <a:srgbClr val="000000"/>
                        </a:solidFill>
                        <a:effectLst/>
                        <a:latin typeface="宋体" pitchFamily="2" charset="-122"/>
                        <a:ea typeface="宋体" pitchFamily="2" charset="-122"/>
                        <a:sym typeface="宋体" pitchFamily="2" charset="-122"/>
                      </a:endParaRPr>
                    </a:p>
                  </a:txBody>
                  <a:tcPr marL="107606" marR="107606" marT="53803" marB="53803" anchor="ctr"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sz="2000" b="0" u="none" strike="noStrike" cap="none" normalizeH="0" baseline="0" dirty="0" smtClean="0">
                          <a:ln>
                            <a:noFill/>
                          </a:ln>
                          <a:effectLst/>
                          <a:sym typeface="宋体" pitchFamily="2" charset="-122"/>
                        </a:rPr>
                        <a:t>台</a:t>
                      </a:r>
                      <a:r>
                        <a:rPr kumimoji="0" lang="zh-CN" altLang="zh-CN" sz="2000" b="0" u="none" strike="noStrike" cap="none" normalizeH="0" baseline="0" dirty="0" smtClean="0">
                          <a:ln>
                            <a:noFill/>
                          </a:ln>
                          <a:effectLst/>
                          <a:sym typeface="宋体" pitchFamily="2" charset="-122"/>
                        </a:rPr>
                        <a:t>/</a:t>
                      </a:r>
                      <a:r>
                        <a:rPr kumimoji="0" lang="zh-CN" sz="2000" b="0" u="none" strike="noStrike" cap="none" normalizeH="0" baseline="0" dirty="0" smtClean="0">
                          <a:ln>
                            <a:noFill/>
                          </a:ln>
                          <a:effectLst/>
                          <a:sym typeface="宋体" pitchFamily="2" charset="-122"/>
                        </a:rPr>
                        <a:t>小时</a:t>
                      </a:r>
                      <a:endParaRPr kumimoji="0" lang="zh-CN" sz="2000" b="0" i="0" u="none" strike="noStrike" cap="none" normalizeH="0" baseline="0" dirty="0" smtClean="0">
                        <a:ln>
                          <a:noFill/>
                        </a:ln>
                        <a:solidFill>
                          <a:srgbClr val="000000"/>
                        </a:solidFill>
                        <a:effectLst/>
                        <a:latin typeface="宋体" pitchFamily="2" charset="-122"/>
                        <a:ea typeface="宋体" pitchFamily="2" charset="-122"/>
                        <a:sym typeface="宋体" pitchFamily="2" charset="-122"/>
                      </a:endParaRPr>
                    </a:p>
                  </a:txBody>
                  <a:tcPr marL="107606" marR="107606" marT="53803" marB="53803" anchor="ctr" horzOverflow="overflow">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2681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zh-CN" sz="2000" b="0" u="none" strike="noStrike" cap="none" normalizeH="0" baseline="0" smtClean="0">
                          <a:ln>
                            <a:noFill/>
                          </a:ln>
                          <a:effectLst/>
                          <a:sym typeface="宋体" pitchFamily="2" charset="-122"/>
                        </a:rPr>
                        <a:t>2011.12.18</a:t>
                      </a:r>
                      <a:endParaRPr kumimoji="0" lang="zh-CN" altLang="zh-CN" sz="2000" b="0" i="0" u="none" strike="noStrike" cap="none" normalizeH="0" baseline="0" smtClean="0">
                        <a:ln>
                          <a:noFill/>
                        </a:ln>
                        <a:solidFill>
                          <a:srgbClr val="000000"/>
                        </a:solidFill>
                        <a:effectLst/>
                        <a:latin typeface="宋体" pitchFamily="2" charset="-122"/>
                        <a:ea typeface="宋体" pitchFamily="2" charset="-122"/>
                        <a:sym typeface="宋体" pitchFamily="2" charset="-122"/>
                      </a:endParaRPr>
                    </a:p>
                  </a:txBody>
                  <a:tcPr marL="107606" marR="107606" marT="53803" marB="53803" anchor="ctr" horzOverflow="overflow">
                    <a:lnT w="12700" cap="flat" cmpd="sng" algn="ctr">
                      <a:solidFill>
                        <a:schemeClr val="tx1"/>
                      </a:solidFill>
                      <a:prstDash val="solid"/>
                      <a:round/>
                      <a:headEnd type="none" w="med" len="med"/>
                      <a:tailEnd type="none" w="med" len="med"/>
                    </a:lnT>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zh-CN" sz="2000" b="0" u="none" strike="noStrike" cap="none" normalizeH="0" baseline="0" dirty="0" smtClean="0">
                          <a:ln>
                            <a:noFill/>
                          </a:ln>
                          <a:effectLst/>
                          <a:sym typeface="宋体" pitchFamily="2" charset="-122"/>
                        </a:rPr>
                        <a:t>100000</a:t>
                      </a:r>
                      <a:endParaRPr kumimoji="0" lang="zh-CN" altLang="zh-CN" sz="2000" b="0" i="0" u="none" strike="noStrike" cap="none" normalizeH="0" baseline="0" dirty="0" smtClean="0">
                        <a:ln>
                          <a:noFill/>
                        </a:ln>
                        <a:solidFill>
                          <a:srgbClr val="000000"/>
                        </a:solidFill>
                        <a:effectLst/>
                        <a:latin typeface="宋体" pitchFamily="2" charset="-122"/>
                        <a:ea typeface="宋体" pitchFamily="2" charset="-122"/>
                        <a:sym typeface="宋体" pitchFamily="2" charset="-122"/>
                      </a:endParaRPr>
                    </a:p>
                  </a:txBody>
                  <a:tcPr marL="107606" marR="107606" marT="53803" marB="53803" anchor="ctr" horzOverflow="overflow">
                    <a:lnT w="12700" cap="flat" cmpd="sng" algn="ctr">
                      <a:solidFill>
                        <a:schemeClr val="tx1"/>
                      </a:solidFill>
                      <a:prstDash val="solid"/>
                      <a:round/>
                      <a:headEnd type="none" w="med" len="med"/>
                      <a:tailEnd type="none" w="med" len="med"/>
                    </a:lnT>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zh-CN" sz="2000" b="0" u="none" strike="noStrike" cap="none" normalizeH="0" baseline="0" smtClean="0">
                          <a:ln>
                            <a:noFill/>
                          </a:ln>
                          <a:effectLst/>
                          <a:sym typeface="宋体" pitchFamily="2" charset="-122"/>
                        </a:rPr>
                        <a:t>3</a:t>
                      </a:r>
                      <a:endParaRPr kumimoji="0" lang="zh-CN" altLang="zh-CN" sz="2000" b="0" i="0" u="none" strike="noStrike" cap="none" normalizeH="0" baseline="0" smtClean="0">
                        <a:ln>
                          <a:noFill/>
                        </a:ln>
                        <a:solidFill>
                          <a:srgbClr val="000000"/>
                        </a:solidFill>
                        <a:effectLst/>
                        <a:latin typeface="宋体" pitchFamily="2" charset="-122"/>
                        <a:ea typeface="宋体" pitchFamily="2" charset="-122"/>
                        <a:sym typeface="宋体" pitchFamily="2" charset="-122"/>
                      </a:endParaRPr>
                    </a:p>
                  </a:txBody>
                  <a:tcPr marL="107606" marR="107606" marT="53803" marB="53803" anchor="ctr" horzOverflow="overflow">
                    <a:lnT w="12700" cap="flat" cmpd="sng" algn="ctr">
                      <a:solidFill>
                        <a:schemeClr val="tx1"/>
                      </a:solidFill>
                      <a:prstDash val="solid"/>
                      <a:round/>
                      <a:headEnd type="none" w="med" len="med"/>
                      <a:tailEnd type="none" w="med" len="med"/>
                    </a:lnT>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zh-CN" sz="2000" b="0" u="none" strike="noStrike" cap="none" normalizeH="0" baseline="0" smtClean="0">
                          <a:ln>
                            <a:noFill/>
                          </a:ln>
                          <a:effectLst/>
                          <a:sym typeface="宋体" pitchFamily="2" charset="-122"/>
                        </a:rPr>
                        <a:t>33333</a:t>
                      </a:r>
                      <a:endParaRPr kumimoji="0" lang="zh-CN" altLang="zh-CN" sz="2000" b="0" i="0" u="none" strike="noStrike" cap="none" normalizeH="0" baseline="0" smtClean="0">
                        <a:ln>
                          <a:noFill/>
                        </a:ln>
                        <a:solidFill>
                          <a:srgbClr val="000000"/>
                        </a:solidFill>
                        <a:effectLst/>
                        <a:latin typeface="宋体" pitchFamily="2" charset="-122"/>
                        <a:ea typeface="宋体" pitchFamily="2" charset="-122"/>
                        <a:sym typeface="宋体" pitchFamily="2" charset="-122"/>
                      </a:endParaRPr>
                    </a:p>
                  </a:txBody>
                  <a:tcPr marL="107606" marR="107606" marT="53803" marB="53803" anchor="ctr" horzOverflow="overflow">
                    <a:lnT w="12700" cap="flat" cmpd="sng" algn="ctr">
                      <a:solidFill>
                        <a:schemeClr val="tx1"/>
                      </a:solidFill>
                      <a:prstDash val="solid"/>
                      <a:round/>
                      <a:headEnd type="none" w="med" len="med"/>
                      <a:tailEnd type="none" w="med" len="med"/>
                    </a:lnT>
                  </a:tcPr>
                </a:tc>
              </a:tr>
              <a:tr h="52681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zh-CN" sz="2000" b="0" u="none" strike="noStrike" cap="none" normalizeH="0" baseline="0" smtClean="0">
                          <a:ln>
                            <a:noFill/>
                          </a:ln>
                          <a:effectLst/>
                          <a:sym typeface="宋体" pitchFamily="2" charset="-122"/>
                        </a:rPr>
                        <a:t>2012.1.4</a:t>
                      </a:r>
                      <a:endParaRPr kumimoji="0" lang="zh-CN" altLang="zh-CN" sz="2000" b="0" i="0" u="none" strike="noStrike" cap="none" normalizeH="0" baseline="0" smtClean="0">
                        <a:ln>
                          <a:noFill/>
                        </a:ln>
                        <a:solidFill>
                          <a:srgbClr val="000000"/>
                        </a:solidFill>
                        <a:effectLst/>
                        <a:latin typeface="宋体" pitchFamily="2" charset="-122"/>
                        <a:ea typeface="宋体" pitchFamily="2" charset="-122"/>
                        <a:sym typeface="宋体" pitchFamily="2" charset="-122"/>
                      </a:endParaRPr>
                    </a:p>
                  </a:txBody>
                  <a:tcPr marL="107606" marR="107606" marT="53803" marB="53803"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zh-CN" sz="2000" b="0" u="none" strike="noStrike" cap="none" normalizeH="0" baseline="0" smtClean="0">
                          <a:ln>
                            <a:noFill/>
                          </a:ln>
                          <a:effectLst/>
                          <a:sym typeface="宋体" pitchFamily="2" charset="-122"/>
                        </a:rPr>
                        <a:t>100000</a:t>
                      </a:r>
                      <a:endParaRPr kumimoji="0" lang="zh-CN" altLang="zh-CN" sz="2000" b="0" i="0" u="none" strike="noStrike" cap="none" normalizeH="0" baseline="0" smtClean="0">
                        <a:ln>
                          <a:noFill/>
                        </a:ln>
                        <a:solidFill>
                          <a:srgbClr val="000000"/>
                        </a:solidFill>
                        <a:effectLst/>
                        <a:latin typeface="宋体" pitchFamily="2" charset="-122"/>
                        <a:ea typeface="宋体" pitchFamily="2" charset="-122"/>
                        <a:sym typeface="宋体" pitchFamily="2" charset="-122"/>
                      </a:endParaRPr>
                    </a:p>
                  </a:txBody>
                  <a:tcPr marL="107606" marR="107606" marT="53803" marB="53803"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zh-CN" sz="2000" b="0" u="none" strike="noStrike" cap="none" normalizeH="0" baseline="0" smtClean="0">
                          <a:ln>
                            <a:noFill/>
                          </a:ln>
                          <a:effectLst/>
                          <a:sym typeface="宋体" pitchFamily="2" charset="-122"/>
                        </a:rPr>
                        <a:t>3.5</a:t>
                      </a:r>
                      <a:endParaRPr kumimoji="0" lang="zh-CN" altLang="zh-CN" sz="2000" b="0" i="0" u="none" strike="noStrike" cap="none" normalizeH="0" baseline="0" smtClean="0">
                        <a:ln>
                          <a:noFill/>
                        </a:ln>
                        <a:solidFill>
                          <a:srgbClr val="000000"/>
                        </a:solidFill>
                        <a:effectLst/>
                        <a:latin typeface="宋体" pitchFamily="2" charset="-122"/>
                        <a:ea typeface="宋体" pitchFamily="2" charset="-122"/>
                        <a:sym typeface="宋体" pitchFamily="2" charset="-122"/>
                      </a:endParaRPr>
                    </a:p>
                  </a:txBody>
                  <a:tcPr marL="107606" marR="107606" marT="53803" marB="53803"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zh-CN" sz="2000" b="0" u="none" strike="noStrike" cap="none" normalizeH="0" baseline="0" smtClean="0">
                          <a:ln>
                            <a:noFill/>
                          </a:ln>
                          <a:effectLst/>
                          <a:sym typeface="宋体" pitchFamily="2" charset="-122"/>
                        </a:rPr>
                        <a:t>28571</a:t>
                      </a:r>
                      <a:endParaRPr kumimoji="0" lang="zh-CN" altLang="zh-CN" sz="2000" b="0" i="0" u="none" strike="noStrike" cap="none" normalizeH="0" baseline="0" smtClean="0">
                        <a:ln>
                          <a:noFill/>
                        </a:ln>
                        <a:solidFill>
                          <a:srgbClr val="000000"/>
                        </a:solidFill>
                        <a:effectLst/>
                        <a:latin typeface="宋体" pitchFamily="2" charset="-122"/>
                        <a:ea typeface="宋体" pitchFamily="2" charset="-122"/>
                        <a:sym typeface="宋体" pitchFamily="2" charset="-122"/>
                      </a:endParaRPr>
                    </a:p>
                  </a:txBody>
                  <a:tcPr marL="107606" marR="107606" marT="53803" marB="53803" anchor="ctr" horzOverflow="overflow"/>
                </a:tc>
              </a:tr>
              <a:tr h="52681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zh-CN" sz="2000" b="0" u="none" strike="noStrike" cap="none" normalizeH="0" baseline="0" smtClean="0">
                          <a:ln>
                            <a:noFill/>
                          </a:ln>
                          <a:effectLst/>
                          <a:sym typeface="宋体" pitchFamily="2" charset="-122"/>
                        </a:rPr>
                        <a:t>2012.1.11</a:t>
                      </a:r>
                      <a:endParaRPr kumimoji="0" lang="zh-CN" altLang="zh-CN" sz="2000" b="0" i="0" u="none" strike="noStrike" cap="none" normalizeH="0" baseline="0" smtClean="0">
                        <a:ln>
                          <a:noFill/>
                        </a:ln>
                        <a:solidFill>
                          <a:srgbClr val="000000"/>
                        </a:solidFill>
                        <a:effectLst/>
                        <a:latin typeface="宋体" pitchFamily="2" charset="-122"/>
                        <a:ea typeface="宋体" pitchFamily="2" charset="-122"/>
                        <a:sym typeface="宋体" pitchFamily="2" charset="-122"/>
                      </a:endParaRPr>
                    </a:p>
                  </a:txBody>
                  <a:tcPr marL="107606" marR="107606" marT="53803" marB="53803"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zh-CN" sz="2000" b="0" u="none" strike="noStrike" cap="none" normalizeH="0" baseline="0" dirty="0" smtClean="0">
                          <a:ln>
                            <a:noFill/>
                          </a:ln>
                          <a:effectLst/>
                          <a:sym typeface="宋体" pitchFamily="2" charset="-122"/>
                        </a:rPr>
                        <a:t>300000</a:t>
                      </a:r>
                      <a:endParaRPr kumimoji="0" lang="zh-CN" altLang="zh-CN" sz="2000" b="0" i="0" u="none" strike="noStrike" cap="none" normalizeH="0" baseline="0" dirty="0" smtClean="0">
                        <a:ln>
                          <a:noFill/>
                        </a:ln>
                        <a:solidFill>
                          <a:srgbClr val="000000"/>
                        </a:solidFill>
                        <a:effectLst/>
                        <a:latin typeface="宋体" pitchFamily="2" charset="-122"/>
                        <a:ea typeface="宋体" pitchFamily="2" charset="-122"/>
                        <a:sym typeface="宋体" pitchFamily="2" charset="-122"/>
                      </a:endParaRPr>
                    </a:p>
                  </a:txBody>
                  <a:tcPr marL="107606" marR="107606" marT="53803" marB="53803"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zh-CN" sz="2000" b="0" u="none" strike="noStrike" cap="none" normalizeH="0" baseline="0" smtClean="0">
                          <a:ln>
                            <a:noFill/>
                          </a:ln>
                          <a:effectLst/>
                          <a:sym typeface="宋体" pitchFamily="2" charset="-122"/>
                        </a:rPr>
                        <a:t>8</a:t>
                      </a:r>
                      <a:endParaRPr kumimoji="0" lang="zh-CN" altLang="zh-CN" sz="2000" b="0" i="0" u="none" strike="noStrike" cap="none" normalizeH="0" baseline="0" smtClean="0">
                        <a:ln>
                          <a:noFill/>
                        </a:ln>
                        <a:solidFill>
                          <a:srgbClr val="000000"/>
                        </a:solidFill>
                        <a:effectLst/>
                        <a:latin typeface="宋体" pitchFamily="2" charset="-122"/>
                        <a:ea typeface="宋体" pitchFamily="2" charset="-122"/>
                        <a:sym typeface="宋体" pitchFamily="2" charset="-122"/>
                      </a:endParaRPr>
                    </a:p>
                  </a:txBody>
                  <a:tcPr marL="107606" marR="107606" marT="53803" marB="53803"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zh-CN" sz="2000" b="0" u="none" strike="noStrike" cap="none" normalizeH="0" baseline="0" smtClean="0">
                          <a:ln>
                            <a:noFill/>
                          </a:ln>
                          <a:effectLst/>
                          <a:sym typeface="宋体" pitchFamily="2" charset="-122"/>
                        </a:rPr>
                        <a:t>37500</a:t>
                      </a:r>
                      <a:endParaRPr kumimoji="0" lang="zh-CN" altLang="zh-CN" sz="2000" b="0" i="0" u="none" strike="noStrike" cap="none" normalizeH="0" baseline="0" smtClean="0">
                        <a:ln>
                          <a:noFill/>
                        </a:ln>
                        <a:solidFill>
                          <a:srgbClr val="000000"/>
                        </a:solidFill>
                        <a:effectLst/>
                        <a:latin typeface="宋体" pitchFamily="2" charset="-122"/>
                        <a:ea typeface="宋体" pitchFamily="2" charset="-122"/>
                        <a:sym typeface="宋体" pitchFamily="2" charset="-122"/>
                      </a:endParaRPr>
                    </a:p>
                  </a:txBody>
                  <a:tcPr marL="107606" marR="107606" marT="53803" marB="53803" anchor="ctr" horzOverflow="overflow"/>
                </a:tc>
              </a:tr>
              <a:tr h="52681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zh-CN" sz="2000" b="0" u="none" strike="noStrike" cap="none" normalizeH="0" baseline="0" dirty="0" smtClean="0">
                          <a:ln>
                            <a:noFill/>
                          </a:ln>
                          <a:effectLst/>
                          <a:sym typeface="宋体" pitchFamily="2" charset="-122"/>
                        </a:rPr>
                        <a:t>2012.3.17</a:t>
                      </a:r>
                      <a:endParaRPr kumimoji="0" lang="zh-CN" altLang="zh-CN" sz="2000" b="0" i="0" u="none" strike="noStrike" cap="none" normalizeH="0" baseline="0" dirty="0" smtClean="0">
                        <a:ln>
                          <a:noFill/>
                        </a:ln>
                        <a:solidFill>
                          <a:srgbClr val="000000"/>
                        </a:solidFill>
                        <a:effectLst/>
                        <a:latin typeface="宋体" pitchFamily="2" charset="-122"/>
                        <a:ea typeface="宋体" pitchFamily="2" charset="-122"/>
                        <a:sym typeface="宋体" pitchFamily="2" charset="-122"/>
                      </a:endParaRPr>
                    </a:p>
                  </a:txBody>
                  <a:tcPr marL="107606" marR="107606" marT="53803" marB="53803"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zh-CN" sz="2000" b="0" u="none" strike="noStrike" cap="none" normalizeH="0" baseline="0" dirty="0" smtClean="0">
                          <a:ln>
                            <a:noFill/>
                          </a:ln>
                          <a:effectLst/>
                          <a:sym typeface="宋体" pitchFamily="2" charset="-122"/>
                        </a:rPr>
                        <a:t>100000</a:t>
                      </a:r>
                      <a:endParaRPr kumimoji="0" lang="zh-CN" altLang="zh-CN" sz="2000" b="0" i="0" u="none" strike="noStrike" cap="none" normalizeH="0" baseline="0" dirty="0" smtClean="0">
                        <a:ln>
                          <a:noFill/>
                        </a:ln>
                        <a:solidFill>
                          <a:srgbClr val="000000"/>
                        </a:solidFill>
                        <a:effectLst/>
                        <a:latin typeface="宋体" pitchFamily="2" charset="-122"/>
                        <a:ea typeface="宋体" pitchFamily="2" charset="-122"/>
                        <a:sym typeface="宋体" pitchFamily="2" charset="-122"/>
                      </a:endParaRPr>
                    </a:p>
                  </a:txBody>
                  <a:tcPr marL="107606" marR="107606" marT="53803" marB="53803"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zh-CN" sz="2000" b="0" u="none" strike="noStrike" cap="none" normalizeH="0" baseline="0" smtClean="0">
                          <a:ln>
                            <a:noFill/>
                          </a:ln>
                          <a:effectLst/>
                          <a:sym typeface="宋体" pitchFamily="2" charset="-122"/>
                        </a:rPr>
                        <a:t>0.58</a:t>
                      </a:r>
                      <a:endParaRPr kumimoji="0" lang="zh-CN" altLang="zh-CN" sz="2000" b="0" i="0" u="none" strike="noStrike" cap="none" normalizeH="0" baseline="0" smtClean="0">
                        <a:ln>
                          <a:noFill/>
                        </a:ln>
                        <a:solidFill>
                          <a:srgbClr val="000000"/>
                        </a:solidFill>
                        <a:effectLst/>
                        <a:latin typeface="宋体" pitchFamily="2" charset="-122"/>
                        <a:ea typeface="宋体" pitchFamily="2" charset="-122"/>
                        <a:sym typeface="宋体" pitchFamily="2" charset="-122"/>
                      </a:endParaRPr>
                    </a:p>
                  </a:txBody>
                  <a:tcPr marL="107606" marR="107606" marT="53803" marB="53803" anchor="ctr"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zh-CN" sz="2000" b="0" u="none" strike="noStrike" cap="none" normalizeH="0" baseline="0" smtClean="0">
                          <a:ln>
                            <a:noFill/>
                          </a:ln>
                          <a:effectLst/>
                          <a:sym typeface="宋体" pitchFamily="2" charset="-122"/>
                        </a:rPr>
                        <a:t>172414</a:t>
                      </a:r>
                      <a:endParaRPr kumimoji="0" lang="zh-CN" altLang="zh-CN" sz="2000" b="0" i="0" u="none" strike="noStrike" cap="none" normalizeH="0" baseline="0" smtClean="0">
                        <a:ln>
                          <a:noFill/>
                        </a:ln>
                        <a:solidFill>
                          <a:srgbClr val="000000"/>
                        </a:solidFill>
                        <a:effectLst/>
                        <a:latin typeface="宋体" pitchFamily="2" charset="-122"/>
                        <a:ea typeface="宋体" pitchFamily="2" charset="-122"/>
                        <a:sym typeface="宋体" pitchFamily="2" charset="-122"/>
                      </a:endParaRPr>
                    </a:p>
                  </a:txBody>
                  <a:tcPr marL="107606" marR="107606" marT="53803" marB="53803" anchor="ctr" horzOverflow="overflow"/>
                </a:tc>
              </a:tr>
              <a:tr h="75323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zh-CN" sz="2000" b="0" u="none" strike="noStrike" cap="none" normalizeH="0" baseline="0" dirty="0" smtClean="0">
                          <a:ln>
                            <a:noFill/>
                          </a:ln>
                          <a:effectLst/>
                          <a:sym typeface="宋体" pitchFamily="2" charset="-122"/>
                        </a:rPr>
                        <a:t>2012.4.6</a:t>
                      </a:r>
                      <a:endParaRPr kumimoji="0" lang="zh-CN" altLang="zh-CN" sz="2000" b="0" i="0" u="none" strike="noStrike" cap="none" normalizeH="0" baseline="0" dirty="0" smtClean="0">
                        <a:ln>
                          <a:noFill/>
                        </a:ln>
                        <a:solidFill>
                          <a:srgbClr val="000000"/>
                        </a:solidFill>
                        <a:effectLst/>
                        <a:latin typeface="宋体" pitchFamily="2" charset="-122"/>
                        <a:ea typeface="宋体" pitchFamily="2" charset="-122"/>
                        <a:sym typeface="宋体" pitchFamily="2" charset="-122"/>
                      </a:endParaRPr>
                    </a:p>
                  </a:txBody>
                  <a:tcPr marL="107606" marR="107606" marT="53803" marB="53803" anchor="ctr" horzOverflow="overflow">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zh-CN" sz="2000" b="0" u="none" strike="noStrike" cap="none" normalizeH="0" baseline="0" dirty="0" smtClean="0">
                          <a:ln>
                            <a:noFill/>
                          </a:ln>
                          <a:effectLst/>
                          <a:sym typeface="宋体" pitchFamily="2" charset="-122"/>
                        </a:rPr>
                        <a:t>100000</a:t>
                      </a:r>
                      <a:endParaRPr kumimoji="0" lang="zh-CN" altLang="zh-CN" sz="2000" b="0" i="0" u="none" strike="noStrike" cap="none" normalizeH="0" baseline="0" dirty="0" smtClean="0">
                        <a:ln>
                          <a:noFill/>
                        </a:ln>
                        <a:solidFill>
                          <a:srgbClr val="000000"/>
                        </a:solidFill>
                        <a:effectLst/>
                        <a:latin typeface="宋体" pitchFamily="2" charset="-122"/>
                        <a:ea typeface="宋体" pitchFamily="2" charset="-122"/>
                        <a:sym typeface="宋体" pitchFamily="2" charset="-122"/>
                      </a:endParaRPr>
                    </a:p>
                  </a:txBody>
                  <a:tcPr marL="107606" marR="107606" marT="53803" marB="53803" anchor="ctr" horzOverflow="overflow">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zh-CN" sz="2000" b="0" u="none" strike="noStrike" cap="none" normalizeH="0" baseline="0" smtClean="0">
                          <a:ln>
                            <a:noFill/>
                          </a:ln>
                          <a:effectLst/>
                          <a:sym typeface="宋体" pitchFamily="2" charset="-122"/>
                        </a:rPr>
                        <a:t>0.1</a:t>
                      </a:r>
                      <a:endParaRPr kumimoji="0" lang="zh-CN" altLang="zh-CN" sz="2000" b="0" i="0" u="none" strike="noStrike" cap="none" normalizeH="0" baseline="0" smtClean="0">
                        <a:ln>
                          <a:noFill/>
                        </a:ln>
                        <a:solidFill>
                          <a:srgbClr val="000000"/>
                        </a:solidFill>
                        <a:effectLst/>
                        <a:latin typeface="宋体" pitchFamily="2" charset="-122"/>
                        <a:ea typeface="宋体" pitchFamily="2" charset="-122"/>
                        <a:sym typeface="宋体" pitchFamily="2" charset="-122"/>
                      </a:endParaRPr>
                    </a:p>
                  </a:txBody>
                  <a:tcPr marL="107606" marR="107606" marT="53803" marB="53803" anchor="ctr" horzOverflow="overflow">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zh-CN" sz="2000" b="0" u="none" strike="noStrike" cap="none" normalizeH="0" baseline="0" dirty="0" smtClean="0">
                          <a:ln>
                            <a:noFill/>
                          </a:ln>
                          <a:effectLst/>
                          <a:sym typeface="宋体" pitchFamily="2" charset="-122"/>
                        </a:rPr>
                        <a:t>1000000</a:t>
                      </a:r>
                      <a:endParaRPr kumimoji="0" lang="zh-CN" altLang="zh-CN" sz="2000" b="0" i="0" u="none" strike="noStrike" cap="none" normalizeH="0" baseline="0" dirty="0" smtClean="0">
                        <a:ln>
                          <a:noFill/>
                        </a:ln>
                        <a:solidFill>
                          <a:srgbClr val="000000"/>
                        </a:solidFill>
                        <a:effectLst/>
                        <a:latin typeface="宋体" pitchFamily="2" charset="-122"/>
                        <a:ea typeface="宋体" pitchFamily="2" charset="-122"/>
                        <a:sym typeface="宋体" pitchFamily="2" charset="-122"/>
                      </a:endParaRPr>
                    </a:p>
                  </a:txBody>
                  <a:tcPr marL="107606" marR="107606" marT="53803" marB="53803" anchor="ctr" horzOverflow="overflow">
                    <a:lnB w="12700" cap="flat" cmpd="sng" algn="ctr">
                      <a:solidFill>
                        <a:schemeClr val="tx1"/>
                      </a:solidFill>
                      <a:prstDash val="solid"/>
                      <a:round/>
                      <a:headEnd type="none" w="med" len="med"/>
                      <a:tailEnd type="none" w="med" len="med"/>
                    </a:lnB>
                  </a:tcPr>
                </a:tc>
              </a:tr>
            </a:tbl>
          </a:graphicData>
        </a:graphic>
      </p:graphicFrame>
      <p:pic>
        <p:nvPicPr>
          <p:cNvPr id="6" name="图片 5"/>
          <p:cNvPicPr>
            <a:picLocks noChangeAspect="1"/>
          </p:cNvPicPr>
          <p:nvPr/>
        </p:nvPicPr>
        <p:blipFill>
          <a:blip r:embed="rId2" cstate="print"/>
          <a:stretch>
            <a:fillRect/>
          </a:stretch>
        </p:blipFill>
        <p:spPr>
          <a:xfrm>
            <a:off x="1141690" y="1180539"/>
            <a:ext cx="1514475" cy="714375"/>
          </a:xfrm>
          <a:prstGeom prst="rect">
            <a:avLst/>
          </a:prstGeom>
        </p:spPr>
      </p:pic>
    </p:spTree>
    <p:extLst>
      <p:ext uri="{BB962C8B-B14F-4D97-AF65-F5344CB8AC3E}">
        <p14:creationId xmlns:p14="http://schemas.microsoft.com/office/powerpoint/2010/main" xmlns="" val="4146423527"/>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274969" y="152941"/>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397966" y="150445"/>
            <a:ext cx="1906998" cy="884978"/>
            <a:chOff x="2819745" y="2857534"/>
            <a:chExt cx="1906998" cy="884978"/>
          </a:xfrm>
        </p:grpSpPr>
        <p:sp>
          <p:nvSpPr>
            <p:cNvPr id="5" name="文本框 4"/>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1</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6" name="直接连接符 5"/>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155992" y="3280847"/>
              <a:ext cx="1570751"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Attention</a:t>
              </a:r>
              <a:endParaRPr lang="zh-CN" altLang="en-US"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5331573" y="150445"/>
            <a:ext cx="1735360" cy="884978"/>
            <a:chOff x="4774669" y="2857534"/>
            <a:chExt cx="1735360" cy="884978"/>
          </a:xfrm>
        </p:grpSpPr>
        <p:grpSp>
          <p:nvGrpSpPr>
            <p:cNvPr id="9" name="组合 8"/>
            <p:cNvGrpSpPr/>
            <p:nvPr/>
          </p:nvGrpSpPr>
          <p:grpSpPr>
            <a:xfrm>
              <a:off x="4774669" y="2857534"/>
              <a:ext cx="697444" cy="884978"/>
              <a:chOff x="2707744" y="2857534"/>
              <a:chExt cx="697444" cy="884978"/>
            </a:xfrm>
          </p:grpSpPr>
          <p:sp>
            <p:nvSpPr>
              <p:cNvPr id="11" name="文本框 10"/>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2</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2" name="直接连接符 11"/>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0" name="文本框 9"/>
            <p:cNvSpPr txBox="1"/>
            <p:nvPr/>
          </p:nvSpPr>
          <p:spPr>
            <a:xfrm>
              <a:off x="5213392" y="3280847"/>
              <a:ext cx="1296637"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Interest</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14" name="组合 13"/>
          <p:cNvGrpSpPr/>
          <p:nvPr/>
        </p:nvGrpSpPr>
        <p:grpSpPr>
          <a:xfrm>
            <a:off x="7093542" y="150445"/>
            <a:ext cx="1666944" cy="884978"/>
            <a:chOff x="7060669" y="2857534"/>
            <a:chExt cx="1666944" cy="884978"/>
          </a:xfrm>
        </p:grpSpPr>
        <p:grpSp>
          <p:nvGrpSpPr>
            <p:cNvPr id="15" name="组合 14"/>
            <p:cNvGrpSpPr/>
            <p:nvPr/>
          </p:nvGrpSpPr>
          <p:grpSpPr>
            <a:xfrm>
              <a:off x="7060669" y="2857534"/>
              <a:ext cx="697444" cy="884978"/>
              <a:chOff x="2707744" y="2857534"/>
              <a:chExt cx="697444" cy="884978"/>
            </a:xfrm>
          </p:grpSpPr>
          <p:sp>
            <p:nvSpPr>
              <p:cNvPr id="17" name="文本框 16"/>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3</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18" name="直接连接符 17"/>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bg1"/>
                  </a:solidFill>
                </a:endParaRPr>
              </a:p>
            </p:txBody>
          </p:sp>
        </p:grpSp>
        <p:sp>
          <p:nvSpPr>
            <p:cNvPr id="16" name="文本框 15"/>
            <p:cNvSpPr txBox="1"/>
            <p:nvPr/>
          </p:nvSpPr>
          <p:spPr>
            <a:xfrm>
              <a:off x="7499392" y="3280847"/>
              <a:ext cx="1228221" cy="461665"/>
            </a:xfrm>
            <a:prstGeom prst="rect">
              <a:avLst/>
            </a:prstGeom>
            <a:noFill/>
          </p:spPr>
          <p:txBody>
            <a:bodyPr wrap="none" rtlCol="0">
              <a:spAutoFit/>
            </a:bodyPr>
            <a:lstStyle/>
            <a:p>
              <a:r>
                <a:rPr lang="en-US" altLang="zh-CN" sz="2400" dirty="0" smtClean="0">
                  <a:solidFill>
                    <a:schemeClr val="bg1"/>
                  </a:solidFill>
                  <a:latin typeface="华文细黑" panose="02010600040101010101" pitchFamily="2" charset="-122"/>
                  <a:ea typeface="华文细黑" panose="02010600040101010101" pitchFamily="2" charset="-122"/>
                </a:rPr>
                <a:t>Search</a:t>
              </a:r>
              <a:endParaRPr lang="en-US" altLang="zh-CN" sz="2400" dirty="0">
                <a:solidFill>
                  <a:schemeClr val="bg1"/>
                </a:solidFill>
                <a:latin typeface="华文细黑" panose="02010600040101010101" pitchFamily="2" charset="-122"/>
                <a:ea typeface="华文细黑" panose="02010600040101010101" pitchFamily="2" charset="-122"/>
              </a:endParaRPr>
            </a:p>
          </p:txBody>
        </p:sp>
      </p:grpSp>
      <p:grpSp>
        <p:nvGrpSpPr>
          <p:cNvPr id="20" name="组合 19"/>
          <p:cNvGrpSpPr/>
          <p:nvPr/>
        </p:nvGrpSpPr>
        <p:grpSpPr>
          <a:xfrm>
            <a:off x="8787095" y="150445"/>
            <a:ext cx="1604427" cy="884978"/>
            <a:chOff x="7060669" y="2857534"/>
            <a:chExt cx="1604427" cy="884978"/>
          </a:xfrm>
        </p:grpSpPr>
        <p:grpSp>
          <p:nvGrpSpPr>
            <p:cNvPr id="21" name="组合 20"/>
            <p:cNvGrpSpPr/>
            <p:nvPr/>
          </p:nvGrpSpPr>
          <p:grpSpPr>
            <a:xfrm>
              <a:off x="7060669" y="2857534"/>
              <a:ext cx="697444" cy="884978"/>
              <a:chOff x="2707744" y="2857534"/>
              <a:chExt cx="697444" cy="884978"/>
            </a:xfrm>
          </p:grpSpPr>
          <p:sp>
            <p:nvSpPr>
              <p:cNvPr id="23" name="文本框 22"/>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4</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24" name="直接连接符 23"/>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2" name="文本框 21"/>
            <p:cNvSpPr txBox="1"/>
            <p:nvPr/>
          </p:nvSpPr>
          <p:spPr>
            <a:xfrm>
              <a:off x="7499392" y="3280847"/>
              <a:ext cx="1165704"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Action</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6" name="组合 25"/>
          <p:cNvGrpSpPr/>
          <p:nvPr/>
        </p:nvGrpSpPr>
        <p:grpSpPr>
          <a:xfrm>
            <a:off x="10418130" y="150445"/>
            <a:ext cx="1468172" cy="884978"/>
            <a:chOff x="7060669" y="2857534"/>
            <a:chExt cx="1468172" cy="884978"/>
          </a:xfrm>
        </p:grpSpPr>
        <p:grpSp>
          <p:nvGrpSpPr>
            <p:cNvPr id="27" name="组合 26"/>
            <p:cNvGrpSpPr/>
            <p:nvPr/>
          </p:nvGrpSpPr>
          <p:grpSpPr>
            <a:xfrm>
              <a:off x="7060669" y="2857534"/>
              <a:ext cx="697444" cy="884978"/>
              <a:chOff x="2707744" y="2857534"/>
              <a:chExt cx="697444" cy="884978"/>
            </a:xfrm>
          </p:grpSpPr>
          <p:sp>
            <p:nvSpPr>
              <p:cNvPr id="29" name="文本框 28"/>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5</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30" name="直接连接符 29"/>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8" name="文本框 27"/>
            <p:cNvSpPr txBox="1"/>
            <p:nvPr/>
          </p:nvSpPr>
          <p:spPr>
            <a:xfrm>
              <a:off x="7499392" y="3280847"/>
              <a:ext cx="1029449"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Share</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sp>
        <p:nvSpPr>
          <p:cNvPr id="33" name="文本框 32"/>
          <p:cNvSpPr txBox="1"/>
          <p:nvPr/>
        </p:nvSpPr>
        <p:spPr>
          <a:xfrm>
            <a:off x="402967" y="284732"/>
            <a:ext cx="2595582" cy="707886"/>
          </a:xfrm>
          <a:prstGeom prst="rect">
            <a:avLst/>
          </a:prstGeom>
          <a:noFill/>
        </p:spPr>
        <p:txBody>
          <a:bodyPr wrap="none" rtlCol="0">
            <a:spAutoFit/>
          </a:bodyPr>
          <a:lstStyle/>
          <a:p>
            <a:r>
              <a:rPr lang="en-US" altLang="zh-CN" sz="4000" dirty="0" smtClean="0">
                <a:solidFill>
                  <a:schemeClr val="bg1"/>
                </a:solidFill>
                <a:latin typeface="华文细黑" panose="02010600040101010101" pitchFamily="2" charset="-122"/>
                <a:ea typeface="华文细黑" panose="02010600040101010101" pitchFamily="2" charset="-122"/>
              </a:rPr>
              <a:t>AISAS</a:t>
            </a:r>
            <a:r>
              <a:rPr lang="zh-CN" altLang="en-US" sz="4000" dirty="0" smtClean="0">
                <a:solidFill>
                  <a:schemeClr val="bg1"/>
                </a:solidFill>
                <a:latin typeface="+mj-ea"/>
                <a:ea typeface="+mj-ea"/>
              </a:rPr>
              <a:t>分析</a:t>
            </a:r>
            <a:endParaRPr lang="zh-CN" altLang="en-US" sz="4000" dirty="0">
              <a:solidFill>
                <a:schemeClr val="bg1"/>
              </a:solidFill>
              <a:latin typeface="+mj-ea"/>
              <a:ea typeface="+mj-ea"/>
            </a:endParaRPr>
          </a:p>
        </p:txBody>
      </p:sp>
      <p:grpSp>
        <p:nvGrpSpPr>
          <p:cNvPr id="35" name="组合 34"/>
          <p:cNvGrpSpPr/>
          <p:nvPr/>
        </p:nvGrpSpPr>
        <p:grpSpPr>
          <a:xfrm>
            <a:off x="3481480" y="1802868"/>
            <a:ext cx="5229038" cy="4207696"/>
            <a:chOff x="3397966" y="1571220"/>
            <a:chExt cx="5229038" cy="4207696"/>
          </a:xfrm>
        </p:grpSpPr>
        <p:sp>
          <p:nvSpPr>
            <p:cNvPr id="40" name="矩形 39"/>
            <p:cNvSpPr/>
            <p:nvPr/>
          </p:nvSpPr>
          <p:spPr>
            <a:xfrm>
              <a:off x="3494844" y="5035712"/>
              <a:ext cx="5039556" cy="743204"/>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5034662" y="5137503"/>
              <a:ext cx="1959920" cy="584775"/>
            </a:xfrm>
            <a:prstGeom prst="rect">
              <a:avLst/>
            </a:prstGeom>
            <a:noFill/>
          </p:spPr>
          <p:txBody>
            <a:bodyPr wrap="square" rtlCol="0">
              <a:spAutoFit/>
            </a:bodyPr>
            <a:lstStyle/>
            <a:p>
              <a:r>
                <a:rPr lang="zh-CN" altLang="en-US" sz="3200" dirty="0" smtClean="0">
                  <a:solidFill>
                    <a:schemeClr val="bg1"/>
                  </a:solidFill>
                </a:rPr>
                <a:t>门户网站</a:t>
              </a:r>
              <a:endParaRPr lang="zh-CN" altLang="en-US" sz="3200" dirty="0">
                <a:solidFill>
                  <a:schemeClr val="bg1"/>
                </a:solidFill>
              </a:endParaRPr>
            </a:p>
          </p:txBody>
        </p:sp>
        <p:pic>
          <p:nvPicPr>
            <p:cNvPr id="44" name="图片 43"/>
            <p:cNvPicPr>
              <a:picLocks noChangeAspect="1"/>
            </p:cNvPicPr>
            <p:nvPr/>
          </p:nvPicPr>
          <p:blipFill>
            <a:blip r:embed="rId2" cstate="print"/>
            <a:stretch>
              <a:fillRect/>
            </a:stretch>
          </p:blipFill>
          <p:spPr>
            <a:xfrm>
              <a:off x="3397966" y="1571220"/>
              <a:ext cx="5229038" cy="3324212"/>
            </a:xfrm>
            <a:prstGeom prst="rect">
              <a:avLst/>
            </a:prstGeom>
          </p:spPr>
        </p:pic>
      </p:grpSp>
    </p:spTree>
    <p:extLst>
      <p:ext uri="{BB962C8B-B14F-4D97-AF65-F5344CB8AC3E}">
        <p14:creationId xmlns:p14="http://schemas.microsoft.com/office/powerpoint/2010/main" xmlns="" val="1823601649"/>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397966" y="150445"/>
            <a:ext cx="1906998" cy="884978"/>
            <a:chOff x="2819745" y="2857534"/>
            <a:chExt cx="1906998" cy="884978"/>
          </a:xfrm>
        </p:grpSpPr>
        <p:sp>
          <p:nvSpPr>
            <p:cNvPr id="5" name="文本框 4"/>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1</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6" name="直接连接符 5"/>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155992" y="3280847"/>
              <a:ext cx="1570751"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Attention</a:t>
              </a:r>
              <a:endParaRPr lang="zh-CN" altLang="en-US"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5331573" y="150445"/>
            <a:ext cx="1735360" cy="884978"/>
            <a:chOff x="4774669" y="2857534"/>
            <a:chExt cx="1735360" cy="884978"/>
          </a:xfrm>
        </p:grpSpPr>
        <p:grpSp>
          <p:nvGrpSpPr>
            <p:cNvPr id="9" name="组合 8"/>
            <p:cNvGrpSpPr/>
            <p:nvPr/>
          </p:nvGrpSpPr>
          <p:grpSpPr>
            <a:xfrm>
              <a:off x="4774669" y="2857534"/>
              <a:ext cx="697444" cy="884978"/>
              <a:chOff x="2707744" y="2857534"/>
              <a:chExt cx="697444" cy="884978"/>
            </a:xfrm>
          </p:grpSpPr>
          <p:sp>
            <p:nvSpPr>
              <p:cNvPr id="11" name="文本框 10"/>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2</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2" name="直接连接符 11"/>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0" name="文本框 9"/>
            <p:cNvSpPr txBox="1"/>
            <p:nvPr/>
          </p:nvSpPr>
          <p:spPr>
            <a:xfrm>
              <a:off x="5213392" y="3280847"/>
              <a:ext cx="1296637"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Interest</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14" name="组合 13"/>
          <p:cNvGrpSpPr/>
          <p:nvPr/>
        </p:nvGrpSpPr>
        <p:grpSpPr>
          <a:xfrm>
            <a:off x="7093542" y="150445"/>
            <a:ext cx="1666944" cy="884978"/>
            <a:chOff x="7060669" y="2857534"/>
            <a:chExt cx="1666944" cy="884978"/>
          </a:xfrm>
        </p:grpSpPr>
        <p:grpSp>
          <p:nvGrpSpPr>
            <p:cNvPr id="15" name="组合 14"/>
            <p:cNvGrpSpPr/>
            <p:nvPr/>
          </p:nvGrpSpPr>
          <p:grpSpPr>
            <a:xfrm>
              <a:off x="7060669" y="2857534"/>
              <a:ext cx="697444" cy="884978"/>
              <a:chOff x="2707744" y="2857534"/>
              <a:chExt cx="697444" cy="884978"/>
            </a:xfrm>
          </p:grpSpPr>
          <p:sp>
            <p:nvSpPr>
              <p:cNvPr id="17" name="文本框 16"/>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3</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18" name="直接连接符 17"/>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bg1"/>
                  </a:solidFill>
                </a:endParaRPr>
              </a:p>
            </p:txBody>
          </p:sp>
        </p:grpSp>
        <p:sp>
          <p:nvSpPr>
            <p:cNvPr id="16" name="文本框 15"/>
            <p:cNvSpPr txBox="1"/>
            <p:nvPr/>
          </p:nvSpPr>
          <p:spPr>
            <a:xfrm>
              <a:off x="7499392" y="3280847"/>
              <a:ext cx="1228221" cy="461665"/>
            </a:xfrm>
            <a:prstGeom prst="rect">
              <a:avLst/>
            </a:prstGeom>
            <a:noFill/>
          </p:spPr>
          <p:txBody>
            <a:bodyPr wrap="none" rtlCol="0">
              <a:spAutoFit/>
            </a:bodyPr>
            <a:lstStyle/>
            <a:p>
              <a:r>
                <a:rPr lang="en-US" altLang="zh-CN" sz="2400" dirty="0" smtClean="0">
                  <a:solidFill>
                    <a:schemeClr val="bg1"/>
                  </a:solidFill>
                  <a:latin typeface="华文细黑" panose="02010600040101010101" pitchFamily="2" charset="-122"/>
                  <a:ea typeface="华文细黑" panose="02010600040101010101" pitchFamily="2" charset="-122"/>
                </a:rPr>
                <a:t>Search</a:t>
              </a:r>
              <a:endParaRPr lang="en-US" altLang="zh-CN" sz="2400" dirty="0">
                <a:solidFill>
                  <a:schemeClr val="bg1"/>
                </a:solidFill>
                <a:latin typeface="华文细黑" panose="02010600040101010101" pitchFamily="2" charset="-122"/>
                <a:ea typeface="华文细黑" panose="02010600040101010101" pitchFamily="2" charset="-122"/>
              </a:endParaRPr>
            </a:p>
          </p:txBody>
        </p:sp>
      </p:grpSp>
      <p:grpSp>
        <p:nvGrpSpPr>
          <p:cNvPr id="20" name="组合 19"/>
          <p:cNvGrpSpPr/>
          <p:nvPr/>
        </p:nvGrpSpPr>
        <p:grpSpPr>
          <a:xfrm>
            <a:off x="8787095" y="150445"/>
            <a:ext cx="1604427" cy="884978"/>
            <a:chOff x="7060669" y="2857534"/>
            <a:chExt cx="1604427" cy="884978"/>
          </a:xfrm>
        </p:grpSpPr>
        <p:grpSp>
          <p:nvGrpSpPr>
            <p:cNvPr id="21" name="组合 20"/>
            <p:cNvGrpSpPr/>
            <p:nvPr/>
          </p:nvGrpSpPr>
          <p:grpSpPr>
            <a:xfrm>
              <a:off x="7060669" y="2857534"/>
              <a:ext cx="697444" cy="884978"/>
              <a:chOff x="2707744" y="2857534"/>
              <a:chExt cx="697444" cy="884978"/>
            </a:xfrm>
          </p:grpSpPr>
          <p:sp>
            <p:nvSpPr>
              <p:cNvPr id="23" name="文本框 22"/>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4</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24" name="直接连接符 23"/>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2" name="文本框 21"/>
            <p:cNvSpPr txBox="1"/>
            <p:nvPr/>
          </p:nvSpPr>
          <p:spPr>
            <a:xfrm>
              <a:off x="7499392" y="3280847"/>
              <a:ext cx="1165704"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Action</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6" name="组合 25"/>
          <p:cNvGrpSpPr/>
          <p:nvPr/>
        </p:nvGrpSpPr>
        <p:grpSpPr>
          <a:xfrm>
            <a:off x="10418130" y="150445"/>
            <a:ext cx="1468172" cy="884978"/>
            <a:chOff x="7060669" y="2857534"/>
            <a:chExt cx="1468172" cy="884978"/>
          </a:xfrm>
        </p:grpSpPr>
        <p:grpSp>
          <p:nvGrpSpPr>
            <p:cNvPr id="27" name="组合 26"/>
            <p:cNvGrpSpPr/>
            <p:nvPr/>
          </p:nvGrpSpPr>
          <p:grpSpPr>
            <a:xfrm>
              <a:off x="7060669" y="2857534"/>
              <a:ext cx="697444" cy="884978"/>
              <a:chOff x="2707744" y="2857534"/>
              <a:chExt cx="697444" cy="884978"/>
            </a:xfrm>
          </p:grpSpPr>
          <p:sp>
            <p:nvSpPr>
              <p:cNvPr id="29" name="文本框 28"/>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5</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30" name="直接连接符 29"/>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8" name="文本框 27"/>
            <p:cNvSpPr txBox="1"/>
            <p:nvPr/>
          </p:nvSpPr>
          <p:spPr>
            <a:xfrm>
              <a:off x="7499392" y="3280847"/>
              <a:ext cx="1029449"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Share</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sp>
        <p:nvSpPr>
          <p:cNvPr id="33" name="文本框 32"/>
          <p:cNvSpPr txBox="1"/>
          <p:nvPr/>
        </p:nvSpPr>
        <p:spPr>
          <a:xfrm>
            <a:off x="402967" y="284732"/>
            <a:ext cx="2595582" cy="707886"/>
          </a:xfrm>
          <a:prstGeom prst="rect">
            <a:avLst/>
          </a:prstGeom>
          <a:noFill/>
        </p:spPr>
        <p:txBody>
          <a:bodyPr wrap="none" rtlCol="0">
            <a:spAutoFit/>
          </a:bodyPr>
          <a:lstStyle/>
          <a:p>
            <a:r>
              <a:rPr lang="en-US" altLang="zh-CN" sz="4000" dirty="0" smtClean="0">
                <a:solidFill>
                  <a:schemeClr val="bg1"/>
                </a:solidFill>
                <a:latin typeface="华文细黑" panose="02010600040101010101" pitchFamily="2" charset="-122"/>
                <a:ea typeface="华文细黑" panose="02010600040101010101" pitchFamily="2" charset="-122"/>
              </a:rPr>
              <a:t>AISAS</a:t>
            </a:r>
            <a:r>
              <a:rPr lang="zh-CN" altLang="en-US" sz="4000" dirty="0" smtClean="0">
                <a:solidFill>
                  <a:schemeClr val="bg1"/>
                </a:solidFill>
                <a:latin typeface="+mj-ea"/>
                <a:ea typeface="+mj-ea"/>
              </a:rPr>
              <a:t>分析</a:t>
            </a:r>
            <a:endParaRPr lang="zh-CN" altLang="en-US" sz="4000" dirty="0">
              <a:solidFill>
                <a:schemeClr val="bg1"/>
              </a:solidFill>
              <a:latin typeface="+mj-ea"/>
              <a:ea typeface="+mj-ea"/>
            </a:endParaRPr>
          </a:p>
        </p:txBody>
      </p:sp>
      <p:grpSp>
        <p:nvGrpSpPr>
          <p:cNvPr id="36" name="组合 35"/>
          <p:cNvGrpSpPr/>
          <p:nvPr/>
        </p:nvGrpSpPr>
        <p:grpSpPr>
          <a:xfrm>
            <a:off x="1928272" y="1632163"/>
            <a:ext cx="8335454" cy="4427169"/>
            <a:chOff x="1928272" y="1461475"/>
            <a:chExt cx="8335454" cy="4427169"/>
          </a:xfrm>
        </p:grpSpPr>
        <p:sp>
          <p:nvSpPr>
            <p:cNvPr id="40" name="矩形 39"/>
            <p:cNvSpPr/>
            <p:nvPr/>
          </p:nvSpPr>
          <p:spPr>
            <a:xfrm>
              <a:off x="1928272" y="5145440"/>
              <a:ext cx="8335454" cy="743204"/>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5116040" y="5247231"/>
              <a:ext cx="1959920" cy="584775"/>
            </a:xfrm>
            <a:prstGeom prst="rect">
              <a:avLst/>
            </a:prstGeom>
            <a:noFill/>
          </p:spPr>
          <p:txBody>
            <a:bodyPr wrap="square" rtlCol="0">
              <a:spAutoFit/>
            </a:bodyPr>
            <a:lstStyle/>
            <a:p>
              <a:r>
                <a:rPr lang="zh-CN" altLang="en-US" sz="3200" dirty="0" smtClean="0">
                  <a:solidFill>
                    <a:schemeClr val="bg1"/>
                  </a:solidFill>
                </a:rPr>
                <a:t>微博搜索</a:t>
              </a:r>
              <a:endParaRPr lang="zh-CN" altLang="en-US" sz="3200" dirty="0">
                <a:solidFill>
                  <a:schemeClr val="bg1"/>
                </a:solidFill>
              </a:endParaRPr>
            </a:p>
          </p:txBody>
        </p:sp>
        <p:pic>
          <p:nvPicPr>
            <p:cNvPr id="35" name="图片 34"/>
            <p:cNvPicPr>
              <a:picLocks noChangeAspect="1"/>
            </p:cNvPicPr>
            <p:nvPr/>
          </p:nvPicPr>
          <p:blipFill rotWithShape="1">
            <a:blip r:embed="rId2" cstate="print"/>
            <a:srcRect b="20886"/>
            <a:stretch/>
          </p:blipFill>
          <p:spPr>
            <a:xfrm>
              <a:off x="1928273" y="1461475"/>
              <a:ext cx="8335453" cy="3627327"/>
            </a:xfrm>
            <a:prstGeom prst="rect">
              <a:avLst/>
            </a:prstGeom>
          </p:spPr>
        </p:pic>
      </p:grpSp>
    </p:spTree>
    <p:extLst>
      <p:ext uri="{BB962C8B-B14F-4D97-AF65-F5344CB8AC3E}">
        <p14:creationId xmlns:p14="http://schemas.microsoft.com/office/powerpoint/2010/main" xmlns="" val="4224622547"/>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601967" y="1677173"/>
            <a:ext cx="5234474" cy="335805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38335" y="1492898"/>
            <a:ext cx="9871787" cy="367626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654513" y="2756036"/>
            <a:ext cx="3129383" cy="1200329"/>
          </a:xfrm>
          <a:prstGeom prst="rect">
            <a:avLst/>
          </a:prstGeom>
          <a:noFill/>
        </p:spPr>
        <p:txBody>
          <a:bodyPr wrap="none" rtlCol="0">
            <a:spAutoFit/>
          </a:bodyPr>
          <a:lstStyle/>
          <a:p>
            <a:r>
              <a:rPr lang="en-US" altLang="zh-CN" sz="7200" dirty="0" smtClean="0">
                <a:solidFill>
                  <a:schemeClr val="bg1"/>
                </a:solidFill>
                <a:latin typeface="华文细黑" panose="02010600040101010101" pitchFamily="2" charset="-122"/>
                <a:ea typeface="华文细黑" panose="02010600040101010101" pitchFamily="2" charset="-122"/>
              </a:rPr>
              <a:t>Action</a:t>
            </a:r>
            <a:endParaRPr lang="zh-CN" altLang="en-US" sz="7200" dirty="0">
              <a:solidFill>
                <a:schemeClr val="bg1"/>
              </a:solidFill>
              <a:latin typeface="华文细黑" panose="02010600040101010101" pitchFamily="2" charset="-122"/>
              <a:ea typeface="华文细黑" panose="02010600040101010101" pitchFamily="2" charset="-122"/>
            </a:endParaRPr>
          </a:p>
        </p:txBody>
      </p:sp>
      <p:pic>
        <p:nvPicPr>
          <p:cNvPr id="3" name="图片 2"/>
          <p:cNvPicPr>
            <a:picLocks noChangeAspect="1"/>
          </p:cNvPicPr>
          <p:nvPr/>
        </p:nvPicPr>
        <p:blipFill rotWithShape="1">
          <a:blip r:embed="rId2" cstate="print"/>
          <a:srcRect l="27865" t="11653" r="-383" b="2874"/>
          <a:stretch/>
        </p:blipFill>
        <p:spPr>
          <a:xfrm>
            <a:off x="1353311" y="1677173"/>
            <a:ext cx="4271563" cy="3358056"/>
          </a:xfrm>
          <a:prstGeom prst="rect">
            <a:avLst/>
          </a:prstGeom>
        </p:spPr>
      </p:pic>
    </p:spTree>
    <p:extLst>
      <p:ext uri="{BB962C8B-B14F-4D97-AF65-F5344CB8AC3E}">
        <p14:creationId xmlns:p14="http://schemas.microsoft.com/office/powerpoint/2010/main" xmlns="" val="2795150063"/>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397966" y="150445"/>
            <a:ext cx="1906998" cy="884978"/>
            <a:chOff x="2819745" y="2857534"/>
            <a:chExt cx="1906998" cy="884978"/>
          </a:xfrm>
        </p:grpSpPr>
        <p:sp>
          <p:nvSpPr>
            <p:cNvPr id="5" name="文本框 4"/>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1</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6" name="直接连接符 5"/>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155992" y="3280847"/>
              <a:ext cx="1570751"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Attention</a:t>
              </a:r>
              <a:endParaRPr lang="zh-CN" altLang="en-US"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5331573" y="150445"/>
            <a:ext cx="1735360" cy="884978"/>
            <a:chOff x="4774669" y="2857534"/>
            <a:chExt cx="1735360" cy="884978"/>
          </a:xfrm>
        </p:grpSpPr>
        <p:grpSp>
          <p:nvGrpSpPr>
            <p:cNvPr id="9" name="组合 8"/>
            <p:cNvGrpSpPr/>
            <p:nvPr/>
          </p:nvGrpSpPr>
          <p:grpSpPr>
            <a:xfrm>
              <a:off x="4774669" y="2857534"/>
              <a:ext cx="697444" cy="884978"/>
              <a:chOff x="2707744" y="2857534"/>
              <a:chExt cx="697444" cy="884978"/>
            </a:xfrm>
          </p:grpSpPr>
          <p:sp>
            <p:nvSpPr>
              <p:cNvPr id="11" name="文本框 10"/>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2</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2" name="直接连接符 11"/>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0" name="文本框 9"/>
            <p:cNvSpPr txBox="1"/>
            <p:nvPr/>
          </p:nvSpPr>
          <p:spPr>
            <a:xfrm>
              <a:off x="5213392" y="3280847"/>
              <a:ext cx="1296637"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Interest</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14" name="组合 13"/>
          <p:cNvGrpSpPr/>
          <p:nvPr/>
        </p:nvGrpSpPr>
        <p:grpSpPr>
          <a:xfrm>
            <a:off x="7093542" y="150445"/>
            <a:ext cx="1666944" cy="884978"/>
            <a:chOff x="7060669" y="2857534"/>
            <a:chExt cx="1666944" cy="884978"/>
          </a:xfrm>
        </p:grpSpPr>
        <p:grpSp>
          <p:nvGrpSpPr>
            <p:cNvPr id="15" name="组合 14"/>
            <p:cNvGrpSpPr/>
            <p:nvPr/>
          </p:nvGrpSpPr>
          <p:grpSpPr>
            <a:xfrm>
              <a:off x="7060669" y="2857534"/>
              <a:ext cx="697444" cy="884978"/>
              <a:chOff x="2707744" y="2857534"/>
              <a:chExt cx="697444" cy="884978"/>
            </a:xfrm>
          </p:grpSpPr>
          <p:sp>
            <p:nvSpPr>
              <p:cNvPr id="17" name="文本框 16"/>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3</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8" name="直接连接符 17"/>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6" name="文本框 15"/>
            <p:cNvSpPr txBox="1"/>
            <p:nvPr/>
          </p:nvSpPr>
          <p:spPr>
            <a:xfrm>
              <a:off x="7499392" y="3280847"/>
              <a:ext cx="1228221"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Search</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0" name="组合 19"/>
          <p:cNvGrpSpPr/>
          <p:nvPr/>
        </p:nvGrpSpPr>
        <p:grpSpPr>
          <a:xfrm>
            <a:off x="8787095" y="150445"/>
            <a:ext cx="1604427" cy="884978"/>
            <a:chOff x="7060669" y="2857534"/>
            <a:chExt cx="1604427" cy="884978"/>
          </a:xfrm>
        </p:grpSpPr>
        <p:grpSp>
          <p:nvGrpSpPr>
            <p:cNvPr id="21" name="组合 20"/>
            <p:cNvGrpSpPr/>
            <p:nvPr/>
          </p:nvGrpSpPr>
          <p:grpSpPr>
            <a:xfrm>
              <a:off x="7060669" y="2857534"/>
              <a:ext cx="697444" cy="884978"/>
              <a:chOff x="2707744" y="2857534"/>
              <a:chExt cx="697444" cy="884978"/>
            </a:xfrm>
          </p:grpSpPr>
          <p:sp>
            <p:nvSpPr>
              <p:cNvPr id="23" name="文本框 22"/>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4</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24" name="直接连接符 23"/>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bg1"/>
                  </a:solidFill>
                </a:endParaRPr>
              </a:p>
            </p:txBody>
          </p:sp>
        </p:grpSp>
        <p:sp>
          <p:nvSpPr>
            <p:cNvPr id="22" name="文本框 21"/>
            <p:cNvSpPr txBox="1"/>
            <p:nvPr/>
          </p:nvSpPr>
          <p:spPr>
            <a:xfrm>
              <a:off x="7499392" y="3280847"/>
              <a:ext cx="1165704" cy="461665"/>
            </a:xfrm>
            <a:prstGeom prst="rect">
              <a:avLst/>
            </a:prstGeom>
            <a:noFill/>
          </p:spPr>
          <p:txBody>
            <a:bodyPr wrap="none" rtlCol="0">
              <a:spAutoFit/>
            </a:bodyPr>
            <a:lstStyle/>
            <a:p>
              <a:r>
                <a:rPr lang="en-US" altLang="zh-CN" sz="2400" dirty="0" smtClean="0">
                  <a:solidFill>
                    <a:schemeClr val="bg1"/>
                  </a:solidFill>
                  <a:latin typeface="华文细黑" panose="02010600040101010101" pitchFamily="2" charset="-122"/>
                  <a:ea typeface="华文细黑" panose="02010600040101010101" pitchFamily="2" charset="-122"/>
                </a:rPr>
                <a:t>Action</a:t>
              </a:r>
              <a:endParaRPr lang="en-US" altLang="zh-CN" sz="2400" dirty="0">
                <a:solidFill>
                  <a:schemeClr val="bg1"/>
                </a:solidFill>
                <a:latin typeface="华文细黑" panose="02010600040101010101" pitchFamily="2" charset="-122"/>
                <a:ea typeface="华文细黑" panose="02010600040101010101" pitchFamily="2" charset="-122"/>
              </a:endParaRPr>
            </a:p>
          </p:txBody>
        </p:sp>
      </p:grpSp>
      <p:grpSp>
        <p:nvGrpSpPr>
          <p:cNvPr id="26" name="组合 25"/>
          <p:cNvGrpSpPr/>
          <p:nvPr/>
        </p:nvGrpSpPr>
        <p:grpSpPr>
          <a:xfrm>
            <a:off x="10418130" y="150445"/>
            <a:ext cx="1468172" cy="884978"/>
            <a:chOff x="7060669" y="2857534"/>
            <a:chExt cx="1468172" cy="884978"/>
          </a:xfrm>
        </p:grpSpPr>
        <p:grpSp>
          <p:nvGrpSpPr>
            <p:cNvPr id="27" name="组合 26"/>
            <p:cNvGrpSpPr/>
            <p:nvPr/>
          </p:nvGrpSpPr>
          <p:grpSpPr>
            <a:xfrm>
              <a:off x="7060669" y="2857534"/>
              <a:ext cx="697444" cy="884978"/>
              <a:chOff x="2707744" y="2857534"/>
              <a:chExt cx="697444" cy="884978"/>
            </a:xfrm>
          </p:grpSpPr>
          <p:sp>
            <p:nvSpPr>
              <p:cNvPr id="29" name="文本框 28"/>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5</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30" name="直接连接符 29"/>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8" name="文本框 27"/>
            <p:cNvSpPr txBox="1"/>
            <p:nvPr/>
          </p:nvSpPr>
          <p:spPr>
            <a:xfrm>
              <a:off x="7499392" y="3280847"/>
              <a:ext cx="1029449"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Share</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sp>
        <p:nvSpPr>
          <p:cNvPr id="33" name="文本框 32"/>
          <p:cNvSpPr txBox="1"/>
          <p:nvPr/>
        </p:nvSpPr>
        <p:spPr>
          <a:xfrm>
            <a:off x="402967" y="284732"/>
            <a:ext cx="2595582" cy="707886"/>
          </a:xfrm>
          <a:prstGeom prst="rect">
            <a:avLst/>
          </a:prstGeom>
          <a:noFill/>
        </p:spPr>
        <p:txBody>
          <a:bodyPr wrap="none" rtlCol="0">
            <a:spAutoFit/>
          </a:bodyPr>
          <a:lstStyle/>
          <a:p>
            <a:r>
              <a:rPr lang="en-US" altLang="zh-CN" sz="4000" dirty="0" smtClean="0">
                <a:solidFill>
                  <a:schemeClr val="bg1"/>
                </a:solidFill>
                <a:latin typeface="华文细黑" panose="02010600040101010101" pitchFamily="2" charset="-122"/>
                <a:ea typeface="华文细黑" panose="02010600040101010101" pitchFamily="2" charset="-122"/>
              </a:rPr>
              <a:t>AISAS</a:t>
            </a:r>
            <a:r>
              <a:rPr lang="zh-CN" altLang="en-US" sz="4000" dirty="0" smtClean="0">
                <a:solidFill>
                  <a:schemeClr val="bg1"/>
                </a:solidFill>
                <a:latin typeface="+mj-ea"/>
                <a:ea typeface="+mj-ea"/>
              </a:rPr>
              <a:t>分析</a:t>
            </a:r>
            <a:endParaRPr lang="zh-CN" altLang="en-US" sz="4000" dirty="0">
              <a:solidFill>
                <a:schemeClr val="bg1"/>
              </a:solidFill>
              <a:latin typeface="+mj-ea"/>
              <a:ea typeface="+mj-ea"/>
            </a:endParaRPr>
          </a:p>
        </p:txBody>
      </p:sp>
      <p:grpSp>
        <p:nvGrpSpPr>
          <p:cNvPr id="48" name="组合 47"/>
          <p:cNvGrpSpPr/>
          <p:nvPr/>
        </p:nvGrpSpPr>
        <p:grpSpPr>
          <a:xfrm>
            <a:off x="1113765" y="2748778"/>
            <a:ext cx="9964470" cy="2158153"/>
            <a:chOff x="274970" y="2748778"/>
            <a:chExt cx="9964470" cy="2158153"/>
          </a:xfrm>
        </p:grpSpPr>
        <p:grpSp>
          <p:nvGrpSpPr>
            <p:cNvPr id="45" name="组合 44"/>
            <p:cNvGrpSpPr/>
            <p:nvPr/>
          </p:nvGrpSpPr>
          <p:grpSpPr>
            <a:xfrm>
              <a:off x="5589015" y="2748778"/>
              <a:ext cx="4650425" cy="2158153"/>
              <a:chOff x="4977208" y="2760970"/>
              <a:chExt cx="4650425" cy="2158153"/>
            </a:xfrm>
          </p:grpSpPr>
          <p:grpSp>
            <p:nvGrpSpPr>
              <p:cNvPr id="37" name="组合 36"/>
              <p:cNvGrpSpPr/>
              <p:nvPr/>
            </p:nvGrpSpPr>
            <p:grpSpPr>
              <a:xfrm>
                <a:off x="4977208" y="2760970"/>
                <a:ext cx="4650425" cy="461665"/>
                <a:chOff x="2865608" y="2222807"/>
                <a:chExt cx="4650425" cy="461665"/>
              </a:xfrm>
            </p:grpSpPr>
            <p:sp>
              <p:nvSpPr>
                <p:cNvPr id="2" name="矩形 1"/>
                <p:cNvSpPr/>
                <p:nvPr/>
              </p:nvSpPr>
              <p:spPr>
                <a:xfrm>
                  <a:off x="4043608" y="2268974"/>
                  <a:ext cx="3472425" cy="369332"/>
                </a:xfrm>
                <a:prstGeom prst="rect">
                  <a:avLst/>
                </a:prstGeom>
                <a:solidFill>
                  <a:schemeClr val="accent5"/>
                </a:solidFill>
              </p:spPr>
              <p:txBody>
                <a:bodyPr wrap="none">
                  <a:spAutoFit/>
                </a:bodyPr>
                <a:lstStyle/>
                <a:p>
                  <a:r>
                    <a:rPr lang="zh-CN" altLang="en-US" dirty="0" smtClean="0">
                      <a:solidFill>
                        <a:schemeClr val="bg1"/>
                      </a:solidFill>
                    </a:rPr>
                    <a:t>注册</a:t>
                  </a:r>
                  <a:r>
                    <a:rPr lang="zh-CN" altLang="en-US" dirty="0">
                      <a:solidFill>
                        <a:schemeClr val="bg1"/>
                      </a:solidFill>
                    </a:rPr>
                    <a:t>一个小米账号</a:t>
                  </a:r>
                  <a:r>
                    <a:rPr lang="en-US" altLang="zh-CN" dirty="0">
                      <a:solidFill>
                        <a:schemeClr val="bg1"/>
                      </a:solidFill>
                    </a:rPr>
                    <a:t>,</a:t>
                  </a:r>
                  <a:r>
                    <a:rPr lang="zh-CN" altLang="en-US" dirty="0">
                      <a:solidFill>
                        <a:schemeClr val="bg1"/>
                      </a:solidFill>
                    </a:rPr>
                    <a:t>拿到预约号。</a:t>
                  </a:r>
                </a:p>
              </p:txBody>
            </p:sp>
            <p:sp>
              <p:nvSpPr>
                <p:cNvPr id="34" name="文本框 33"/>
                <p:cNvSpPr txBox="1"/>
                <p:nvPr/>
              </p:nvSpPr>
              <p:spPr>
                <a:xfrm>
                  <a:off x="2865608" y="2222807"/>
                  <a:ext cx="1064715" cy="461665"/>
                </a:xfrm>
                <a:prstGeom prst="rect">
                  <a:avLst/>
                </a:prstGeom>
                <a:noFill/>
              </p:spPr>
              <p:txBody>
                <a:bodyPr wrap="none" rtlCol="0">
                  <a:spAutoFit/>
                </a:bodyPr>
                <a:lstStyle/>
                <a:p>
                  <a:r>
                    <a:rPr lang="en-US" altLang="zh-CN" sz="2400" dirty="0" smtClean="0">
                      <a:solidFill>
                        <a:schemeClr val="accent5"/>
                      </a:solidFill>
                      <a:latin typeface="华文细黑" panose="02010600040101010101" pitchFamily="2" charset="-122"/>
                      <a:ea typeface="华文细黑" panose="02010600040101010101" pitchFamily="2" charset="-122"/>
                    </a:rPr>
                    <a:t>STEP 1</a:t>
                  </a:r>
                  <a:endParaRPr lang="zh-CN" altLang="en-US" sz="2400" dirty="0">
                    <a:solidFill>
                      <a:schemeClr val="accent5"/>
                    </a:solidFill>
                    <a:latin typeface="华文细黑" panose="02010600040101010101" pitchFamily="2" charset="-122"/>
                    <a:ea typeface="华文细黑" panose="02010600040101010101" pitchFamily="2" charset="-122"/>
                  </a:endParaRPr>
                </a:p>
              </p:txBody>
            </p:sp>
          </p:grpSp>
          <p:grpSp>
            <p:nvGrpSpPr>
              <p:cNvPr id="44" name="组合 43"/>
              <p:cNvGrpSpPr/>
              <p:nvPr/>
            </p:nvGrpSpPr>
            <p:grpSpPr>
              <a:xfrm>
                <a:off x="4977208" y="3326466"/>
                <a:ext cx="4132655" cy="461665"/>
                <a:chOff x="2865608" y="2795831"/>
                <a:chExt cx="4132655" cy="461665"/>
              </a:xfrm>
            </p:grpSpPr>
            <p:sp>
              <p:nvSpPr>
                <p:cNvPr id="35" name="矩形 34"/>
                <p:cNvSpPr/>
                <p:nvPr/>
              </p:nvSpPr>
              <p:spPr>
                <a:xfrm>
                  <a:off x="4043608" y="2841998"/>
                  <a:ext cx="2954655" cy="369332"/>
                </a:xfrm>
                <a:prstGeom prst="rect">
                  <a:avLst/>
                </a:prstGeom>
                <a:solidFill>
                  <a:schemeClr val="accent5"/>
                </a:solidFill>
              </p:spPr>
              <p:txBody>
                <a:bodyPr wrap="none">
                  <a:spAutoFit/>
                </a:bodyPr>
                <a:lstStyle/>
                <a:p>
                  <a:r>
                    <a:rPr lang="zh-CN" altLang="en-US" dirty="0">
                      <a:solidFill>
                        <a:schemeClr val="bg1"/>
                      </a:solidFill>
                    </a:rPr>
                    <a:t>在指定当天进行</a:t>
                  </a:r>
                  <a:r>
                    <a:rPr lang="zh-CN" altLang="en-US" dirty="0" smtClean="0">
                      <a:solidFill>
                        <a:schemeClr val="bg1"/>
                      </a:solidFill>
                    </a:rPr>
                    <a:t>“抢购”</a:t>
                  </a:r>
                  <a:r>
                    <a:rPr lang="zh-CN" altLang="en-US" dirty="0">
                      <a:solidFill>
                        <a:schemeClr val="bg1"/>
                      </a:solidFill>
                    </a:rPr>
                    <a:t>。</a:t>
                  </a:r>
                </a:p>
              </p:txBody>
            </p:sp>
            <p:sp>
              <p:nvSpPr>
                <p:cNvPr id="36" name="文本框 35"/>
                <p:cNvSpPr txBox="1"/>
                <p:nvPr/>
              </p:nvSpPr>
              <p:spPr>
                <a:xfrm>
                  <a:off x="2865608" y="2795831"/>
                  <a:ext cx="1064715" cy="461665"/>
                </a:xfrm>
                <a:prstGeom prst="rect">
                  <a:avLst/>
                </a:prstGeom>
                <a:noFill/>
              </p:spPr>
              <p:txBody>
                <a:bodyPr wrap="none" rtlCol="0">
                  <a:spAutoFit/>
                </a:bodyPr>
                <a:lstStyle/>
                <a:p>
                  <a:r>
                    <a:rPr lang="en-US" altLang="zh-CN" sz="2400" dirty="0" smtClean="0">
                      <a:solidFill>
                        <a:schemeClr val="accent5"/>
                      </a:solidFill>
                      <a:latin typeface="华文细黑" panose="02010600040101010101" pitchFamily="2" charset="-122"/>
                      <a:ea typeface="华文细黑" panose="02010600040101010101" pitchFamily="2" charset="-122"/>
                    </a:rPr>
                    <a:t>STEP 2</a:t>
                  </a:r>
                  <a:endParaRPr lang="zh-CN" altLang="en-US" sz="2400" dirty="0">
                    <a:solidFill>
                      <a:schemeClr val="accent5"/>
                    </a:solidFill>
                    <a:latin typeface="华文细黑" panose="02010600040101010101" pitchFamily="2" charset="-122"/>
                    <a:ea typeface="华文细黑" panose="02010600040101010101" pitchFamily="2" charset="-122"/>
                  </a:endParaRPr>
                </a:p>
              </p:txBody>
            </p:sp>
          </p:grpSp>
          <p:grpSp>
            <p:nvGrpSpPr>
              <p:cNvPr id="38" name="组合 37"/>
              <p:cNvGrpSpPr/>
              <p:nvPr/>
            </p:nvGrpSpPr>
            <p:grpSpPr>
              <a:xfrm>
                <a:off x="4977208" y="3891962"/>
                <a:ext cx="2516828" cy="461665"/>
                <a:chOff x="2865608" y="2222807"/>
                <a:chExt cx="2516828" cy="461665"/>
              </a:xfrm>
            </p:grpSpPr>
            <p:sp>
              <p:nvSpPr>
                <p:cNvPr id="39" name="矩形 38"/>
                <p:cNvSpPr/>
                <p:nvPr/>
              </p:nvSpPr>
              <p:spPr>
                <a:xfrm>
                  <a:off x="4043608" y="2268974"/>
                  <a:ext cx="1338828" cy="369332"/>
                </a:xfrm>
                <a:prstGeom prst="rect">
                  <a:avLst/>
                </a:prstGeom>
                <a:solidFill>
                  <a:schemeClr val="accent5"/>
                </a:solidFill>
              </p:spPr>
              <p:txBody>
                <a:bodyPr wrap="none">
                  <a:spAutoFit/>
                </a:bodyPr>
                <a:lstStyle/>
                <a:p>
                  <a:r>
                    <a:rPr lang="zh-CN" altLang="en-US" dirty="0">
                      <a:solidFill>
                        <a:schemeClr val="bg1"/>
                      </a:solidFill>
                    </a:rPr>
                    <a:t>购买配件。</a:t>
                  </a:r>
                </a:p>
              </p:txBody>
            </p:sp>
            <p:sp>
              <p:nvSpPr>
                <p:cNvPr id="40" name="文本框 39"/>
                <p:cNvSpPr txBox="1"/>
                <p:nvPr/>
              </p:nvSpPr>
              <p:spPr>
                <a:xfrm>
                  <a:off x="2865608" y="2222807"/>
                  <a:ext cx="1064715" cy="461665"/>
                </a:xfrm>
                <a:prstGeom prst="rect">
                  <a:avLst/>
                </a:prstGeom>
                <a:noFill/>
              </p:spPr>
              <p:txBody>
                <a:bodyPr wrap="none" rtlCol="0">
                  <a:spAutoFit/>
                </a:bodyPr>
                <a:lstStyle/>
                <a:p>
                  <a:r>
                    <a:rPr lang="en-US" altLang="zh-CN" sz="2400" dirty="0" smtClean="0">
                      <a:solidFill>
                        <a:schemeClr val="accent5"/>
                      </a:solidFill>
                      <a:latin typeface="华文细黑" panose="02010600040101010101" pitchFamily="2" charset="-122"/>
                      <a:ea typeface="华文细黑" panose="02010600040101010101" pitchFamily="2" charset="-122"/>
                    </a:rPr>
                    <a:t>STEP 3</a:t>
                  </a:r>
                  <a:endParaRPr lang="zh-CN" altLang="en-US" sz="2400" dirty="0">
                    <a:solidFill>
                      <a:schemeClr val="accent5"/>
                    </a:solidFill>
                    <a:latin typeface="华文细黑" panose="02010600040101010101" pitchFamily="2" charset="-122"/>
                    <a:ea typeface="华文细黑" panose="02010600040101010101" pitchFamily="2" charset="-122"/>
                  </a:endParaRPr>
                </a:p>
              </p:txBody>
            </p:sp>
          </p:grpSp>
          <p:grpSp>
            <p:nvGrpSpPr>
              <p:cNvPr id="41" name="组合 40"/>
              <p:cNvGrpSpPr/>
              <p:nvPr/>
            </p:nvGrpSpPr>
            <p:grpSpPr>
              <a:xfrm>
                <a:off x="4977208" y="4457458"/>
                <a:ext cx="2516828" cy="461665"/>
                <a:chOff x="2865608" y="2222807"/>
                <a:chExt cx="2516828" cy="461665"/>
              </a:xfrm>
            </p:grpSpPr>
            <p:sp>
              <p:nvSpPr>
                <p:cNvPr id="42" name="矩形 41"/>
                <p:cNvSpPr/>
                <p:nvPr/>
              </p:nvSpPr>
              <p:spPr>
                <a:xfrm>
                  <a:off x="4043608" y="2268974"/>
                  <a:ext cx="1338828" cy="369332"/>
                </a:xfrm>
                <a:prstGeom prst="rect">
                  <a:avLst/>
                </a:prstGeom>
                <a:solidFill>
                  <a:schemeClr val="accent5"/>
                </a:solidFill>
              </p:spPr>
              <p:txBody>
                <a:bodyPr wrap="none">
                  <a:spAutoFit/>
                </a:bodyPr>
                <a:lstStyle/>
                <a:p>
                  <a:r>
                    <a:rPr lang="zh-CN" altLang="en-US" dirty="0">
                      <a:solidFill>
                        <a:schemeClr val="bg1"/>
                      </a:solidFill>
                    </a:rPr>
                    <a:t>网络支付。</a:t>
                  </a:r>
                </a:p>
              </p:txBody>
            </p:sp>
            <p:sp>
              <p:nvSpPr>
                <p:cNvPr id="43" name="文本框 42"/>
                <p:cNvSpPr txBox="1"/>
                <p:nvPr/>
              </p:nvSpPr>
              <p:spPr>
                <a:xfrm>
                  <a:off x="2865608" y="2222807"/>
                  <a:ext cx="1064715" cy="461665"/>
                </a:xfrm>
                <a:prstGeom prst="rect">
                  <a:avLst/>
                </a:prstGeom>
                <a:noFill/>
              </p:spPr>
              <p:txBody>
                <a:bodyPr wrap="none" rtlCol="0">
                  <a:spAutoFit/>
                </a:bodyPr>
                <a:lstStyle/>
                <a:p>
                  <a:r>
                    <a:rPr lang="en-US" altLang="zh-CN" sz="2400" dirty="0" smtClean="0">
                      <a:solidFill>
                        <a:schemeClr val="accent5"/>
                      </a:solidFill>
                      <a:latin typeface="华文细黑" panose="02010600040101010101" pitchFamily="2" charset="-122"/>
                      <a:ea typeface="华文细黑" panose="02010600040101010101" pitchFamily="2" charset="-122"/>
                    </a:rPr>
                    <a:t>STEP 4</a:t>
                  </a:r>
                  <a:endParaRPr lang="zh-CN" altLang="en-US" sz="2400" dirty="0">
                    <a:solidFill>
                      <a:schemeClr val="accent5"/>
                    </a:solidFill>
                    <a:latin typeface="华文细黑" panose="02010600040101010101" pitchFamily="2" charset="-122"/>
                    <a:ea typeface="华文细黑" panose="02010600040101010101" pitchFamily="2" charset="-122"/>
                  </a:endParaRPr>
                </a:p>
              </p:txBody>
            </p:sp>
          </p:grpSp>
        </p:grpSp>
        <p:sp>
          <p:nvSpPr>
            <p:cNvPr id="46" name="矩形 45"/>
            <p:cNvSpPr/>
            <p:nvPr/>
          </p:nvSpPr>
          <p:spPr>
            <a:xfrm>
              <a:off x="274970" y="2794944"/>
              <a:ext cx="5056604" cy="2065821"/>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977047" y="3930012"/>
              <a:ext cx="4339650" cy="923330"/>
            </a:xfrm>
            <a:prstGeom prst="rect">
              <a:avLst/>
            </a:prstGeom>
          </p:spPr>
          <p:txBody>
            <a:bodyPr wrap="none">
              <a:spAutoFit/>
            </a:bodyPr>
            <a:lstStyle/>
            <a:p>
              <a:r>
                <a:rPr lang="zh-CN" altLang="en-US" sz="5400" dirty="0" smtClean="0">
                  <a:solidFill>
                    <a:schemeClr val="bg1"/>
                  </a:solidFill>
                </a:rPr>
                <a:t>小米抢购步骤</a:t>
              </a:r>
              <a:endParaRPr lang="zh-CN" altLang="en-US" sz="5400" dirty="0">
                <a:solidFill>
                  <a:schemeClr val="bg1"/>
                </a:solidFill>
              </a:endParaRPr>
            </a:p>
          </p:txBody>
        </p:sp>
      </p:grpSp>
    </p:spTree>
    <p:extLst>
      <p:ext uri="{BB962C8B-B14F-4D97-AF65-F5344CB8AC3E}">
        <p14:creationId xmlns:p14="http://schemas.microsoft.com/office/powerpoint/2010/main" xmlns="" val="3737206148"/>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397966" y="150445"/>
            <a:ext cx="1906998" cy="884978"/>
            <a:chOff x="2819745" y="2857534"/>
            <a:chExt cx="1906998" cy="884978"/>
          </a:xfrm>
        </p:grpSpPr>
        <p:sp>
          <p:nvSpPr>
            <p:cNvPr id="5" name="文本框 4"/>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1</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6" name="直接连接符 5"/>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155992" y="3280847"/>
              <a:ext cx="1570751"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Attention</a:t>
              </a:r>
              <a:endParaRPr lang="zh-CN" altLang="en-US"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5331573" y="150445"/>
            <a:ext cx="1735360" cy="884978"/>
            <a:chOff x="4774669" y="2857534"/>
            <a:chExt cx="1735360" cy="884978"/>
          </a:xfrm>
        </p:grpSpPr>
        <p:grpSp>
          <p:nvGrpSpPr>
            <p:cNvPr id="9" name="组合 8"/>
            <p:cNvGrpSpPr/>
            <p:nvPr/>
          </p:nvGrpSpPr>
          <p:grpSpPr>
            <a:xfrm>
              <a:off x="4774669" y="2857534"/>
              <a:ext cx="697444" cy="884978"/>
              <a:chOff x="2707744" y="2857534"/>
              <a:chExt cx="697444" cy="884978"/>
            </a:xfrm>
          </p:grpSpPr>
          <p:sp>
            <p:nvSpPr>
              <p:cNvPr id="11" name="文本框 10"/>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2</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2" name="直接连接符 11"/>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0" name="文本框 9"/>
            <p:cNvSpPr txBox="1"/>
            <p:nvPr/>
          </p:nvSpPr>
          <p:spPr>
            <a:xfrm>
              <a:off x="5213392" y="3280847"/>
              <a:ext cx="1296637"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Interest</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14" name="组合 13"/>
          <p:cNvGrpSpPr/>
          <p:nvPr/>
        </p:nvGrpSpPr>
        <p:grpSpPr>
          <a:xfrm>
            <a:off x="7093542" y="150445"/>
            <a:ext cx="1666944" cy="884978"/>
            <a:chOff x="7060669" y="2857534"/>
            <a:chExt cx="1666944" cy="884978"/>
          </a:xfrm>
        </p:grpSpPr>
        <p:grpSp>
          <p:nvGrpSpPr>
            <p:cNvPr id="15" name="组合 14"/>
            <p:cNvGrpSpPr/>
            <p:nvPr/>
          </p:nvGrpSpPr>
          <p:grpSpPr>
            <a:xfrm>
              <a:off x="7060669" y="2857534"/>
              <a:ext cx="697444" cy="884978"/>
              <a:chOff x="2707744" y="2857534"/>
              <a:chExt cx="697444" cy="884978"/>
            </a:xfrm>
          </p:grpSpPr>
          <p:sp>
            <p:nvSpPr>
              <p:cNvPr id="17" name="文本框 16"/>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3</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8" name="直接连接符 17"/>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6" name="文本框 15"/>
            <p:cNvSpPr txBox="1"/>
            <p:nvPr/>
          </p:nvSpPr>
          <p:spPr>
            <a:xfrm>
              <a:off x="7499392" y="3280847"/>
              <a:ext cx="1228221"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Search</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0" name="组合 19"/>
          <p:cNvGrpSpPr/>
          <p:nvPr/>
        </p:nvGrpSpPr>
        <p:grpSpPr>
          <a:xfrm>
            <a:off x="8787095" y="150445"/>
            <a:ext cx="1604427" cy="884978"/>
            <a:chOff x="7060669" y="2857534"/>
            <a:chExt cx="1604427" cy="884978"/>
          </a:xfrm>
        </p:grpSpPr>
        <p:grpSp>
          <p:nvGrpSpPr>
            <p:cNvPr id="21" name="组合 20"/>
            <p:cNvGrpSpPr/>
            <p:nvPr/>
          </p:nvGrpSpPr>
          <p:grpSpPr>
            <a:xfrm>
              <a:off x="7060669" y="2857534"/>
              <a:ext cx="697444" cy="884978"/>
              <a:chOff x="2707744" y="2857534"/>
              <a:chExt cx="697444" cy="884978"/>
            </a:xfrm>
          </p:grpSpPr>
          <p:sp>
            <p:nvSpPr>
              <p:cNvPr id="23" name="文本框 22"/>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4</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24" name="直接连接符 23"/>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bg1"/>
                  </a:solidFill>
                </a:endParaRPr>
              </a:p>
            </p:txBody>
          </p:sp>
        </p:grpSp>
        <p:sp>
          <p:nvSpPr>
            <p:cNvPr id="22" name="文本框 21"/>
            <p:cNvSpPr txBox="1"/>
            <p:nvPr/>
          </p:nvSpPr>
          <p:spPr>
            <a:xfrm>
              <a:off x="7499392" y="3280847"/>
              <a:ext cx="1165704" cy="461665"/>
            </a:xfrm>
            <a:prstGeom prst="rect">
              <a:avLst/>
            </a:prstGeom>
            <a:noFill/>
          </p:spPr>
          <p:txBody>
            <a:bodyPr wrap="none" rtlCol="0">
              <a:spAutoFit/>
            </a:bodyPr>
            <a:lstStyle/>
            <a:p>
              <a:r>
                <a:rPr lang="en-US" altLang="zh-CN" sz="2400" dirty="0" smtClean="0">
                  <a:solidFill>
                    <a:schemeClr val="bg1"/>
                  </a:solidFill>
                  <a:latin typeface="华文细黑" panose="02010600040101010101" pitchFamily="2" charset="-122"/>
                  <a:ea typeface="华文细黑" panose="02010600040101010101" pitchFamily="2" charset="-122"/>
                </a:rPr>
                <a:t>Action</a:t>
              </a:r>
              <a:endParaRPr lang="en-US" altLang="zh-CN" sz="2400" dirty="0">
                <a:solidFill>
                  <a:schemeClr val="bg1"/>
                </a:solidFill>
                <a:latin typeface="华文细黑" panose="02010600040101010101" pitchFamily="2" charset="-122"/>
                <a:ea typeface="华文细黑" panose="02010600040101010101" pitchFamily="2" charset="-122"/>
              </a:endParaRPr>
            </a:p>
          </p:txBody>
        </p:sp>
      </p:grpSp>
      <p:grpSp>
        <p:nvGrpSpPr>
          <p:cNvPr id="26" name="组合 25"/>
          <p:cNvGrpSpPr/>
          <p:nvPr/>
        </p:nvGrpSpPr>
        <p:grpSpPr>
          <a:xfrm>
            <a:off x="10418130" y="150445"/>
            <a:ext cx="1468172" cy="884978"/>
            <a:chOff x="7060669" y="2857534"/>
            <a:chExt cx="1468172" cy="884978"/>
          </a:xfrm>
        </p:grpSpPr>
        <p:grpSp>
          <p:nvGrpSpPr>
            <p:cNvPr id="27" name="组合 26"/>
            <p:cNvGrpSpPr/>
            <p:nvPr/>
          </p:nvGrpSpPr>
          <p:grpSpPr>
            <a:xfrm>
              <a:off x="7060669" y="2857534"/>
              <a:ext cx="697444" cy="884978"/>
              <a:chOff x="2707744" y="2857534"/>
              <a:chExt cx="697444" cy="884978"/>
            </a:xfrm>
          </p:grpSpPr>
          <p:sp>
            <p:nvSpPr>
              <p:cNvPr id="29" name="文本框 28"/>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5</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30" name="直接连接符 29"/>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8" name="文本框 27"/>
            <p:cNvSpPr txBox="1"/>
            <p:nvPr/>
          </p:nvSpPr>
          <p:spPr>
            <a:xfrm>
              <a:off x="7499392" y="3280847"/>
              <a:ext cx="1029449"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Share</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sp>
        <p:nvSpPr>
          <p:cNvPr id="33" name="文本框 32"/>
          <p:cNvSpPr txBox="1"/>
          <p:nvPr/>
        </p:nvSpPr>
        <p:spPr>
          <a:xfrm>
            <a:off x="402967" y="284732"/>
            <a:ext cx="2595582" cy="707886"/>
          </a:xfrm>
          <a:prstGeom prst="rect">
            <a:avLst/>
          </a:prstGeom>
          <a:noFill/>
        </p:spPr>
        <p:txBody>
          <a:bodyPr wrap="none" rtlCol="0">
            <a:spAutoFit/>
          </a:bodyPr>
          <a:lstStyle/>
          <a:p>
            <a:r>
              <a:rPr lang="en-US" altLang="zh-CN" sz="4000" dirty="0" smtClean="0">
                <a:solidFill>
                  <a:schemeClr val="bg1"/>
                </a:solidFill>
                <a:latin typeface="华文细黑" panose="02010600040101010101" pitchFamily="2" charset="-122"/>
                <a:ea typeface="华文细黑" panose="02010600040101010101" pitchFamily="2" charset="-122"/>
              </a:rPr>
              <a:t>AISAS</a:t>
            </a:r>
            <a:r>
              <a:rPr lang="zh-CN" altLang="en-US" sz="4000" dirty="0" smtClean="0">
                <a:solidFill>
                  <a:schemeClr val="bg1"/>
                </a:solidFill>
                <a:latin typeface="+mj-ea"/>
                <a:ea typeface="+mj-ea"/>
              </a:rPr>
              <a:t>分析</a:t>
            </a:r>
            <a:endParaRPr lang="zh-CN" altLang="en-US" sz="4000" dirty="0">
              <a:solidFill>
                <a:schemeClr val="bg1"/>
              </a:solidFill>
              <a:latin typeface="+mj-ea"/>
              <a:ea typeface="+mj-ea"/>
            </a:endParaRPr>
          </a:p>
        </p:txBody>
      </p:sp>
      <p:pic>
        <p:nvPicPr>
          <p:cNvPr id="49" name="图片 48"/>
          <p:cNvPicPr>
            <a:picLocks noChangeAspect="1"/>
          </p:cNvPicPr>
          <p:nvPr/>
        </p:nvPicPr>
        <p:blipFill rotWithShape="1">
          <a:blip r:embed="rId3" cstate="print"/>
          <a:srcRect t="10728" b="22229"/>
          <a:stretch/>
        </p:blipFill>
        <p:spPr>
          <a:xfrm>
            <a:off x="274968" y="1299412"/>
            <a:ext cx="11659173" cy="5213684"/>
          </a:xfrm>
          <a:prstGeom prst="rect">
            <a:avLst/>
          </a:prstGeom>
        </p:spPr>
      </p:pic>
      <p:sp>
        <p:nvSpPr>
          <p:cNvPr id="50" name="矩形 49"/>
          <p:cNvSpPr/>
          <p:nvPr/>
        </p:nvSpPr>
        <p:spPr>
          <a:xfrm>
            <a:off x="6384758" y="2484326"/>
            <a:ext cx="5251694" cy="1421928"/>
          </a:xfrm>
          <a:prstGeom prst="rect">
            <a:avLst/>
          </a:prstGeom>
          <a:solidFill>
            <a:schemeClr val="accent5">
              <a:lumMod val="60000"/>
              <a:lumOff val="40000"/>
            </a:schemeClr>
          </a:solidFill>
        </p:spPr>
        <p:txBody>
          <a:bodyPr wrap="square">
            <a:spAutoFit/>
          </a:bodyPr>
          <a:lstStyle/>
          <a:p>
            <a:pPr>
              <a:lnSpc>
                <a:spcPct val="120000"/>
              </a:lnSpc>
            </a:pPr>
            <a:r>
              <a:rPr lang="zh-CN" altLang="en-US" sz="2400" dirty="0">
                <a:solidFill>
                  <a:schemeClr val="bg1"/>
                </a:solidFill>
              </a:rPr>
              <a:t>当消费者真正通过各种排号，“艰难”地抢号拿到手机的时候，他们买到的已经不是一部纯粹意义的手机。</a:t>
            </a:r>
          </a:p>
        </p:txBody>
      </p:sp>
      <p:sp>
        <p:nvSpPr>
          <p:cNvPr id="51" name="矩形 50"/>
          <p:cNvSpPr/>
          <p:nvPr/>
        </p:nvSpPr>
        <p:spPr>
          <a:xfrm>
            <a:off x="6135195" y="2484326"/>
            <a:ext cx="169352" cy="1421928"/>
          </a:xfrm>
          <a:prstGeom prst="rect">
            <a:avLst/>
          </a:prstGeom>
          <a:solidFill>
            <a:srgbClr val="8FA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258206151"/>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601967" y="1677173"/>
            <a:ext cx="5234474" cy="335805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38335" y="1492898"/>
            <a:ext cx="9871787" cy="3676261"/>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862102" y="2756036"/>
            <a:ext cx="2714205" cy="1200329"/>
          </a:xfrm>
          <a:prstGeom prst="rect">
            <a:avLst/>
          </a:prstGeom>
          <a:noFill/>
        </p:spPr>
        <p:txBody>
          <a:bodyPr wrap="none" rtlCol="0">
            <a:spAutoFit/>
          </a:bodyPr>
          <a:lstStyle/>
          <a:p>
            <a:r>
              <a:rPr lang="en-US" altLang="zh-CN" sz="7200" dirty="0" smtClean="0">
                <a:solidFill>
                  <a:schemeClr val="bg1"/>
                </a:solidFill>
                <a:latin typeface="华文细黑" panose="02010600040101010101" pitchFamily="2" charset="-122"/>
                <a:ea typeface="华文细黑" panose="02010600040101010101" pitchFamily="2" charset="-122"/>
              </a:rPr>
              <a:t>Share</a:t>
            </a:r>
            <a:endParaRPr lang="zh-CN" altLang="en-US" sz="7200" dirty="0">
              <a:solidFill>
                <a:schemeClr val="bg1"/>
              </a:solidFill>
              <a:latin typeface="华文细黑" panose="02010600040101010101" pitchFamily="2" charset="-122"/>
              <a:ea typeface="华文细黑" panose="02010600040101010101" pitchFamily="2" charset="-122"/>
            </a:endParaRPr>
          </a:p>
        </p:txBody>
      </p:sp>
      <p:pic>
        <p:nvPicPr>
          <p:cNvPr id="7" name="图片 6"/>
          <p:cNvPicPr>
            <a:picLocks noChangeAspect="1"/>
          </p:cNvPicPr>
          <p:nvPr/>
        </p:nvPicPr>
        <p:blipFill rotWithShape="1">
          <a:blip r:embed="rId2" cstate="print"/>
          <a:srcRect r="14911"/>
          <a:stretch/>
        </p:blipFill>
        <p:spPr>
          <a:xfrm>
            <a:off x="1336898" y="1676801"/>
            <a:ext cx="4284344" cy="3358428"/>
          </a:xfrm>
          <a:prstGeom prst="rect">
            <a:avLst/>
          </a:prstGeom>
        </p:spPr>
      </p:pic>
      <p:pic>
        <p:nvPicPr>
          <p:cNvPr id="3" name="图片 2"/>
          <p:cNvPicPr>
            <a:picLocks noChangeAspect="1"/>
          </p:cNvPicPr>
          <p:nvPr/>
        </p:nvPicPr>
        <p:blipFill rotWithShape="1">
          <a:blip r:embed="rId3" cstate="print"/>
          <a:srcRect r="14899"/>
          <a:stretch/>
        </p:blipFill>
        <p:spPr>
          <a:xfrm>
            <a:off x="1336898" y="1676801"/>
            <a:ext cx="4284969" cy="3358428"/>
          </a:xfrm>
          <a:prstGeom prst="rect">
            <a:avLst/>
          </a:prstGeom>
        </p:spPr>
      </p:pic>
    </p:spTree>
    <p:extLst>
      <p:ext uri="{BB962C8B-B14F-4D97-AF65-F5344CB8AC3E}">
        <p14:creationId xmlns:p14="http://schemas.microsoft.com/office/powerpoint/2010/main" xmlns="" val="232162742"/>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397966" y="150445"/>
            <a:ext cx="1906998" cy="884978"/>
            <a:chOff x="2819745" y="2857534"/>
            <a:chExt cx="1906998" cy="884978"/>
          </a:xfrm>
        </p:grpSpPr>
        <p:sp>
          <p:nvSpPr>
            <p:cNvPr id="5" name="文本框 4"/>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1</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6" name="直接连接符 5"/>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155992" y="3280847"/>
              <a:ext cx="1570751"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Attention</a:t>
              </a:r>
              <a:endParaRPr lang="zh-CN" altLang="en-US"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5331573" y="150445"/>
            <a:ext cx="1735360" cy="884978"/>
            <a:chOff x="4774669" y="2857534"/>
            <a:chExt cx="1735360" cy="884978"/>
          </a:xfrm>
        </p:grpSpPr>
        <p:grpSp>
          <p:nvGrpSpPr>
            <p:cNvPr id="9" name="组合 8"/>
            <p:cNvGrpSpPr/>
            <p:nvPr/>
          </p:nvGrpSpPr>
          <p:grpSpPr>
            <a:xfrm>
              <a:off x="4774669" y="2857534"/>
              <a:ext cx="697444" cy="884978"/>
              <a:chOff x="2707744" y="2857534"/>
              <a:chExt cx="697444" cy="884978"/>
            </a:xfrm>
          </p:grpSpPr>
          <p:sp>
            <p:nvSpPr>
              <p:cNvPr id="11" name="文本框 10"/>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2</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2" name="直接连接符 11"/>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0" name="文本框 9"/>
            <p:cNvSpPr txBox="1"/>
            <p:nvPr/>
          </p:nvSpPr>
          <p:spPr>
            <a:xfrm>
              <a:off x="5213392" y="3280847"/>
              <a:ext cx="1296637"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Interest</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14" name="组合 13"/>
          <p:cNvGrpSpPr/>
          <p:nvPr/>
        </p:nvGrpSpPr>
        <p:grpSpPr>
          <a:xfrm>
            <a:off x="7093542" y="150445"/>
            <a:ext cx="1666944" cy="884978"/>
            <a:chOff x="7060669" y="2857534"/>
            <a:chExt cx="1666944" cy="884978"/>
          </a:xfrm>
        </p:grpSpPr>
        <p:grpSp>
          <p:nvGrpSpPr>
            <p:cNvPr id="15" name="组合 14"/>
            <p:cNvGrpSpPr/>
            <p:nvPr/>
          </p:nvGrpSpPr>
          <p:grpSpPr>
            <a:xfrm>
              <a:off x="7060669" y="2857534"/>
              <a:ext cx="697444" cy="884978"/>
              <a:chOff x="2707744" y="2857534"/>
              <a:chExt cx="697444" cy="884978"/>
            </a:xfrm>
          </p:grpSpPr>
          <p:sp>
            <p:nvSpPr>
              <p:cNvPr id="17" name="文本框 16"/>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3</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8" name="直接连接符 17"/>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6" name="文本框 15"/>
            <p:cNvSpPr txBox="1"/>
            <p:nvPr/>
          </p:nvSpPr>
          <p:spPr>
            <a:xfrm>
              <a:off x="7499392" y="3280847"/>
              <a:ext cx="1228221"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Search</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0" name="组合 19"/>
          <p:cNvGrpSpPr/>
          <p:nvPr/>
        </p:nvGrpSpPr>
        <p:grpSpPr>
          <a:xfrm>
            <a:off x="8787095" y="150445"/>
            <a:ext cx="1604427" cy="884978"/>
            <a:chOff x="7060669" y="2857534"/>
            <a:chExt cx="1604427" cy="884978"/>
          </a:xfrm>
        </p:grpSpPr>
        <p:grpSp>
          <p:nvGrpSpPr>
            <p:cNvPr id="21" name="组合 20"/>
            <p:cNvGrpSpPr/>
            <p:nvPr/>
          </p:nvGrpSpPr>
          <p:grpSpPr>
            <a:xfrm>
              <a:off x="7060669" y="2857534"/>
              <a:ext cx="697444" cy="884978"/>
              <a:chOff x="2707744" y="2857534"/>
              <a:chExt cx="697444" cy="884978"/>
            </a:xfrm>
          </p:grpSpPr>
          <p:sp>
            <p:nvSpPr>
              <p:cNvPr id="23" name="文本框 22"/>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4</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24" name="直接连接符 23"/>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2" name="文本框 21"/>
            <p:cNvSpPr txBox="1"/>
            <p:nvPr/>
          </p:nvSpPr>
          <p:spPr>
            <a:xfrm>
              <a:off x="7499392" y="3280847"/>
              <a:ext cx="1165704"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Action</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6" name="组合 25"/>
          <p:cNvGrpSpPr/>
          <p:nvPr/>
        </p:nvGrpSpPr>
        <p:grpSpPr>
          <a:xfrm>
            <a:off x="10418130" y="150445"/>
            <a:ext cx="1468172" cy="884978"/>
            <a:chOff x="7060669" y="2857534"/>
            <a:chExt cx="1468172" cy="884978"/>
          </a:xfrm>
        </p:grpSpPr>
        <p:grpSp>
          <p:nvGrpSpPr>
            <p:cNvPr id="27" name="组合 26"/>
            <p:cNvGrpSpPr/>
            <p:nvPr/>
          </p:nvGrpSpPr>
          <p:grpSpPr>
            <a:xfrm>
              <a:off x="7060669" y="2857534"/>
              <a:ext cx="697444" cy="884978"/>
              <a:chOff x="2707744" y="2857534"/>
              <a:chExt cx="697444" cy="884978"/>
            </a:xfrm>
          </p:grpSpPr>
          <p:sp>
            <p:nvSpPr>
              <p:cNvPr id="29" name="文本框 28"/>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5</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30" name="直接连接符 29"/>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bg1"/>
                  </a:solidFill>
                </a:endParaRPr>
              </a:p>
            </p:txBody>
          </p:sp>
        </p:grpSp>
        <p:sp>
          <p:nvSpPr>
            <p:cNvPr id="28" name="文本框 27"/>
            <p:cNvSpPr txBox="1"/>
            <p:nvPr/>
          </p:nvSpPr>
          <p:spPr>
            <a:xfrm>
              <a:off x="7499392" y="3280847"/>
              <a:ext cx="1029449" cy="461665"/>
            </a:xfrm>
            <a:prstGeom prst="rect">
              <a:avLst/>
            </a:prstGeom>
            <a:noFill/>
          </p:spPr>
          <p:txBody>
            <a:bodyPr wrap="none" rtlCol="0">
              <a:spAutoFit/>
            </a:bodyPr>
            <a:lstStyle/>
            <a:p>
              <a:r>
                <a:rPr lang="en-US" altLang="zh-CN" sz="2400" dirty="0" smtClean="0">
                  <a:solidFill>
                    <a:schemeClr val="bg1"/>
                  </a:solidFill>
                  <a:latin typeface="华文细黑" panose="02010600040101010101" pitchFamily="2" charset="-122"/>
                  <a:ea typeface="华文细黑" panose="02010600040101010101" pitchFamily="2" charset="-122"/>
                </a:rPr>
                <a:t>Share</a:t>
              </a:r>
              <a:endParaRPr lang="en-US" altLang="zh-CN" sz="2400" dirty="0">
                <a:solidFill>
                  <a:schemeClr val="bg1"/>
                </a:solidFill>
                <a:latin typeface="华文细黑" panose="02010600040101010101" pitchFamily="2" charset="-122"/>
                <a:ea typeface="华文细黑" panose="02010600040101010101" pitchFamily="2" charset="-122"/>
              </a:endParaRPr>
            </a:p>
          </p:txBody>
        </p:sp>
      </p:grpSp>
      <p:sp>
        <p:nvSpPr>
          <p:cNvPr id="33" name="文本框 32"/>
          <p:cNvSpPr txBox="1"/>
          <p:nvPr/>
        </p:nvSpPr>
        <p:spPr>
          <a:xfrm>
            <a:off x="402967" y="284732"/>
            <a:ext cx="2595582" cy="707886"/>
          </a:xfrm>
          <a:prstGeom prst="rect">
            <a:avLst/>
          </a:prstGeom>
          <a:noFill/>
        </p:spPr>
        <p:txBody>
          <a:bodyPr wrap="none" rtlCol="0">
            <a:spAutoFit/>
          </a:bodyPr>
          <a:lstStyle/>
          <a:p>
            <a:r>
              <a:rPr lang="en-US" altLang="zh-CN" sz="4000" dirty="0" smtClean="0">
                <a:solidFill>
                  <a:schemeClr val="bg1"/>
                </a:solidFill>
                <a:latin typeface="华文细黑" panose="02010600040101010101" pitchFamily="2" charset="-122"/>
                <a:ea typeface="华文细黑" panose="02010600040101010101" pitchFamily="2" charset="-122"/>
              </a:rPr>
              <a:t>AISAS</a:t>
            </a:r>
            <a:r>
              <a:rPr lang="zh-CN" altLang="en-US" sz="4000" dirty="0" smtClean="0">
                <a:solidFill>
                  <a:schemeClr val="bg1"/>
                </a:solidFill>
                <a:latin typeface="+mj-ea"/>
                <a:ea typeface="+mj-ea"/>
              </a:rPr>
              <a:t>分析</a:t>
            </a:r>
            <a:endParaRPr lang="zh-CN" altLang="en-US" sz="4000" dirty="0">
              <a:solidFill>
                <a:schemeClr val="bg1"/>
              </a:solidFill>
              <a:latin typeface="+mj-ea"/>
              <a:ea typeface="+mj-ea"/>
            </a:endParaRPr>
          </a:p>
        </p:txBody>
      </p:sp>
      <p:grpSp>
        <p:nvGrpSpPr>
          <p:cNvPr id="38" name="组合 37"/>
          <p:cNvGrpSpPr/>
          <p:nvPr/>
        </p:nvGrpSpPr>
        <p:grpSpPr>
          <a:xfrm>
            <a:off x="926990" y="1636294"/>
            <a:ext cx="10338021" cy="4905558"/>
            <a:chOff x="274969" y="1636294"/>
            <a:chExt cx="10338021" cy="4905558"/>
          </a:xfrm>
        </p:grpSpPr>
        <p:pic>
          <p:nvPicPr>
            <p:cNvPr id="34" name="图片 33"/>
            <p:cNvPicPr>
              <a:picLocks noChangeAspect="1"/>
            </p:cNvPicPr>
            <p:nvPr/>
          </p:nvPicPr>
          <p:blipFill>
            <a:blip r:embed="rId2" cstate="print"/>
            <a:stretch>
              <a:fillRect/>
            </a:stretch>
          </p:blipFill>
          <p:spPr>
            <a:xfrm>
              <a:off x="3657767" y="1636295"/>
              <a:ext cx="3755175" cy="4905557"/>
            </a:xfrm>
            <a:prstGeom prst="rect">
              <a:avLst/>
            </a:prstGeom>
          </p:spPr>
        </p:pic>
        <p:pic>
          <p:nvPicPr>
            <p:cNvPr id="35" name="图片 34"/>
            <p:cNvPicPr>
              <a:picLocks noChangeAspect="1"/>
            </p:cNvPicPr>
            <p:nvPr/>
          </p:nvPicPr>
          <p:blipFill>
            <a:blip r:embed="rId3" cstate="print"/>
            <a:stretch>
              <a:fillRect/>
            </a:stretch>
          </p:blipFill>
          <p:spPr>
            <a:xfrm>
              <a:off x="7378957" y="1636294"/>
              <a:ext cx="3234033" cy="4903893"/>
            </a:xfrm>
            <a:prstGeom prst="rect">
              <a:avLst/>
            </a:prstGeom>
          </p:spPr>
        </p:pic>
        <p:grpSp>
          <p:nvGrpSpPr>
            <p:cNvPr id="37" name="组合 36"/>
            <p:cNvGrpSpPr/>
            <p:nvPr/>
          </p:nvGrpSpPr>
          <p:grpSpPr>
            <a:xfrm>
              <a:off x="274969" y="1636295"/>
              <a:ext cx="3416783" cy="4903033"/>
              <a:chOff x="274969" y="1636295"/>
              <a:chExt cx="3416783" cy="4903033"/>
            </a:xfrm>
          </p:grpSpPr>
          <p:pic>
            <p:nvPicPr>
              <p:cNvPr id="2" name="图片 1"/>
              <p:cNvPicPr>
                <a:picLocks noChangeAspect="1"/>
              </p:cNvPicPr>
              <p:nvPr/>
            </p:nvPicPr>
            <p:blipFill rotWithShape="1">
              <a:blip r:embed="rId4" cstate="print"/>
              <a:srcRect b="9104"/>
              <a:stretch/>
            </p:blipFill>
            <p:spPr>
              <a:xfrm>
                <a:off x="295568" y="1636295"/>
                <a:ext cx="3375584" cy="2310063"/>
              </a:xfrm>
              <a:prstGeom prst="rect">
                <a:avLst/>
              </a:prstGeom>
            </p:spPr>
          </p:pic>
          <p:pic>
            <p:nvPicPr>
              <p:cNvPr id="36" name="图片 35"/>
              <p:cNvPicPr>
                <a:picLocks noChangeAspect="1"/>
              </p:cNvPicPr>
              <p:nvPr/>
            </p:nvPicPr>
            <p:blipFill rotWithShape="1">
              <a:blip r:embed="rId5" cstate="print"/>
              <a:srcRect b="10757"/>
              <a:stretch/>
            </p:blipFill>
            <p:spPr>
              <a:xfrm>
                <a:off x="274969" y="4088240"/>
                <a:ext cx="3416783" cy="2451088"/>
              </a:xfrm>
              <a:prstGeom prst="rect">
                <a:avLst/>
              </a:prstGeom>
            </p:spPr>
          </p:pic>
        </p:grpSp>
      </p:grpSp>
      <p:grpSp>
        <p:nvGrpSpPr>
          <p:cNvPr id="41" name="组合 40"/>
          <p:cNvGrpSpPr/>
          <p:nvPr/>
        </p:nvGrpSpPr>
        <p:grpSpPr>
          <a:xfrm>
            <a:off x="937289" y="5371612"/>
            <a:ext cx="10317422" cy="1155032"/>
            <a:chOff x="937289" y="3510724"/>
            <a:chExt cx="10317422" cy="1155032"/>
          </a:xfrm>
        </p:grpSpPr>
        <p:sp>
          <p:nvSpPr>
            <p:cNvPr id="40" name="矩形 39"/>
            <p:cNvSpPr/>
            <p:nvPr/>
          </p:nvSpPr>
          <p:spPr>
            <a:xfrm>
              <a:off x="937289" y="3510724"/>
              <a:ext cx="10317422" cy="1155032"/>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3951824" y="3718908"/>
              <a:ext cx="4288353" cy="707886"/>
            </a:xfrm>
            <a:prstGeom prst="rect">
              <a:avLst/>
            </a:prstGeom>
            <a:noFill/>
          </p:spPr>
          <p:txBody>
            <a:bodyPr wrap="none" rtlCol="0">
              <a:spAutoFit/>
            </a:bodyPr>
            <a:lstStyle/>
            <a:p>
              <a:r>
                <a:rPr lang="zh-CN" altLang="en-US" sz="4000" b="1" dirty="0" smtClean="0">
                  <a:solidFill>
                    <a:schemeClr val="bg1"/>
                  </a:solidFill>
                </a:rPr>
                <a:t>消费者影响消费者</a:t>
              </a:r>
              <a:endParaRPr lang="zh-CN" altLang="en-US" sz="4000" b="1" dirty="0">
                <a:solidFill>
                  <a:schemeClr val="bg1"/>
                </a:solidFill>
              </a:endParaRPr>
            </a:p>
          </p:txBody>
        </p:sp>
      </p:grpSp>
    </p:spTree>
    <p:extLst>
      <p:ext uri="{BB962C8B-B14F-4D97-AF65-F5344CB8AC3E}">
        <p14:creationId xmlns:p14="http://schemas.microsoft.com/office/powerpoint/2010/main" xmlns="" val="1097960755"/>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397966" y="150445"/>
            <a:ext cx="1906998" cy="884978"/>
            <a:chOff x="2819745" y="2857534"/>
            <a:chExt cx="1906998" cy="884978"/>
          </a:xfrm>
        </p:grpSpPr>
        <p:sp>
          <p:nvSpPr>
            <p:cNvPr id="5" name="文本框 4"/>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1</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6" name="直接连接符 5"/>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155992" y="3280847"/>
              <a:ext cx="1570751"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Attention</a:t>
              </a:r>
              <a:endParaRPr lang="zh-CN" altLang="en-US"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5331573" y="150445"/>
            <a:ext cx="1735360" cy="884978"/>
            <a:chOff x="4774669" y="2857534"/>
            <a:chExt cx="1735360" cy="884978"/>
          </a:xfrm>
        </p:grpSpPr>
        <p:grpSp>
          <p:nvGrpSpPr>
            <p:cNvPr id="9" name="组合 8"/>
            <p:cNvGrpSpPr/>
            <p:nvPr/>
          </p:nvGrpSpPr>
          <p:grpSpPr>
            <a:xfrm>
              <a:off x="4774669" y="2857534"/>
              <a:ext cx="697444" cy="884978"/>
              <a:chOff x="2707744" y="2857534"/>
              <a:chExt cx="697444" cy="884978"/>
            </a:xfrm>
          </p:grpSpPr>
          <p:sp>
            <p:nvSpPr>
              <p:cNvPr id="11" name="文本框 10"/>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2</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2" name="直接连接符 11"/>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0" name="文本框 9"/>
            <p:cNvSpPr txBox="1"/>
            <p:nvPr/>
          </p:nvSpPr>
          <p:spPr>
            <a:xfrm>
              <a:off x="5213392" y="3280847"/>
              <a:ext cx="1296637"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Interest</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14" name="组合 13"/>
          <p:cNvGrpSpPr/>
          <p:nvPr/>
        </p:nvGrpSpPr>
        <p:grpSpPr>
          <a:xfrm>
            <a:off x="7093542" y="150445"/>
            <a:ext cx="1666944" cy="884978"/>
            <a:chOff x="7060669" y="2857534"/>
            <a:chExt cx="1666944" cy="884978"/>
          </a:xfrm>
        </p:grpSpPr>
        <p:grpSp>
          <p:nvGrpSpPr>
            <p:cNvPr id="15" name="组合 14"/>
            <p:cNvGrpSpPr/>
            <p:nvPr/>
          </p:nvGrpSpPr>
          <p:grpSpPr>
            <a:xfrm>
              <a:off x="7060669" y="2857534"/>
              <a:ext cx="697444" cy="884978"/>
              <a:chOff x="2707744" y="2857534"/>
              <a:chExt cx="697444" cy="884978"/>
            </a:xfrm>
          </p:grpSpPr>
          <p:sp>
            <p:nvSpPr>
              <p:cNvPr id="17" name="文本框 16"/>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3</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8" name="直接连接符 17"/>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6" name="文本框 15"/>
            <p:cNvSpPr txBox="1"/>
            <p:nvPr/>
          </p:nvSpPr>
          <p:spPr>
            <a:xfrm>
              <a:off x="7499392" y="3280847"/>
              <a:ext cx="1228221"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Search</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0" name="组合 19"/>
          <p:cNvGrpSpPr/>
          <p:nvPr/>
        </p:nvGrpSpPr>
        <p:grpSpPr>
          <a:xfrm>
            <a:off x="8787095" y="150445"/>
            <a:ext cx="1604427" cy="884978"/>
            <a:chOff x="7060669" y="2857534"/>
            <a:chExt cx="1604427" cy="884978"/>
          </a:xfrm>
        </p:grpSpPr>
        <p:grpSp>
          <p:nvGrpSpPr>
            <p:cNvPr id="21" name="组合 20"/>
            <p:cNvGrpSpPr/>
            <p:nvPr/>
          </p:nvGrpSpPr>
          <p:grpSpPr>
            <a:xfrm>
              <a:off x="7060669" y="2857534"/>
              <a:ext cx="697444" cy="884978"/>
              <a:chOff x="2707744" y="2857534"/>
              <a:chExt cx="697444" cy="884978"/>
            </a:xfrm>
          </p:grpSpPr>
          <p:sp>
            <p:nvSpPr>
              <p:cNvPr id="23" name="文本框 22"/>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4</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24" name="直接连接符 23"/>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2" name="文本框 21"/>
            <p:cNvSpPr txBox="1"/>
            <p:nvPr/>
          </p:nvSpPr>
          <p:spPr>
            <a:xfrm>
              <a:off x="7499392" y="3280847"/>
              <a:ext cx="1165704"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Action</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6" name="组合 25"/>
          <p:cNvGrpSpPr/>
          <p:nvPr/>
        </p:nvGrpSpPr>
        <p:grpSpPr>
          <a:xfrm>
            <a:off x="10418130" y="150445"/>
            <a:ext cx="1468172" cy="884978"/>
            <a:chOff x="7060669" y="2857534"/>
            <a:chExt cx="1468172" cy="884978"/>
          </a:xfrm>
        </p:grpSpPr>
        <p:grpSp>
          <p:nvGrpSpPr>
            <p:cNvPr id="27" name="组合 26"/>
            <p:cNvGrpSpPr/>
            <p:nvPr/>
          </p:nvGrpSpPr>
          <p:grpSpPr>
            <a:xfrm>
              <a:off x="7060669" y="2857534"/>
              <a:ext cx="697444" cy="884978"/>
              <a:chOff x="2707744" y="2857534"/>
              <a:chExt cx="697444" cy="884978"/>
            </a:xfrm>
          </p:grpSpPr>
          <p:sp>
            <p:nvSpPr>
              <p:cNvPr id="29" name="文本框 28"/>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5</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30" name="直接连接符 29"/>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bg1"/>
                  </a:solidFill>
                </a:endParaRPr>
              </a:p>
            </p:txBody>
          </p:sp>
        </p:grpSp>
        <p:sp>
          <p:nvSpPr>
            <p:cNvPr id="28" name="文本框 27"/>
            <p:cNvSpPr txBox="1"/>
            <p:nvPr/>
          </p:nvSpPr>
          <p:spPr>
            <a:xfrm>
              <a:off x="7499392" y="3280847"/>
              <a:ext cx="1029449" cy="461665"/>
            </a:xfrm>
            <a:prstGeom prst="rect">
              <a:avLst/>
            </a:prstGeom>
            <a:noFill/>
          </p:spPr>
          <p:txBody>
            <a:bodyPr wrap="none" rtlCol="0">
              <a:spAutoFit/>
            </a:bodyPr>
            <a:lstStyle/>
            <a:p>
              <a:r>
                <a:rPr lang="en-US" altLang="zh-CN" sz="2400" dirty="0" smtClean="0">
                  <a:solidFill>
                    <a:schemeClr val="bg1"/>
                  </a:solidFill>
                  <a:latin typeface="华文细黑" panose="02010600040101010101" pitchFamily="2" charset="-122"/>
                  <a:ea typeface="华文细黑" panose="02010600040101010101" pitchFamily="2" charset="-122"/>
                </a:rPr>
                <a:t>Share</a:t>
              </a:r>
              <a:endParaRPr lang="en-US" altLang="zh-CN" sz="2400" dirty="0">
                <a:solidFill>
                  <a:schemeClr val="bg1"/>
                </a:solidFill>
                <a:latin typeface="华文细黑" panose="02010600040101010101" pitchFamily="2" charset="-122"/>
                <a:ea typeface="华文细黑" panose="02010600040101010101" pitchFamily="2" charset="-122"/>
              </a:endParaRPr>
            </a:p>
          </p:txBody>
        </p:sp>
      </p:grpSp>
      <p:sp>
        <p:nvSpPr>
          <p:cNvPr id="33" name="文本框 32"/>
          <p:cNvSpPr txBox="1"/>
          <p:nvPr/>
        </p:nvSpPr>
        <p:spPr>
          <a:xfrm>
            <a:off x="402967" y="284732"/>
            <a:ext cx="2595582" cy="707886"/>
          </a:xfrm>
          <a:prstGeom prst="rect">
            <a:avLst/>
          </a:prstGeom>
          <a:noFill/>
        </p:spPr>
        <p:txBody>
          <a:bodyPr wrap="none" rtlCol="0">
            <a:spAutoFit/>
          </a:bodyPr>
          <a:lstStyle/>
          <a:p>
            <a:r>
              <a:rPr lang="en-US" altLang="zh-CN" sz="4000" dirty="0" smtClean="0">
                <a:solidFill>
                  <a:schemeClr val="bg1"/>
                </a:solidFill>
                <a:latin typeface="华文细黑" panose="02010600040101010101" pitchFamily="2" charset="-122"/>
                <a:ea typeface="华文细黑" panose="02010600040101010101" pitchFamily="2" charset="-122"/>
              </a:rPr>
              <a:t>AISAS</a:t>
            </a:r>
            <a:r>
              <a:rPr lang="zh-CN" altLang="en-US" sz="4000" dirty="0" smtClean="0">
                <a:solidFill>
                  <a:schemeClr val="bg1"/>
                </a:solidFill>
                <a:latin typeface="+mj-ea"/>
                <a:ea typeface="+mj-ea"/>
              </a:rPr>
              <a:t>分析</a:t>
            </a:r>
            <a:endParaRPr lang="zh-CN" altLang="en-US" sz="4000" dirty="0">
              <a:solidFill>
                <a:schemeClr val="bg1"/>
              </a:solidFill>
              <a:latin typeface="+mj-ea"/>
              <a:ea typeface="+mj-ea"/>
            </a:endParaRPr>
          </a:p>
        </p:txBody>
      </p:sp>
      <p:grpSp>
        <p:nvGrpSpPr>
          <p:cNvPr id="63" name="组合 62"/>
          <p:cNvGrpSpPr/>
          <p:nvPr/>
        </p:nvGrpSpPr>
        <p:grpSpPr>
          <a:xfrm>
            <a:off x="1211755" y="1395809"/>
            <a:ext cx="9768491" cy="5130835"/>
            <a:chOff x="930770" y="1395809"/>
            <a:chExt cx="9768491" cy="5130835"/>
          </a:xfrm>
        </p:grpSpPr>
        <p:pic>
          <p:nvPicPr>
            <p:cNvPr id="51" name="图片 50"/>
            <p:cNvPicPr>
              <a:picLocks noChangeAspect="1"/>
            </p:cNvPicPr>
            <p:nvPr/>
          </p:nvPicPr>
          <p:blipFill>
            <a:blip r:embed="rId2" cstate="print"/>
            <a:stretch>
              <a:fillRect/>
            </a:stretch>
          </p:blipFill>
          <p:spPr>
            <a:xfrm>
              <a:off x="6665108" y="1439602"/>
              <a:ext cx="3961901" cy="1682070"/>
            </a:xfrm>
            <a:prstGeom prst="rect">
              <a:avLst/>
            </a:prstGeom>
          </p:spPr>
        </p:pic>
        <p:grpSp>
          <p:nvGrpSpPr>
            <p:cNvPr id="41" name="组合 40"/>
            <p:cNvGrpSpPr/>
            <p:nvPr/>
          </p:nvGrpSpPr>
          <p:grpSpPr>
            <a:xfrm>
              <a:off x="937289" y="5371612"/>
              <a:ext cx="9689720" cy="1155032"/>
              <a:chOff x="937289" y="3510724"/>
              <a:chExt cx="9689720" cy="1155032"/>
            </a:xfrm>
          </p:grpSpPr>
          <p:sp>
            <p:nvSpPr>
              <p:cNvPr id="40" name="矩形 39"/>
              <p:cNvSpPr/>
              <p:nvPr/>
            </p:nvSpPr>
            <p:spPr>
              <a:xfrm>
                <a:off x="937289" y="3510724"/>
                <a:ext cx="9689720" cy="1155032"/>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3695343" y="3718908"/>
                <a:ext cx="4801314" cy="707886"/>
              </a:xfrm>
              <a:prstGeom prst="rect">
                <a:avLst/>
              </a:prstGeom>
              <a:noFill/>
            </p:spPr>
            <p:txBody>
              <a:bodyPr wrap="none" rtlCol="0">
                <a:spAutoFit/>
              </a:bodyPr>
              <a:lstStyle/>
              <a:p>
                <a:r>
                  <a:rPr lang="zh-CN" altLang="en-US" sz="4000" b="1" dirty="0" smtClean="0">
                    <a:solidFill>
                      <a:schemeClr val="bg1"/>
                    </a:solidFill>
                  </a:rPr>
                  <a:t>官方微博影响消费者</a:t>
                </a:r>
                <a:endParaRPr lang="zh-CN" altLang="en-US" sz="4000" b="1" dirty="0">
                  <a:solidFill>
                    <a:schemeClr val="bg1"/>
                  </a:solidFill>
                </a:endParaRPr>
              </a:p>
            </p:txBody>
          </p:sp>
        </p:grpSp>
        <p:pic>
          <p:nvPicPr>
            <p:cNvPr id="42" name="图片 41"/>
            <p:cNvPicPr>
              <a:picLocks noChangeAspect="1"/>
            </p:cNvPicPr>
            <p:nvPr/>
          </p:nvPicPr>
          <p:blipFill rotWithShape="1">
            <a:blip r:embed="rId3" cstate="print"/>
            <a:srcRect r="77632" b="20204"/>
            <a:stretch/>
          </p:blipFill>
          <p:spPr>
            <a:xfrm>
              <a:off x="930770" y="1400360"/>
              <a:ext cx="1956809" cy="3877493"/>
            </a:xfrm>
            <a:prstGeom prst="rect">
              <a:avLst/>
            </a:prstGeom>
          </p:spPr>
        </p:pic>
        <p:pic>
          <p:nvPicPr>
            <p:cNvPr id="43" name="图片 42"/>
            <p:cNvPicPr>
              <a:picLocks noChangeAspect="1"/>
            </p:cNvPicPr>
            <p:nvPr/>
          </p:nvPicPr>
          <p:blipFill>
            <a:blip r:embed="rId4" cstate="print"/>
            <a:stretch>
              <a:fillRect/>
            </a:stretch>
          </p:blipFill>
          <p:spPr>
            <a:xfrm>
              <a:off x="3011564" y="1395809"/>
              <a:ext cx="3582811" cy="1700317"/>
            </a:xfrm>
            <a:prstGeom prst="rect">
              <a:avLst/>
            </a:prstGeom>
          </p:spPr>
        </p:pic>
        <p:sp>
          <p:nvSpPr>
            <p:cNvPr id="45" name="矩形 44"/>
            <p:cNvSpPr/>
            <p:nvPr/>
          </p:nvSpPr>
          <p:spPr>
            <a:xfrm>
              <a:off x="3011564" y="2615299"/>
              <a:ext cx="3582811" cy="415642"/>
            </a:xfrm>
            <a:prstGeom prst="rect">
              <a:avLst/>
            </a:prstGeom>
            <a:solidFill>
              <a:schemeClr val="bg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4223577" y="2638454"/>
              <a:ext cx="1107996" cy="369332"/>
            </a:xfrm>
            <a:prstGeom prst="rect">
              <a:avLst/>
            </a:prstGeom>
            <a:noFill/>
          </p:spPr>
          <p:txBody>
            <a:bodyPr wrap="none" rtlCol="0">
              <a:spAutoFit/>
            </a:bodyPr>
            <a:lstStyle/>
            <a:p>
              <a:r>
                <a:rPr lang="zh-CN" altLang="en-US" dirty="0" smtClean="0"/>
                <a:t>活动发起</a:t>
              </a:r>
              <a:endParaRPr lang="zh-CN" altLang="en-US" dirty="0"/>
            </a:p>
          </p:txBody>
        </p:sp>
        <p:grpSp>
          <p:nvGrpSpPr>
            <p:cNvPr id="47" name="组合 46"/>
            <p:cNvGrpSpPr/>
            <p:nvPr/>
          </p:nvGrpSpPr>
          <p:grpSpPr>
            <a:xfrm>
              <a:off x="6705251" y="2615299"/>
              <a:ext cx="3921758" cy="415642"/>
              <a:chOff x="3011564" y="2615299"/>
              <a:chExt cx="3921758" cy="415642"/>
            </a:xfrm>
          </p:grpSpPr>
          <p:sp>
            <p:nvSpPr>
              <p:cNvPr id="49" name="矩形 48"/>
              <p:cNvSpPr/>
              <p:nvPr/>
            </p:nvSpPr>
            <p:spPr>
              <a:xfrm>
                <a:off x="3011564" y="2615299"/>
                <a:ext cx="3921758" cy="415642"/>
              </a:xfrm>
              <a:prstGeom prst="rect">
                <a:avLst/>
              </a:prstGeom>
              <a:solidFill>
                <a:schemeClr val="bg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4418445" y="2638454"/>
                <a:ext cx="1107996" cy="369332"/>
              </a:xfrm>
              <a:prstGeom prst="rect">
                <a:avLst/>
              </a:prstGeom>
              <a:noFill/>
            </p:spPr>
            <p:txBody>
              <a:bodyPr wrap="none" rtlCol="0">
                <a:spAutoFit/>
              </a:bodyPr>
              <a:lstStyle/>
              <a:p>
                <a:r>
                  <a:rPr lang="zh-CN" altLang="en-US" dirty="0" smtClean="0"/>
                  <a:t>信息发布</a:t>
                </a:r>
                <a:endParaRPr lang="zh-CN" altLang="en-US" dirty="0"/>
              </a:p>
            </p:txBody>
          </p:sp>
        </p:grpSp>
        <p:pic>
          <p:nvPicPr>
            <p:cNvPr id="52" name="图片 51"/>
            <p:cNvPicPr>
              <a:picLocks noChangeAspect="1"/>
            </p:cNvPicPr>
            <p:nvPr/>
          </p:nvPicPr>
          <p:blipFill>
            <a:blip r:embed="rId5" cstate="print"/>
            <a:stretch>
              <a:fillRect/>
            </a:stretch>
          </p:blipFill>
          <p:spPr>
            <a:xfrm>
              <a:off x="2998549" y="3102100"/>
              <a:ext cx="3666559" cy="2135041"/>
            </a:xfrm>
            <a:prstGeom prst="rect">
              <a:avLst/>
            </a:prstGeom>
          </p:spPr>
        </p:pic>
        <p:sp>
          <p:nvSpPr>
            <p:cNvPr id="53" name="矩形 52"/>
            <p:cNvSpPr/>
            <p:nvPr/>
          </p:nvSpPr>
          <p:spPr>
            <a:xfrm>
              <a:off x="3011564" y="4820511"/>
              <a:ext cx="3582811" cy="415642"/>
            </a:xfrm>
            <a:prstGeom prst="rect">
              <a:avLst/>
            </a:prstGeom>
            <a:solidFill>
              <a:schemeClr val="bg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4133555" y="4843666"/>
              <a:ext cx="1338828" cy="369332"/>
            </a:xfrm>
            <a:prstGeom prst="rect">
              <a:avLst/>
            </a:prstGeom>
            <a:noFill/>
          </p:spPr>
          <p:txBody>
            <a:bodyPr wrap="none" rtlCol="0">
              <a:spAutoFit/>
            </a:bodyPr>
            <a:lstStyle/>
            <a:p>
              <a:r>
                <a:rPr lang="zh-CN" altLang="en-US" dirty="0" smtClean="0"/>
                <a:t>消费者教育</a:t>
              </a:r>
              <a:endParaRPr lang="zh-CN" altLang="en-US" dirty="0"/>
            </a:p>
          </p:txBody>
        </p:sp>
        <p:pic>
          <p:nvPicPr>
            <p:cNvPr id="60" name="图片 59"/>
            <p:cNvPicPr>
              <a:picLocks noChangeAspect="1"/>
            </p:cNvPicPr>
            <p:nvPr/>
          </p:nvPicPr>
          <p:blipFill rotWithShape="1">
            <a:blip r:embed="rId6" cstate="print"/>
            <a:srcRect b="25243"/>
            <a:stretch/>
          </p:blipFill>
          <p:spPr>
            <a:xfrm>
              <a:off x="6665108" y="3346677"/>
              <a:ext cx="4034153" cy="1888206"/>
            </a:xfrm>
            <a:prstGeom prst="rect">
              <a:avLst/>
            </a:prstGeom>
          </p:spPr>
        </p:pic>
        <p:sp>
          <p:nvSpPr>
            <p:cNvPr id="61" name="矩形 60"/>
            <p:cNvSpPr/>
            <p:nvPr/>
          </p:nvSpPr>
          <p:spPr>
            <a:xfrm>
              <a:off x="6776078" y="4820511"/>
              <a:ext cx="3850931" cy="415642"/>
            </a:xfrm>
            <a:prstGeom prst="rect">
              <a:avLst/>
            </a:prstGeom>
            <a:solidFill>
              <a:schemeClr val="bg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nvSpPr>
          <p:spPr>
            <a:xfrm>
              <a:off x="8032129" y="4843666"/>
              <a:ext cx="1338828" cy="369332"/>
            </a:xfrm>
            <a:prstGeom prst="rect">
              <a:avLst/>
            </a:prstGeom>
            <a:noFill/>
          </p:spPr>
          <p:txBody>
            <a:bodyPr wrap="none" rtlCol="0">
              <a:spAutoFit/>
            </a:bodyPr>
            <a:lstStyle/>
            <a:p>
              <a:r>
                <a:rPr lang="zh-CN" altLang="en-US" dirty="0" smtClean="0"/>
                <a:t>与网友互动</a:t>
              </a:r>
              <a:endParaRPr lang="zh-CN" altLang="en-US" dirty="0"/>
            </a:p>
          </p:txBody>
        </p:sp>
      </p:grpSp>
    </p:spTree>
    <p:extLst>
      <p:ext uri="{BB962C8B-B14F-4D97-AF65-F5344CB8AC3E}">
        <p14:creationId xmlns:p14="http://schemas.microsoft.com/office/powerpoint/2010/main" xmlns="" val="3558976248"/>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397966" y="150445"/>
            <a:ext cx="1906998" cy="884978"/>
            <a:chOff x="2819745" y="2857534"/>
            <a:chExt cx="1906998" cy="884978"/>
          </a:xfrm>
        </p:grpSpPr>
        <p:sp>
          <p:nvSpPr>
            <p:cNvPr id="5" name="文本框 4"/>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1</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6" name="直接连接符 5"/>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155992" y="3280847"/>
              <a:ext cx="1570751"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Attention</a:t>
              </a:r>
              <a:endParaRPr lang="zh-CN" altLang="en-US"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5331573" y="150445"/>
            <a:ext cx="1735360" cy="884978"/>
            <a:chOff x="4774669" y="2857534"/>
            <a:chExt cx="1735360" cy="884978"/>
          </a:xfrm>
        </p:grpSpPr>
        <p:grpSp>
          <p:nvGrpSpPr>
            <p:cNvPr id="9" name="组合 8"/>
            <p:cNvGrpSpPr/>
            <p:nvPr/>
          </p:nvGrpSpPr>
          <p:grpSpPr>
            <a:xfrm>
              <a:off x="4774669" y="2857534"/>
              <a:ext cx="697444" cy="884978"/>
              <a:chOff x="2707744" y="2857534"/>
              <a:chExt cx="697444" cy="884978"/>
            </a:xfrm>
          </p:grpSpPr>
          <p:sp>
            <p:nvSpPr>
              <p:cNvPr id="11" name="文本框 10"/>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2</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2" name="直接连接符 11"/>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0" name="文本框 9"/>
            <p:cNvSpPr txBox="1"/>
            <p:nvPr/>
          </p:nvSpPr>
          <p:spPr>
            <a:xfrm>
              <a:off x="5213392" y="3280847"/>
              <a:ext cx="1296637"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Interest</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14" name="组合 13"/>
          <p:cNvGrpSpPr/>
          <p:nvPr/>
        </p:nvGrpSpPr>
        <p:grpSpPr>
          <a:xfrm>
            <a:off x="7093542" y="150445"/>
            <a:ext cx="1666944" cy="884978"/>
            <a:chOff x="7060669" y="2857534"/>
            <a:chExt cx="1666944" cy="884978"/>
          </a:xfrm>
        </p:grpSpPr>
        <p:grpSp>
          <p:nvGrpSpPr>
            <p:cNvPr id="15" name="组合 14"/>
            <p:cNvGrpSpPr/>
            <p:nvPr/>
          </p:nvGrpSpPr>
          <p:grpSpPr>
            <a:xfrm>
              <a:off x="7060669" y="2857534"/>
              <a:ext cx="697444" cy="884978"/>
              <a:chOff x="2707744" y="2857534"/>
              <a:chExt cx="697444" cy="884978"/>
            </a:xfrm>
          </p:grpSpPr>
          <p:sp>
            <p:nvSpPr>
              <p:cNvPr id="17" name="文本框 16"/>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3</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8" name="直接连接符 17"/>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6" name="文本框 15"/>
            <p:cNvSpPr txBox="1"/>
            <p:nvPr/>
          </p:nvSpPr>
          <p:spPr>
            <a:xfrm>
              <a:off x="7499392" y="3280847"/>
              <a:ext cx="1228221"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Search</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0" name="组合 19"/>
          <p:cNvGrpSpPr/>
          <p:nvPr/>
        </p:nvGrpSpPr>
        <p:grpSpPr>
          <a:xfrm>
            <a:off x="8787095" y="150445"/>
            <a:ext cx="1604427" cy="884978"/>
            <a:chOff x="7060669" y="2857534"/>
            <a:chExt cx="1604427" cy="884978"/>
          </a:xfrm>
        </p:grpSpPr>
        <p:grpSp>
          <p:nvGrpSpPr>
            <p:cNvPr id="21" name="组合 20"/>
            <p:cNvGrpSpPr/>
            <p:nvPr/>
          </p:nvGrpSpPr>
          <p:grpSpPr>
            <a:xfrm>
              <a:off x="7060669" y="2857534"/>
              <a:ext cx="697444" cy="884978"/>
              <a:chOff x="2707744" y="2857534"/>
              <a:chExt cx="697444" cy="884978"/>
            </a:xfrm>
          </p:grpSpPr>
          <p:sp>
            <p:nvSpPr>
              <p:cNvPr id="23" name="文本框 22"/>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4</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24" name="直接连接符 23"/>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2" name="文本框 21"/>
            <p:cNvSpPr txBox="1"/>
            <p:nvPr/>
          </p:nvSpPr>
          <p:spPr>
            <a:xfrm>
              <a:off x="7499392" y="3280847"/>
              <a:ext cx="1165704"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Action</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6" name="组合 25"/>
          <p:cNvGrpSpPr/>
          <p:nvPr/>
        </p:nvGrpSpPr>
        <p:grpSpPr>
          <a:xfrm>
            <a:off x="10418130" y="150445"/>
            <a:ext cx="1468172" cy="884978"/>
            <a:chOff x="7060669" y="2857534"/>
            <a:chExt cx="1468172" cy="884978"/>
          </a:xfrm>
        </p:grpSpPr>
        <p:grpSp>
          <p:nvGrpSpPr>
            <p:cNvPr id="27" name="组合 26"/>
            <p:cNvGrpSpPr/>
            <p:nvPr/>
          </p:nvGrpSpPr>
          <p:grpSpPr>
            <a:xfrm>
              <a:off x="7060669" y="2857534"/>
              <a:ext cx="697444" cy="884978"/>
              <a:chOff x="2707744" y="2857534"/>
              <a:chExt cx="697444" cy="884978"/>
            </a:xfrm>
          </p:grpSpPr>
          <p:sp>
            <p:nvSpPr>
              <p:cNvPr id="29" name="文本框 28"/>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5</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30" name="直接连接符 29"/>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bg1"/>
                  </a:solidFill>
                </a:endParaRPr>
              </a:p>
            </p:txBody>
          </p:sp>
        </p:grpSp>
        <p:sp>
          <p:nvSpPr>
            <p:cNvPr id="28" name="文本框 27"/>
            <p:cNvSpPr txBox="1"/>
            <p:nvPr/>
          </p:nvSpPr>
          <p:spPr>
            <a:xfrm>
              <a:off x="7499392" y="3280847"/>
              <a:ext cx="1029449" cy="461665"/>
            </a:xfrm>
            <a:prstGeom prst="rect">
              <a:avLst/>
            </a:prstGeom>
            <a:noFill/>
          </p:spPr>
          <p:txBody>
            <a:bodyPr wrap="none" rtlCol="0">
              <a:spAutoFit/>
            </a:bodyPr>
            <a:lstStyle/>
            <a:p>
              <a:r>
                <a:rPr lang="en-US" altLang="zh-CN" sz="2400" dirty="0" smtClean="0">
                  <a:solidFill>
                    <a:schemeClr val="bg1"/>
                  </a:solidFill>
                  <a:latin typeface="华文细黑" panose="02010600040101010101" pitchFamily="2" charset="-122"/>
                  <a:ea typeface="华文细黑" panose="02010600040101010101" pitchFamily="2" charset="-122"/>
                </a:rPr>
                <a:t>Share</a:t>
              </a:r>
              <a:endParaRPr lang="en-US" altLang="zh-CN" sz="2400" dirty="0">
                <a:solidFill>
                  <a:schemeClr val="bg1"/>
                </a:solidFill>
                <a:latin typeface="华文细黑" panose="02010600040101010101" pitchFamily="2" charset="-122"/>
                <a:ea typeface="华文细黑" panose="02010600040101010101" pitchFamily="2" charset="-122"/>
              </a:endParaRPr>
            </a:p>
          </p:txBody>
        </p:sp>
      </p:grpSp>
      <p:sp>
        <p:nvSpPr>
          <p:cNvPr id="33" name="文本框 32"/>
          <p:cNvSpPr txBox="1"/>
          <p:nvPr/>
        </p:nvSpPr>
        <p:spPr>
          <a:xfrm>
            <a:off x="402967" y="284732"/>
            <a:ext cx="2595582" cy="707886"/>
          </a:xfrm>
          <a:prstGeom prst="rect">
            <a:avLst/>
          </a:prstGeom>
          <a:noFill/>
        </p:spPr>
        <p:txBody>
          <a:bodyPr wrap="none" rtlCol="0">
            <a:spAutoFit/>
          </a:bodyPr>
          <a:lstStyle/>
          <a:p>
            <a:r>
              <a:rPr lang="en-US" altLang="zh-CN" sz="4000" dirty="0" smtClean="0">
                <a:solidFill>
                  <a:schemeClr val="bg1"/>
                </a:solidFill>
                <a:latin typeface="华文细黑" panose="02010600040101010101" pitchFamily="2" charset="-122"/>
                <a:ea typeface="华文细黑" panose="02010600040101010101" pitchFamily="2" charset="-122"/>
              </a:rPr>
              <a:t>AISAS</a:t>
            </a:r>
            <a:r>
              <a:rPr lang="zh-CN" altLang="en-US" sz="4000" dirty="0" smtClean="0">
                <a:solidFill>
                  <a:schemeClr val="bg1"/>
                </a:solidFill>
                <a:latin typeface="+mj-ea"/>
                <a:ea typeface="+mj-ea"/>
              </a:rPr>
              <a:t>分析</a:t>
            </a:r>
            <a:endParaRPr lang="zh-CN" altLang="en-US" sz="4000" dirty="0">
              <a:solidFill>
                <a:schemeClr val="bg1"/>
              </a:solidFill>
              <a:latin typeface="+mj-ea"/>
              <a:ea typeface="+mj-ea"/>
            </a:endParaRPr>
          </a:p>
        </p:txBody>
      </p:sp>
      <p:grpSp>
        <p:nvGrpSpPr>
          <p:cNvPr id="41" name="组合 40"/>
          <p:cNvGrpSpPr/>
          <p:nvPr/>
        </p:nvGrpSpPr>
        <p:grpSpPr>
          <a:xfrm>
            <a:off x="1218274" y="5299896"/>
            <a:ext cx="9689720" cy="1155032"/>
            <a:chOff x="937289" y="3510724"/>
            <a:chExt cx="9689720" cy="1155032"/>
          </a:xfrm>
        </p:grpSpPr>
        <p:sp>
          <p:nvSpPr>
            <p:cNvPr id="40" name="矩形 39"/>
            <p:cNvSpPr/>
            <p:nvPr/>
          </p:nvSpPr>
          <p:spPr>
            <a:xfrm>
              <a:off x="937289" y="3510724"/>
              <a:ext cx="9689720" cy="1155032"/>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3414358" y="3718908"/>
              <a:ext cx="4801314" cy="707886"/>
            </a:xfrm>
            <a:prstGeom prst="rect">
              <a:avLst/>
            </a:prstGeom>
            <a:noFill/>
          </p:spPr>
          <p:txBody>
            <a:bodyPr wrap="none" rtlCol="0">
              <a:spAutoFit/>
            </a:bodyPr>
            <a:lstStyle/>
            <a:p>
              <a:r>
                <a:rPr lang="zh-CN" altLang="en-US" sz="4000" b="1" dirty="0" smtClean="0">
                  <a:solidFill>
                    <a:schemeClr val="bg1"/>
                  </a:solidFill>
                </a:rPr>
                <a:t>意见领袖影响消费者</a:t>
              </a:r>
              <a:endParaRPr lang="zh-CN" altLang="en-US" sz="4000" b="1" dirty="0">
                <a:solidFill>
                  <a:schemeClr val="bg1"/>
                </a:solidFill>
              </a:endParaRPr>
            </a:p>
          </p:txBody>
        </p:sp>
      </p:grpSp>
      <p:pic>
        <p:nvPicPr>
          <p:cNvPr id="2" name="图片 1"/>
          <p:cNvPicPr>
            <a:picLocks noChangeAspect="1"/>
          </p:cNvPicPr>
          <p:nvPr/>
        </p:nvPicPr>
        <p:blipFill>
          <a:blip r:embed="rId2" cstate="print"/>
          <a:stretch>
            <a:fillRect/>
          </a:stretch>
        </p:blipFill>
        <p:spPr>
          <a:xfrm>
            <a:off x="1218274" y="1728475"/>
            <a:ext cx="9714741" cy="3258175"/>
          </a:xfrm>
          <a:prstGeom prst="rect">
            <a:avLst/>
          </a:prstGeom>
        </p:spPr>
      </p:pic>
    </p:spTree>
    <p:extLst>
      <p:ext uri="{BB962C8B-B14F-4D97-AF65-F5344CB8AC3E}">
        <p14:creationId xmlns:p14="http://schemas.microsoft.com/office/powerpoint/2010/main" xmlns="" val="587989655"/>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397966" y="150445"/>
            <a:ext cx="1906998" cy="884978"/>
            <a:chOff x="2819745" y="2857534"/>
            <a:chExt cx="1906998" cy="884978"/>
          </a:xfrm>
        </p:grpSpPr>
        <p:sp>
          <p:nvSpPr>
            <p:cNvPr id="5" name="文本框 4"/>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1</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6" name="直接连接符 5"/>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155992" y="3280847"/>
              <a:ext cx="1570751"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Attention</a:t>
              </a:r>
              <a:endParaRPr lang="zh-CN" altLang="en-US"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5331573" y="150445"/>
            <a:ext cx="1735360" cy="884978"/>
            <a:chOff x="4774669" y="2857534"/>
            <a:chExt cx="1735360" cy="884978"/>
          </a:xfrm>
        </p:grpSpPr>
        <p:grpSp>
          <p:nvGrpSpPr>
            <p:cNvPr id="9" name="组合 8"/>
            <p:cNvGrpSpPr/>
            <p:nvPr/>
          </p:nvGrpSpPr>
          <p:grpSpPr>
            <a:xfrm>
              <a:off x="4774669" y="2857534"/>
              <a:ext cx="697444" cy="884978"/>
              <a:chOff x="2707744" y="2857534"/>
              <a:chExt cx="697444" cy="884978"/>
            </a:xfrm>
          </p:grpSpPr>
          <p:sp>
            <p:nvSpPr>
              <p:cNvPr id="11" name="文本框 10"/>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2</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2" name="直接连接符 11"/>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0" name="文本框 9"/>
            <p:cNvSpPr txBox="1"/>
            <p:nvPr/>
          </p:nvSpPr>
          <p:spPr>
            <a:xfrm>
              <a:off x="5213392" y="3280847"/>
              <a:ext cx="1296637"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Interest</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14" name="组合 13"/>
          <p:cNvGrpSpPr/>
          <p:nvPr/>
        </p:nvGrpSpPr>
        <p:grpSpPr>
          <a:xfrm>
            <a:off x="7093542" y="150445"/>
            <a:ext cx="1666944" cy="884978"/>
            <a:chOff x="7060669" y="2857534"/>
            <a:chExt cx="1666944" cy="884978"/>
          </a:xfrm>
        </p:grpSpPr>
        <p:grpSp>
          <p:nvGrpSpPr>
            <p:cNvPr id="15" name="组合 14"/>
            <p:cNvGrpSpPr/>
            <p:nvPr/>
          </p:nvGrpSpPr>
          <p:grpSpPr>
            <a:xfrm>
              <a:off x="7060669" y="2857534"/>
              <a:ext cx="697444" cy="884978"/>
              <a:chOff x="2707744" y="2857534"/>
              <a:chExt cx="697444" cy="884978"/>
            </a:xfrm>
          </p:grpSpPr>
          <p:sp>
            <p:nvSpPr>
              <p:cNvPr id="17" name="文本框 16"/>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3</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8" name="直接连接符 17"/>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6" name="文本框 15"/>
            <p:cNvSpPr txBox="1"/>
            <p:nvPr/>
          </p:nvSpPr>
          <p:spPr>
            <a:xfrm>
              <a:off x="7499392" y="3280847"/>
              <a:ext cx="1228221"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Search</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0" name="组合 19"/>
          <p:cNvGrpSpPr/>
          <p:nvPr/>
        </p:nvGrpSpPr>
        <p:grpSpPr>
          <a:xfrm>
            <a:off x="8787095" y="150445"/>
            <a:ext cx="1604427" cy="884978"/>
            <a:chOff x="7060669" y="2857534"/>
            <a:chExt cx="1604427" cy="884978"/>
          </a:xfrm>
        </p:grpSpPr>
        <p:grpSp>
          <p:nvGrpSpPr>
            <p:cNvPr id="21" name="组合 20"/>
            <p:cNvGrpSpPr/>
            <p:nvPr/>
          </p:nvGrpSpPr>
          <p:grpSpPr>
            <a:xfrm>
              <a:off x="7060669" y="2857534"/>
              <a:ext cx="697444" cy="884978"/>
              <a:chOff x="2707744" y="2857534"/>
              <a:chExt cx="697444" cy="884978"/>
            </a:xfrm>
          </p:grpSpPr>
          <p:sp>
            <p:nvSpPr>
              <p:cNvPr id="23" name="文本框 22"/>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4</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24" name="直接连接符 23"/>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2" name="文本框 21"/>
            <p:cNvSpPr txBox="1"/>
            <p:nvPr/>
          </p:nvSpPr>
          <p:spPr>
            <a:xfrm>
              <a:off x="7499392" y="3280847"/>
              <a:ext cx="1165704"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Action</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6" name="组合 25"/>
          <p:cNvGrpSpPr/>
          <p:nvPr/>
        </p:nvGrpSpPr>
        <p:grpSpPr>
          <a:xfrm>
            <a:off x="10418130" y="150445"/>
            <a:ext cx="1468172" cy="884978"/>
            <a:chOff x="7060669" y="2857534"/>
            <a:chExt cx="1468172" cy="884978"/>
          </a:xfrm>
        </p:grpSpPr>
        <p:grpSp>
          <p:nvGrpSpPr>
            <p:cNvPr id="27" name="组合 26"/>
            <p:cNvGrpSpPr/>
            <p:nvPr/>
          </p:nvGrpSpPr>
          <p:grpSpPr>
            <a:xfrm>
              <a:off x="7060669" y="2857534"/>
              <a:ext cx="697444" cy="884978"/>
              <a:chOff x="2707744" y="2857534"/>
              <a:chExt cx="697444" cy="884978"/>
            </a:xfrm>
          </p:grpSpPr>
          <p:sp>
            <p:nvSpPr>
              <p:cNvPr id="29" name="文本框 28"/>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5</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30" name="直接连接符 29"/>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bg1"/>
                  </a:solidFill>
                </a:endParaRPr>
              </a:p>
            </p:txBody>
          </p:sp>
        </p:grpSp>
        <p:sp>
          <p:nvSpPr>
            <p:cNvPr id="28" name="文本框 27"/>
            <p:cNvSpPr txBox="1"/>
            <p:nvPr/>
          </p:nvSpPr>
          <p:spPr>
            <a:xfrm>
              <a:off x="7499392" y="3280847"/>
              <a:ext cx="1029449" cy="461665"/>
            </a:xfrm>
            <a:prstGeom prst="rect">
              <a:avLst/>
            </a:prstGeom>
            <a:noFill/>
          </p:spPr>
          <p:txBody>
            <a:bodyPr wrap="none" rtlCol="0">
              <a:spAutoFit/>
            </a:bodyPr>
            <a:lstStyle/>
            <a:p>
              <a:r>
                <a:rPr lang="en-US" altLang="zh-CN" sz="2400" dirty="0" smtClean="0">
                  <a:solidFill>
                    <a:schemeClr val="bg1"/>
                  </a:solidFill>
                  <a:latin typeface="华文细黑" panose="02010600040101010101" pitchFamily="2" charset="-122"/>
                  <a:ea typeface="华文细黑" panose="02010600040101010101" pitchFamily="2" charset="-122"/>
                </a:rPr>
                <a:t>Share</a:t>
              </a:r>
              <a:endParaRPr lang="en-US" altLang="zh-CN" sz="2400" dirty="0">
                <a:solidFill>
                  <a:schemeClr val="bg1"/>
                </a:solidFill>
                <a:latin typeface="华文细黑" panose="02010600040101010101" pitchFamily="2" charset="-122"/>
                <a:ea typeface="华文细黑" panose="02010600040101010101" pitchFamily="2" charset="-122"/>
              </a:endParaRPr>
            </a:p>
          </p:txBody>
        </p:sp>
      </p:grpSp>
      <p:sp>
        <p:nvSpPr>
          <p:cNvPr id="33" name="文本框 32"/>
          <p:cNvSpPr txBox="1"/>
          <p:nvPr/>
        </p:nvSpPr>
        <p:spPr>
          <a:xfrm>
            <a:off x="402967" y="284732"/>
            <a:ext cx="2595582" cy="707886"/>
          </a:xfrm>
          <a:prstGeom prst="rect">
            <a:avLst/>
          </a:prstGeom>
          <a:noFill/>
        </p:spPr>
        <p:txBody>
          <a:bodyPr wrap="none" rtlCol="0">
            <a:spAutoFit/>
          </a:bodyPr>
          <a:lstStyle/>
          <a:p>
            <a:r>
              <a:rPr lang="en-US" altLang="zh-CN" sz="4000" dirty="0" smtClean="0">
                <a:solidFill>
                  <a:schemeClr val="bg1"/>
                </a:solidFill>
                <a:latin typeface="华文细黑" panose="02010600040101010101" pitchFamily="2" charset="-122"/>
                <a:ea typeface="华文细黑" panose="02010600040101010101" pitchFamily="2" charset="-122"/>
              </a:rPr>
              <a:t>AISAS</a:t>
            </a:r>
            <a:r>
              <a:rPr lang="zh-CN" altLang="en-US" sz="4000" dirty="0" smtClean="0">
                <a:solidFill>
                  <a:schemeClr val="bg1"/>
                </a:solidFill>
                <a:latin typeface="+mj-ea"/>
                <a:ea typeface="+mj-ea"/>
              </a:rPr>
              <a:t>分析</a:t>
            </a:r>
            <a:endParaRPr lang="zh-CN" altLang="en-US" sz="4000" dirty="0">
              <a:solidFill>
                <a:schemeClr val="bg1"/>
              </a:solidFill>
              <a:latin typeface="+mj-ea"/>
              <a:ea typeface="+mj-ea"/>
            </a:endParaRPr>
          </a:p>
        </p:txBody>
      </p:sp>
      <p:grpSp>
        <p:nvGrpSpPr>
          <p:cNvPr id="41" name="组合 40"/>
          <p:cNvGrpSpPr/>
          <p:nvPr/>
        </p:nvGrpSpPr>
        <p:grpSpPr>
          <a:xfrm>
            <a:off x="971573" y="5299896"/>
            <a:ext cx="10248855" cy="1155032"/>
            <a:chOff x="690588" y="3510724"/>
            <a:chExt cx="10248855" cy="1155032"/>
          </a:xfrm>
        </p:grpSpPr>
        <p:sp>
          <p:nvSpPr>
            <p:cNvPr id="40" name="矩形 39"/>
            <p:cNvSpPr/>
            <p:nvPr/>
          </p:nvSpPr>
          <p:spPr>
            <a:xfrm>
              <a:off x="690588" y="3510724"/>
              <a:ext cx="10248855" cy="1155032"/>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3414358" y="3718908"/>
              <a:ext cx="4801314" cy="707886"/>
            </a:xfrm>
            <a:prstGeom prst="rect">
              <a:avLst/>
            </a:prstGeom>
            <a:noFill/>
          </p:spPr>
          <p:txBody>
            <a:bodyPr wrap="none" rtlCol="0">
              <a:spAutoFit/>
            </a:bodyPr>
            <a:lstStyle/>
            <a:p>
              <a:r>
                <a:rPr lang="zh-CN" altLang="en-US" sz="4000" b="1" dirty="0" smtClean="0">
                  <a:solidFill>
                    <a:schemeClr val="bg1"/>
                  </a:solidFill>
                </a:rPr>
                <a:t>意见领袖影响消费者</a:t>
              </a:r>
              <a:endParaRPr lang="zh-CN" altLang="en-US" sz="4000" b="1" dirty="0">
                <a:solidFill>
                  <a:schemeClr val="bg1"/>
                </a:solidFill>
              </a:endParaRPr>
            </a:p>
          </p:txBody>
        </p:sp>
      </p:grpSp>
      <p:pic>
        <p:nvPicPr>
          <p:cNvPr id="34" name="图片 33"/>
          <p:cNvPicPr>
            <a:picLocks noChangeAspect="1"/>
          </p:cNvPicPr>
          <p:nvPr/>
        </p:nvPicPr>
        <p:blipFill>
          <a:blip r:embed="rId2" cstate="print"/>
          <a:stretch>
            <a:fillRect/>
          </a:stretch>
        </p:blipFill>
        <p:spPr>
          <a:xfrm>
            <a:off x="971573" y="1456331"/>
            <a:ext cx="9305925" cy="2733675"/>
          </a:xfrm>
          <a:prstGeom prst="rect">
            <a:avLst/>
          </a:prstGeom>
        </p:spPr>
      </p:pic>
      <p:pic>
        <p:nvPicPr>
          <p:cNvPr id="35" name="图片 34"/>
          <p:cNvPicPr>
            <a:picLocks noChangeAspect="1"/>
          </p:cNvPicPr>
          <p:nvPr/>
        </p:nvPicPr>
        <p:blipFill>
          <a:blip r:embed="rId3" cstate="print"/>
          <a:stretch>
            <a:fillRect/>
          </a:stretch>
        </p:blipFill>
        <p:spPr>
          <a:xfrm>
            <a:off x="1221593" y="1947907"/>
            <a:ext cx="9315450" cy="2505075"/>
          </a:xfrm>
          <a:prstGeom prst="rect">
            <a:avLst/>
          </a:prstGeom>
        </p:spPr>
      </p:pic>
      <p:pic>
        <p:nvPicPr>
          <p:cNvPr id="36" name="图片 35"/>
          <p:cNvPicPr>
            <a:picLocks noChangeAspect="1"/>
          </p:cNvPicPr>
          <p:nvPr/>
        </p:nvPicPr>
        <p:blipFill>
          <a:blip r:embed="rId4" cstate="print"/>
          <a:stretch>
            <a:fillRect/>
          </a:stretch>
        </p:blipFill>
        <p:spPr>
          <a:xfrm>
            <a:off x="1481138" y="2210883"/>
            <a:ext cx="9344025" cy="2419350"/>
          </a:xfrm>
          <a:prstGeom prst="rect">
            <a:avLst/>
          </a:prstGeom>
        </p:spPr>
      </p:pic>
      <p:pic>
        <p:nvPicPr>
          <p:cNvPr id="37" name="图片 36"/>
          <p:cNvPicPr>
            <a:picLocks noChangeAspect="1"/>
          </p:cNvPicPr>
          <p:nvPr/>
        </p:nvPicPr>
        <p:blipFill>
          <a:blip r:embed="rId5" cstate="print"/>
          <a:stretch>
            <a:fillRect/>
          </a:stretch>
        </p:blipFill>
        <p:spPr>
          <a:xfrm>
            <a:off x="1769258" y="2388134"/>
            <a:ext cx="9277350" cy="2457450"/>
          </a:xfrm>
          <a:prstGeom prst="rect">
            <a:avLst/>
          </a:prstGeom>
        </p:spPr>
      </p:pic>
      <p:pic>
        <p:nvPicPr>
          <p:cNvPr id="38" name="图片 37"/>
          <p:cNvPicPr>
            <a:picLocks noChangeAspect="1"/>
          </p:cNvPicPr>
          <p:nvPr/>
        </p:nvPicPr>
        <p:blipFill>
          <a:blip r:embed="rId6" cstate="print"/>
          <a:stretch>
            <a:fillRect/>
          </a:stretch>
        </p:blipFill>
        <p:spPr>
          <a:xfrm>
            <a:off x="1990703" y="2603484"/>
            <a:ext cx="9229725" cy="2457450"/>
          </a:xfrm>
          <a:prstGeom prst="rect">
            <a:avLst/>
          </a:prstGeom>
        </p:spPr>
      </p:pic>
    </p:spTree>
    <p:extLst>
      <p:ext uri="{BB962C8B-B14F-4D97-AF65-F5344CB8AC3E}">
        <p14:creationId xmlns:p14="http://schemas.microsoft.com/office/powerpoint/2010/main" xmlns="" val="12660329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1000"/>
                                        <p:tgtEl>
                                          <p:spTgt spid="35"/>
                                        </p:tgtEl>
                                      </p:cBhvr>
                                    </p:animEffect>
                                    <p:anim calcmode="lin" valueType="num">
                                      <p:cBhvr>
                                        <p:cTn id="14" dur="1000" fill="hold"/>
                                        <p:tgtEl>
                                          <p:spTgt spid="35"/>
                                        </p:tgtEl>
                                        <p:attrNameLst>
                                          <p:attrName>ppt_x</p:attrName>
                                        </p:attrNameLst>
                                      </p:cBhvr>
                                      <p:tavLst>
                                        <p:tav tm="0">
                                          <p:val>
                                            <p:strVal val="#ppt_x"/>
                                          </p:val>
                                        </p:tav>
                                        <p:tav tm="100000">
                                          <p:val>
                                            <p:strVal val="#ppt_x"/>
                                          </p:val>
                                        </p:tav>
                                      </p:tavLst>
                                    </p:anim>
                                    <p:anim calcmode="lin" valueType="num">
                                      <p:cBhvr>
                                        <p:cTn id="15" dur="1000" fill="hold"/>
                                        <p:tgtEl>
                                          <p:spTgt spid="3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1000"/>
                                        <p:tgtEl>
                                          <p:spTgt spid="36"/>
                                        </p:tgtEl>
                                      </p:cBhvr>
                                    </p:animEffect>
                                    <p:anim calcmode="lin" valueType="num">
                                      <p:cBhvr>
                                        <p:cTn id="20" dur="1000" fill="hold"/>
                                        <p:tgtEl>
                                          <p:spTgt spid="36"/>
                                        </p:tgtEl>
                                        <p:attrNameLst>
                                          <p:attrName>ppt_x</p:attrName>
                                        </p:attrNameLst>
                                      </p:cBhvr>
                                      <p:tavLst>
                                        <p:tav tm="0">
                                          <p:val>
                                            <p:strVal val="#ppt_x"/>
                                          </p:val>
                                        </p:tav>
                                        <p:tav tm="100000">
                                          <p:val>
                                            <p:strVal val="#ppt_x"/>
                                          </p:val>
                                        </p:tav>
                                      </p:tavLst>
                                    </p:anim>
                                    <p:anim calcmode="lin" valueType="num">
                                      <p:cBhvr>
                                        <p:cTn id="21" dur="1000" fill="hold"/>
                                        <p:tgtEl>
                                          <p:spTgt spid="3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1000"/>
                                        <p:tgtEl>
                                          <p:spTgt spid="37"/>
                                        </p:tgtEl>
                                      </p:cBhvr>
                                    </p:animEffect>
                                    <p:anim calcmode="lin" valueType="num">
                                      <p:cBhvr>
                                        <p:cTn id="26" dur="1000" fill="hold"/>
                                        <p:tgtEl>
                                          <p:spTgt spid="37"/>
                                        </p:tgtEl>
                                        <p:attrNameLst>
                                          <p:attrName>ppt_x</p:attrName>
                                        </p:attrNameLst>
                                      </p:cBhvr>
                                      <p:tavLst>
                                        <p:tav tm="0">
                                          <p:val>
                                            <p:strVal val="#ppt_x"/>
                                          </p:val>
                                        </p:tav>
                                        <p:tav tm="100000">
                                          <p:val>
                                            <p:strVal val="#ppt_x"/>
                                          </p:val>
                                        </p:tav>
                                      </p:tavLst>
                                    </p:anim>
                                    <p:anim calcmode="lin" valueType="num">
                                      <p:cBhvr>
                                        <p:cTn id="27" dur="1000" fill="hold"/>
                                        <p:tgtEl>
                                          <p:spTgt spid="3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1000"/>
                                        <p:tgtEl>
                                          <p:spTgt spid="38"/>
                                        </p:tgtEl>
                                      </p:cBhvr>
                                    </p:animEffect>
                                    <p:anim calcmode="lin" valueType="num">
                                      <p:cBhvr>
                                        <p:cTn id="32" dur="1000" fill="hold"/>
                                        <p:tgtEl>
                                          <p:spTgt spid="38"/>
                                        </p:tgtEl>
                                        <p:attrNameLst>
                                          <p:attrName>ppt_x</p:attrName>
                                        </p:attrNameLst>
                                      </p:cBhvr>
                                      <p:tavLst>
                                        <p:tav tm="0">
                                          <p:val>
                                            <p:strVal val="#ppt_x"/>
                                          </p:val>
                                        </p:tav>
                                        <p:tav tm="100000">
                                          <p:val>
                                            <p:strVal val="#ppt_x"/>
                                          </p:val>
                                        </p:tav>
                                      </p:tavLst>
                                    </p:anim>
                                    <p:anim calcmode="lin" valueType="num">
                                      <p:cBhvr>
                                        <p:cTn id="33"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399381" y="1849038"/>
            <a:ext cx="7461250" cy="1631950"/>
            <a:chOff x="728663" y="3349625"/>
            <a:chExt cx="7461250" cy="1631950"/>
          </a:xfrm>
        </p:grpSpPr>
        <p:pic>
          <p:nvPicPr>
            <p:cNvPr id="4" name="Picture 25"/>
            <p:cNvPicPr>
              <a:picLocks noChangeAspect="1" noChangeArrowheads="1"/>
            </p:cNvPicPr>
            <p:nvPr/>
          </p:nvPicPr>
          <p:blipFill>
            <a:blip r:embed="rId2" cstate="print">
              <a:extLst>
                <a:ext uri="{BEBA8EAE-BF5A-486C-A8C5-ECC9F3942E4B}">
                  <a14:imgProps xmlns:a14="http://schemas.microsoft.com/office/drawing/2010/main" xmlns="">
                    <a14:imgLayer r:embed="rId3">
                      <a14:imgEffect>
                        <a14:brightnessContrast bright="20000" contrast="20000"/>
                      </a14:imgEffect>
                    </a14:imgLayer>
                  </a14:imgProps>
                </a:ext>
                <a:ext uri="{28A0092B-C50C-407E-A947-70E740481C1C}">
                  <a14:useLocalDpi xmlns:a14="http://schemas.microsoft.com/office/drawing/2010/main" xmlns="" val="0"/>
                </a:ext>
              </a:extLst>
            </a:blip>
            <a:srcRect/>
            <a:stretch>
              <a:fillRect/>
            </a:stretch>
          </p:blipFill>
          <p:spPr bwMode="auto">
            <a:xfrm>
              <a:off x="728663" y="3441700"/>
              <a:ext cx="1692275" cy="14478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pic>
          <p:nvPicPr>
            <p:cNvPr id="5" name="Picture 26"/>
            <p:cNvPicPr>
              <a:picLocks noChangeAspect="1" noChangeArrowheads="1"/>
            </p:cNvPicPr>
            <p:nvPr/>
          </p:nvPicPr>
          <p:blipFill>
            <a:blip r:embed="rId4" cstate="print">
              <a:extLst>
                <a:ext uri="{BEBA8EAE-BF5A-486C-A8C5-ECC9F3942E4B}">
                  <a14:imgProps xmlns:a14="http://schemas.microsoft.com/office/drawing/2010/main" xmlns="">
                    <a14:imgLayer r:embed="rId5">
                      <a14:imgEffect>
                        <a14:brightnessContrast bright="20000" contrast="-20000"/>
                      </a14:imgEffect>
                    </a14:imgLayer>
                  </a14:imgProps>
                </a:ext>
                <a:ext uri="{28A0092B-C50C-407E-A947-70E740481C1C}">
                  <a14:useLocalDpi xmlns:a14="http://schemas.microsoft.com/office/drawing/2010/main" xmlns="" val="0"/>
                </a:ext>
              </a:extLst>
            </a:blip>
            <a:srcRect/>
            <a:stretch>
              <a:fillRect/>
            </a:stretch>
          </p:blipFill>
          <p:spPr bwMode="auto">
            <a:xfrm>
              <a:off x="3040592" y="3360738"/>
              <a:ext cx="1657350" cy="160972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pic>
          <p:nvPicPr>
            <p:cNvPr id="6" name="Picture 28"/>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7275513" y="3422650"/>
              <a:ext cx="914400" cy="14859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pic>
          <p:nvPicPr>
            <p:cNvPr id="7" name="Picture 30"/>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317596" y="3349625"/>
              <a:ext cx="1338263" cy="163195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grpSp>
      <p:sp>
        <p:nvSpPr>
          <p:cNvPr id="10" name="文本框 9"/>
          <p:cNvSpPr txBox="1"/>
          <p:nvPr/>
        </p:nvSpPr>
        <p:spPr>
          <a:xfrm>
            <a:off x="4744735" y="3747454"/>
            <a:ext cx="1590500" cy="461665"/>
          </a:xfrm>
          <a:prstGeom prst="rect">
            <a:avLst/>
          </a:prstGeom>
          <a:noFill/>
        </p:spPr>
        <p:txBody>
          <a:bodyPr wrap="none" rtlCol="0">
            <a:spAutoFit/>
          </a:bodyPr>
          <a:lstStyle/>
          <a:p>
            <a:r>
              <a:rPr lang="en-US" altLang="zh-CN" sz="2400" dirty="0" smtClean="0"/>
              <a:t>M1</a:t>
            </a:r>
            <a:r>
              <a:rPr lang="zh-CN" altLang="en-US" sz="2400" dirty="0" smtClean="0"/>
              <a:t>青春版</a:t>
            </a:r>
            <a:endParaRPr lang="zh-CN" altLang="en-US" sz="2400" dirty="0"/>
          </a:p>
        </p:txBody>
      </p:sp>
      <p:sp>
        <p:nvSpPr>
          <p:cNvPr id="11" name="文本框 10"/>
          <p:cNvSpPr txBox="1"/>
          <p:nvPr/>
        </p:nvSpPr>
        <p:spPr>
          <a:xfrm>
            <a:off x="2911933" y="3747454"/>
            <a:ext cx="667170" cy="461665"/>
          </a:xfrm>
          <a:prstGeom prst="rect">
            <a:avLst/>
          </a:prstGeom>
          <a:noFill/>
        </p:spPr>
        <p:txBody>
          <a:bodyPr wrap="none" rtlCol="0">
            <a:spAutoFit/>
          </a:bodyPr>
          <a:lstStyle/>
          <a:p>
            <a:r>
              <a:rPr lang="en-US" altLang="zh-CN" sz="2400" dirty="0" smtClean="0"/>
              <a:t>M1</a:t>
            </a:r>
            <a:endParaRPr lang="zh-CN" altLang="en-US" sz="2400" dirty="0"/>
          </a:p>
        </p:txBody>
      </p:sp>
      <p:sp>
        <p:nvSpPr>
          <p:cNvPr id="12" name="文本框 11"/>
          <p:cNvSpPr txBox="1"/>
          <p:nvPr/>
        </p:nvSpPr>
        <p:spPr>
          <a:xfrm>
            <a:off x="7078315" y="3747454"/>
            <a:ext cx="845103" cy="461665"/>
          </a:xfrm>
          <a:prstGeom prst="rect">
            <a:avLst/>
          </a:prstGeom>
          <a:noFill/>
        </p:spPr>
        <p:txBody>
          <a:bodyPr wrap="none" rtlCol="0">
            <a:spAutoFit/>
          </a:bodyPr>
          <a:lstStyle/>
          <a:p>
            <a:r>
              <a:rPr lang="en-US" altLang="zh-CN" sz="2400" dirty="0" smtClean="0"/>
              <a:t>M1S</a:t>
            </a:r>
            <a:endParaRPr lang="zh-CN" altLang="en-US" sz="2400" dirty="0"/>
          </a:p>
        </p:txBody>
      </p:sp>
      <p:sp>
        <p:nvSpPr>
          <p:cNvPr id="13" name="文本框 12"/>
          <p:cNvSpPr txBox="1"/>
          <p:nvPr/>
        </p:nvSpPr>
        <p:spPr>
          <a:xfrm>
            <a:off x="9069846" y="3747454"/>
            <a:ext cx="667170" cy="461665"/>
          </a:xfrm>
          <a:prstGeom prst="rect">
            <a:avLst/>
          </a:prstGeom>
          <a:noFill/>
        </p:spPr>
        <p:txBody>
          <a:bodyPr wrap="none" rtlCol="0">
            <a:spAutoFit/>
          </a:bodyPr>
          <a:lstStyle/>
          <a:p>
            <a:r>
              <a:rPr lang="en-US" altLang="zh-CN" sz="2400" dirty="0" smtClean="0"/>
              <a:t>M2</a:t>
            </a:r>
            <a:endParaRPr lang="zh-CN" altLang="en-US" sz="2400" dirty="0"/>
          </a:p>
        </p:txBody>
      </p:sp>
      <p:cxnSp>
        <p:nvCxnSpPr>
          <p:cNvPr id="15" name="直接连接符 14"/>
          <p:cNvCxnSpPr/>
          <p:nvPr/>
        </p:nvCxnSpPr>
        <p:spPr>
          <a:xfrm>
            <a:off x="2480228" y="3597363"/>
            <a:ext cx="729955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480228" y="1602308"/>
            <a:ext cx="729955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480228" y="4345508"/>
            <a:ext cx="729955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2331369" y="4481898"/>
            <a:ext cx="7529262" cy="1421928"/>
          </a:xfrm>
          <a:prstGeom prst="rect">
            <a:avLst/>
          </a:prstGeom>
        </p:spPr>
        <p:txBody>
          <a:bodyPr wrap="square">
            <a:spAutoFit/>
          </a:bodyPr>
          <a:lstStyle/>
          <a:p>
            <a:pPr>
              <a:lnSpc>
                <a:spcPct val="120000"/>
              </a:lnSpc>
            </a:pPr>
            <a:r>
              <a:rPr lang="zh-CN" altLang="en-US" dirty="0"/>
              <a:t>小米手机主打</a:t>
            </a:r>
            <a:r>
              <a:rPr lang="zh-CN" altLang="en-US" dirty="0">
                <a:solidFill>
                  <a:schemeClr val="accent5"/>
                </a:solidFill>
              </a:rPr>
              <a:t>高性价比</a:t>
            </a:r>
            <a:r>
              <a:rPr lang="zh-CN" altLang="en-US" dirty="0"/>
              <a:t>，即以最低的价格买到最高的配置。我们可以从它公布的配置中看到 “双核</a:t>
            </a:r>
            <a:r>
              <a:rPr lang="en-US" altLang="zh-CN" dirty="0"/>
              <a:t>1.5G</a:t>
            </a:r>
            <a:r>
              <a:rPr lang="zh-CN" altLang="en-US" dirty="0"/>
              <a:t>处理器” “</a:t>
            </a:r>
            <a:r>
              <a:rPr lang="en-US" altLang="zh-CN" dirty="0"/>
              <a:t>4</a:t>
            </a:r>
            <a:r>
              <a:rPr lang="zh-CN" altLang="en-US" dirty="0"/>
              <a:t>英寸液晶屏幕”等字眼，而拥有相同配置的三星、苹果、诺基亚少说也要超过</a:t>
            </a:r>
            <a:r>
              <a:rPr lang="en-US" altLang="zh-CN" dirty="0"/>
              <a:t>3000</a:t>
            </a:r>
            <a:r>
              <a:rPr lang="zh-CN" altLang="en-US" dirty="0"/>
              <a:t>元。所以，高质低价满足了年轻消费者群体的需求。</a:t>
            </a:r>
          </a:p>
        </p:txBody>
      </p:sp>
      <p:cxnSp>
        <p:nvCxnSpPr>
          <p:cNvPr id="19" name="直接连接符 18"/>
          <p:cNvCxnSpPr/>
          <p:nvPr/>
        </p:nvCxnSpPr>
        <p:spPr>
          <a:xfrm>
            <a:off x="2480228" y="5986951"/>
            <a:ext cx="729955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20" name="图片 19"/>
          <p:cNvPicPr>
            <a:picLocks noChangeAspect="1"/>
          </p:cNvPicPr>
          <p:nvPr/>
        </p:nvPicPr>
        <p:blipFill>
          <a:blip r:embed="rId8" cstate="print"/>
          <a:stretch>
            <a:fillRect/>
          </a:stretch>
        </p:blipFill>
        <p:spPr>
          <a:xfrm>
            <a:off x="2393715" y="871049"/>
            <a:ext cx="1514475" cy="714375"/>
          </a:xfrm>
          <a:prstGeom prst="rect">
            <a:avLst/>
          </a:prstGeom>
        </p:spPr>
      </p:pic>
    </p:spTree>
    <p:extLst>
      <p:ext uri="{BB962C8B-B14F-4D97-AF65-F5344CB8AC3E}">
        <p14:creationId xmlns:p14="http://schemas.microsoft.com/office/powerpoint/2010/main" xmlns="" val="40524870"/>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p:cNvPicPr>
            <a:picLocks noChangeAspect="1"/>
          </p:cNvPicPr>
          <p:nvPr/>
        </p:nvPicPr>
        <p:blipFill>
          <a:blip r:embed="rId2" cstate="print"/>
          <a:stretch>
            <a:fillRect/>
          </a:stretch>
        </p:blipFill>
        <p:spPr>
          <a:xfrm>
            <a:off x="1218274" y="1501725"/>
            <a:ext cx="9832208" cy="3393945"/>
          </a:xfrm>
          <a:prstGeom prst="rect">
            <a:avLst/>
          </a:prstGeom>
        </p:spPr>
      </p:pic>
      <p:sp>
        <p:nvSpPr>
          <p:cNvPr id="32" name="矩形 3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397966" y="150445"/>
            <a:ext cx="1906998" cy="884978"/>
            <a:chOff x="2819745" y="2857534"/>
            <a:chExt cx="1906998" cy="884978"/>
          </a:xfrm>
        </p:grpSpPr>
        <p:sp>
          <p:nvSpPr>
            <p:cNvPr id="5" name="文本框 4"/>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1</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6" name="直接连接符 5"/>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3155992" y="3280847"/>
              <a:ext cx="1570751"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Attention</a:t>
              </a:r>
              <a:endParaRPr lang="zh-CN" altLang="en-US"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8" name="组合 7"/>
          <p:cNvGrpSpPr/>
          <p:nvPr/>
        </p:nvGrpSpPr>
        <p:grpSpPr>
          <a:xfrm>
            <a:off x="5331573" y="150445"/>
            <a:ext cx="1735360" cy="884978"/>
            <a:chOff x="4774669" y="2857534"/>
            <a:chExt cx="1735360" cy="884978"/>
          </a:xfrm>
        </p:grpSpPr>
        <p:grpSp>
          <p:nvGrpSpPr>
            <p:cNvPr id="9" name="组合 8"/>
            <p:cNvGrpSpPr/>
            <p:nvPr/>
          </p:nvGrpSpPr>
          <p:grpSpPr>
            <a:xfrm>
              <a:off x="4774669" y="2857534"/>
              <a:ext cx="697444" cy="884978"/>
              <a:chOff x="2707744" y="2857534"/>
              <a:chExt cx="697444" cy="884978"/>
            </a:xfrm>
          </p:grpSpPr>
          <p:sp>
            <p:nvSpPr>
              <p:cNvPr id="11" name="文本框 10"/>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2</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2" name="直接连接符 11"/>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0" name="文本框 9"/>
            <p:cNvSpPr txBox="1"/>
            <p:nvPr/>
          </p:nvSpPr>
          <p:spPr>
            <a:xfrm>
              <a:off x="5213392" y="3280847"/>
              <a:ext cx="1296637"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Interest</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14" name="组合 13"/>
          <p:cNvGrpSpPr/>
          <p:nvPr/>
        </p:nvGrpSpPr>
        <p:grpSpPr>
          <a:xfrm>
            <a:off x="7093542" y="150445"/>
            <a:ext cx="1666944" cy="884978"/>
            <a:chOff x="7060669" y="2857534"/>
            <a:chExt cx="1666944" cy="884978"/>
          </a:xfrm>
        </p:grpSpPr>
        <p:grpSp>
          <p:nvGrpSpPr>
            <p:cNvPr id="15" name="组合 14"/>
            <p:cNvGrpSpPr/>
            <p:nvPr/>
          </p:nvGrpSpPr>
          <p:grpSpPr>
            <a:xfrm>
              <a:off x="7060669" y="2857534"/>
              <a:ext cx="697444" cy="884978"/>
              <a:chOff x="2707744" y="2857534"/>
              <a:chExt cx="697444" cy="884978"/>
            </a:xfrm>
          </p:grpSpPr>
          <p:sp>
            <p:nvSpPr>
              <p:cNvPr id="17" name="文本框 16"/>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3</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18" name="直接连接符 17"/>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16" name="文本框 15"/>
            <p:cNvSpPr txBox="1"/>
            <p:nvPr/>
          </p:nvSpPr>
          <p:spPr>
            <a:xfrm>
              <a:off x="7499392" y="3280847"/>
              <a:ext cx="1228221"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Search</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0" name="组合 19"/>
          <p:cNvGrpSpPr/>
          <p:nvPr/>
        </p:nvGrpSpPr>
        <p:grpSpPr>
          <a:xfrm>
            <a:off x="8787095" y="150445"/>
            <a:ext cx="1604427" cy="884978"/>
            <a:chOff x="7060669" y="2857534"/>
            <a:chExt cx="1604427" cy="884978"/>
          </a:xfrm>
        </p:grpSpPr>
        <p:grpSp>
          <p:nvGrpSpPr>
            <p:cNvPr id="21" name="组合 20"/>
            <p:cNvGrpSpPr/>
            <p:nvPr/>
          </p:nvGrpSpPr>
          <p:grpSpPr>
            <a:xfrm>
              <a:off x="7060669" y="2857534"/>
              <a:ext cx="697444" cy="884978"/>
              <a:chOff x="2707744" y="2857534"/>
              <a:chExt cx="697444" cy="884978"/>
            </a:xfrm>
          </p:grpSpPr>
          <p:sp>
            <p:nvSpPr>
              <p:cNvPr id="23" name="文本框 22"/>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4</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24" name="直接连接符 23"/>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22" name="文本框 21"/>
            <p:cNvSpPr txBox="1"/>
            <p:nvPr/>
          </p:nvSpPr>
          <p:spPr>
            <a:xfrm>
              <a:off x="7499392" y="3280847"/>
              <a:ext cx="1165704" cy="461665"/>
            </a:xfrm>
            <a:prstGeom prst="rect">
              <a:avLst/>
            </a:prstGeom>
            <a:noFill/>
          </p:spPr>
          <p:txBody>
            <a:bodyPr wrap="none" rtlCol="0">
              <a:spAutoFit/>
            </a:bodyPr>
            <a:lstStyle/>
            <a:p>
              <a:r>
                <a:rPr lang="en-US" altLang="zh-CN" sz="2400" dirty="0" smtClean="0">
                  <a:solidFill>
                    <a:schemeClr val="accent1">
                      <a:lumMod val="75000"/>
                    </a:schemeClr>
                  </a:solidFill>
                  <a:latin typeface="华文细黑" panose="02010600040101010101" pitchFamily="2" charset="-122"/>
                  <a:ea typeface="华文细黑" panose="02010600040101010101" pitchFamily="2" charset="-122"/>
                </a:rPr>
                <a:t>Action</a:t>
              </a:r>
              <a:endParaRPr lang="en-US" altLang="zh-CN" sz="2400" dirty="0">
                <a:solidFill>
                  <a:schemeClr val="accent1">
                    <a:lumMod val="75000"/>
                  </a:schemeClr>
                </a:solidFill>
                <a:latin typeface="华文细黑" panose="02010600040101010101" pitchFamily="2" charset="-122"/>
                <a:ea typeface="华文细黑" panose="02010600040101010101" pitchFamily="2" charset="-122"/>
              </a:endParaRPr>
            </a:p>
          </p:txBody>
        </p:sp>
      </p:grpSp>
      <p:grpSp>
        <p:nvGrpSpPr>
          <p:cNvPr id="26" name="组合 25"/>
          <p:cNvGrpSpPr/>
          <p:nvPr/>
        </p:nvGrpSpPr>
        <p:grpSpPr>
          <a:xfrm>
            <a:off x="10418130" y="150445"/>
            <a:ext cx="1468172" cy="884978"/>
            <a:chOff x="7060669" y="2857534"/>
            <a:chExt cx="1468172" cy="884978"/>
          </a:xfrm>
        </p:grpSpPr>
        <p:grpSp>
          <p:nvGrpSpPr>
            <p:cNvPr id="27" name="组合 26"/>
            <p:cNvGrpSpPr/>
            <p:nvPr/>
          </p:nvGrpSpPr>
          <p:grpSpPr>
            <a:xfrm>
              <a:off x="7060669" y="2857534"/>
              <a:ext cx="697444" cy="884978"/>
              <a:chOff x="2707744" y="2857534"/>
              <a:chExt cx="697444" cy="884978"/>
            </a:xfrm>
          </p:grpSpPr>
          <p:sp>
            <p:nvSpPr>
              <p:cNvPr id="29" name="文本框 28"/>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5</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30" name="直接连接符 29"/>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bg1"/>
                  </a:solidFill>
                </a:endParaRPr>
              </a:p>
            </p:txBody>
          </p:sp>
        </p:grpSp>
        <p:sp>
          <p:nvSpPr>
            <p:cNvPr id="28" name="文本框 27"/>
            <p:cNvSpPr txBox="1"/>
            <p:nvPr/>
          </p:nvSpPr>
          <p:spPr>
            <a:xfrm>
              <a:off x="7499392" y="3280847"/>
              <a:ext cx="1029449" cy="461665"/>
            </a:xfrm>
            <a:prstGeom prst="rect">
              <a:avLst/>
            </a:prstGeom>
            <a:noFill/>
          </p:spPr>
          <p:txBody>
            <a:bodyPr wrap="none" rtlCol="0">
              <a:spAutoFit/>
            </a:bodyPr>
            <a:lstStyle/>
            <a:p>
              <a:r>
                <a:rPr lang="en-US" altLang="zh-CN" sz="2400" dirty="0" smtClean="0">
                  <a:solidFill>
                    <a:schemeClr val="bg1"/>
                  </a:solidFill>
                  <a:latin typeface="华文细黑" panose="02010600040101010101" pitchFamily="2" charset="-122"/>
                  <a:ea typeface="华文细黑" panose="02010600040101010101" pitchFamily="2" charset="-122"/>
                </a:rPr>
                <a:t>Share</a:t>
              </a:r>
              <a:endParaRPr lang="en-US" altLang="zh-CN" sz="2400" dirty="0">
                <a:solidFill>
                  <a:schemeClr val="bg1"/>
                </a:solidFill>
                <a:latin typeface="华文细黑" panose="02010600040101010101" pitchFamily="2" charset="-122"/>
                <a:ea typeface="华文细黑" panose="02010600040101010101" pitchFamily="2" charset="-122"/>
              </a:endParaRPr>
            </a:p>
          </p:txBody>
        </p:sp>
      </p:grpSp>
      <p:sp>
        <p:nvSpPr>
          <p:cNvPr id="33" name="文本框 32"/>
          <p:cNvSpPr txBox="1"/>
          <p:nvPr/>
        </p:nvSpPr>
        <p:spPr>
          <a:xfrm>
            <a:off x="402967" y="284732"/>
            <a:ext cx="2595582" cy="707886"/>
          </a:xfrm>
          <a:prstGeom prst="rect">
            <a:avLst/>
          </a:prstGeom>
          <a:noFill/>
        </p:spPr>
        <p:txBody>
          <a:bodyPr wrap="none" rtlCol="0">
            <a:spAutoFit/>
          </a:bodyPr>
          <a:lstStyle/>
          <a:p>
            <a:r>
              <a:rPr lang="en-US" altLang="zh-CN" sz="4000" dirty="0" smtClean="0">
                <a:solidFill>
                  <a:schemeClr val="bg1"/>
                </a:solidFill>
                <a:latin typeface="华文细黑" panose="02010600040101010101" pitchFamily="2" charset="-122"/>
                <a:ea typeface="华文细黑" panose="02010600040101010101" pitchFamily="2" charset="-122"/>
              </a:rPr>
              <a:t>AISAS</a:t>
            </a:r>
            <a:r>
              <a:rPr lang="zh-CN" altLang="en-US" sz="4000" dirty="0" smtClean="0">
                <a:solidFill>
                  <a:schemeClr val="bg1"/>
                </a:solidFill>
                <a:latin typeface="+mj-ea"/>
                <a:ea typeface="+mj-ea"/>
              </a:rPr>
              <a:t>分析</a:t>
            </a:r>
            <a:endParaRPr lang="zh-CN" altLang="en-US" sz="4000" dirty="0">
              <a:solidFill>
                <a:schemeClr val="bg1"/>
              </a:solidFill>
              <a:latin typeface="+mj-ea"/>
              <a:ea typeface="+mj-ea"/>
            </a:endParaRPr>
          </a:p>
        </p:txBody>
      </p:sp>
      <p:grpSp>
        <p:nvGrpSpPr>
          <p:cNvPr id="41" name="组合 40"/>
          <p:cNvGrpSpPr/>
          <p:nvPr/>
        </p:nvGrpSpPr>
        <p:grpSpPr>
          <a:xfrm>
            <a:off x="1218273" y="5299896"/>
            <a:ext cx="9895909" cy="1155032"/>
            <a:chOff x="937288" y="3510724"/>
            <a:chExt cx="9895909" cy="1155032"/>
          </a:xfrm>
        </p:grpSpPr>
        <p:sp>
          <p:nvSpPr>
            <p:cNvPr id="40" name="矩形 39"/>
            <p:cNvSpPr/>
            <p:nvPr/>
          </p:nvSpPr>
          <p:spPr>
            <a:xfrm>
              <a:off x="937288" y="3510724"/>
              <a:ext cx="9895909" cy="1155032"/>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3484585" y="3718908"/>
              <a:ext cx="4801314" cy="707886"/>
            </a:xfrm>
            <a:prstGeom prst="rect">
              <a:avLst/>
            </a:prstGeom>
            <a:noFill/>
          </p:spPr>
          <p:txBody>
            <a:bodyPr wrap="none" rtlCol="0">
              <a:spAutoFit/>
            </a:bodyPr>
            <a:lstStyle/>
            <a:p>
              <a:r>
                <a:rPr lang="zh-CN" altLang="en-US" sz="4000" b="1" dirty="0" smtClean="0">
                  <a:solidFill>
                    <a:schemeClr val="bg1"/>
                  </a:solidFill>
                </a:rPr>
                <a:t>意见领袖影响消费者</a:t>
              </a:r>
              <a:endParaRPr lang="zh-CN" altLang="en-US" sz="4000" b="1" dirty="0">
                <a:solidFill>
                  <a:schemeClr val="bg1"/>
                </a:solidFill>
              </a:endParaRPr>
            </a:p>
          </p:txBody>
        </p:sp>
      </p:grpSp>
      <p:sp>
        <p:nvSpPr>
          <p:cNvPr id="42" name="矩形 41"/>
          <p:cNvSpPr/>
          <p:nvPr/>
        </p:nvSpPr>
        <p:spPr>
          <a:xfrm>
            <a:off x="7204981" y="3949309"/>
            <a:ext cx="3877985" cy="830997"/>
          </a:xfrm>
          <a:prstGeom prst="rect">
            <a:avLst/>
          </a:prstGeom>
          <a:solidFill>
            <a:schemeClr val="bg1"/>
          </a:solidFill>
          <a:ln>
            <a:noFill/>
          </a:ln>
        </p:spPr>
        <p:txBody>
          <a:bodyPr wrap="none">
            <a:spAutoFit/>
          </a:bodyPr>
          <a:lstStyle/>
          <a:p>
            <a:r>
              <a:rPr lang="zh-CN" altLang="en-US" sz="4800" b="1" dirty="0"/>
              <a:t>论坛核心成员</a:t>
            </a:r>
          </a:p>
        </p:txBody>
      </p:sp>
    </p:spTree>
    <p:extLst>
      <p:ext uri="{BB962C8B-B14F-4D97-AF65-F5344CB8AC3E}">
        <p14:creationId xmlns:p14="http://schemas.microsoft.com/office/powerpoint/2010/main" xmlns="" val="775164380"/>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56897" y="596622"/>
            <a:ext cx="10878206" cy="5664755"/>
            <a:chOff x="709449" y="596622"/>
            <a:chExt cx="10878206" cy="5664755"/>
          </a:xfrm>
        </p:grpSpPr>
        <p:pic>
          <p:nvPicPr>
            <p:cNvPr id="4" name="图片 3"/>
            <p:cNvPicPr>
              <a:picLocks noChangeAspect="1"/>
            </p:cNvPicPr>
            <p:nvPr/>
          </p:nvPicPr>
          <p:blipFill rotWithShape="1">
            <a:blip r:embed="rId2" cstate="print"/>
            <a:srcRect l="67655"/>
            <a:stretch/>
          </p:blipFill>
          <p:spPr>
            <a:xfrm>
              <a:off x="709449" y="596622"/>
              <a:ext cx="2443007" cy="5664755"/>
            </a:xfrm>
            <a:prstGeom prst="rect">
              <a:avLst/>
            </a:prstGeom>
          </p:spPr>
        </p:pic>
        <p:sp>
          <p:nvSpPr>
            <p:cNvPr id="5" name="矩形 4"/>
            <p:cNvSpPr/>
            <p:nvPr/>
          </p:nvSpPr>
          <p:spPr>
            <a:xfrm>
              <a:off x="2664373" y="1686911"/>
              <a:ext cx="8923282" cy="335805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810018" y="2259104"/>
            <a:ext cx="1210588" cy="707886"/>
          </a:xfrm>
          <a:prstGeom prst="rect">
            <a:avLst/>
          </a:prstGeom>
          <a:noFill/>
        </p:spPr>
        <p:txBody>
          <a:bodyPr wrap="none" rtlCol="0">
            <a:spAutoFit/>
          </a:bodyPr>
          <a:lstStyle/>
          <a:p>
            <a:r>
              <a:rPr lang="zh-CN" altLang="en-US" sz="4000" dirty="0">
                <a:solidFill>
                  <a:schemeClr val="bg1"/>
                </a:solidFill>
                <a:latin typeface="+mj-ea"/>
                <a:ea typeface="+mj-ea"/>
              </a:rPr>
              <a:t>讨论</a:t>
            </a:r>
          </a:p>
        </p:txBody>
      </p:sp>
      <p:cxnSp>
        <p:nvCxnSpPr>
          <p:cNvPr id="9" name="直接连接符 8"/>
          <p:cNvCxnSpPr/>
          <p:nvPr/>
        </p:nvCxnSpPr>
        <p:spPr>
          <a:xfrm>
            <a:off x="2885091" y="2981193"/>
            <a:ext cx="813500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2806298" y="3248059"/>
            <a:ext cx="2983125" cy="884978"/>
            <a:chOff x="2819745" y="2857534"/>
            <a:chExt cx="2983125" cy="884978"/>
          </a:xfrm>
        </p:grpSpPr>
        <p:sp>
          <p:nvSpPr>
            <p:cNvPr id="10" name="文本框 9"/>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1</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12" name="直接连接符 11"/>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3155992" y="3280847"/>
              <a:ext cx="2646878" cy="461665"/>
            </a:xfrm>
            <a:prstGeom prst="rect">
              <a:avLst/>
            </a:prstGeom>
            <a:noFill/>
          </p:spPr>
          <p:txBody>
            <a:bodyPr wrap="none" rtlCol="0">
              <a:spAutoFit/>
            </a:bodyPr>
            <a:lstStyle/>
            <a:p>
              <a:r>
                <a:rPr lang="zh-CN" altLang="en-US" sz="2400" dirty="0" smtClean="0">
                  <a:solidFill>
                    <a:schemeClr val="bg1"/>
                  </a:solidFill>
                  <a:latin typeface="华文细黑" panose="02010600040101010101" pitchFamily="2" charset="-122"/>
                  <a:ea typeface="华文细黑" panose="02010600040101010101" pitchFamily="2" charset="-122"/>
                </a:rPr>
                <a:t>饥饿营销能走多远</a:t>
              </a:r>
              <a:endParaRPr lang="zh-CN" altLang="en-US" sz="2400" dirty="0">
                <a:solidFill>
                  <a:schemeClr val="bg1"/>
                </a:solidFill>
                <a:latin typeface="华文细黑" panose="02010600040101010101" pitchFamily="2" charset="-122"/>
                <a:ea typeface="华文细黑" panose="02010600040101010101" pitchFamily="2" charset="-122"/>
              </a:endParaRPr>
            </a:p>
          </p:txBody>
        </p:sp>
      </p:grpSp>
      <p:grpSp>
        <p:nvGrpSpPr>
          <p:cNvPr id="27" name="组合 26"/>
          <p:cNvGrpSpPr/>
          <p:nvPr/>
        </p:nvGrpSpPr>
        <p:grpSpPr>
          <a:xfrm>
            <a:off x="5626936" y="3248059"/>
            <a:ext cx="3701155" cy="884978"/>
            <a:chOff x="4774669" y="2857534"/>
            <a:chExt cx="3701155" cy="884978"/>
          </a:xfrm>
        </p:grpSpPr>
        <p:grpSp>
          <p:nvGrpSpPr>
            <p:cNvPr id="16" name="组合 15"/>
            <p:cNvGrpSpPr/>
            <p:nvPr/>
          </p:nvGrpSpPr>
          <p:grpSpPr>
            <a:xfrm>
              <a:off x="4774669" y="2857534"/>
              <a:ext cx="697444" cy="884978"/>
              <a:chOff x="2707744" y="2857534"/>
              <a:chExt cx="697444" cy="884978"/>
            </a:xfrm>
          </p:grpSpPr>
          <p:sp>
            <p:nvSpPr>
              <p:cNvPr id="17" name="文本框 16"/>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2</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18" name="直接连接符 17"/>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bg1"/>
                  </a:solidFill>
                </a:endParaRPr>
              </a:p>
            </p:txBody>
          </p:sp>
        </p:grpSp>
        <p:sp>
          <p:nvSpPr>
            <p:cNvPr id="20" name="文本框 19"/>
            <p:cNvSpPr txBox="1"/>
            <p:nvPr/>
          </p:nvSpPr>
          <p:spPr>
            <a:xfrm>
              <a:off x="5213392" y="3280847"/>
              <a:ext cx="3262432" cy="461665"/>
            </a:xfrm>
            <a:prstGeom prst="rect">
              <a:avLst/>
            </a:prstGeom>
            <a:noFill/>
          </p:spPr>
          <p:txBody>
            <a:bodyPr wrap="none" rtlCol="0">
              <a:spAutoFit/>
            </a:bodyPr>
            <a:lstStyle/>
            <a:p>
              <a:r>
                <a:rPr lang="zh-CN" altLang="en-US" sz="2400" dirty="0">
                  <a:solidFill>
                    <a:schemeClr val="bg1"/>
                  </a:solidFill>
                  <a:latin typeface="华文细黑" panose="02010600040101010101" pitchFamily="2" charset="-122"/>
                  <a:ea typeface="华文细黑" panose="02010600040101010101" pitchFamily="2" charset="-122"/>
                </a:rPr>
                <a:t>锚</a:t>
              </a:r>
              <a:r>
                <a:rPr lang="zh-CN" altLang="en-US" sz="2400" dirty="0" smtClean="0">
                  <a:solidFill>
                    <a:schemeClr val="bg1"/>
                  </a:solidFill>
                  <a:latin typeface="华文细黑" panose="02010600040101010101" pitchFamily="2" charset="-122"/>
                  <a:ea typeface="华文细黑" panose="02010600040101010101" pitchFamily="2" charset="-122"/>
                </a:rPr>
                <a:t>定价格还能锚定吗？</a:t>
              </a:r>
              <a:endParaRPr lang="en-US" altLang="zh-CN" sz="2400" dirty="0">
                <a:solidFill>
                  <a:schemeClr val="bg1"/>
                </a:solidFill>
                <a:latin typeface="华文细黑" panose="02010600040101010101" pitchFamily="2" charset="-122"/>
                <a:ea typeface="华文细黑" panose="02010600040101010101" pitchFamily="2" charset="-122"/>
              </a:endParaRPr>
            </a:p>
          </p:txBody>
        </p:sp>
      </p:grpSp>
      <p:grpSp>
        <p:nvGrpSpPr>
          <p:cNvPr id="28" name="组合 27"/>
          <p:cNvGrpSpPr/>
          <p:nvPr/>
        </p:nvGrpSpPr>
        <p:grpSpPr>
          <a:xfrm>
            <a:off x="9165603" y="3248059"/>
            <a:ext cx="1854495" cy="884978"/>
            <a:chOff x="7060669" y="2857534"/>
            <a:chExt cx="1854495" cy="884978"/>
          </a:xfrm>
        </p:grpSpPr>
        <p:grpSp>
          <p:nvGrpSpPr>
            <p:cNvPr id="21" name="组合 20"/>
            <p:cNvGrpSpPr/>
            <p:nvPr/>
          </p:nvGrpSpPr>
          <p:grpSpPr>
            <a:xfrm>
              <a:off x="7060669" y="2857534"/>
              <a:ext cx="697444" cy="884978"/>
              <a:chOff x="2707744" y="2857534"/>
              <a:chExt cx="697444" cy="884978"/>
            </a:xfrm>
          </p:grpSpPr>
          <p:sp>
            <p:nvSpPr>
              <p:cNvPr id="22" name="文本框 21"/>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3</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23" name="直接连接符 22"/>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bg1"/>
                  </a:solidFill>
                </a:endParaRPr>
              </a:p>
            </p:txBody>
          </p:sp>
        </p:grpSp>
        <p:sp>
          <p:nvSpPr>
            <p:cNvPr id="25" name="文本框 24"/>
            <p:cNvSpPr txBox="1"/>
            <p:nvPr/>
          </p:nvSpPr>
          <p:spPr>
            <a:xfrm>
              <a:off x="7499392" y="3280847"/>
              <a:ext cx="1415772" cy="461665"/>
            </a:xfrm>
            <a:prstGeom prst="rect">
              <a:avLst/>
            </a:prstGeom>
            <a:noFill/>
          </p:spPr>
          <p:txBody>
            <a:bodyPr wrap="none" rtlCol="0">
              <a:spAutoFit/>
            </a:bodyPr>
            <a:lstStyle/>
            <a:p>
              <a:r>
                <a:rPr lang="zh-CN" altLang="en-US" sz="2400" dirty="0" smtClean="0">
                  <a:solidFill>
                    <a:schemeClr val="bg1"/>
                  </a:solidFill>
                  <a:latin typeface="华文细黑" panose="02010600040101010101" pitchFamily="2" charset="-122"/>
                  <a:ea typeface="华文细黑" panose="02010600040101010101" pitchFamily="2" charset="-122"/>
                </a:rPr>
                <a:t>负面口碑</a:t>
              </a:r>
              <a:endParaRPr lang="en-US" altLang="zh-CN" sz="2400" dirty="0">
                <a:solidFill>
                  <a:schemeClr val="bg1"/>
                </a:solidFill>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xmlns="" val="2031065962"/>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402967" y="284732"/>
            <a:ext cx="1210588" cy="707886"/>
          </a:xfrm>
          <a:prstGeom prst="rect">
            <a:avLst/>
          </a:prstGeom>
          <a:noFill/>
        </p:spPr>
        <p:txBody>
          <a:bodyPr wrap="none" rtlCol="0">
            <a:spAutoFit/>
          </a:bodyPr>
          <a:lstStyle/>
          <a:p>
            <a:r>
              <a:rPr lang="zh-CN" altLang="en-US" sz="4000" dirty="0" smtClean="0">
                <a:solidFill>
                  <a:schemeClr val="bg1"/>
                </a:solidFill>
                <a:latin typeface="+mj-ea"/>
                <a:ea typeface="+mj-ea"/>
              </a:rPr>
              <a:t>讨论</a:t>
            </a:r>
            <a:endParaRPr lang="zh-CN" altLang="en-US" sz="4000" dirty="0">
              <a:solidFill>
                <a:schemeClr val="bg1"/>
              </a:solidFill>
              <a:latin typeface="+mj-ea"/>
              <a:ea typeface="+mj-ea"/>
            </a:endParaRPr>
          </a:p>
        </p:txBody>
      </p:sp>
      <p:grpSp>
        <p:nvGrpSpPr>
          <p:cNvPr id="33" name="组合 32"/>
          <p:cNvGrpSpPr/>
          <p:nvPr/>
        </p:nvGrpSpPr>
        <p:grpSpPr>
          <a:xfrm>
            <a:off x="2806298" y="150445"/>
            <a:ext cx="2983125" cy="884978"/>
            <a:chOff x="2819745" y="2857534"/>
            <a:chExt cx="2983125" cy="884978"/>
          </a:xfrm>
        </p:grpSpPr>
        <p:sp>
          <p:nvSpPr>
            <p:cNvPr id="34" name="文本框 33"/>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1</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35" name="直接连接符 34"/>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3155992" y="3280847"/>
              <a:ext cx="2646878" cy="461665"/>
            </a:xfrm>
            <a:prstGeom prst="rect">
              <a:avLst/>
            </a:prstGeom>
            <a:noFill/>
          </p:spPr>
          <p:txBody>
            <a:bodyPr wrap="none" rtlCol="0">
              <a:spAutoFit/>
            </a:bodyPr>
            <a:lstStyle/>
            <a:p>
              <a:r>
                <a:rPr lang="zh-CN" altLang="en-US" sz="2400" dirty="0" smtClean="0">
                  <a:solidFill>
                    <a:schemeClr val="bg1"/>
                  </a:solidFill>
                  <a:latin typeface="华文细黑" panose="02010600040101010101" pitchFamily="2" charset="-122"/>
                  <a:ea typeface="华文细黑" panose="02010600040101010101" pitchFamily="2" charset="-122"/>
                </a:rPr>
                <a:t>饥饿营销能走多远</a:t>
              </a:r>
              <a:endParaRPr lang="zh-CN" altLang="en-US" sz="2400" dirty="0">
                <a:solidFill>
                  <a:schemeClr val="bg1"/>
                </a:solidFill>
                <a:latin typeface="华文细黑" panose="02010600040101010101" pitchFamily="2" charset="-122"/>
                <a:ea typeface="华文细黑" panose="02010600040101010101" pitchFamily="2" charset="-122"/>
              </a:endParaRPr>
            </a:p>
          </p:txBody>
        </p:sp>
      </p:grpSp>
      <p:grpSp>
        <p:nvGrpSpPr>
          <p:cNvPr id="37" name="组合 36"/>
          <p:cNvGrpSpPr/>
          <p:nvPr/>
        </p:nvGrpSpPr>
        <p:grpSpPr>
          <a:xfrm>
            <a:off x="5626936" y="150445"/>
            <a:ext cx="3701155" cy="884978"/>
            <a:chOff x="4774669" y="2857534"/>
            <a:chExt cx="3701155" cy="884978"/>
          </a:xfrm>
        </p:grpSpPr>
        <p:grpSp>
          <p:nvGrpSpPr>
            <p:cNvPr id="38" name="组合 37"/>
            <p:cNvGrpSpPr/>
            <p:nvPr/>
          </p:nvGrpSpPr>
          <p:grpSpPr>
            <a:xfrm>
              <a:off x="4774669" y="2857534"/>
              <a:ext cx="697444" cy="884978"/>
              <a:chOff x="2707744" y="2857534"/>
              <a:chExt cx="697444" cy="884978"/>
            </a:xfrm>
          </p:grpSpPr>
          <p:sp>
            <p:nvSpPr>
              <p:cNvPr id="40" name="文本框 39"/>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5">
                        <a:lumMod val="75000"/>
                      </a:schemeClr>
                    </a:solidFill>
                    <a:latin typeface="华文细黑" panose="02010600040101010101" pitchFamily="2" charset="-122"/>
                    <a:ea typeface="华文细黑" panose="02010600040101010101" pitchFamily="2" charset="-122"/>
                  </a:rPr>
                  <a:t>2</a:t>
                </a:r>
                <a:endParaRPr lang="zh-CN" altLang="en-US" sz="4400" dirty="0">
                  <a:solidFill>
                    <a:schemeClr val="accent5">
                      <a:lumMod val="75000"/>
                    </a:schemeClr>
                  </a:solidFill>
                  <a:latin typeface="华文细黑" panose="02010600040101010101" pitchFamily="2" charset="-122"/>
                  <a:ea typeface="华文细黑" panose="02010600040101010101" pitchFamily="2" charset="-122"/>
                </a:endParaRPr>
              </a:p>
            </p:txBody>
          </p:sp>
          <p:cxnSp>
            <p:nvCxnSpPr>
              <p:cNvPr id="41" name="直接连接符 40"/>
              <p:cNvCxnSpPr/>
              <p:nvPr/>
            </p:nvCxnSpPr>
            <p:spPr>
              <a:xfrm flipH="1">
                <a:off x="2916623" y="3050381"/>
                <a:ext cx="488565" cy="638748"/>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5">
                      <a:lumMod val="75000"/>
                    </a:schemeClr>
                  </a:solidFill>
                </a:endParaRPr>
              </a:p>
            </p:txBody>
          </p:sp>
        </p:grpSp>
        <p:sp>
          <p:nvSpPr>
            <p:cNvPr id="39" name="文本框 38"/>
            <p:cNvSpPr txBox="1"/>
            <p:nvPr/>
          </p:nvSpPr>
          <p:spPr>
            <a:xfrm>
              <a:off x="5213392" y="3280847"/>
              <a:ext cx="3262432" cy="461665"/>
            </a:xfrm>
            <a:prstGeom prst="rect">
              <a:avLst/>
            </a:prstGeom>
            <a:noFill/>
          </p:spPr>
          <p:txBody>
            <a:bodyPr wrap="none" rtlCol="0">
              <a:spAutoFit/>
            </a:bodyPr>
            <a:lstStyle/>
            <a:p>
              <a:r>
                <a:rPr lang="zh-CN" altLang="en-US" sz="2400" dirty="0">
                  <a:solidFill>
                    <a:schemeClr val="accent5">
                      <a:lumMod val="75000"/>
                    </a:schemeClr>
                  </a:solidFill>
                  <a:latin typeface="华文细黑" panose="02010600040101010101" pitchFamily="2" charset="-122"/>
                  <a:ea typeface="华文细黑" panose="02010600040101010101" pitchFamily="2" charset="-122"/>
                </a:rPr>
                <a:t>锚</a:t>
              </a:r>
              <a:r>
                <a:rPr lang="zh-CN" altLang="en-US" sz="2400" dirty="0" smtClean="0">
                  <a:solidFill>
                    <a:schemeClr val="accent5">
                      <a:lumMod val="75000"/>
                    </a:schemeClr>
                  </a:solidFill>
                  <a:latin typeface="华文细黑" panose="02010600040101010101" pitchFamily="2" charset="-122"/>
                  <a:ea typeface="华文细黑" panose="02010600040101010101" pitchFamily="2" charset="-122"/>
                </a:rPr>
                <a:t>定价格还能锚定吗？</a:t>
              </a:r>
              <a:endParaRPr lang="en-US" altLang="zh-CN" sz="2400" dirty="0">
                <a:solidFill>
                  <a:schemeClr val="accent5">
                    <a:lumMod val="75000"/>
                  </a:schemeClr>
                </a:solidFill>
                <a:latin typeface="华文细黑" panose="02010600040101010101" pitchFamily="2" charset="-122"/>
                <a:ea typeface="华文细黑" panose="02010600040101010101" pitchFamily="2" charset="-122"/>
              </a:endParaRPr>
            </a:p>
          </p:txBody>
        </p:sp>
      </p:grpSp>
      <p:grpSp>
        <p:nvGrpSpPr>
          <p:cNvPr id="43" name="组合 42"/>
          <p:cNvGrpSpPr/>
          <p:nvPr/>
        </p:nvGrpSpPr>
        <p:grpSpPr>
          <a:xfrm>
            <a:off x="9165603" y="150445"/>
            <a:ext cx="1854495" cy="884978"/>
            <a:chOff x="7060669" y="2857534"/>
            <a:chExt cx="1854495" cy="884978"/>
          </a:xfrm>
        </p:grpSpPr>
        <p:grpSp>
          <p:nvGrpSpPr>
            <p:cNvPr id="44" name="组合 43"/>
            <p:cNvGrpSpPr/>
            <p:nvPr/>
          </p:nvGrpSpPr>
          <p:grpSpPr>
            <a:xfrm>
              <a:off x="7060669" y="2857534"/>
              <a:ext cx="697444" cy="884978"/>
              <a:chOff x="2707744" y="2857534"/>
              <a:chExt cx="697444" cy="884978"/>
            </a:xfrm>
          </p:grpSpPr>
          <p:sp>
            <p:nvSpPr>
              <p:cNvPr id="46" name="文本框 45"/>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5">
                        <a:lumMod val="75000"/>
                      </a:schemeClr>
                    </a:solidFill>
                    <a:latin typeface="华文细黑" panose="02010600040101010101" pitchFamily="2" charset="-122"/>
                    <a:ea typeface="华文细黑" panose="02010600040101010101" pitchFamily="2" charset="-122"/>
                  </a:rPr>
                  <a:t>3</a:t>
                </a:r>
                <a:endParaRPr lang="zh-CN" altLang="en-US" sz="4400" dirty="0">
                  <a:solidFill>
                    <a:schemeClr val="accent5">
                      <a:lumMod val="75000"/>
                    </a:schemeClr>
                  </a:solidFill>
                  <a:latin typeface="华文细黑" panose="02010600040101010101" pitchFamily="2" charset="-122"/>
                  <a:ea typeface="华文细黑" panose="02010600040101010101" pitchFamily="2" charset="-122"/>
                </a:endParaRPr>
              </a:p>
            </p:txBody>
          </p:sp>
          <p:cxnSp>
            <p:nvCxnSpPr>
              <p:cNvPr id="47" name="直接连接符 46"/>
              <p:cNvCxnSpPr/>
              <p:nvPr/>
            </p:nvCxnSpPr>
            <p:spPr>
              <a:xfrm flipH="1">
                <a:off x="2916623" y="3050381"/>
                <a:ext cx="488565" cy="638748"/>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5">
                      <a:lumMod val="75000"/>
                    </a:schemeClr>
                  </a:solidFill>
                </a:endParaRPr>
              </a:p>
            </p:txBody>
          </p:sp>
        </p:grpSp>
        <p:sp>
          <p:nvSpPr>
            <p:cNvPr id="45" name="文本框 44"/>
            <p:cNvSpPr txBox="1"/>
            <p:nvPr/>
          </p:nvSpPr>
          <p:spPr>
            <a:xfrm>
              <a:off x="7499392" y="3280847"/>
              <a:ext cx="1415772" cy="461665"/>
            </a:xfrm>
            <a:prstGeom prst="rect">
              <a:avLst/>
            </a:prstGeom>
            <a:noFill/>
          </p:spPr>
          <p:txBody>
            <a:bodyPr wrap="none" rtlCol="0">
              <a:spAutoFit/>
            </a:bodyPr>
            <a:lstStyle/>
            <a:p>
              <a:r>
                <a:rPr lang="zh-CN" altLang="en-US" sz="2400" dirty="0" smtClean="0">
                  <a:solidFill>
                    <a:schemeClr val="accent5">
                      <a:lumMod val="75000"/>
                    </a:schemeClr>
                  </a:solidFill>
                  <a:latin typeface="华文细黑" panose="02010600040101010101" pitchFamily="2" charset="-122"/>
                  <a:ea typeface="华文细黑" panose="02010600040101010101" pitchFamily="2" charset="-122"/>
                </a:rPr>
                <a:t>负面口碑</a:t>
              </a:r>
              <a:endParaRPr lang="en-US" altLang="zh-CN" sz="2400" dirty="0">
                <a:solidFill>
                  <a:schemeClr val="accent5">
                    <a:lumMod val="75000"/>
                  </a:schemeClr>
                </a:solidFill>
                <a:latin typeface="华文细黑" panose="02010600040101010101" pitchFamily="2" charset="-122"/>
                <a:ea typeface="华文细黑" panose="02010600040101010101" pitchFamily="2" charset="-122"/>
              </a:endParaRPr>
            </a:p>
          </p:txBody>
        </p:sp>
      </p:grpSp>
      <p:grpSp>
        <p:nvGrpSpPr>
          <p:cNvPr id="53" name="组合 52"/>
          <p:cNvGrpSpPr/>
          <p:nvPr/>
        </p:nvGrpSpPr>
        <p:grpSpPr>
          <a:xfrm>
            <a:off x="2044138" y="2879745"/>
            <a:ext cx="8103724" cy="2030161"/>
            <a:chOff x="2044138" y="2928730"/>
            <a:chExt cx="8103724" cy="2030161"/>
          </a:xfrm>
        </p:grpSpPr>
        <p:sp>
          <p:nvSpPr>
            <p:cNvPr id="49" name="矩形 48"/>
            <p:cNvSpPr/>
            <p:nvPr/>
          </p:nvSpPr>
          <p:spPr>
            <a:xfrm>
              <a:off x="2044138" y="2945271"/>
              <a:ext cx="8103724" cy="1421928"/>
            </a:xfrm>
            <a:prstGeom prst="rect">
              <a:avLst/>
            </a:prstGeom>
          </p:spPr>
          <p:txBody>
            <a:bodyPr wrap="square">
              <a:spAutoFit/>
            </a:bodyPr>
            <a:lstStyle/>
            <a:p>
              <a:pPr>
                <a:lnSpc>
                  <a:spcPct val="120000"/>
                </a:lnSpc>
              </a:pPr>
              <a:r>
                <a:rPr lang="zh-CN" altLang="en-US" sz="2400" dirty="0" smtClean="0"/>
                <a:t>       饥饿</a:t>
              </a:r>
              <a:r>
                <a:rPr lang="zh-CN" altLang="en-US" sz="2400" dirty="0"/>
                <a:t>式营销是一把双刃剑。客户抢到了便觉得稀罕珍贵，没有抢到便骂声一片。应该把握一个度，让饥饿式营销模式发挥得更恰当</a:t>
              </a:r>
              <a:r>
                <a:rPr lang="zh-CN" altLang="en-US" sz="2400" dirty="0" smtClean="0"/>
                <a:t>。</a:t>
              </a:r>
              <a:endParaRPr lang="zh-CN" altLang="en-US" sz="2400" dirty="0"/>
            </a:p>
          </p:txBody>
        </p:sp>
        <p:sp>
          <p:nvSpPr>
            <p:cNvPr id="50" name="矩形 49"/>
            <p:cNvSpPr/>
            <p:nvPr/>
          </p:nvSpPr>
          <p:spPr>
            <a:xfrm>
              <a:off x="7331585" y="4589559"/>
              <a:ext cx="2531462" cy="369332"/>
            </a:xfrm>
            <a:prstGeom prst="rect">
              <a:avLst/>
            </a:prstGeom>
          </p:spPr>
          <p:txBody>
            <a:bodyPr wrap="none">
              <a:spAutoFit/>
            </a:bodyPr>
            <a:lstStyle/>
            <a:p>
              <a:r>
                <a:rPr lang="en-US" altLang="zh-CN" dirty="0"/>
                <a:t>——</a:t>
              </a:r>
              <a:r>
                <a:rPr lang="zh-CN" altLang="en-US" dirty="0" smtClean="0"/>
                <a:t>市场</a:t>
              </a:r>
              <a:r>
                <a:rPr lang="zh-CN" altLang="en-US" dirty="0"/>
                <a:t>研究者</a:t>
              </a:r>
              <a:r>
                <a:rPr lang="zh-CN" altLang="en-US" dirty="0" smtClean="0"/>
                <a:t>潘书斐</a:t>
              </a:r>
              <a:endParaRPr lang="zh-CN" altLang="en-US" dirty="0"/>
            </a:p>
          </p:txBody>
        </p:sp>
        <p:pic>
          <p:nvPicPr>
            <p:cNvPr id="51" name="图片 50"/>
            <p:cNvPicPr>
              <a:picLocks noChangeAspect="1"/>
            </p:cNvPicPr>
            <p:nvPr/>
          </p:nvPicPr>
          <p:blipFill rotWithShape="1">
            <a:blip r:embed="rId2" cstate="print"/>
            <a:srcRect l="30925" t="17844" r="29118" b="51487"/>
            <a:stretch/>
          </p:blipFill>
          <p:spPr>
            <a:xfrm>
              <a:off x="2044138" y="2928730"/>
              <a:ext cx="562707" cy="590843"/>
            </a:xfrm>
            <a:prstGeom prst="rect">
              <a:avLst/>
            </a:prstGeom>
          </p:spPr>
        </p:pic>
        <p:pic>
          <p:nvPicPr>
            <p:cNvPr id="52" name="图片 51"/>
            <p:cNvPicPr>
              <a:picLocks noChangeAspect="1"/>
            </p:cNvPicPr>
            <p:nvPr/>
          </p:nvPicPr>
          <p:blipFill rotWithShape="1">
            <a:blip r:embed="rId2" cstate="print"/>
            <a:srcRect l="30925" t="17844" r="29118" b="51487"/>
            <a:stretch/>
          </p:blipFill>
          <p:spPr>
            <a:xfrm flipH="1">
              <a:off x="9300340" y="3810862"/>
              <a:ext cx="562707" cy="590843"/>
            </a:xfrm>
            <a:prstGeom prst="rect">
              <a:avLst/>
            </a:prstGeom>
          </p:spPr>
        </p:pic>
      </p:grpSp>
    </p:spTree>
    <p:extLst>
      <p:ext uri="{BB962C8B-B14F-4D97-AF65-F5344CB8AC3E}">
        <p14:creationId xmlns:p14="http://schemas.microsoft.com/office/powerpoint/2010/main" xmlns="" val="1264445771"/>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402967" y="284732"/>
            <a:ext cx="1210588" cy="707886"/>
          </a:xfrm>
          <a:prstGeom prst="rect">
            <a:avLst/>
          </a:prstGeom>
          <a:noFill/>
        </p:spPr>
        <p:txBody>
          <a:bodyPr wrap="none" rtlCol="0">
            <a:spAutoFit/>
          </a:bodyPr>
          <a:lstStyle/>
          <a:p>
            <a:r>
              <a:rPr lang="zh-CN" altLang="en-US" sz="4000" dirty="0" smtClean="0">
                <a:solidFill>
                  <a:schemeClr val="bg1"/>
                </a:solidFill>
                <a:latin typeface="+mj-ea"/>
                <a:ea typeface="+mj-ea"/>
              </a:rPr>
              <a:t>讨论</a:t>
            </a:r>
            <a:endParaRPr lang="zh-CN" altLang="en-US" sz="4000" dirty="0">
              <a:solidFill>
                <a:schemeClr val="bg1"/>
              </a:solidFill>
              <a:latin typeface="+mj-ea"/>
              <a:ea typeface="+mj-ea"/>
            </a:endParaRPr>
          </a:p>
        </p:txBody>
      </p:sp>
      <p:grpSp>
        <p:nvGrpSpPr>
          <p:cNvPr id="33" name="组合 32"/>
          <p:cNvGrpSpPr/>
          <p:nvPr/>
        </p:nvGrpSpPr>
        <p:grpSpPr>
          <a:xfrm>
            <a:off x="2806298" y="150445"/>
            <a:ext cx="2983125" cy="884978"/>
            <a:chOff x="2819745" y="2857534"/>
            <a:chExt cx="2983125" cy="884978"/>
          </a:xfrm>
        </p:grpSpPr>
        <p:sp>
          <p:nvSpPr>
            <p:cNvPr id="34" name="文本框 33"/>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1</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35" name="直接连接符 34"/>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3155992" y="3280847"/>
              <a:ext cx="2646878" cy="461665"/>
            </a:xfrm>
            <a:prstGeom prst="rect">
              <a:avLst/>
            </a:prstGeom>
            <a:noFill/>
          </p:spPr>
          <p:txBody>
            <a:bodyPr wrap="none" rtlCol="0">
              <a:spAutoFit/>
            </a:bodyPr>
            <a:lstStyle/>
            <a:p>
              <a:r>
                <a:rPr lang="zh-CN" altLang="en-US" sz="2400" dirty="0" smtClean="0">
                  <a:solidFill>
                    <a:schemeClr val="bg1"/>
                  </a:solidFill>
                  <a:latin typeface="华文细黑" panose="02010600040101010101" pitchFamily="2" charset="-122"/>
                  <a:ea typeface="华文细黑" panose="02010600040101010101" pitchFamily="2" charset="-122"/>
                </a:rPr>
                <a:t>饥饿营销能走多远</a:t>
              </a:r>
              <a:endParaRPr lang="zh-CN" altLang="en-US" sz="2400" dirty="0">
                <a:solidFill>
                  <a:schemeClr val="bg1"/>
                </a:solidFill>
                <a:latin typeface="华文细黑" panose="02010600040101010101" pitchFamily="2" charset="-122"/>
                <a:ea typeface="华文细黑" panose="02010600040101010101" pitchFamily="2" charset="-122"/>
              </a:endParaRPr>
            </a:p>
          </p:txBody>
        </p:sp>
      </p:grpSp>
      <p:grpSp>
        <p:nvGrpSpPr>
          <p:cNvPr id="37" name="组合 36"/>
          <p:cNvGrpSpPr/>
          <p:nvPr/>
        </p:nvGrpSpPr>
        <p:grpSpPr>
          <a:xfrm>
            <a:off x="5626936" y="150445"/>
            <a:ext cx="3701155" cy="884978"/>
            <a:chOff x="4774669" y="2857534"/>
            <a:chExt cx="3701155" cy="884978"/>
          </a:xfrm>
        </p:grpSpPr>
        <p:grpSp>
          <p:nvGrpSpPr>
            <p:cNvPr id="38" name="组合 37"/>
            <p:cNvGrpSpPr/>
            <p:nvPr/>
          </p:nvGrpSpPr>
          <p:grpSpPr>
            <a:xfrm>
              <a:off x="4774669" y="2857534"/>
              <a:ext cx="697444" cy="884978"/>
              <a:chOff x="2707744" y="2857534"/>
              <a:chExt cx="697444" cy="884978"/>
            </a:xfrm>
          </p:grpSpPr>
          <p:sp>
            <p:nvSpPr>
              <p:cNvPr id="40" name="文本框 39"/>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5">
                        <a:lumMod val="75000"/>
                      </a:schemeClr>
                    </a:solidFill>
                    <a:latin typeface="华文细黑" panose="02010600040101010101" pitchFamily="2" charset="-122"/>
                    <a:ea typeface="华文细黑" panose="02010600040101010101" pitchFamily="2" charset="-122"/>
                  </a:rPr>
                  <a:t>2</a:t>
                </a:r>
                <a:endParaRPr lang="zh-CN" altLang="en-US" sz="4400" dirty="0">
                  <a:solidFill>
                    <a:schemeClr val="accent5">
                      <a:lumMod val="75000"/>
                    </a:schemeClr>
                  </a:solidFill>
                  <a:latin typeface="华文细黑" panose="02010600040101010101" pitchFamily="2" charset="-122"/>
                  <a:ea typeface="华文细黑" panose="02010600040101010101" pitchFamily="2" charset="-122"/>
                </a:endParaRPr>
              </a:p>
            </p:txBody>
          </p:sp>
          <p:cxnSp>
            <p:nvCxnSpPr>
              <p:cNvPr id="41" name="直接连接符 40"/>
              <p:cNvCxnSpPr/>
              <p:nvPr/>
            </p:nvCxnSpPr>
            <p:spPr>
              <a:xfrm flipH="1">
                <a:off x="2916623" y="3050381"/>
                <a:ext cx="488565" cy="638748"/>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5">
                      <a:lumMod val="75000"/>
                    </a:schemeClr>
                  </a:solidFill>
                </a:endParaRPr>
              </a:p>
            </p:txBody>
          </p:sp>
        </p:grpSp>
        <p:sp>
          <p:nvSpPr>
            <p:cNvPr id="39" name="文本框 38"/>
            <p:cNvSpPr txBox="1"/>
            <p:nvPr/>
          </p:nvSpPr>
          <p:spPr>
            <a:xfrm>
              <a:off x="5213392" y="3280847"/>
              <a:ext cx="3262432" cy="461665"/>
            </a:xfrm>
            <a:prstGeom prst="rect">
              <a:avLst/>
            </a:prstGeom>
            <a:noFill/>
          </p:spPr>
          <p:txBody>
            <a:bodyPr wrap="none" rtlCol="0">
              <a:spAutoFit/>
            </a:bodyPr>
            <a:lstStyle/>
            <a:p>
              <a:r>
                <a:rPr lang="zh-CN" altLang="en-US" sz="2400" dirty="0">
                  <a:solidFill>
                    <a:schemeClr val="accent5">
                      <a:lumMod val="75000"/>
                    </a:schemeClr>
                  </a:solidFill>
                  <a:latin typeface="华文细黑" panose="02010600040101010101" pitchFamily="2" charset="-122"/>
                  <a:ea typeface="华文细黑" panose="02010600040101010101" pitchFamily="2" charset="-122"/>
                </a:rPr>
                <a:t>锚</a:t>
              </a:r>
              <a:r>
                <a:rPr lang="zh-CN" altLang="en-US" sz="2400" dirty="0" smtClean="0">
                  <a:solidFill>
                    <a:schemeClr val="accent5">
                      <a:lumMod val="75000"/>
                    </a:schemeClr>
                  </a:solidFill>
                  <a:latin typeface="华文细黑" panose="02010600040101010101" pitchFamily="2" charset="-122"/>
                  <a:ea typeface="华文细黑" panose="02010600040101010101" pitchFamily="2" charset="-122"/>
                </a:rPr>
                <a:t>定价格还能锚定吗？</a:t>
              </a:r>
              <a:endParaRPr lang="en-US" altLang="zh-CN" sz="2400" dirty="0">
                <a:solidFill>
                  <a:schemeClr val="accent5">
                    <a:lumMod val="75000"/>
                  </a:schemeClr>
                </a:solidFill>
                <a:latin typeface="华文细黑" panose="02010600040101010101" pitchFamily="2" charset="-122"/>
                <a:ea typeface="华文细黑" panose="02010600040101010101" pitchFamily="2" charset="-122"/>
              </a:endParaRPr>
            </a:p>
          </p:txBody>
        </p:sp>
      </p:grpSp>
      <p:grpSp>
        <p:nvGrpSpPr>
          <p:cNvPr id="43" name="组合 42"/>
          <p:cNvGrpSpPr/>
          <p:nvPr/>
        </p:nvGrpSpPr>
        <p:grpSpPr>
          <a:xfrm>
            <a:off x="9165603" y="150445"/>
            <a:ext cx="1854495" cy="884978"/>
            <a:chOff x="7060669" y="2857534"/>
            <a:chExt cx="1854495" cy="884978"/>
          </a:xfrm>
        </p:grpSpPr>
        <p:grpSp>
          <p:nvGrpSpPr>
            <p:cNvPr id="44" name="组合 43"/>
            <p:cNvGrpSpPr/>
            <p:nvPr/>
          </p:nvGrpSpPr>
          <p:grpSpPr>
            <a:xfrm>
              <a:off x="7060669" y="2857534"/>
              <a:ext cx="697444" cy="884978"/>
              <a:chOff x="2707744" y="2857534"/>
              <a:chExt cx="697444" cy="884978"/>
            </a:xfrm>
          </p:grpSpPr>
          <p:sp>
            <p:nvSpPr>
              <p:cNvPr id="46" name="文本框 45"/>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5">
                        <a:lumMod val="75000"/>
                      </a:schemeClr>
                    </a:solidFill>
                    <a:latin typeface="华文细黑" panose="02010600040101010101" pitchFamily="2" charset="-122"/>
                    <a:ea typeface="华文细黑" panose="02010600040101010101" pitchFamily="2" charset="-122"/>
                  </a:rPr>
                  <a:t>3</a:t>
                </a:r>
                <a:endParaRPr lang="zh-CN" altLang="en-US" sz="4400" dirty="0">
                  <a:solidFill>
                    <a:schemeClr val="accent5">
                      <a:lumMod val="75000"/>
                    </a:schemeClr>
                  </a:solidFill>
                  <a:latin typeface="华文细黑" panose="02010600040101010101" pitchFamily="2" charset="-122"/>
                  <a:ea typeface="华文细黑" panose="02010600040101010101" pitchFamily="2" charset="-122"/>
                </a:endParaRPr>
              </a:p>
            </p:txBody>
          </p:sp>
          <p:cxnSp>
            <p:nvCxnSpPr>
              <p:cNvPr id="47" name="直接连接符 46"/>
              <p:cNvCxnSpPr/>
              <p:nvPr/>
            </p:nvCxnSpPr>
            <p:spPr>
              <a:xfrm flipH="1">
                <a:off x="2916623" y="3050381"/>
                <a:ext cx="488565" cy="638748"/>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5">
                      <a:lumMod val="75000"/>
                    </a:schemeClr>
                  </a:solidFill>
                </a:endParaRPr>
              </a:p>
            </p:txBody>
          </p:sp>
        </p:grpSp>
        <p:sp>
          <p:nvSpPr>
            <p:cNvPr id="45" name="文本框 44"/>
            <p:cNvSpPr txBox="1"/>
            <p:nvPr/>
          </p:nvSpPr>
          <p:spPr>
            <a:xfrm>
              <a:off x="7499392" y="3280847"/>
              <a:ext cx="1415772" cy="461665"/>
            </a:xfrm>
            <a:prstGeom prst="rect">
              <a:avLst/>
            </a:prstGeom>
            <a:noFill/>
          </p:spPr>
          <p:txBody>
            <a:bodyPr wrap="none" rtlCol="0">
              <a:spAutoFit/>
            </a:bodyPr>
            <a:lstStyle/>
            <a:p>
              <a:r>
                <a:rPr lang="zh-CN" altLang="en-US" sz="2400" dirty="0" smtClean="0">
                  <a:solidFill>
                    <a:schemeClr val="accent5">
                      <a:lumMod val="75000"/>
                    </a:schemeClr>
                  </a:solidFill>
                  <a:latin typeface="华文细黑" panose="02010600040101010101" pitchFamily="2" charset="-122"/>
                  <a:ea typeface="华文细黑" panose="02010600040101010101" pitchFamily="2" charset="-122"/>
                </a:rPr>
                <a:t>负面口碑</a:t>
              </a:r>
              <a:endParaRPr lang="en-US" altLang="zh-CN" sz="2400" dirty="0">
                <a:solidFill>
                  <a:schemeClr val="accent5">
                    <a:lumMod val="75000"/>
                  </a:schemeClr>
                </a:solidFill>
                <a:latin typeface="华文细黑" panose="02010600040101010101" pitchFamily="2" charset="-122"/>
                <a:ea typeface="华文细黑" panose="02010600040101010101" pitchFamily="2" charset="-122"/>
              </a:endParaRPr>
            </a:p>
          </p:txBody>
        </p:sp>
      </p:grpSp>
      <p:grpSp>
        <p:nvGrpSpPr>
          <p:cNvPr id="9" name="组合 8"/>
          <p:cNvGrpSpPr/>
          <p:nvPr/>
        </p:nvGrpSpPr>
        <p:grpSpPr>
          <a:xfrm>
            <a:off x="1245514" y="1983924"/>
            <a:ext cx="6498895" cy="1229346"/>
            <a:chOff x="1841169" y="1863153"/>
            <a:chExt cx="6498895" cy="1229346"/>
          </a:xfrm>
        </p:grpSpPr>
        <p:sp>
          <p:nvSpPr>
            <p:cNvPr id="5" name="矩形 4"/>
            <p:cNvSpPr/>
            <p:nvPr/>
          </p:nvSpPr>
          <p:spPr>
            <a:xfrm>
              <a:off x="1939050" y="1863153"/>
              <a:ext cx="1245854" cy="633187"/>
            </a:xfrm>
            <a:prstGeom prst="rect">
              <a:avLst/>
            </a:prstGeom>
            <a:solidFill>
              <a:schemeClr val="accent5"/>
            </a:solidFill>
          </p:spPr>
          <p:txBody>
            <a:bodyPr wrap="none">
              <a:spAutoFit/>
            </a:bodyPr>
            <a:lstStyle/>
            <a:p>
              <a:pPr>
                <a:lnSpc>
                  <a:spcPct val="120000"/>
                </a:lnSpc>
                <a:spcBef>
                  <a:spcPts val="600"/>
                </a:spcBef>
              </a:pPr>
              <a:r>
                <a:rPr lang="zh-CN" altLang="en-US" sz="3200" dirty="0">
                  <a:solidFill>
                    <a:schemeClr val="bg1"/>
                  </a:solidFill>
                </a:rPr>
                <a:t>小米</a:t>
              </a:r>
              <a:r>
                <a:rPr lang="en-US" altLang="zh-CN" sz="3200" dirty="0">
                  <a:solidFill>
                    <a:schemeClr val="bg1"/>
                  </a:solidFill>
                </a:rPr>
                <a:t>2</a:t>
              </a:r>
            </a:p>
          </p:txBody>
        </p:sp>
        <p:sp>
          <p:nvSpPr>
            <p:cNvPr id="6" name="矩形 5"/>
            <p:cNvSpPr/>
            <p:nvPr/>
          </p:nvSpPr>
          <p:spPr>
            <a:xfrm>
              <a:off x="1841169" y="2569279"/>
              <a:ext cx="6498895" cy="523220"/>
            </a:xfrm>
            <a:prstGeom prst="rect">
              <a:avLst/>
            </a:prstGeom>
          </p:spPr>
          <p:txBody>
            <a:bodyPr wrap="none">
              <a:spAutoFit/>
            </a:bodyPr>
            <a:lstStyle/>
            <a:p>
              <a:r>
                <a:rPr lang="zh-CN" altLang="en-US" sz="2800" dirty="0"/>
                <a:t>发布已经两个多月却只开放销售</a:t>
              </a:r>
              <a:r>
                <a:rPr lang="en-US" altLang="zh-CN" sz="2800" dirty="0"/>
                <a:t>5</a:t>
              </a:r>
              <a:r>
                <a:rPr lang="zh-CN" altLang="en-US" sz="2800" dirty="0"/>
                <a:t>万</a:t>
              </a:r>
              <a:r>
                <a:rPr lang="zh-CN" altLang="en-US" sz="2800" dirty="0" smtClean="0"/>
                <a:t>台。</a:t>
              </a:r>
              <a:endParaRPr lang="zh-CN" altLang="en-US" sz="2800" dirty="0"/>
            </a:p>
          </p:txBody>
        </p:sp>
      </p:grpSp>
      <p:grpSp>
        <p:nvGrpSpPr>
          <p:cNvPr id="8" name="组合 7"/>
          <p:cNvGrpSpPr/>
          <p:nvPr/>
        </p:nvGrpSpPr>
        <p:grpSpPr>
          <a:xfrm>
            <a:off x="1245514" y="3520420"/>
            <a:ext cx="9700973" cy="2089621"/>
            <a:chOff x="1841169" y="3054594"/>
            <a:chExt cx="9700973" cy="2089621"/>
          </a:xfrm>
        </p:grpSpPr>
        <p:sp>
          <p:nvSpPr>
            <p:cNvPr id="4" name="矩形 3"/>
            <p:cNvSpPr/>
            <p:nvPr/>
          </p:nvSpPr>
          <p:spPr>
            <a:xfrm>
              <a:off x="1841169" y="3722287"/>
              <a:ext cx="9700973" cy="1421928"/>
            </a:xfrm>
            <a:prstGeom prst="rect">
              <a:avLst/>
            </a:prstGeom>
          </p:spPr>
          <p:txBody>
            <a:bodyPr wrap="square">
              <a:spAutoFit/>
            </a:bodyPr>
            <a:lstStyle/>
            <a:p>
              <a:pPr>
                <a:lnSpc>
                  <a:spcPct val="120000"/>
                </a:lnSpc>
                <a:spcBef>
                  <a:spcPts val="600"/>
                </a:spcBef>
              </a:pPr>
              <a:r>
                <a:rPr lang="zh-CN" altLang="en-US" sz="2400" dirty="0" smtClean="0"/>
                <a:t>一</a:t>
              </a:r>
              <a:r>
                <a:rPr lang="zh-CN" altLang="en-US" sz="2400" dirty="0"/>
                <a:t>开始公布发售</a:t>
              </a:r>
              <a:r>
                <a:rPr lang="en-US" altLang="zh-CN" sz="2400" dirty="0"/>
                <a:t>45</a:t>
              </a:r>
              <a:r>
                <a:rPr lang="zh-CN" altLang="en-US" sz="2400" dirty="0"/>
                <a:t>万台，实际发售只有</a:t>
              </a:r>
              <a:r>
                <a:rPr lang="en-US" altLang="zh-CN" sz="2400" dirty="0"/>
                <a:t>30</a:t>
              </a:r>
              <a:r>
                <a:rPr lang="zh-CN" altLang="en-US" sz="2400" dirty="0"/>
                <a:t>万台，即使这样也因为元器件延迟交付而无法及时发货；本来付款后七天发货，</a:t>
              </a:r>
              <a:r>
                <a:rPr lang="en-US" altLang="zh-CN" sz="2400" dirty="0"/>
                <a:t>11</a:t>
              </a:r>
              <a:r>
                <a:rPr lang="zh-CN" altLang="en-US" sz="2400" dirty="0"/>
                <a:t>月</a:t>
              </a:r>
              <a:r>
                <a:rPr lang="en-US" altLang="zh-CN" sz="2400" dirty="0"/>
                <a:t>1</a:t>
              </a:r>
              <a:r>
                <a:rPr lang="zh-CN" altLang="en-US" sz="2400" dirty="0"/>
                <a:t>日上午，小米官方发布公告，</a:t>
              </a:r>
              <a:r>
                <a:rPr lang="en-US" altLang="zh-CN" sz="2400" dirty="0"/>
                <a:t>10</a:t>
              </a:r>
              <a:r>
                <a:rPr lang="zh-CN" altLang="en-US" sz="2400" dirty="0"/>
                <a:t>月</a:t>
              </a:r>
              <a:r>
                <a:rPr lang="en-US" altLang="zh-CN" sz="2400" dirty="0"/>
                <a:t>23</a:t>
              </a:r>
              <a:r>
                <a:rPr lang="zh-CN" altLang="en-US" sz="2400" dirty="0"/>
                <a:t>号部分用户购买的小米</a:t>
              </a:r>
              <a:r>
                <a:rPr lang="en-US" altLang="zh-CN" sz="2400" dirty="0"/>
                <a:t>1S</a:t>
              </a:r>
              <a:r>
                <a:rPr lang="zh-CN" altLang="en-US" sz="2400" dirty="0"/>
                <a:t>将延迟五天发货。</a:t>
              </a:r>
            </a:p>
          </p:txBody>
        </p:sp>
        <p:sp>
          <p:nvSpPr>
            <p:cNvPr id="7" name="矩形 6"/>
            <p:cNvSpPr/>
            <p:nvPr/>
          </p:nvSpPr>
          <p:spPr>
            <a:xfrm>
              <a:off x="1939050" y="3054594"/>
              <a:ext cx="2714205" cy="633187"/>
            </a:xfrm>
            <a:prstGeom prst="rect">
              <a:avLst/>
            </a:prstGeom>
            <a:solidFill>
              <a:schemeClr val="accent5"/>
            </a:solidFill>
          </p:spPr>
          <p:txBody>
            <a:bodyPr wrap="none">
              <a:spAutoFit/>
            </a:bodyPr>
            <a:lstStyle/>
            <a:p>
              <a:pPr>
                <a:lnSpc>
                  <a:spcPct val="120000"/>
                </a:lnSpc>
                <a:spcBef>
                  <a:spcPts val="600"/>
                </a:spcBef>
              </a:pPr>
              <a:r>
                <a:rPr lang="zh-CN" altLang="en-US" sz="3200" dirty="0">
                  <a:solidFill>
                    <a:schemeClr val="bg1"/>
                  </a:solidFill>
                </a:rPr>
                <a:t>小米</a:t>
              </a:r>
              <a:r>
                <a:rPr lang="en-US" altLang="zh-CN" sz="3200" dirty="0">
                  <a:solidFill>
                    <a:schemeClr val="bg1"/>
                  </a:solidFill>
                </a:rPr>
                <a:t>1S</a:t>
              </a:r>
              <a:r>
                <a:rPr lang="zh-CN" altLang="en-US" sz="3200" dirty="0">
                  <a:solidFill>
                    <a:schemeClr val="bg1"/>
                  </a:solidFill>
                </a:rPr>
                <a:t>青春版</a:t>
              </a:r>
            </a:p>
          </p:txBody>
        </p:sp>
      </p:grpSp>
    </p:spTree>
    <p:extLst>
      <p:ext uri="{BB962C8B-B14F-4D97-AF65-F5344CB8AC3E}">
        <p14:creationId xmlns:p14="http://schemas.microsoft.com/office/powerpoint/2010/main" xmlns="" val="2716758375"/>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402967" y="284732"/>
            <a:ext cx="1210588" cy="707886"/>
          </a:xfrm>
          <a:prstGeom prst="rect">
            <a:avLst/>
          </a:prstGeom>
          <a:noFill/>
        </p:spPr>
        <p:txBody>
          <a:bodyPr wrap="none" rtlCol="0">
            <a:spAutoFit/>
          </a:bodyPr>
          <a:lstStyle/>
          <a:p>
            <a:r>
              <a:rPr lang="zh-CN" altLang="en-US" sz="4000" dirty="0" smtClean="0">
                <a:solidFill>
                  <a:schemeClr val="bg1"/>
                </a:solidFill>
                <a:latin typeface="+mj-ea"/>
                <a:ea typeface="+mj-ea"/>
              </a:rPr>
              <a:t>讨论</a:t>
            </a:r>
            <a:endParaRPr lang="zh-CN" altLang="en-US" sz="4000" dirty="0">
              <a:solidFill>
                <a:schemeClr val="bg1"/>
              </a:solidFill>
              <a:latin typeface="+mj-ea"/>
              <a:ea typeface="+mj-ea"/>
            </a:endParaRPr>
          </a:p>
        </p:txBody>
      </p:sp>
      <p:grpSp>
        <p:nvGrpSpPr>
          <p:cNvPr id="33" name="组合 32"/>
          <p:cNvGrpSpPr/>
          <p:nvPr/>
        </p:nvGrpSpPr>
        <p:grpSpPr>
          <a:xfrm>
            <a:off x="2806298" y="150445"/>
            <a:ext cx="2983125" cy="884978"/>
            <a:chOff x="2819745" y="2857534"/>
            <a:chExt cx="2983125" cy="884978"/>
          </a:xfrm>
        </p:grpSpPr>
        <p:sp>
          <p:nvSpPr>
            <p:cNvPr id="34" name="文本框 33"/>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1</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35" name="直接连接符 34"/>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3155992" y="3280847"/>
              <a:ext cx="2646878" cy="461665"/>
            </a:xfrm>
            <a:prstGeom prst="rect">
              <a:avLst/>
            </a:prstGeom>
            <a:noFill/>
          </p:spPr>
          <p:txBody>
            <a:bodyPr wrap="none" rtlCol="0">
              <a:spAutoFit/>
            </a:bodyPr>
            <a:lstStyle/>
            <a:p>
              <a:r>
                <a:rPr lang="zh-CN" altLang="en-US" sz="2400" dirty="0" smtClean="0">
                  <a:solidFill>
                    <a:schemeClr val="bg1"/>
                  </a:solidFill>
                  <a:latin typeface="华文细黑" panose="02010600040101010101" pitchFamily="2" charset="-122"/>
                  <a:ea typeface="华文细黑" panose="02010600040101010101" pitchFamily="2" charset="-122"/>
                </a:rPr>
                <a:t>饥饿营销能走多远</a:t>
              </a:r>
              <a:endParaRPr lang="zh-CN" altLang="en-US" sz="2400" dirty="0">
                <a:solidFill>
                  <a:schemeClr val="bg1"/>
                </a:solidFill>
                <a:latin typeface="华文细黑" panose="02010600040101010101" pitchFamily="2" charset="-122"/>
                <a:ea typeface="华文细黑" panose="02010600040101010101" pitchFamily="2" charset="-122"/>
              </a:endParaRPr>
            </a:p>
          </p:txBody>
        </p:sp>
      </p:grpSp>
      <p:grpSp>
        <p:nvGrpSpPr>
          <p:cNvPr id="37" name="组合 36"/>
          <p:cNvGrpSpPr/>
          <p:nvPr/>
        </p:nvGrpSpPr>
        <p:grpSpPr>
          <a:xfrm>
            <a:off x="5626935" y="150445"/>
            <a:ext cx="3701155" cy="884978"/>
            <a:chOff x="4774669" y="2857534"/>
            <a:chExt cx="3701155" cy="884978"/>
          </a:xfrm>
        </p:grpSpPr>
        <p:grpSp>
          <p:nvGrpSpPr>
            <p:cNvPr id="38" name="组合 37"/>
            <p:cNvGrpSpPr/>
            <p:nvPr/>
          </p:nvGrpSpPr>
          <p:grpSpPr>
            <a:xfrm>
              <a:off x="4774669" y="2857534"/>
              <a:ext cx="697444" cy="884978"/>
              <a:chOff x="2707744" y="2857534"/>
              <a:chExt cx="697444" cy="884978"/>
            </a:xfrm>
          </p:grpSpPr>
          <p:sp>
            <p:nvSpPr>
              <p:cNvPr id="40" name="文本框 39"/>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5">
                        <a:lumMod val="75000"/>
                      </a:schemeClr>
                    </a:solidFill>
                    <a:latin typeface="华文细黑" panose="02010600040101010101" pitchFamily="2" charset="-122"/>
                    <a:ea typeface="华文细黑" panose="02010600040101010101" pitchFamily="2" charset="-122"/>
                  </a:rPr>
                  <a:t>2</a:t>
                </a:r>
                <a:endParaRPr lang="zh-CN" altLang="en-US" sz="4400" dirty="0">
                  <a:solidFill>
                    <a:schemeClr val="accent5">
                      <a:lumMod val="75000"/>
                    </a:schemeClr>
                  </a:solidFill>
                  <a:latin typeface="华文细黑" panose="02010600040101010101" pitchFamily="2" charset="-122"/>
                  <a:ea typeface="华文细黑" panose="02010600040101010101" pitchFamily="2" charset="-122"/>
                </a:endParaRPr>
              </a:p>
            </p:txBody>
          </p:sp>
          <p:cxnSp>
            <p:nvCxnSpPr>
              <p:cNvPr id="41" name="直接连接符 40"/>
              <p:cNvCxnSpPr/>
              <p:nvPr/>
            </p:nvCxnSpPr>
            <p:spPr>
              <a:xfrm flipH="1">
                <a:off x="2916623" y="3050381"/>
                <a:ext cx="488565" cy="638748"/>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5">
                      <a:lumMod val="75000"/>
                    </a:schemeClr>
                  </a:solidFill>
                </a:endParaRPr>
              </a:p>
            </p:txBody>
          </p:sp>
        </p:grpSp>
        <p:sp>
          <p:nvSpPr>
            <p:cNvPr id="39" name="文本框 38"/>
            <p:cNvSpPr txBox="1"/>
            <p:nvPr/>
          </p:nvSpPr>
          <p:spPr>
            <a:xfrm>
              <a:off x="5213392" y="3280847"/>
              <a:ext cx="3262432" cy="461665"/>
            </a:xfrm>
            <a:prstGeom prst="rect">
              <a:avLst/>
            </a:prstGeom>
            <a:noFill/>
          </p:spPr>
          <p:txBody>
            <a:bodyPr wrap="none" rtlCol="0">
              <a:spAutoFit/>
            </a:bodyPr>
            <a:lstStyle/>
            <a:p>
              <a:r>
                <a:rPr lang="zh-CN" altLang="en-US" sz="2400" dirty="0">
                  <a:solidFill>
                    <a:schemeClr val="accent5">
                      <a:lumMod val="75000"/>
                    </a:schemeClr>
                  </a:solidFill>
                  <a:latin typeface="华文细黑" panose="02010600040101010101" pitchFamily="2" charset="-122"/>
                  <a:ea typeface="华文细黑" panose="02010600040101010101" pitchFamily="2" charset="-122"/>
                </a:rPr>
                <a:t>锚</a:t>
              </a:r>
              <a:r>
                <a:rPr lang="zh-CN" altLang="en-US" sz="2400" dirty="0" smtClean="0">
                  <a:solidFill>
                    <a:schemeClr val="accent5">
                      <a:lumMod val="75000"/>
                    </a:schemeClr>
                  </a:solidFill>
                  <a:latin typeface="华文细黑" panose="02010600040101010101" pitchFamily="2" charset="-122"/>
                  <a:ea typeface="华文细黑" panose="02010600040101010101" pitchFamily="2" charset="-122"/>
                </a:rPr>
                <a:t>定价格还能锚定吗？</a:t>
              </a:r>
              <a:endParaRPr lang="en-US" altLang="zh-CN" sz="2400" dirty="0">
                <a:solidFill>
                  <a:schemeClr val="accent5">
                    <a:lumMod val="75000"/>
                  </a:schemeClr>
                </a:solidFill>
                <a:latin typeface="华文细黑" panose="02010600040101010101" pitchFamily="2" charset="-122"/>
                <a:ea typeface="华文细黑" panose="02010600040101010101" pitchFamily="2" charset="-122"/>
              </a:endParaRPr>
            </a:p>
          </p:txBody>
        </p:sp>
      </p:grpSp>
      <p:grpSp>
        <p:nvGrpSpPr>
          <p:cNvPr id="43" name="组合 42"/>
          <p:cNvGrpSpPr/>
          <p:nvPr/>
        </p:nvGrpSpPr>
        <p:grpSpPr>
          <a:xfrm>
            <a:off x="9165603" y="150445"/>
            <a:ext cx="1854495" cy="884978"/>
            <a:chOff x="7060669" y="2857534"/>
            <a:chExt cx="1854495" cy="884978"/>
          </a:xfrm>
        </p:grpSpPr>
        <p:grpSp>
          <p:nvGrpSpPr>
            <p:cNvPr id="44" name="组合 43"/>
            <p:cNvGrpSpPr/>
            <p:nvPr/>
          </p:nvGrpSpPr>
          <p:grpSpPr>
            <a:xfrm>
              <a:off x="7060669" y="2857534"/>
              <a:ext cx="697444" cy="884978"/>
              <a:chOff x="2707744" y="2857534"/>
              <a:chExt cx="697444" cy="884978"/>
            </a:xfrm>
          </p:grpSpPr>
          <p:sp>
            <p:nvSpPr>
              <p:cNvPr id="46" name="文本框 45"/>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5">
                        <a:lumMod val="75000"/>
                      </a:schemeClr>
                    </a:solidFill>
                    <a:latin typeface="华文细黑" panose="02010600040101010101" pitchFamily="2" charset="-122"/>
                    <a:ea typeface="华文细黑" panose="02010600040101010101" pitchFamily="2" charset="-122"/>
                  </a:rPr>
                  <a:t>3</a:t>
                </a:r>
                <a:endParaRPr lang="zh-CN" altLang="en-US" sz="4400" dirty="0">
                  <a:solidFill>
                    <a:schemeClr val="accent5">
                      <a:lumMod val="75000"/>
                    </a:schemeClr>
                  </a:solidFill>
                  <a:latin typeface="华文细黑" panose="02010600040101010101" pitchFamily="2" charset="-122"/>
                  <a:ea typeface="华文细黑" panose="02010600040101010101" pitchFamily="2" charset="-122"/>
                </a:endParaRPr>
              </a:p>
            </p:txBody>
          </p:sp>
          <p:cxnSp>
            <p:nvCxnSpPr>
              <p:cNvPr id="47" name="直接连接符 46"/>
              <p:cNvCxnSpPr/>
              <p:nvPr/>
            </p:nvCxnSpPr>
            <p:spPr>
              <a:xfrm flipH="1">
                <a:off x="2916623" y="3050381"/>
                <a:ext cx="488565" cy="638748"/>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5">
                      <a:lumMod val="75000"/>
                    </a:schemeClr>
                  </a:solidFill>
                </a:endParaRPr>
              </a:p>
            </p:txBody>
          </p:sp>
        </p:grpSp>
        <p:sp>
          <p:nvSpPr>
            <p:cNvPr id="45" name="文本框 44"/>
            <p:cNvSpPr txBox="1"/>
            <p:nvPr/>
          </p:nvSpPr>
          <p:spPr>
            <a:xfrm>
              <a:off x="7499392" y="3280847"/>
              <a:ext cx="1415772" cy="461665"/>
            </a:xfrm>
            <a:prstGeom prst="rect">
              <a:avLst/>
            </a:prstGeom>
            <a:noFill/>
          </p:spPr>
          <p:txBody>
            <a:bodyPr wrap="none" rtlCol="0">
              <a:spAutoFit/>
            </a:bodyPr>
            <a:lstStyle/>
            <a:p>
              <a:r>
                <a:rPr lang="zh-CN" altLang="en-US" sz="2400" dirty="0" smtClean="0">
                  <a:solidFill>
                    <a:schemeClr val="accent5">
                      <a:lumMod val="75000"/>
                    </a:schemeClr>
                  </a:solidFill>
                  <a:latin typeface="华文细黑" panose="02010600040101010101" pitchFamily="2" charset="-122"/>
                  <a:ea typeface="华文细黑" panose="02010600040101010101" pitchFamily="2" charset="-122"/>
                </a:rPr>
                <a:t>负面口碑</a:t>
              </a:r>
              <a:endParaRPr lang="en-US" altLang="zh-CN" sz="2400" dirty="0">
                <a:solidFill>
                  <a:schemeClr val="accent5">
                    <a:lumMod val="75000"/>
                  </a:schemeClr>
                </a:solidFill>
                <a:latin typeface="华文细黑" panose="02010600040101010101" pitchFamily="2" charset="-122"/>
                <a:ea typeface="华文细黑" panose="02010600040101010101" pitchFamily="2" charset="-122"/>
              </a:endParaRPr>
            </a:p>
          </p:txBody>
        </p:sp>
      </p:grpSp>
      <p:grpSp>
        <p:nvGrpSpPr>
          <p:cNvPr id="7" name="组合 6"/>
          <p:cNvGrpSpPr/>
          <p:nvPr/>
        </p:nvGrpSpPr>
        <p:grpSpPr>
          <a:xfrm>
            <a:off x="1138040" y="2436712"/>
            <a:ext cx="9915917" cy="2641201"/>
            <a:chOff x="1138687" y="2057149"/>
            <a:chExt cx="9915917" cy="2641201"/>
          </a:xfrm>
        </p:grpSpPr>
        <p:sp>
          <p:nvSpPr>
            <p:cNvPr id="5" name="矩形 4"/>
            <p:cNvSpPr/>
            <p:nvPr/>
          </p:nvSpPr>
          <p:spPr>
            <a:xfrm>
              <a:off x="1138687" y="2793854"/>
              <a:ext cx="9915917" cy="1904496"/>
            </a:xfrm>
            <a:prstGeom prst="rect">
              <a:avLst/>
            </a:prstGeom>
          </p:spPr>
          <p:txBody>
            <a:bodyPr wrap="square">
              <a:spAutoFit/>
            </a:bodyPr>
            <a:lstStyle/>
            <a:p>
              <a:pPr>
                <a:lnSpc>
                  <a:spcPct val="120000"/>
                </a:lnSpc>
                <a:spcBef>
                  <a:spcPts val="600"/>
                </a:spcBef>
              </a:pPr>
              <a:r>
                <a:rPr lang="zh-CN" altLang="en-US" sz="2400" dirty="0" smtClean="0"/>
                <a:t>从</a:t>
              </a:r>
              <a:r>
                <a:rPr lang="zh-CN" altLang="en-US" sz="2400" dirty="0"/>
                <a:t>第一批小米抢号开始，再到第一批、第二批正式产品的在线销售，永远是伴随着宕机、访问慢、页面出错各种层出不穷的问题</a:t>
              </a:r>
              <a:r>
                <a:rPr lang="zh-CN" altLang="en-US" sz="2400" dirty="0" smtClean="0"/>
                <a:t>。</a:t>
              </a:r>
              <a:endParaRPr lang="en-US" altLang="zh-CN" sz="2400" dirty="0" smtClean="0"/>
            </a:p>
            <a:p>
              <a:pPr>
                <a:lnSpc>
                  <a:spcPct val="120000"/>
                </a:lnSpc>
                <a:spcBef>
                  <a:spcPts val="600"/>
                </a:spcBef>
              </a:pPr>
              <a:r>
                <a:rPr lang="zh-CN" altLang="en-US" sz="2400" dirty="0" smtClean="0"/>
                <a:t>初期</a:t>
              </a:r>
              <a:r>
                <a:rPr lang="zh-CN" altLang="en-US" sz="2400" dirty="0"/>
                <a:t>的估计不足是可以理解的，但是接二连三在同一个地方出现问题实在让人难以理解。</a:t>
              </a:r>
            </a:p>
          </p:txBody>
        </p:sp>
        <p:sp>
          <p:nvSpPr>
            <p:cNvPr id="6" name="矩形 5"/>
            <p:cNvSpPr/>
            <p:nvPr/>
          </p:nvSpPr>
          <p:spPr>
            <a:xfrm>
              <a:off x="1237599" y="2057149"/>
              <a:ext cx="1826141" cy="633187"/>
            </a:xfrm>
            <a:prstGeom prst="rect">
              <a:avLst/>
            </a:prstGeom>
            <a:solidFill>
              <a:schemeClr val="accent5"/>
            </a:solidFill>
          </p:spPr>
          <p:txBody>
            <a:bodyPr wrap="none">
              <a:spAutoFit/>
            </a:bodyPr>
            <a:lstStyle/>
            <a:p>
              <a:pPr>
                <a:lnSpc>
                  <a:spcPct val="120000"/>
                </a:lnSpc>
                <a:spcBef>
                  <a:spcPts val="600"/>
                </a:spcBef>
              </a:pPr>
              <a:r>
                <a:rPr lang="zh-CN" altLang="en-US" sz="3200" dirty="0">
                  <a:solidFill>
                    <a:schemeClr val="bg1"/>
                  </a:solidFill>
                </a:rPr>
                <a:t>在线业务</a:t>
              </a:r>
            </a:p>
          </p:txBody>
        </p:sp>
      </p:grpSp>
    </p:spTree>
    <p:extLst>
      <p:ext uri="{BB962C8B-B14F-4D97-AF65-F5344CB8AC3E}">
        <p14:creationId xmlns:p14="http://schemas.microsoft.com/office/powerpoint/2010/main" xmlns="" val="3828169379"/>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402967" y="284732"/>
            <a:ext cx="1210588" cy="707886"/>
          </a:xfrm>
          <a:prstGeom prst="rect">
            <a:avLst/>
          </a:prstGeom>
          <a:noFill/>
        </p:spPr>
        <p:txBody>
          <a:bodyPr wrap="none" rtlCol="0">
            <a:spAutoFit/>
          </a:bodyPr>
          <a:lstStyle/>
          <a:p>
            <a:r>
              <a:rPr lang="zh-CN" altLang="en-US" sz="4000" dirty="0" smtClean="0">
                <a:solidFill>
                  <a:schemeClr val="bg1"/>
                </a:solidFill>
                <a:latin typeface="+mj-ea"/>
                <a:ea typeface="+mj-ea"/>
              </a:rPr>
              <a:t>讨论</a:t>
            </a:r>
            <a:endParaRPr lang="zh-CN" altLang="en-US" sz="4000" dirty="0">
              <a:solidFill>
                <a:schemeClr val="bg1"/>
              </a:solidFill>
              <a:latin typeface="+mj-ea"/>
              <a:ea typeface="+mj-ea"/>
            </a:endParaRPr>
          </a:p>
        </p:txBody>
      </p:sp>
      <p:grpSp>
        <p:nvGrpSpPr>
          <p:cNvPr id="33" name="组合 32"/>
          <p:cNvGrpSpPr/>
          <p:nvPr/>
        </p:nvGrpSpPr>
        <p:grpSpPr>
          <a:xfrm>
            <a:off x="2806298" y="150445"/>
            <a:ext cx="2983125" cy="884978"/>
            <a:chOff x="2819745" y="2857534"/>
            <a:chExt cx="2983125" cy="884978"/>
          </a:xfrm>
        </p:grpSpPr>
        <p:sp>
          <p:nvSpPr>
            <p:cNvPr id="34" name="文本框 33"/>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1</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35" name="直接连接符 34"/>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3155992" y="3280847"/>
              <a:ext cx="2646878" cy="461665"/>
            </a:xfrm>
            <a:prstGeom prst="rect">
              <a:avLst/>
            </a:prstGeom>
            <a:noFill/>
          </p:spPr>
          <p:txBody>
            <a:bodyPr wrap="none" rtlCol="0">
              <a:spAutoFit/>
            </a:bodyPr>
            <a:lstStyle/>
            <a:p>
              <a:r>
                <a:rPr lang="zh-CN" altLang="en-US" sz="2400" dirty="0" smtClean="0">
                  <a:solidFill>
                    <a:schemeClr val="bg1"/>
                  </a:solidFill>
                  <a:latin typeface="华文细黑" panose="02010600040101010101" pitchFamily="2" charset="-122"/>
                  <a:ea typeface="华文细黑" panose="02010600040101010101" pitchFamily="2" charset="-122"/>
                </a:rPr>
                <a:t>饥饿营销能走多远</a:t>
              </a:r>
              <a:endParaRPr lang="zh-CN" altLang="en-US" sz="2400" dirty="0">
                <a:solidFill>
                  <a:schemeClr val="bg1"/>
                </a:solidFill>
                <a:latin typeface="华文细黑" panose="02010600040101010101" pitchFamily="2" charset="-122"/>
                <a:ea typeface="华文细黑" panose="02010600040101010101" pitchFamily="2" charset="-122"/>
              </a:endParaRPr>
            </a:p>
          </p:txBody>
        </p:sp>
      </p:grpSp>
      <p:grpSp>
        <p:nvGrpSpPr>
          <p:cNvPr id="37" name="组合 36"/>
          <p:cNvGrpSpPr/>
          <p:nvPr/>
        </p:nvGrpSpPr>
        <p:grpSpPr>
          <a:xfrm>
            <a:off x="5626935" y="150445"/>
            <a:ext cx="3701155" cy="884978"/>
            <a:chOff x="4774669" y="2857534"/>
            <a:chExt cx="3701155" cy="884978"/>
          </a:xfrm>
        </p:grpSpPr>
        <p:grpSp>
          <p:nvGrpSpPr>
            <p:cNvPr id="38" name="组合 37"/>
            <p:cNvGrpSpPr/>
            <p:nvPr/>
          </p:nvGrpSpPr>
          <p:grpSpPr>
            <a:xfrm>
              <a:off x="4774669" y="2857534"/>
              <a:ext cx="697444" cy="884978"/>
              <a:chOff x="2707744" y="2857534"/>
              <a:chExt cx="697444" cy="884978"/>
            </a:xfrm>
          </p:grpSpPr>
          <p:sp>
            <p:nvSpPr>
              <p:cNvPr id="40" name="文本框 39"/>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5">
                        <a:lumMod val="75000"/>
                      </a:schemeClr>
                    </a:solidFill>
                    <a:latin typeface="华文细黑" panose="02010600040101010101" pitchFamily="2" charset="-122"/>
                    <a:ea typeface="华文细黑" panose="02010600040101010101" pitchFamily="2" charset="-122"/>
                  </a:rPr>
                  <a:t>2</a:t>
                </a:r>
                <a:endParaRPr lang="zh-CN" altLang="en-US" sz="4400" dirty="0">
                  <a:solidFill>
                    <a:schemeClr val="accent5">
                      <a:lumMod val="75000"/>
                    </a:schemeClr>
                  </a:solidFill>
                  <a:latin typeface="华文细黑" panose="02010600040101010101" pitchFamily="2" charset="-122"/>
                  <a:ea typeface="华文细黑" panose="02010600040101010101" pitchFamily="2" charset="-122"/>
                </a:endParaRPr>
              </a:p>
            </p:txBody>
          </p:sp>
          <p:cxnSp>
            <p:nvCxnSpPr>
              <p:cNvPr id="41" name="直接连接符 40"/>
              <p:cNvCxnSpPr/>
              <p:nvPr/>
            </p:nvCxnSpPr>
            <p:spPr>
              <a:xfrm flipH="1">
                <a:off x="2916623" y="3050381"/>
                <a:ext cx="488565" cy="638748"/>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5">
                      <a:lumMod val="75000"/>
                    </a:schemeClr>
                  </a:solidFill>
                </a:endParaRPr>
              </a:p>
            </p:txBody>
          </p:sp>
        </p:grpSp>
        <p:sp>
          <p:nvSpPr>
            <p:cNvPr id="39" name="文本框 38"/>
            <p:cNvSpPr txBox="1"/>
            <p:nvPr/>
          </p:nvSpPr>
          <p:spPr>
            <a:xfrm>
              <a:off x="5213392" y="3280847"/>
              <a:ext cx="3262432" cy="461665"/>
            </a:xfrm>
            <a:prstGeom prst="rect">
              <a:avLst/>
            </a:prstGeom>
            <a:noFill/>
          </p:spPr>
          <p:txBody>
            <a:bodyPr wrap="none" rtlCol="0">
              <a:spAutoFit/>
            </a:bodyPr>
            <a:lstStyle/>
            <a:p>
              <a:r>
                <a:rPr lang="zh-CN" altLang="en-US" sz="2400" dirty="0">
                  <a:solidFill>
                    <a:schemeClr val="accent5">
                      <a:lumMod val="75000"/>
                    </a:schemeClr>
                  </a:solidFill>
                  <a:latin typeface="华文细黑" panose="02010600040101010101" pitchFamily="2" charset="-122"/>
                  <a:ea typeface="华文细黑" panose="02010600040101010101" pitchFamily="2" charset="-122"/>
                </a:rPr>
                <a:t>锚</a:t>
              </a:r>
              <a:r>
                <a:rPr lang="zh-CN" altLang="en-US" sz="2400" dirty="0" smtClean="0">
                  <a:solidFill>
                    <a:schemeClr val="accent5">
                      <a:lumMod val="75000"/>
                    </a:schemeClr>
                  </a:solidFill>
                  <a:latin typeface="华文细黑" panose="02010600040101010101" pitchFamily="2" charset="-122"/>
                  <a:ea typeface="华文细黑" panose="02010600040101010101" pitchFamily="2" charset="-122"/>
                </a:rPr>
                <a:t>定价格还能锚定吗？</a:t>
              </a:r>
              <a:endParaRPr lang="en-US" altLang="zh-CN" sz="2400" dirty="0">
                <a:solidFill>
                  <a:schemeClr val="accent5">
                    <a:lumMod val="75000"/>
                  </a:schemeClr>
                </a:solidFill>
                <a:latin typeface="华文细黑" panose="02010600040101010101" pitchFamily="2" charset="-122"/>
                <a:ea typeface="华文细黑" panose="02010600040101010101" pitchFamily="2" charset="-122"/>
              </a:endParaRPr>
            </a:p>
          </p:txBody>
        </p:sp>
      </p:grpSp>
      <p:grpSp>
        <p:nvGrpSpPr>
          <p:cNvPr id="43" name="组合 42"/>
          <p:cNvGrpSpPr/>
          <p:nvPr/>
        </p:nvGrpSpPr>
        <p:grpSpPr>
          <a:xfrm>
            <a:off x="9165603" y="150445"/>
            <a:ext cx="1854495" cy="884978"/>
            <a:chOff x="7060669" y="2857534"/>
            <a:chExt cx="1854495" cy="884978"/>
          </a:xfrm>
        </p:grpSpPr>
        <p:grpSp>
          <p:nvGrpSpPr>
            <p:cNvPr id="44" name="组合 43"/>
            <p:cNvGrpSpPr/>
            <p:nvPr/>
          </p:nvGrpSpPr>
          <p:grpSpPr>
            <a:xfrm>
              <a:off x="7060669" y="2857534"/>
              <a:ext cx="697444" cy="884978"/>
              <a:chOff x="2707744" y="2857534"/>
              <a:chExt cx="697444" cy="884978"/>
            </a:xfrm>
          </p:grpSpPr>
          <p:sp>
            <p:nvSpPr>
              <p:cNvPr id="46" name="文本框 45"/>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5">
                        <a:lumMod val="75000"/>
                      </a:schemeClr>
                    </a:solidFill>
                    <a:latin typeface="华文细黑" panose="02010600040101010101" pitchFamily="2" charset="-122"/>
                    <a:ea typeface="华文细黑" panose="02010600040101010101" pitchFamily="2" charset="-122"/>
                  </a:rPr>
                  <a:t>3</a:t>
                </a:r>
                <a:endParaRPr lang="zh-CN" altLang="en-US" sz="4400" dirty="0">
                  <a:solidFill>
                    <a:schemeClr val="accent5">
                      <a:lumMod val="75000"/>
                    </a:schemeClr>
                  </a:solidFill>
                  <a:latin typeface="华文细黑" panose="02010600040101010101" pitchFamily="2" charset="-122"/>
                  <a:ea typeface="华文细黑" panose="02010600040101010101" pitchFamily="2" charset="-122"/>
                </a:endParaRPr>
              </a:p>
            </p:txBody>
          </p:sp>
          <p:cxnSp>
            <p:nvCxnSpPr>
              <p:cNvPr id="47" name="直接连接符 46"/>
              <p:cNvCxnSpPr/>
              <p:nvPr/>
            </p:nvCxnSpPr>
            <p:spPr>
              <a:xfrm flipH="1">
                <a:off x="2916623" y="3050381"/>
                <a:ext cx="488565" cy="638748"/>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5">
                      <a:lumMod val="75000"/>
                    </a:schemeClr>
                  </a:solidFill>
                </a:endParaRPr>
              </a:p>
            </p:txBody>
          </p:sp>
        </p:grpSp>
        <p:sp>
          <p:nvSpPr>
            <p:cNvPr id="45" name="文本框 44"/>
            <p:cNvSpPr txBox="1"/>
            <p:nvPr/>
          </p:nvSpPr>
          <p:spPr>
            <a:xfrm>
              <a:off x="7499392" y="3280847"/>
              <a:ext cx="1415772" cy="461665"/>
            </a:xfrm>
            <a:prstGeom prst="rect">
              <a:avLst/>
            </a:prstGeom>
            <a:noFill/>
          </p:spPr>
          <p:txBody>
            <a:bodyPr wrap="none" rtlCol="0">
              <a:spAutoFit/>
            </a:bodyPr>
            <a:lstStyle/>
            <a:p>
              <a:r>
                <a:rPr lang="zh-CN" altLang="en-US" sz="2400" dirty="0" smtClean="0">
                  <a:solidFill>
                    <a:schemeClr val="accent5">
                      <a:lumMod val="75000"/>
                    </a:schemeClr>
                  </a:solidFill>
                  <a:latin typeface="华文细黑" panose="02010600040101010101" pitchFamily="2" charset="-122"/>
                  <a:ea typeface="华文细黑" panose="02010600040101010101" pitchFamily="2" charset="-122"/>
                </a:rPr>
                <a:t>负面口碑</a:t>
              </a:r>
              <a:endParaRPr lang="en-US" altLang="zh-CN" sz="2400" dirty="0">
                <a:solidFill>
                  <a:schemeClr val="accent5">
                    <a:lumMod val="75000"/>
                  </a:schemeClr>
                </a:solidFill>
                <a:latin typeface="华文细黑" panose="02010600040101010101" pitchFamily="2" charset="-122"/>
                <a:ea typeface="华文细黑" panose="02010600040101010101" pitchFamily="2" charset="-122"/>
              </a:endParaRPr>
            </a:p>
          </p:txBody>
        </p:sp>
      </p:grpSp>
      <p:grpSp>
        <p:nvGrpSpPr>
          <p:cNvPr id="6" name="组合 5"/>
          <p:cNvGrpSpPr/>
          <p:nvPr/>
        </p:nvGrpSpPr>
        <p:grpSpPr>
          <a:xfrm>
            <a:off x="2854950" y="2097808"/>
            <a:ext cx="6482100" cy="838650"/>
            <a:chOff x="3321183" y="2526566"/>
            <a:chExt cx="6482100" cy="838650"/>
          </a:xfrm>
        </p:grpSpPr>
        <p:sp>
          <p:nvSpPr>
            <p:cNvPr id="22" name="TextBox 3"/>
            <p:cNvSpPr txBox="1"/>
            <p:nvPr/>
          </p:nvSpPr>
          <p:spPr>
            <a:xfrm>
              <a:off x="7066979" y="2526566"/>
              <a:ext cx="2736304" cy="769441"/>
            </a:xfrm>
            <a:prstGeom prst="rect">
              <a:avLst/>
            </a:prstGeom>
            <a:noFill/>
          </p:spPr>
          <p:txBody>
            <a:bodyPr wrap="square" rtlCol="0">
              <a:spAutoFit/>
            </a:bodyPr>
            <a:lstStyle/>
            <a:p>
              <a:r>
                <a:rPr lang="zh-CN" altLang="en-US" sz="4400" b="1" dirty="0" smtClean="0">
                  <a:solidFill>
                    <a:schemeClr val="accent5"/>
                  </a:solidFill>
                </a:rPr>
                <a:t>过度营销</a:t>
              </a:r>
              <a:endParaRPr lang="zh-CN" altLang="en-US" sz="4400" b="1" dirty="0">
                <a:solidFill>
                  <a:schemeClr val="accent5"/>
                </a:solidFill>
              </a:endParaRPr>
            </a:p>
          </p:txBody>
        </p:sp>
        <p:sp>
          <p:nvSpPr>
            <p:cNvPr id="23" name="TextBox 4"/>
            <p:cNvSpPr txBox="1"/>
            <p:nvPr/>
          </p:nvSpPr>
          <p:spPr>
            <a:xfrm>
              <a:off x="3321183" y="2526566"/>
              <a:ext cx="2736304" cy="769441"/>
            </a:xfrm>
            <a:prstGeom prst="rect">
              <a:avLst/>
            </a:prstGeom>
            <a:noFill/>
          </p:spPr>
          <p:txBody>
            <a:bodyPr wrap="square" rtlCol="0">
              <a:spAutoFit/>
            </a:bodyPr>
            <a:lstStyle/>
            <a:p>
              <a:r>
                <a:rPr lang="zh-CN" altLang="en-US" sz="4400" b="1" dirty="0" smtClean="0">
                  <a:solidFill>
                    <a:schemeClr val="accent5"/>
                  </a:solidFill>
                </a:rPr>
                <a:t>饥饿营销</a:t>
              </a:r>
              <a:endParaRPr lang="zh-CN" altLang="en-US" sz="4400" b="1" dirty="0">
                <a:solidFill>
                  <a:schemeClr val="accent5"/>
                </a:solidFill>
              </a:endParaRPr>
            </a:p>
          </p:txBody>
        </p:sp>
        <p:sp>
          <p:nvSpPr>
            <p:cNvPr id="24" name="TextBox 5"/>
            <p:cNvSpPr txBox="1"/>
            <p:nvPr/>
          </p:nvSpPr>
          <p:spPr>
            <a:xfrm>
              <a:off x="5884377" y="2534219"/>
              <a:ext cx="1008112" cy="830997"/>
            </a:xfrm>
            <a:prstGeom prst="rect">
              <a:avLst/>
            </a:prstGeom>
            <a:noFill/>
          </p:spPr>
          <p:txBody>
            <a:bodyPr wrap="square" rtlCol="0">
              <a:spAutoFit/>
            </a:bodyPr>
            <a:lstStyle/>
            <a:p>
              <a:r>
                <a:rPr lang="en-US" altLang="zh-CN" sz="4800" b="1" dirty="0" smtClean="0">
                  <a:solidFill>
                    <a:schemeClr val="accent5"/>
                  </a:solidFill>
                </a:rPr>
                <a:t>VS</a:t>
              </a:r>
              <a:endParaRPr lang="zh-CN" altLang="en-US" sz="4800" b="1" dirty="0">
                <a:solidFill>
                  <a:schemeClr val="accent5"/>
                </a:solidFill>
              </a:endParaRPr>
            </a:p>
          </p:txBody>
        </p:sp>
      </p:grpSp>
      <p:sp>
        <p:nvSpPr>
          <p:cNvPr id="4" name="矩形 3"/>
          <p:cNvSpPr/>
          <p:nvPr/>
        </p:nvSpPr>
        <p:spPr>
          <a:xfrm>
            <a:off x="3048000" y="5475822"/>
            <a:ext cx="6096000" cy="523220"/>
          </a:xfrm>
          <a:prstGeom prst="rect">
            <a:avLst/>
          </a:prstGeom>
        </p:spPr>
        <p:txBody>
          <a:bodyPr>
            <a:spAutoFit/>
          </a:bodyPr>
          <a:lstStyle/>
          <a:p>
            <a:pPr algn="ctr"/>
            <a:r>
              <a:rPr lang="zh-CN" altLang="en-US" sz="2800" b="1" dirty="0" smtClean="0"/>
              <a:t>增大</a:t>
            </a:r>
            <a:r>
              <a:rPr lang="zh-CN" altLang="en-US" sz="2800" b="1" dirty="0"/>
              <a:t>产能，优化服务器建设</a:t>
            </a:r>
          </a:p>
        </p:txBody>
      </p:sp>
      <p:sp>
        <p:nvSpPr>
          <p:cNvPr id="7" name="矩形 6"/>
          <p:cNvSpPr/>
          <p:nvPr/>
        </p:nvSpPr>
        <p:spPr>
          <a:xfrm>
            <a:off x="3849231" y="4024468"/>
            <a:ext cx="4493538" cy="523220"/>
          </a:xfrm>
          <a:prstGeom prst="rect">
            <a:avLst/>
          </a:prstGeom>
        </p:spPr>
        <p:txBody>
          <a:bodyPr wrap="none">
            <a:spAutoFit/>
          </a:bodyPr>
          <a:lstStyle/>
          <a:p>
            <a:r>
              <a:rPr lang="zh-CN" altLang="en-US" sz="2800" b="1" dirty="0"/>
              <a:t>光明磊落地将饥饿进行到底</a:t>
            </a:r>
          </a:p>
        </p:txBody>
      </p:sp>
      <p:grpSp>
        <p:nvGrpSpPr>
          <p:cNvPr id="10" name="组合 9"/>
          <p:cNvGrpSpPr/>
          <p:nvPr/>
        </p:nvGrpSpPr>
        <p:grpSpPr>
          <a:xfrm>
            <a:off x="4917057" y="3317258"/>
            <a:ext cx="1899998" cy="638355"/>
            <a:chOff x="4917057" y="3213740"/>
            <a:chExt cx="1899998" cy="638355"/>
          </a:xfrm>
          <a:solidFill>
            <a:schemeClr val="accent5"/>
          </a:solidFill>
        </p:grpSpPr>
        <p:sp>
          <p:nvSpPr>
            <p:cNvPr id="8" name="圆角矩形 7"/>
            <p:cNvSpPr/>
            <p:nvPr/>
          </p:nvSpPr>
          <p:spPr>
            <a:xfrm>
              <a:off x="4917057" y="3213740"/>
              <a:ext cx="1899998" cy="63835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156606" y="3297447"/>
              <a:ext cx="1531188" cy="461665"/>
            </a:xfrm>
            <a:prstGeom prst="rect">
              <a:avLst/>
            </a:prstGeom>
            <a:grpFill/>
          </p:spPr>
          <p:txBody>
            <a:bodyPr wrap="none" rtlCol="0">
              <a:spAutoFit/>
            </a:bodyPr>
            <a:lstStyle/>
            <a:p>
              <a:r>
                <a:rPr lang="en-US" altLang="zh-CN" sz="2400" dirty="0" smtClean="0">
                  <a:solidFill>
                    <a:schemeClr val="bg1"/>
                  </a:solidFill>
                  <a:latin typeface="华文细黑" panose="02010600040101010101" pitchFamily="2" charset="-122"/>
                  <a:ea typeface="华文细黑" panose="02010600040101010101" pitchFamily="2" charset="-122"/>
                </a:rPr>
                <a:t>Choice 1</a:t>
              </a:r>
              <a:endParaRPr lang="zh-CN" altLang="en-US" sz="2400" dirty="0">
                <a:solidFill>
                  <a:schemeClr val="bg1"/>
                </a:solidFill>
                <a:latin typeface="华文细黑" panose="02010600040101010101" pitchFamily="2" charset="-122"/>
                <a:ea typeface="华文细黑" panose="02010600040101010101" pitchFamily="2" charset="-122"/>
              </a:endParaRPr>
            </a:p>
          </p:txBody>
        </p:sp>
      </p:grpSp>
      <p:grpSp>
        <p:nvGrpSpPr>
          <p:cNvPr id="55" name="组合 54"/>
          <p:cNvGrpSpPr/>
          <p:nvPr/>
        </p:nvGrpSpPr>
        <p:grpSpPr>
          <a:xfrm>
            <a:off x="4917057" y="4799022"/>
            <a:ext cx="1899998" cy="638355"/>
            <a:chOff x="4917057" y="3213740"/>
            <a:chExt cx="1899998" cy="638355"/>
          </a:xfrm>
          <a:solidFill>
            <a:schemeClr val="accent5"/>
          </a:solidFill>
        </p:grpSpPr>
        <p:sp>
          <p:nvSpPr>
            <p:cNvPr id="56" name="圆角矩形 55"/>
            <p:cNvSpPr/>
            <p:nvPr/>
          </p:nvSpPr>
          <p:spPr>
            <a:xfrm>
              <a:off x="4917057" y="3213740"/>
              <a:ext cx="1899998" cy="63835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5156606" y="3297447"/>
              <a:ext cx="1531188" cy="461665"/>
            </a:xfrm>
            <a:prstGeom prst="rect">
              <a:avLst/>
            </a:prstGeom>
            <a:grpFill/>
          </p:spPr>
          <p:txBody>
            <a:bodyPr wrap="none" rtlCol="0">
              <a:spAutoFit/>
            </a:bodyPr>
            <a:lstStyle/>
            <a:p>
              <a:r>
                <a:rPr lang="en-US" altLang="zh-CN" sz="2400" dirty="0" smtClean="0">
                  <a:solidFill>
                    <a:schemeClr val="bg1"/>
                  </a:solidFill>
                  <a:latin typeface="华文细黑" panose="02010600040101010101" pitchFamily="2" charset="-122"/>
                  <a:ea typeface="华文细黑" panose="02010600040101010101" pitchFamily="2" charset="-122"/>
                </a:rPr>
                <a:t>Choice 2</a:t>
              </a:r>
              <a:endParaRPr lang="zh-CN" altLang="en-US" sz="2400" dirty="0">
                <a:solidFill>
                  <a:schemeClr val="bg1"/>
                </a:solidFill>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xmlns="" val="3454286843"/>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402967" y="284732"/>
            <a:ext cx="1210588" cy="707886"/>
          </a:xfrm>
          <a:prstGeom prst="rect">
            <a:avLst/>
          </a:prstGeom>
          <a:noFill/>
        </p:spPr>
        <p:txBody>
          <a:bodyPr wrap="none" rtlCol="0">
            <a:spAutoFit/>
          </a:bodyPr>
          <a:lstStyle/>
          <a:p>
            <a:r>
              <a:rPr lang="zh-CN" altLang="en-US" sz="4000" dirty="0" smtClean="0">
                <a:solidFill>
                  <a:schemeClr val="bg1"/>
                </a:solidFill>
                <a:latin typeface="+mj-ea"/>
                <a:ea typeface="+mj-ea"/>
              </a:rPr>
              <a:t>讨论</a:t>
            </a:r>
            <a:endParaRPr lang="zh-CN" altLang="en-US" sz="4000" dirty="0">
              <a:solidFill>
                <a:schemeClr val="bg1"/>
              </a:solidFill>
              <a:latin typeface="+mj-ea"/>
              <a:ea typeface="+mj-ea"/>
            </a:endParaRPr>
          </a:p>
        </p:txBody>
      </p:sp>
      <p:grpSp>
        <p:nvGrpSpPr>
          <p:cNvPr id="33" name="组合 32"/>
          <p:cNvGrpSpPr/>
          <p:nvPr/>
        </p:nvGrpSpPr>
        <p:grpSpPr>
          <a:xfrm>
            <a:off x="2806298" y="150445"/>
            <a:ext cx="2983125" cy="884978"/>
            <a:chOff x="2819745" y="2857534"/>
            <a:chExt cx="2983125" cy="884978"/>
          </a:xfrm>
        </p:grpSpPr>
        <p:sp>
          <p:nvSpPr>
            <p:cNvPr id="34" name="文本框 33"/>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accent5">
                      <a:lumMod val="75000"/>
                    </a:schemeClr>
                  </a:solidFill>
                  <a:latin typeface="华文细黑" panose="02010600040101010101" pitchFamily="2" charset="-122"/>
                  <a:ea typeface="华文细黑" panose="02010600040101010101" pitchFamily="2" charset="-122"/>
                </a:rPr>
                <a:t>1</a:t>
              </a:r>
              <a:endParaRPr lang="zh-CN" altLang="en-US" sz="4400" dirty="0">
                <a:solidFill>
                  <a:schemeClr val="accent5">
                    <a:lumMod val="75000"/>
                  </a:schemeClr>
                </a:solidFill>
                <a:latin typeface="华文细黑" panose="02010600040101010101" pitchFamily="2" charset="-122"/>
                <a:ea typeface="华文细黑" panose="02010600040101010101" pitchFamily="2" charset="-122"/>
              </a:endParaRPr>
            </a:p>
          </p:txBody>
        </p:sp>
        <p:cxnSp>
          <p:nvCxnSpPr>
            <p:cNvPr id="35" name="直接连接符 34"/>
            <p:cNvCxnSpPr/>
            <p:nvPr/>
          </p:nvCxnSpPr>
          <p:spPr>
            <a:xfrm flipH="1">
              <a:off x="2916623" y="3050381"/>
              <a:ext cx="488565" cy="638748"/>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3155992" y="3280847"/>
              <a:ext cx="2646878" cy="461665"/>
            </a:xfrm>
            <a:prstGeom prst="rect">
              <a:avLst/>
            </a:prstGeom>
            <a:noFill/>
          </p:spPr>
          <p:txBody>
            <a:bodyPr wrap="none" rtlCol="0">
              <a:spAutoFit/>
            </a:bodyPr>
            <a:lstStyle/>
            <a:p>
              <a:r>
                <a:rPr lang="zh-CN" altLang="en-US" sz="2400" dirty="0" smtClean="0">
                  <a:solidFill>
                    <a:schemeClr val="accent5">
                      <a:lumMod val="75000"/>
                    </a:schemeClr>
                  </a:solidFill>
                  <a:latin typeface="华文细黑" panose="02010600040101010101" pitchFamily="2" charset="-122"/>
                  <a:ea typeface="华文细黑" panose="02010600040101010101" pitchFamily="2" charset="-122"/>
                </a:rPr>
                <a:t>饥饿营销能走多远</a:t>
              </a:r>
              <a:endParaRPr lang="zh-CN" altLang="en-US" sz="2400" dirty="0">
                <a:solidFill>
                  <a:schemeClr val="accent5">
                    <a:lumMod val="75000"/>
                  </a:schemeClr>
                </a:solidFill>
                <a:latin typeface="华文细黑" panose="02010600040101010101" pitchFamily="2" charset="-122"/>
                <a:ea typeface="华文细黑" panose="02010600040101010101" pitchFamily="2" charset="-122"/>
              </a:endParaRPr>
            </a:p>
          </p:txBody>
        </p:sp>
      </p:grpSp>
      <p:grpSp>
        <p:nvGrpSpPr>
          <p:cNvPr id="37" name="组合 36"/>
          <p:cNvGrpSpPr/>
          <p:nvPr/>
        </p:nvGrpSpPr>
        <p:grpSpPr>
          <a:xfrm>
            <a:off x="5626936" y="150445"/>
            <a:ext cx="3701155" cy="884978"/>
            <a:chOff x="4774669" y="2857534"/>
            <a:chExt cx="3701155" cy="884978"/>
          </a:xfrm>
        </p:grpSpPr>
        <p:grpSp>
          <p:nvGrpSpPr>
            <p:cNvPr id="38" name="组合 37"/>
            <p:cNvGrpSpPr/>
            <p:nvPr/>
          </p:nvGrpSpPr>
          <p:grpSpPr>
            <a:xfrm>
              <a:off x="4774669" y="2857534"/>
              <a:ext cx="697444" cy="884978"/>
              <a:chOff x="2707744" y="2857534"/>
              <a:chExt cx="697444" cy="884978"/>
            </a:xfrm>
          </p:grpSpPr>
          <p:sp>
            <p:nvSpPr>
              <p:cNvPr id="40" name="文本框 39"/>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2</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41" name="直接连接符 40"/>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5">
                      <a:lumMod val="75000"/>
                    </a:schemeClr>
                  </a:solidFill>
                </a:endParaRPr>
              </a:p>
            </p:txBody>
          </p:sp>
        </p:grpSp>
        <p:sp>
          <p:nvSpPr>
            <p:cNvPr id="39" name="文本框 38"/>
            <p:cNvSpPr txBox="1"/>
            <p:nvPr/>
          </p:nvSpPr>
          <p:spPr>
            <a:xfrm>
              <a:off x="5213392" y="3280847"/>
              <a:ext cx="3262432" cy="461665"/>
            </a:xfrm>
            <a:prstGeom prst="rect">
              <a:avLst/>
            </a:prstGeom>
            <a:noFill/>
          </p:spPr>
          <p:txBody>
            <a:bodyPr wrap="none" rtlCol="0">
              <a:spAutoFit/>
            </a:bodyPr>
            <a:lstStyle/>
            <a:p>
              <a:r>
                <a:rPr lang="zh-CN" altLang="en-US" sz="2400" dirty="0">
                  <a:solidFill>
                    <a:schemeClr val="bg1"/>
                  </a:solidFill>
                  <a:latin typeface="华文细黑" panose="02010600040101010101" pitchFamily="2" charset="-122"/>
                  <a:ea typeface="华文细黑" panose="02010600040101010101" pitchFamily="2" charset="-122"/>
                </a:rPr>
                <a:t>锚</a:t>
              </a:r>
              <a:r>
                <a:rPr lang="zh-CN" altLang="en-US" sz="2400" dirty="0" smtClean="0">
                  <a:solidFill>
                    <a:schemeClr val="bg1"/>
                  </a:solidFill>
                  <a:latin typeface="华文细黑" panose="02010600040101010101" pitchFamily="2" charset="-122"/>
                  <a:ea typeface="华文细黑" panose="02010600040101010101" pitchFamily="2" charset="-122"/>
                </a:rPr>
                <a:t>定价格还能锚定吗？</a:t>
              </a:r>
              <a:endParaRPr lang="en-US" altLang="zh-CN" sz="2400" dirty="0">
                <a:solidFill>
                  <a:schemeClr val="bg1"/>
                </a:solidFill>
                <a:latin typeface="华文细黑" panose="02010600040101010101" pitchFamily="2" charset="-122"/>
                <a:ea typeface="华文细黑" panose="02010600040101010101" pitchFamily="2" charset="-122"/>
              </a:endParaRPr>
            </a:p>
          </p:txBody>
        </p:sp>
      </p:grpSp>
      <p:grpSp>
        <p:nvGrpSpPr>
          <p:cNvPr id="43" name="组合 42"/>
          <p:cNvGrpSpPr/>
          <p:nvPr/>
        </p:nvGrpSpPr>
        <p:grpSpPr>
          <a:xfrm>
            <a:off x="9165603" y="150445"/>
            <a:ext cx="1854495" cy="884978"/>
            <a:chOff x="7060669" y="2857534"/>
            <a:chExt cx="1854495" cy="884978"/>
          </a:xfrm>
        </p:grpSpPr>
        <p:grpSp>
          <p:nvGrpSpPr>
            <p:cNvPr id="44" name="组合 43"/>
            <p:cNvGrpSpPr/>
            <p:nvPr/>
          </p:nvGrpSpPr>
          <p:grpSpPr>
            <a:xfrm>
              <a:off x="7060669" y="2857534"/>
              <a:ext cx="697444" cy="884978"/>
              <a:chOff x="2707744" y="2857534"/>
              <a:chExt cx="697444" cy="884978"/>
            </a:xfrm>
          </p:grpSpPr>
          <p:sp>
            <p:nvSpPr>
              <p:cNvPr id="46" name="文本框 45"/>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5">
                        <a:lumMod val="75000"/>
                      </a:schemeClr>
                    </a:solidFill>
                    <a:latin typeface="华文细黑" panose="02010600040101010101" pitchFamily="2" charset="-122"/>
                    <a:ea typeface="华文细黑" panose="02010600040101010101" pitchFamily="2" charset="-122"/>
                  </a:rPr>
                  <a:t>3</a:t>
                </a:r>
                <a:endParaRPr lang="zh-CN" altLang="en-US" sz="4400" dirty="0">
                  <a:solidFill>
                    <a:schemeClr val="accent5">
                      <a:lumMod val="75000"/>
                    </a:schemeClr>
                  </a:solidFill>
                  <a:latin typeface="华文细黑" panose="02010600040101010101" pitchFamily="2" charset="-122"/>
                  <a:ea typeface="华文细黑" panose="02010600040101010101" pitchFamily="2" charset="-122"/>
                </a:endParaRPr>
              </a:p>
            </p:txBody>
          </p:sp>
          <p:cxnSp>
            <p:nvCxnSpPr>
              <p:cNvPr id="47" name="直接连接符 46"/>
              <p:cNvCxnSpPr/>
              <p:nvPr/>
            </p:nvCxnSpPr>
            <p:spPr>
              <a:xfrm flipH="1">
                <a:off x="2916623" y="3050381"/>
                <a:ext cx="488565" cy="638748"/>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5">
                      <a:lumMod val="75000"/>
                    </a:schemeClr>
                  </a:solidFill>
                </a:endParaRPr>
              </a:p>
            </p:txBody>
          </p:sp>
        </p:grpSp>
        <p:sp>
          <p:nvSpPr>
            <p:cNvPr id="45" name="文本框 44"/>
            <p:cNvSpPr txBox="1"/>
            <p:nvPr/>
          </p:nvSpPr>
          <p:spPr>
            <a:xfrm>
              <a:off x="7499392" y="3280847"/>
              <a:ext cx="1415772" cy="461665"/>
            </a:xfrm>
            <a:prstGeom prst="rect">
              <a:avLst/>
            </a:prstGeom>
            <a:noFill/>
          </p:spPr>
          <p:txBody>
            <a:bodyPr wrap="none" rtlCol="0">
              <a:spAutoFit/>
            </a:bodyPr>
            <a:lstStyle/>
            <a:p>
              <a:r>
                <a:rPr lang="zh-CN" altLang="en-US" sz="2400" dirty="0" smtClean="0">
                  <a:solidFill>
                    <a:schemeClr val="accent5">
                      <a:lumMod val="75000"/>
                    </a:schemeClr>
                  </a:solidFill>
                  <a:latin typeface="华文细黑" panose="02010600040101010101" pitchFamily="2" charset="-122"/>
                  <a:ea typeface="华文细黑" panose="02010600040101010101" pitchFamily="2" charset="-122"/>
                </a:rPr>
                <a:t>负面口碑</a:t>
              </a:r>
              <a:endParaRPr lang="en-US" altLang="zh-CN" sz="2400" dirty="0">
                <a:solidFill>
                  <a:schemeClr val="accent5">
                    <a:lumMod val="75000"/>
                  </a:schemeClr>
                </a:solidFill>
                <a:latin typeface="华文细黑" panose="02010600040101010101" pitchFamily="2" charset="-122"/>
                <a:ea typeface="华文细黑" panose="02010600040101010101" pitchFamily="2" charset="-122"/>
              </a:endParaRPr>
            </a:p>
          </p:txBody>
        </p:sp>
      </p:grpSp>
      <p:grpSp>
        <p:nvGrpSpPr>
          <p:cNvPr id="14" name="组合 13"/>
          <p:cNvGrpSpPr/>
          <p:nvPr/>
        </p:nvGrpSpPr>
        <p:grpSpPr>
          <a:xfrm>
            <a:off x="2138221" y="1846921"/>
            <a:ext cx="7915559" cy="3805121"/>
            <a:chOff x="1815200" y="1639889"/>
            <a:chExt cx="7915559" cy="3805121"/>
          </a:xfrm>
        </p:grpSpPr>
        <p:grpSp>
          <p:nvGrpSpPr>
            <p:cNvPr id="13" name="组合 12"/>
            <p:cNvGrpSpPr/>
            <p:nvPr/>
          </p:nvGrpSpPr>
          <p:grpSpPr>
            <a:xfrm>
              <a:off x="1815200" y="1639889"/>
              <a:ext cx="3638311" cy="3805121"/>
              <a:chOff x="1349374" y="1743405"/>
              <a:chExt cx="3638311" cy="3805121"/>
            </a:xfrm>
          </p:grpSpPr>
          <p:sp>
            <p:nvSpPr>
              <p:cNvPr id="4" name="矩形 3"/>
              <p:cNvSpPr/>
              <p:nvPr/>
            </p:nvSpPr>
            <p:spPr>
              <a:xfrm>
                <a:off x="1349374" y="5012995"/>
                <a:ext cx="3116610" cy="535531"/>
              </a:xfrm>
              <a:prstGeom prst="rect">
                <a:avLst/>
              </a:prstGeom>
            </p:spPr>
            <p:txBody>
              <a:bodyPr wrap="square">
                <a:spAutoFit/>
              </a:bodyPr>
              <a:lstStyle/>
              <a:p>
                <a:pPr algn="ctr">
                  <a:lnSpc>
                    <a:spcPct val="120000"/>
                  </a:lnSpc>
                </a:pPr>
                <a:r>
                  <a:rPr lang="zh-CN" altLang="en-US" sz="2400" dirty="0" smtClean="0"/>
                  <a:t>华为荣耀</a:t>
                </a:r>
                <a:r>
                  <a:rPr lang="zh-CN" altLang="en-US" sz="2400" dirty="0"/>
                  <a:t>四</a:t>
                </a:r>
                <a:r>
                  <a:rPr lang="zh-CN" altLang="en-US" sz="2400" dirty="0" smtClean="0"/>
                  <a:t>核爱享版</a:t>
                </a:r>
                <a:endParaRPr lang="en-US" altLang="zh-CN" sz="2400" dirty="0" smtClean="0"/>
              </a:p>
            </p:txBody>
          </p:sp>
          <p:pic>
            <p:nvPicPr>
              <p:cNvPr id="6" name="图片 5"/>
              <p:cNvPicPr>
                <a:picLocks noChangeAspect="1"/>
              </p:cNvPicPr>
              <p:nvPr/>
            </p:nvPicPr>
            <p:blipFill>
              <a:blip r:embed="rId2" cstate="print"/>
              <a:stretch>
                <a:fillRect/>
              </a:stretch>
            </p:blipFill>
            <p:spPr>
              <a:xfrm>
                <a:off x="1844325" y="1743405"/>
                <a:ext cx="1923945" cy="2970689"/>
              </a:xfrm>
              <a:prstGeom prst="rect">
                <a:avLst/>
              </a:prstGeom>
            </p:spPr>
          </p:pic>
          <p:grpSp>
            <p:nvGrpSpPr>
              <p:cNvPr id="9" name="组合 8"/>
              <p:cNvGrpSpPr/>
              <p:nvPr/>
            </p:nvGrpSpPr>
            <p:grpSpPr>
              <a:xfrm>
                <a:off x="3063740" y="3665460"/>
                <a:ext cx="1923945" cy="713686"/>
                <a:chOff x="2806297" y="4166737"/>
                <a:chExt cx="1923945" cy="713686"/>
              </a:xfrm>
            </p:grpSpPr>
            <p:sp>
              <p:nvSpPr>
                <p:cNvPr id="7" name="圆角矩形 6"/>
                <p:cNvSpPr/>
                <p:nvPr/>
              </p:nvSpPr>
              <p:spPr>
                <a:xfrm>
                  <a:off x="2806297" y="4166737"/>
                  <a:ext cx="1923945" cy="713686"/>
                </a:xfrm>
                <a:prstGeom prst="round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806297" y="4169637"/>
                  <a:ext cx="1832553" cy="707886"/>
                </a:xfrm>
                <a:prstGeom prst="rect">
                  <a:avLst/>
                </a:prstGeom>
                <a:noFill/>
              </p:spPr>
              <p:txBody>
                <a:bodyPr wrap="none" rtlCol="0">
                  <a:spAutoFit/>
                </a:bodyPr>
                <a:lstStyle/>
                <a:p>
                  <a:r>
                    <a:rPr lang="zh-CN" altLang="en-US" sz="4000" dirty="0" smtClean="0">
                      <a:solidFill>
                        <a:schemeClr val="bg1"/>
                      </a:solidFill>
                      <a:latin typeface="华文细黑" panose="02010600040101010101" pitchFamily="2" charset="-122"/>
                      <a:ea typeface="华文细黑" panose="02010600040101010101" pitchFamily="2" charset="-122"/>
                    </a:rPr>
                    <a:t>￥</a:t>
                  </a:r>
                  <a:r>
                    <a:rPr lang="en-US" altLang="zh-CN" sz="4000" dirty="0" smtClean="0">
                      <a:solidFill>
                        <a:schemeClr val="bg1"/>
                      </a:solidFill>
                      <a:latin typeface="华文细黑" panose="02010600040101010101" pitchFamily="2" charset="-122"/>
                      <a:ea typeface="华文细黑" panose="02010600040101010101" pitchFamily="2" charset="-122"/>
                    </a:rPr>
                    <a:t>1888</a:t>
                  </a:r>
                  <a:endParaRPr lang="zh-CN" altLang="en-US" sz="4000" dirty="0">
                    <a:solidFill>
                      <a:schemeClr val="bg1"/>
                    </a:solidFill>
                    <a:latin typeface="华文细黑" panose="02010600040101010101" pitchFamily="2" charset="-122"/>
                    <a:ea typeface="华文细黑" panose="02010600040101010101" pitchFamily="2" charset="-122"/>
                  </a:endParaRPr>
                </a:p>
              </p:txBody>
            </p:sp>
          </p:grpSp>
        </p:grpSp>
        <p:grpSp>
          <p:nvGrpSpPr>
            <p:cNvPr id="12" name="组合 11"/>
            <p:cNvGrpSpPr/>
            <p:nvPr/>
          </p:nvGrpSpPr>
          <p:grpSpPr>
            <a:xfrm>
              <a:off x="6690448" y="1743405"/>
              <a:ext cx="3040311" cy="3701605"/>
              <a:chOff x="7087264" y="1743405"/>
              <a:chExt cx="3040311" cy="3701605"/>
            </a:xfrm>
          </p:grpSpPr>
          <p:pic>
            <p:nvPicPr>
              <p:cNvPr id="10" name="图片 9"/>
              <p:cNvPicPr>
                <a:picLocks noChangeAspect="1"/>
              </p:cNvPicPr>
              <p:nvPr/>
            </p:nvPicPr>
            <p:blipFill>
              <a:blip r:embed="rId3" cstate="print"/>
              <a:stretch>
                <a:fillRect/>
              </a:stretch>
            </p:blipFill>
            <p:spPr>
              <a:xfrm>
                <a:off x="7215987" y="1743405"/>
                <a:ext cx="1716391" cy="2970000"/>
              </a:xfrm>
              <a:prstGeom prst="rect">
                <a:avLst/>
              </a:prstGeom>
            </p:spPr>
          </p:pic>
          <p:grpSp>
            <p:nvGrpSpPr>
              <p:cNvPr id="28" name="组合 27"/>
              <p:cNvGrpSpPr/>
              <p:nvPr/>
            </p:nvGrpSpPr>
            <p:grpSpPr>
              <a:xfrm>
                <a:off x="8203630" y="3665460"/>
                <a:ext cx="1923945" cy="713686"/>
                <a:chOff x="2806297" y="4166737"/>
                <a:chExt cx="1923945" cy="713686"/>
              </a:xfrm>
            </p:grpSpPr>
            <p:sp>
              <p:nvSpPr>
                <p:cNvPr id="29" name="圆角矩形 28"/>
                <p:cNvSpPr/>
                <p:nvPr/>
              </p:nvSpPr>
              <p:spPr>
                <a:xfrm>
                  <a:off x="2806297" y="4166737"/>
                  <a:ext cx="1923945" cy="713686"/>
                </a:xfrm>
                <a:prstGeom prst="roundRect">
                  <a:avLst/>
                </a:prstGeom>
                <a:solidFill>
                  <a:schemeClr val="accent2">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3046799" y="4169637"/>
                  <a:ext cx="1447832" cy="707886"/>
                </a:xfrm>
                <a:prstGeom prst="rect">
                  <a:avLst/>
                </a:prstGeom>
                <a:noFill/>
              </p:spPr>
              <p:txBody>
                <a:bodyPr wrap="none" rtlCol="0">
                  <a:spAutoFit/>
                </a:bodyPr>
                <a:lstStyle/>
                <a:p>
                  <a:r>
                    <a:rPr lang="en-US" altLang="zh-CN" sz="4000" dirty="0" smtClean="0">
                      <a:solidFill>
                        <a:schemeClr val="bg1"/>
                      </a:solidFill>
                      <a:latin typeface="华文细黑" panose="02010600040101010101" pitchFamily="2" charset="-122"/>
                      <a:ea typeface="华文细黑" panose="02010600040101010101" pitchFamily="2" charset="-122"/>
                    </a:rPr>
                    <a:t>$ 299</a:t>
                  </a:r>
                  <a:endParaRPr lang="zh-CN" altLang="en-US" sz="4000" dirty="0">
                    <a:solidFill>
                      <a:schemeClr val="bg1"/>
                    </a:solidFill>
                    <a:latin typeface="华文细黑" panose="02010600040101010101" pitchFamily="2" charset="-122"/>
                    <a:ea typeface="华文细黑" panose="02010600040101010101" pitchFamily="2" charset="-122"/>
                  </a:endParaRPr>
                </a:p>
              </p:txBody>
            </p:sp>
          </p:grpSp>
          <p:sp>
            <p:nvSpPr>
              <p:cNvPr id="11" name="矩形 10"/>
              <p:cNvSpPr/>
              <p:nvPr/>
            </p:nvSpPr>
            <p:spPr>
              <a:xfrm>
                <a:off x="7087264" y="4921790"/>
                <a:ext cx="2111860" cy="523220"/>
              </a:xfrm>
              <a:prstGeom prst="rect">
                <a:avLst/>
              </a:prstGeom>
            </p:spPr>
            <p:txBody>
              <a:bodyPr wrap="none">
                <a:spAutoFit/>
              </a:bodyPr>
              <a:lstStyle/>
              <a:p>
                <a:r>
                  <a:rPr lang="en-US" altLang="zh-CN" sz="2800" dirty="0"/>
                  <a:t>LG Nexus 4</a:t>
                </a:r>
                <a:endParaRPr lang="zh-CN" altLang="en-US" sz="2800" dirty="0"/>
              </a:p>
            </p:txBody>
          </p:sp>
        </p:grpSp>
      </p:grpSp>
    </p:spTree>
    <p:extLst>
      <p:ext uri="{BB962C8B-B14F-4D97-AF65-F5344CB8AC3E}">
        <p14:creationId xmlns:p14="http://schemas.microsoft.com/office/powerpoint/2010/main" xmlns="" val="2763335295"/>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402967" y="284732"/>
            <a:ext cx="1210588" cy="707886"/>
          </a:xfrm>
          <a:prstGeom prst="rect">
            <a:avLst/>
          </a:prstGeom>
          <a:noFill/>
        </p:spPr>
        <p:txBody>
          <a:bodyPr wrap="none" rtlCol="0">
            <a:spAutoFit/>
          </a:bodyPr>
          <a:lstStyle/>
          <a:p>
            <a:r>
              <a:rPr lang="zh-CN" altLang="en-US" sz="4000" dirty="0" smtClean="0">
                <a:solidFill>
                  <a:schemeClr val="bg1"/>
                </a:solidFill>
                <a:latin typeface="+mj-ea"/>
                <a:ea typeface="+mj-ea"/>
              </a:rPr>
              <a:t>讨论</a:t>
            </a:r>
            <a:endParaRPr lang="zh-CN" altLang="en-US" sz="4000" dirty="0">
              <a:solidFill>
                <a:schemeClr val="bg1"/>
              </a:solidFill>
              <a:latin typeface="+mj-ea"/>
              <a:ea typeface="+mj-ea"/>
            </a:endParaRPr>
          </a:p>
        </p:txBody>
      </p:sp>
      <p:grpSp>
        <p:nvGrpSpPr>
          <p:cNvPr id="33" name="组合 32"/>
          <p:cNvGrpSpPr/>
          <p:nvPr/>
        </p:nvGrpSpPr>
        <p:grpSpPr>
          <a:xfrm>
            <a:off x="2806298" y="150445"/>
            <a:ext cx="2983125" cy="884978"/>
            <a:chOff x="2819745" y="2857534"/>
            <a:chExt cx="2983125" cy="884978"/>
          </a:xfrm>
        </p:grpSpPr>
        <p:sp>
          <p:nvSpPr>
            <p:cNvPr id="34" name="文本框 33"/>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accent5">
                      <a:lumMod val="75000"/>
                    </a:schemeClr>
                  </a:solidFill>
                  <a:latin typeface="华文细黑" panose="02010600040101010101" pitchFamily="2" charset="-122"/>
                  <a:ea typeface="华文细黑" panose="02010600040101010101" pitchFamily="2" charset="-122"/>
                </a:rPr>
                <a:t>1</a:t>
              </a:r>
              <a:endParaRPr lang="zh-CN" altLang="en-US" sz="4400" dirty="0">
                <a:solidFill>
                  <a:schemeClr val="accent5">
                    <a:lumMod val="75000"/>
                  </a:schemeClr>
                </a:solidFill>
                <a:latin typeface="华文细黑" panose="02010600040101010101" pitchFamily="2" charset="-122"/>
                <a:ea typeface="华文细黑" panose="02010600040101010101" pitchFamily="2" charset="-122"/>
              </a:endParaRPr>
            </a:p>
          </p:txBody>
        </p:sp>
        <p:cxnSp>
          <p:nvCxnSpPr>
            <p:cNvPr id="35" name="直接连接符 34"/>
            <p:cNvCxnSpPr/>
            <p:nvPr/>
          </p:nvCxnSpPr>
          <p:spPr>
            <a:xfrm flipH="1">
              <a:off x="2916623" y="3050381"/>
              <a:ext cx="488565" cy="638748"/>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3155992" y="3280847"/>
              <a:ext cx="2646878" cy="461665"/>
            </a:xfrm>
            <a:prstGeom prst="rect">
              <a:avLst/>
            </a:prstGeom>
            <a:noFill/>
          </p:spPr>
          <p:txBody>
            <a:bodyPr wrap="none" rtlCol="0">
              <a:spAutoFit/>
            </a:bodyPr>
            <a:lstStyle/>
            <a:p>
              <a:r>
                <a:rPr lang="zh-CN" altLang="en-US" sz="2400" dirty="0" smtClean="0">
                  <a:solidFill>
                    <a:schemeClr val="accent5">
                      <a:lumMod val="75000"/>
                    </a:schemeClr>
                  </a:solidFill>
                  <a:latin typeface="华文细黑" panose="02010600040101010101" pitchFamily="2" charset="-122"/>
                  <a:ea typeface="华文细黑" panose="02010600040101010101" pitchFamily="2" charset="-122"/>
                </a:rPr>
                <a:t>饥饿营销能走多远</a:t>
              </a:r>
              <a:endParaRPr lang="zh-CN" altLang="en-US" sz="2400" dirty="0">
                <a:solidFill>
                  <a:schemeClr val="accent5">
                    <a:lumMod val="75000"/>
                  </a:schemeClr>
                </a:solidFill>
                <a:latin typeface="华文细黑" panose="02010600040101010101" pitchFamily="2" charset="-122"/>
                <a:ea typeface="华文细黑" panose="02010600040101010101" pitchFamily="2" charset="-122"/>
              </a:endParaRPr>
            </a:p>
          </p:txBody>
        </p:sp>
      </p:grpSp>
      <p:grpSp>
        <p:nvGrpSpPr>
          <p:cNvPr id="37" name="组合 36"/>
          <p:cNvGrpSpPr/>
          <p:nvPr/>
        </p:nvGrpSpPr>
        <p:grpSpPr>
          <a:xfrm>
            <a:off x="5626936" y="150445"/>
            <a:ext cx="3701155" cy="884978"/>
            <a:chOff x="4774669" y="2857534"/>
            <a:chExt cx="3701155" cy="884978"/>
          </a:xfrm>
        </p:grpSpPr>
        <p:grpSp>
          <p:nvGrpSpPr>
            <p:cNvPr id="38" name="组合 37"/>
            <p:cNvGrpSpPr/>
            <p:nvPr/>
          </p:nvGrpSpPr>
          <p:grpSpPr>
            <a:xfrm>
              <a:off x="4774669" y="2857534"/>
              <a:ext cx="697444" cy="884978"/>
              <a:chOff x="2707744" y="2857534"/>
              <a:chExt cx="697444" cy="884978"/>
            </a:xfrm>
          </p:grpSpPr>
          <p:sp>
            <p:nvSpPr>
              <p:cNvPr id="40" name="文本框 39"/>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2</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41" name="直接连接符 40"/>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5">
                      <a:lumMod val="75000"/>
                    </a:schemeClr>
                  </a:solidFill>
                </a:endParaRPr>
              </a:p>
            </p:txBody>
          </p:sp>
        </p:grpSp>
        <p:sp>
          <p:nvSpPr>
            <p:cNvPr id="39" name="文本框 38"/>
            <p:cNvSpPr txBox="1"/>
            <p:nvPr/>
          </p:nvSpPr>
          <p:spPr>
            <a:xfrm>
              <a:off x="5213392" y="3280847"/>
              <a:ext cx="3262432" cy="461665"/>
            </a:xfrm>
            <a:prstGeom prst="rect">
              <a:avLst/>
            </a:prstGeom>
            <a:noFill/>
          </p:spPr>
          <p:txBody>
            <a:bodyPr wrap="none" rtlCol="0">
              <a:spAutoFit/>
            </a:bodyPr>
            <a:lstStyle/>
            <a:p>
              <a:r>
                <a:rPr lang="zh-CN" altLang="en-US" sz="2400" dirty="0">
                  <a:solidFill>
                    <a:schemeClr val="bg1"/>
                  </a:solidFill>
                  <a:latin typeface="华文细黑" panose="02010600040101010101" pitchFamily="2" charset="-122"/>
                  <a:ea typeface="华文细黑" panose="02010600040101010101" pitchFamily="2" charset="-122"/>
                </a:rPr>
                <a:t>锚</a:t>
              </a:r>
              <a:r>
                <a:rPr lang="zh-CN" altLang="en-US" sz="2400" dirty="0" smtClean="0">
                  <a:solidFill>
                    <a:schemeClr val="bg1"/>
                  </a:solidFill>
                  <a:latin typeface="华文细黑" panose="02010600040101010101" pitchFamily="2" charset="-122"/>
                  <a:ea typeface="华文细黑" panose="02010600040101010101" pitchFamily="2" charset="-122"/>
                </a:rPr>
                <a:t>定价格还能锚定吗？</a:t>
              </a:r>
              <a:endParaRPr lang="en-US" altLang="zh-CN" sz="2400" dirty="0">
                <a:solidFill>
                  <a:schemeClr val="bg1"/>
                </a:solidFill>
                <a:latin typeface="华文细黑" panose="02010600040101010101" pitchFamily="2" charset="-122"/>
                <a:ea typeface="华文细黑" panose="02010600040101010101" pitchFamily="2" charset="-122"/>
              </a:endParaRPr>
            </a:p>
          </p:txBody>
        </p:sp>
      </p:grpSp>
      <p:grpSp>
        <p:nvGrpSpPr>
          <p:cNvPr id="43" name="组合 42"/>
          <p:cNvGrpSpPr/>
          <p:nvPr/>
        </p:nvGrpSpPr>
        <p:grpSpPr>
          <a:xfrm>
            <a:off x="9165603" y="150445"/>
            <a:ext cx="1854495" cy="884978"/>
            <a:chOff x="7060669" y="2857534"/>
            <a:chExt cx="1854495" cy="884978"/>
          </a:xfrm>
        </p:grpSpPr>
        <p:grpSp>
          <p:nvGrpSpPr>
            <p:cNvPr id="44" name="组合 43"/>
            <p:cNvGrpSpPr/>
            <p:nvPr/>
          </p:nvGrpSpPr>
          <p:grpSpPr>
            <a:xfrm>
              <a:off x="7060669" y="2857534"/>
              <a:ext cx="697444" cy="884978"/>
              <a:chOff x="2707744" y="2857534"/>
              <a:chExt cx="697444" cy="884978"/>
            </a:xfrm>
          </p:grpSpPr>
          <p:sp>
            <p:nvSpPr>
              <p:cNvPr id="46" name="文本框 45"/>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5">
                        <a:lumMod val="75000"/>
                      </a:schemeClr>
                    </a:solidFill>
                    <a:latin typeface="华文细黑" panose="02010600040101010101" pitchFamily="2" charset="-122"/>
                    <a:ea typeface="华文细黑" panose="02010600040101010101" pitchFamily="2" charset="-122"/>
                  </a:rPr>
                  <a:t>3</a:t>
                </a:r>
                <a:endParaRPr lang="zh-CN" altLang="en-US" sz="4400" dirty="0">
                  <a:solidFill>
                    <a:schemeClr val="accent5">
                      <a:lumMod val="75000"/>
                    </a:schemeClr>
                  </a:solidFill>
                  <a:latin typeface="华文细黑" panose="02010600040101010101" pitchFamily="2" charset="-122"/>
                  <a:ea typeface="华文细黑" panose="02010600040101010101" pitchFamily="2" charset="-122"/>
                </a:endParaRPr>
              </a:p>
            </p:txBody>
          </p:sp>
          <p:cxnSp>
            <p:nvCxnSpPr>
              <p:cNvPr id="47" name="直接连接符 46"/>
              <p:cNvCxnSpPr/>
              <p:nvPr/>
            </p:nvCxnSpPr>
            <p:spPr>
              <a:xfrm flipH="1">
                <a:off x="2916623" y="3050381"/>
                <a:ext cx="488565" cy="638748"/>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5">
                      <a:lumMod val="75000"/>
                    </a:schemeClr>
                  </a:solidFill>
                </a:endParaRPr>
              </a:p>
            </p:txBody>
          </p:sp>
        </p:grpSp>
        <p:sp>
          <p:nvSpPr>
            <p:cNvPr id="45" name="文本框 44"/>
            <p:cNvSpPr txBox="1"/>
            <p:nvPr/>
          </p:nvSpPr>
          <p:spPr>
            <a:xfrm>
              <a:off x="7499392" y="3280847"/>
              <a:ext cx="1415772" cy="461665"/>
            </a:xfrm>
            <a:prstGeom prst="rect">
              <a:avLst/>
            </a:prstGeom>
            <a:noFill/>
          </p:spPr>
          <p:txBody>
            <a:bodyPr wrap="none" rtlCol="0">
              <a:spAutoFit/>
            </a:bodyPr>
            <a:lstStyle/>
            <a:p>
              <a:r>
                <a:rPr lang="zh-CN" altLang="en-US" sz="2400" dirty="0" smtClean="0">
                  <a:solidFill>
                    <a:schemeClr val="accent5">
                      <a:lumMod val="75000"/>
                    </a:schemeClr>
                  </a:solidFill>
                  <a:latin typeface="华文细黑" panose="02010600040101010101" pitchFamily="2" charset="-122"/>
                  <a:ea typeface="华文细黑" panose="02010600040101010101" pitchFamily="2" charset="-122"/>
                </a:rPr>
                <a:t>负面口碑</a:t>
              </a:r>
              <a:endParaRPr lang="en-US" altLang="zh-CN" sz="2400" dirty="0">
                <a:solidFill>
                  <a:schemeClr val="accent5">
                    <a:lumMod val="75000"/>
                  </a:schemeClr>
                </a:solidFill>
                <a:latin typeface="华文细黑" panose="02010600040101010101" pitchFamily="2" charset="-122"/>
                <a:ea typeface="华文细黑" panose="02010600040101010101" pitchFamily="2" charset="-122"/>
              </a:endParaRPr>
            </a:p>
          </p:txBody>
        </p:sp>
      </p:grpSp>
      <p:sp>
        <p:nvSpPr>
          <p:cNvPr id="6" name="矩形 5"/>
          <p:cNvSpPr/>
          <p:nvPr/>
        </p:nvSpPr>
        <p:spPr>
          <a:xfrm>
            <a:off x="1255188" y="3288879"/>
            <a:ext cx="9993657" cy="1200329"/>
          </a:xfrm>
          <a:prstGeom prst="rect">
            <a:avLst/>
          </a:prstGeom>
        </p:spPr>
        <p:txBody>
          <a:bodyPr wrap="square">
            <a:spAutoFit/>
          </a:bodyPr>
          <a:lstStyle/>
          <a:p>
            <a:r>
              <a:rPr lang="zh-CN" altLang="en-US" sz="2400" dirty="0"/>
              <a:t>准确预测市场需求，提供与之相适应的产能，挽留住忠实消费者。</a:t>
            </a:r>
          </a:p>
          <a:p>
            <a:r>
              <a:rPr lang="zh-CN" altLang="en-US" sz="2400" dirty="0"/>
              <a:t>抓住消费者的情感诉求，尤其是米粉的情感诉求。</a:t>
            </a:r>
            <a:r>
              <a:rPr lang="zh-CN" altLang="en-US" sz="2400" dirty="0" smtClean="0"/>
              <a:t>如</a:t>
            </a:r>
            <a:r>
              <a:rPr lang="en-US" altLang="zh-CN" sz="2400" dirty="0" smtClean="0"/>
              <a:t>:</a:t>
            </a:r>
            <a:r>
              <a:rPr lang="zh-CN" altLang="en-US" sz="2400" dirty="0" smtClean="0"/>
              <a:t>与</a:t>
            </a:r>
            <a:r>
              <a:rPr lang="zh-CN" altLang="en-US" sz="2400" dirty="0"/>
              <a:t>消费者共创价值，与消费者共同成长，关注目标群体关注的问题，发掘他们的兴趣点。</a:t>
            </a:r>
          </a:p>
        </p:txBody>
      </p:sp>
      <p:grpSp>
        <p:nvGrpSpPr>
          <p:cNvPr id="25" name="组合 24"/>
          <p:cNvGrpSpPr/>
          <p:nvPr/>
        </p:nvGrpSpPr>
        <p:grpSpPr>
          <a:xfrm>
            <a:off x="1421185" y="2504125"/>
            <a:ext cx="1899998" cy="638355"/>
            <a:chOff x="4917057" y="3213740"/>
            <a:chExt cx="1899998" cy="638355"/>
          </a:xfrm>
          <a:solidFill>
            <a:schemeClr val="accent5"/>
          </a:solidFill>
        </p:grpSpPr>
        <p:sp>
          <p:nvSpPr>
            <p:cNvPr id="26" name="圆角矩形 25"/>
            <p:cNvSpPr/>
            <p:nvPr/>
          </p:nvSpPr>
          <p:spPr>
            <a:xfrm>
              <a:off x="4917057" y="3213740"/>
              <a:ext cx="1899998" cy="63835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5156606" y="3297447"/>
              <a:ext cx="1343638" cy="461665"/>
            </a:xfrm>
            <a:prstGeom prst="rect">
              <a:avLst/>
            </a:prstGeom>
            <a:grpFill/>
          </p:spPr>
          <p:txBody>
            <a:bodyPr wrap="none" rtlCol="0">
              <a:spAutoFit/>
            </a:bodyPr>
            <a:lstStyle/>
            <a:p>
              <a:r>
                <a:rPr lang="en-US" altLang="zh-CN" sz="2400" dirty="0" smtClean="0">
                  <a:solidFill>
                    <a:schemeClr val="bg1"/>
                  </a:solidFill>
                  <a:latin typeface="华文细黑" panose="02010600040101010101" pitchFamily="2" charset="-122"/>
                  <a:ea typeface="华文细黑" panose="02010600040101010101" pitchFamily="2" charset="-122"/>
                </a:rPr>
                <a:t>Solution</a:t>
              </a:r>
              <a:endParaRPr lang="zh-CN" altLang="en-US" sz="2400" dirty="0">
                <a:solidFill>
                  <a:schemeClr val="bg1"/>
                </a:solidFill>
                <a:latin typeface="华文细黑" panose="02010600040101010101" pitchFamily="2" charset="-122"/>
                <a:ea typeface="华文细黑" panose="02010600040101010101" pitchFamily="2" charset="-122"/>
              </a:endParaRPr>
            </a:p>
          </p:txBody>
        </p:sp>
      </p:grpSp>
    </p:spTree>
    <p:extLst>
      <p:ext uri="{BB962C8B-B14F-4D97-AF65-F5344CB8AC3E}">
        <p14:creationId xmlns:p14="http://schemas.microsoft.com/office/powerpoint/2010/main" xmlns="" val="2460009675"/>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BEBA8EAE-BF5A-486C-A8C5-ECC9F3942E4B}">
                <a14:imgProps xmlns:a14="http://schemas.microsoft.com/office/drawing/2010/main" xmlns="">
                  <a14:imgLayer r:embed="rId3">
                    <a14:imgEffect>
                      <a14:brightnessContrast bright="20000"/>
                    </a14:imgEffect>
                  </a14:imgLayer>
                </a14:imgProps>
              </a:ext>
              <a:ext uri="{28A0092B-C50C-407E-A947-70E740481C1C}">
                <a14:useLocalDpi xmlns:a14="http://schemas.microsoft.com/office/drawing/2010/main" xmlns="" val="0"/>
              </a:ext>
            </a:extLst>
          </a:blip>
          <a:srcRect t="5279" b="22519"/>
          <a:stretch/>
        </p:blipFill>
        <p:spPr>
          <a:xfrm>
            <a:off x="8790968" y="2141364"/>
            <a:ext cx="3394942" cy="3670809"/>
          </a:xfrm>
          <a:prstGeom prst="rect">
            <a:avLst/>
          </a:prstGeom>
        </p:spPr>
      </p:pic>
      <p:sp>
        <p:nvSpPr>
          <p:cNvPr id="2" name="矩形 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402967" y="284732"/>
            <a:ext cx="1210588" cy="707886"/>
          </a:xfrm>
          <a:prstGeom prst="rect">
            <a:avLst/>
          </a:prstGeom>
          <a:noFill/>
        </p:spPr>
        <p:txBody>
          <a:bodyPr wrap="none" rtlCol="0">
            <a:spAutoFit/>
          </a:bodyPr>
          <a:lstStyle/>
          <a:p>
            <a:r>
              <a:rPr lang="zh-CN" altLang="en-US" sz="4000" dirty="0" smtClean="0">
                <a:solidFill>
                  <a:schemeClr val="bg1"/>
                </a:solidFill>
                <a:latin typeface="+mj-ea"/>
                <a:ea typeface="+mj-ea"/>
              </a:rPr>
              <a:t>讨论</a:t>
            </a:r>
            <a:endParaRPr lang="zh-CN" altLang="en-US" sz="4000" dirty="0">
              <a:solidFill>
                <a:schemeClr val="bg1"/>
              </a:solidFill>
              <a:latin typeface="+mj-ea"/>
              <a:ea typeface="+mj-ea"/>
            </a:endParaRPr>
          </a:p>
        </p:txBody>
      </p:sp>
      <p:grpSp>
        <p:nvGrpSpPr>
          <p:cNvPr id="33" name="组合 32"/>
          <p:cNvGrpSpPr/>
          <p:nvPr/>
        </p:nvGrpSpPr>
        <p:grpSpPr>
          <a:xfrm>
            <a:off x="2806298" y="150445"/>
            <a:ext cx="2983125" cy="884978"/>
            <a:chOff x="2819745" y="2857534"/>
            <a:chExt cx="2983125" cy="884978"/>
          </a:xfrm>
        </p:grpSpPr>
        <p:sp>
          <p:nvSpPr>
            <p:cNvPr id="34" name="文本框 33"/>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accent5">
                      <a:lumMod val="75000"/>
                    </a:schemeClr>
                  </a:solidFill>
                  <a:latin typeface="华文细黑" panose="02010600040101010101" pitchFamily="2" charset="-122"/>
                  <a:ea typeface="华文细黑" panose="02010600040101010101" pitchFamily="2" charset="-122"/>
                </a:rPr>
                <a:t>1</a:t>
              </a:r>
              <a:endParaRPr lang="zh-CN" altLang="en-US" sz="4400" dirty="0">
                <a:solidFill>
                  <a:schemeClr val="accent5">
                    <a:lumMod val="75000"/>
                  </a:schemeClr>
                </a:solidFill>
                <a:latin typeface="华文细黑" panose="02010600040101010101" pitchFamily="2" charset="-122"/>
                <a:ea typeface="华文细黑" panose="02010600040101010101" pitchFamily="2" charset="-122"/>
              </a:endParaRPr>
            </a:p>
          </p:txBody>
        </p:sp>
        <p:cxnSp>
          <p:nvCxnSpPr>
            <p:cNvPr id="35" name="直接连接符 34"/>
            <p:cNvCxnSpPr/>
            <p:nvPr/>
          </p:nvCxnSpPr>
          <p:spPr>
            <a:xfrm flipH="1">
              <a:off x="2916623" y="3050381"/>
              <a:ext cx="488565" cy="638748"/>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3155992" y="3280847"/>
              <a:ext cx="2646878" cy="461665"/>
            </a:xfrm>
            <a:prstGeom prst="rect">
              <a:avLst/>
            </a:prstGeom>
            <a:noFill/>
          </p:spPr>
          <p:txBody>
            <a:bodyPr wrap="none" rtlCol="0">
              <a:spAutoFit/>
            </a:bodyPr>
            <a:lstStyle/>
            <a:p>
              <a:r>
                <a:rPr lang="zh-CN" altLang="en-US" sz="2400" dirty="0" smtClean="0">
                  <a:solidFill>
                    <a:schemeClr val="accent5">
                      <a:lumMod val="75000"/>
                    </a:schemeClr>
                  </a:solidFill>
                  <a:latin typeface="华文细黑" panose="02010600040101010101" pitchFamily="2" charset="-122"/>
                  <a:ea typeface="华文细黑" panose="02010600040101010101" pitchFamily="2" charset="-122"/>
                </a:rPr>
                <a:t>饥饿营销能走多远</a:t>
              </a:r>
              <a:endParaRPr lang="zh-CN" altLang="en-US" sz="2400" dirty="0">
                <a:solidFill>
                  <a:schemeClr val="accent5">
                    <a:lumMod val="75000"/>
                  </a:schemeClr>
                </a:solidFill>
                <a:latin typeface="华文细黑" panose="02010600040101010101" pitchFamily="2" charset="-122"/>
                <a:ea typeface="华文细黑" panose="02010600040101010101" pitchFamily="2" charset="-122"/>
              </a:endParaRPr>
            </a:p>
          </p:txBody>
        </p:sp>
      </p:grpSp>
      <p:grpSp>
        <p:nvGrpSpPr>
          <p:cNvPr id="37" name="组合 36"/>
          <p:cNvGrpSpPr/>
          <p:nvPr/>
        </p:nvGrpSpPr>
        <p:grpSpPr>
          <a:xfrm>
            <a:off x="5626936" y="150445"/>
            <a:ext cx="3701155" cy="884978"/>
            <a:chOff x="4774669" y="2857534"/>
            <a:chExt cx="3701155" cy="884978"/>
          </a:xfrm>
        </p:grpSpPr>
        <p:grpSp>
          <p:nvGrpSpPr>
            <p:cNvPr id="38" name="组合 37"/>
            <p:cNvGrpSpPr/>
            <p:nvPr/>
          </p:nvGrpSpPr>
          <p:grpSpPr>
            <a:xfrm>
              <a:off x="4774669" y="2857534"/>
              <a:ext cx="697444" cy="884978"/>
              <a:chOff x="2707744" y="2857534"/>
              <a:chExt cx="697444" cy="884978"/>
            </a:xfrm>
          </p:grpSpPr>
          <p:sp>
            <p:nvSpPr>
              <p:cNvPr id="40" name="文本框 39"/>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5">
                        <a:lumMod val="75000"/>
                      </a:schemeClr>
                    </a:solidFill>
                    <a:latin typeface="华文细黑" panose="02010600040101010101" pitchFamily="2" charset="-122"/>
                    <a:ea typeface="华文细黑" panose="02010600040101010101" pitchFamily="2" charset="-122"/>
                  </a:rPr>
                  <a:t>2</a:t>
                </a:r>
                <a:endParaRPr lang="zh-CN" altLang="en-US" sz="4400" dirty="0">
                  <a:solidFill>
                    <a:schemeClr val="accent5">
                      <a:lumMod val="75000"/>
                    </a:schemeClr>
                  </a:solidFill>
                  <a:latin typeface="华文细黑" panose="02010600040101010101" pitchFamily="2" charset="-122"/>
                  <a:ea typeface="华文细黑" panose="02010600040101010101" pitchFamily="2" charset="-122"/>
                </a:endParaRPr>
              </a:p>
            </p:txBody>
          </p:sp>
          <p:cxnSp>
            <p:nvCxnSpPr>
              <p:cNvPr id="41" name="直接连接符 40"/>
              <p:cNvCxnSpPr/>
              <p:nvPr/>
            </p:nvCxnSpPr>
            <p:spPr>
              <a:xfrm flipH="1">
                <a:off x="2916623" y="3050381"/>
                <a:ext cx="488565" cy="638748"/>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5">
                      <a:lumMod val="75000"/>
                    </a:schemeClr>
                  </a:solidFill>
                </a:endParaRPr>
              </a:p>
            </p:txBody>
          </p:sp>
        </p:grpSp>
        <p:sp>
          <p:nvSpPr>
            <p:cNvPr id="39" name="文本框 38"/>
            <p:cNvSpPr txBox="1"/>
            <p:nvPr/>
          </p:nvSpPr>
          <p:spPr>
            <a:xfrm>
              <a:off x="5213392" y="3280847"/>
              <a:ext cx="3262432" cy="461665"/>
            </a:xfrm>
            <a:prstGeom prst="rect">
              <a:avLst/>
            </a:prstGeom>
            <a:noFill/>
          </p:spPr>
          <p:txBody>
            <a:bodyPr wrap="none" rtlCol="0">
              <a:spAutoFit/>
            </a:bodyPr>
            <a:lstStyle/>
            <a:p>
              <a:r>
                <a:rPr lang="zh-CN" altLang="en-US" sz="2400" dirty="0">
                  <a:solidFill>
                    <a:schemeClr val="accent5">
                      <a:lumMod val="75000"/>
                    </a:schemeClr>
                  </a:solidFill>
                  <a:latin typeface="华文细黑" panose="02010600040101010101" pitchFamily="2" charset="-122"/>
                  <a:ea typeface="华文细黑" panose="02010600040101010101" pitchFamily="2" charset="-122"/>
                </a:rPr>
                <a:t>锚</a:t>
              </a:r>
              <a:r>
                <a:rPr lang="zh-CN" altLang="en-US" sz="2400" dirty="0" smtClean="0">
                  <a:solidFill>
                    <a:schemeClr val="accent5">
                      <a:lumMod val="75000"/>
                    </a:schemeClr>
                  </a:solidFill>
                  <a:latin typeface="华文细黑" panose="02010600040101010101" pitchFamily="2" charset="-122"/>
                  <a:ea typeface="华文细黑" panose="02010600040101010101" pitchFamily="2" charset="-122"/>
                </a:rPr>
                <a:t>定价格还能锚定吗？</a:t>
              </a:r>
              <a:endParaRPr lang="en-US" altLang="zh-CN" sz="2400" dirty="0">
                <a:solidFill>
                  <a:schemeClr val="accent5">
                    <a:lumMod val="75000"/>
                  </a:schemeClr>
                </a:solidFill>
                <a:latin typeface="华文细黑" panose="02010600040101010101" pitchFamily="2" charset="-122"/>
                <a:ea typeface="华文细黑" panose="02010600040101010101" pitchFamily="2" charset="-122"/>
              </a:endParaRPr>
            </a:p>
          </p:txBody>
        </p:sp>
      </p:grpSp>
      <p:grpSp>
        <p:nvGrpSpPr>
          <p:cNvPr id="43" name="组合 42"/>
          <p:cNvGrpSpPr/>
          <p:nvPr/>
        </p:nvGrpSpPr>
        <p:grpSpPr>
          <a:xfrm>
            <a:off x="9165603" y="150445"/>
            <a:ext cx="1854495" cy="884978"/>
            <a:chOff x="7060669" y="2857534"/>
            <a:chExt cx="1854495" cy="884978"/>
          </a:xfrm>
        </p:grpSpPr>
        <p:grpSp>
          <p:nvGrpSpPr>
            <p:cNvPr id="44" name="组合 43"/>
            <p:cNvGrpSpPr/>
            <p:nvPr/>
          </p:nvGrpSpPr>
          <p:grpSpPr>
            <a:xfrm>
              <a:off x="7060669" y="2857534"/>
              <a:ext cx="697444" cy="884978"/>
              <a:chOff x="2707744" y="2857534"/>
              <a:chExt cx="697444" cy="884978"/>
            </a:xfrm>
          </p:grpSpPr>
          <p:sp>
            <p:nvSpPr>
              <p:cNvPr id="46" name="文本框 45"/>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3</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47" name="直接连接符 46"/>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bg1"/>
                  </a:solidFill>
                </a:endParaRPr>
              </a:p>
            </p:txBody>
          </p:sp>
        </p:grpSp>
        <p:sp>
          <p:nvSpPr>
            <p:cNvPr id="45" name="文本框 44"/>
            <p:cNvSpPr txBox="1"/>
            <p:nvPr/>
          </p:nvSpPr>
          <p:spPr>
            <a:xfrm>
              <a:off x="7499392" y="3280847"/>
              <a:ext cx="1415772" cy="461665"/>
            </a:xfrm>
            <a:prstGeom prst="rect">
              <a:avLst/>
            </a:prstGeom>
            <a:noFill/>
          </p:spPr>
          <p:txBody>
            <a:bodyPr wrap="none" rtlCol="0">
              <a:spAutoFit/>
            </a:bodyPr>
            <a:lstStyle/>
            <a:p>
              <a:r>
                <a:rPr lang="zh-CN" altLang="en-US" sz="2400" dirty="0" smtClean="0">
                  <a:solidFill>
                    <a:schemeClr val="bg1"/>
                  </a:solidFill>
                  <a:latin typeface="华文细黑" panose="02010600040101010101" pitchFamily="2" charset="-122"/>
                  <a:ea typeface="华文细黑" panose="02010600040101010101" pitchFamily="2" charset="-122"/>
                </a:rPr>
                <a:t>负面口碑</a:t>
              </a:r>
              <a:endParaRPr lang="en-US" altLang="zh-CN" sz="2400" dirty="0">
                <a:solidFill>
                  <a:schemeClr val="bg1"/>
                </a:solidFill>
                <a:latin typeface="华文细黑" panose="02010600040101010101" pitchFamily="2" charset="-122"/>
                <a:ea typeface="华文细黑" panose="02010600040101010101" pitchFamily="2" charset="-122"/>
              </a:endParaRPr>
            </a:p>
          </p:txBody>
        </p:sp>
      </p:grpSp>
      <p:sp>
        <p:nvSpPr>
          <p:cNvPr id="21" name="Rectangle 4"/>
          <p:cNvSpPr>
            <a:spLocks noGrp="1" noChangeArrowheads="1"/>
          </p:cNvSpPr>
          <p:nvPr/>
        </p:nvSpPr>
        <p:spPr bwMode="auto">
          <a:xfrm>
            <a:off x="561368" y="2336805"/>
            <a:ext cx="8229600" cy="85496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0000"/>
              </a:lnSpc>
              <a:buFont typeface="Wingdings" panose="05000000000000000000" pitchFamily="2" charset="2"/>
              <a:buChar char="n"/>
            </a:pPr>
            <a:r>
              <a:rPr lang="zh-CN" sz="2000" dirty="0">
                <a:latin typeface="+mn-ea"/>
                <a:ea typeface="+mn-ea"/>
              </a:rPr>
              <a:t>小米手机的负面口碑的表现在：众多用户反映了其存在做工粗糙、后盖变形、重启、漏光、严重掉漆、售后体系不健全等一系列问题。</a:t>
            </a:r>
          </a:p>
        </p:txBody>
      </p:sp>
      <p:sp>
        <p:nvSpPr>
          <p:cNvPr id="22" name="Text Box 5"/>
          <p:cNvSpPr txBox="1">
            <a:spLocks noChangeArrowheads="1"/>
          </p:cNvSpPr>
          <p:nvPr/>
        </p:nvSpPr>
        <p:spPr bwMode="auto">
          <a:xfrm>
            <a:off x="561368" y="3376605"/>
            <a:ext cx="8254828" cy="12003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marL="342900" indent="-342900">
              <a:lnSpc>
                <a:spcPct val="120000"/>
              </a:lnSpc>
              <a:buFont typeface="Wingdings" panose="05000000000000000000" pitchFamily="2" charset="2"/>
              <a:buChar char="n"/>
            </a:pPr>
            <a:r>
              <a:rPr lang="zh-CN" sz="2000" dirty="0"/>
              <a:t>特别是售后问题，客服、送货速度，以及购买发票的发放等都遭到用户的质疑。小米手机的负面口碑大多都是由网上传播，传播速度快，传达面积广，致使严重损害了小米手机在公众心目中的形象。</a:t>
            </a:r>
          </a:p>
        </p:txBody>
      </p:sp>
      <p:sp>
        <p:nvSpPr>
          <p:cNvPr id="23" name="Rectangle 8"/>
          <p:cNvSpPr>
            <a:spLocks noGrp="1" noChangeArrowheads="1"/>
          </p:cNvSpPr>
          <p:nvPr/>
        </p:nvSpPr>
        <p:spPr bwMode="auto">
          <a:xfrm>
            <a:off x="561368" y="4761765"/>
            <a:ext cx="8410104" cy="9890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fontAlgn="base">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fontAlgn="base">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fontAlgn="base">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fontAlgn="base">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0000"/>
              </a:lnSpc>
              <a:buFont typeface="Wingdings" panose="05000000000000000000" pitchFamily="2" charset="2"/>
              <a:buChar char="n"/>
            </a:pPr>
            <a:r>
              <a:rPr lang="zh-CN" sz="2000" dirty="0">
                <a:latin typeface="+mn-ea"/>
                <a:ea typeface="+mn-ea"/>
              </a:rPr>
              <a:t>研究表明一个不满意的顾客会把他们的经历告诉其他至少</a:t>
            </a:r>
            <a:r>
              <a:rPr lang="zh-CN" altLang="zh-CN" sz="2000" dirty="0">
                <a:latin typeface="+mn-ea"/>
                <a:ea typeface="+mn-ea"/>
              </a:rPr>
              <a:t>9 </a:t>
            </a:r>
            <a:r>
              <a:rPr lang="zh-CN" sz="2000" dirty="0">
                <a:latin typeface="+mn-ea"/>
                <a:ea typeface="+mn-ea"/>
              </a:rPr>
              <a:t>名顾客，其中</a:t>
            </a:r>
            <a:r>
              <a:rPr lang="zh-CN" altLang="zh-CN" sz="2000" dirty="0">
                <a:latin typeface="+mn-ea"/>
                <a:ea typeface="+mn-ea"/>
              </a:rPr>
              <a:t>13% </a:t>
            </a:r>
            <a:r>
              <a:rPr lang="zh-CN" sz="2000" dirty="0">
                <a:latin typeface="+mn-ea"/>
                <a:ea typeface="+mn-ea"/>
              </a:rPr>
              <a:t>的不满顾客会告诉另外的</a:t>
            </a:r>
            <a:r>
              <a:rPr lang="zh-CN" altLang="zh-CN" sz="2000" dirty="0">
                <a:latin typeface="+mn-ea"/>
                <a:ea typeface="+mn-ea"/>
              </a:rPr>
              <a:t>20 </a:t>
            </a:r>
            <a:r>
              <a:rPr lang="zh-CN" sz="2000" dirty="0">
                <a:latin typeface="+mn-ea"/>
                <a:ea typeface="+mn-ea"/>
              </a:rPr>
              <a:t>多个人。</a:t>
            </a:r>
          </a:p>
        </p:txBody>
      </p:sp>
    </p:spTree>
    <p:extLst>
      <p:ext uri="{BB962C8B-B14F-4D97-AF65-F5344CB8AC3E}">
        <p14:creationId xmlns:p14="http://schemas.microsoft.com/office/powerpoint/2010/main" xmlns="" val="3364508212"/>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402967" y="284732"/>
            <a:ext cx="1210588" cy="707886"/>
          </a:xfrm>
          <a:prstGeom prst="rect">
            <a:avLst/>
          </a:prstGeom>
          <a:noFill/>
        </p:spPr>
        <p:txBody>
          <a:bodyPr wrap="none" rtlCol="0">
            <a:spAutoFit/>
          </a:bodyPr>
          <a:lstStyle/>
          <a:p>
            <a:r>
              <a:rPr lang="zh-CN" altLang="en-US" sz="4000" dirty="0" smtClean="0">
                <a:solidFill>
                  <a:schemeClr val="bg1"/>
                </a:solidFill>
                <a:latin typeface="+mj-ea"/>
                <a:ea typeface="+mj-ea"/>
              </a:rPr>
              <a:t>讨论</a:t>
            </a:r>
            <a:endParaRPr lang="zh-CN" altLang="en-US" sz="4000" dirty="0">
              <a:solidFill>
                <a:schemeClr val="bg1"/>
              </a:solidFill>
              <a:latin typeface="+mj-ea"/>
              <a:ea typeface="+mj-ea"/>
            </a:endParaRPr>
          </a:p>
        </p:txBody>
      </p:sp>
      <p:grpSp>
        <p:nvGrpSpPr>
          <p:cNvPr id="33" name="组合 32"/>
          <p:cNvGrpSpPr/>
          <p:nvPr/>
        </p:nvGrpSpPr>
        <p:grpSpPr>
          <a:xfrm>
            <a:off x="2806298" y="150445"/>
            <a:ext cx="2983125" cy="884978"/>
            <a:chOff x="2819745" y="2857534"/>
            <a:chExt cx="2983125" cy="884978"/>
          </a:xfrm>
        </p:grpSpPr>
        <p:sp>
          <p:nvSpPr>
            <p:cNvPr id="34" name="文本框 33"/>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accent5">
                      <a:lumMod val="75000"/>
                    </a:schemeClr>
                  </a:solidFill>
                  <a:latin typeface="华文细黑" panose="02010600040101010101" pitchFamily="2" charset="-122"/>
                  <a:ea typeface="华文细黑" panose="02010600040101010101" pitchFamily="2" charset="-122"/>
                </a:rPr>
                <a:t>1</a:t>
              </a:r>
              <a:endParaRPr lang="zh-CN" altLang="en-US" sz="4400" dirty="0">
                <a:solidFill>
                  <a:schemeClr val="accent5">
                    <a:lumMod val="75000"/>
                  </a:schemeClr>
                </a:solidFill>
                <a:latin typeface="华文细黑" panose="02010600040101010101" pitchFamily="2" charset="-122"/>
                <a:ea typeface="华文细黑" panose="02010600040101010101" pitchFamily="2" charset="-122"/>
              </a:endParaRPr>
            </a:p>
          </p:txBody>
        </p:sp>
        <p:cxnSp>
          <p:nvCxnSpPr>
            <p:cNvPr id="35" name="直接连接符 34"/>
            <p:cNvCxnSpPr/>
            <p:nvPr/>
          </p:nvCxnSpPr>
          <p:spPr>
            <a:xfrm flipH="1">
              <a:off x="2916623" y="3050381"/>
              <a:ext cx="488565" cy="638748"/>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3155992" y="3280847"/>
              <a:ext cx="2646878" cy="461665"/>
            </a:xfrm>
            <a:prstGeom prst="rect">
              <a:avLst/>
            </a:prstGeom>
            <a:noFill/>
          </p:spPr>
          <p:txBody>
            <a:bodyPr wrap="none" rtlCol="0">
              <a:spAutoFit/>
            </a:bodyPr>
            <a:lstStyle/>
            <a:p>
              <a:r>
                <a:rPr lang="zh-CN" altLang="en-US" sz="2400" dirty="0" smtClean="0">
                  <a:solidFill>
                    <a:schemeClr val="accent5">
                      <a:lumMod val="75000"/>
                    </a:schemeClr>
                  </a:solidFill>
                  <a:latin typeface="华文细黑" panose="02010600040101010101" pitchFamily="2" charset="-122"/>
                  <a:ea typeface="华文细黑" panose="02010600040101010101" pitchFamily="2" charset="-122"/>
                </a:rPr>
                <a:t>饥饿营销能走多远</a:t>
              </a:r>
              <a:endParaRPr lang="zh-CN" altLang="en-US" sz="2400" dirty="0">
                <a:solidFill>
                  <a:schemeClr val="accent5">
                    <a:lumMod val="75000"/>
                  </a:schemeClr>
                </a:solidFill>
                <a:latin typeface="华文细黑" panose="02010600040101010101" pitchFamily="2" charset="-122"/>
                <a:ea typeface="华文细黑" panose="02010600040101010101" pitchFamily="2" charset="-122"/>
              </a:endParaRPr>
            </a:p>
          </p:txBody>
        </p:sp>
      </p:grpSp>
      <p:grpSp>
        <p:nvGrpSpPr>
          <p:cNvPr id="37" name="组合 36"/>
          <p:cNvGrpSpPr/>
          <p:nvPr/>
        </p:nvGrpSpPr>
        <p:grpSpPr>
          <a:xfrm>
            <a:off x="5626936" y="150445"/>
            <a:ext cx="3701155" cy="884978"/>
            <a:chOff x="4774669" y="2857534"/>
            <a:chExt cx="3701155" cy="884978"/>
          </a:xfrm>
        </p:grpSpPr>
        <p:grpSp>
          <p:nvGrpSpPr>
            <p:cNvPr id="38" name="组合 37"/>
            <p:cNvGrpSpPr/>
            <p:nvPr/>
          </p:nvGrpSpPr>
          <p:grpSpPr>
            <a:xfrm>
              <a:off x="4774669" y="2857534"/>
              <a:ext cx="697444" cy="884978"/>
              <a:chOff x="2707744" y="2857534"/>
              <a:chExt cx="697444" cy="884978"/>
            </a:xfrm>
          </p:grpSpPr>
          <p:sp>
            <p:nvSpPr>
              <p:cNvPr id="40" name="文本框 39"/>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5">
                        <a:lumMod val="75000"/>
                      </a:schemeClr>
                    </a:solidFill>
                    <a:latin typeface="华文细黑" panose="02010600040101010101" pitchFamily="2" charset="-122"/>
                    <a:ea typeface="华文细黑" panose="02010600040101010101" pitchFamily="2" charset="-122"/>
                  </a:rPr>
                  <a:t>2</a:t>
                </a:r>
                <a:endParaRPr lang="zh-CN" altLang="en-US" sz="4400" dirty="0">
                  <a:solidFill>
                    <a:schemeClr val="accent5">
                      <a:lumMod val="75000"/>
                    </a:schemeClr>
                  </a:solidFill>
                  <a:latin typeface="华文细黑" panose="02010600040101010101" pitchFamily="2" charset="-122"/>
                  <a:ea typeface="华文细黑" panose="02010600040101010101" pitchFamily="2" charset="-122"/>
                </a:endParaRPr>
              </a:p>
            </p:txBody>
          </p:sp>
          <p:cxnSp>
            <p:nvCxnSpPr>
              <p:cNvPr id="41" name="直接连接符 40"/>
              <p:cNvCxnSpPr/>
              <p:nvPr/>
            </p:nvCxnSpPr>
            <p:spPr>
              <a:xfrm flipH="1">
                <a:off x="2916623" y="3050381"/>
                <a:ext cx="488565" cy="638748"/>
              </a:xfrm>
              <a:prstGeom prst="line">
                <a:avLst/>
              </a:prstGeom>
              <a:ln>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5">
                      <a:lumMod val="75000"/>
                    </a:schemeClr>
                  </a:solidFill>
                </a:endParaRPr>
              </a:p>
            </p:txBody>
          </p:sp>
        </p:grpSp>
        <p:sp>
          <p:nvSpPr>
            <p:cNvPr id="39" name="文本框 38"/>
            <p:cNvSpPr txBox="1"/>
            <p:nvPr/>
          </p:nvSpPr>
          <p:spPr>
            <a:xfrm>
              <a:off x="5213392" y="3280847"/>
              <a:ext cx="3262432" cy="461665"/>
            </a:xfrm>
            <a:prstGeom prst="rect">
              <a:avLst/>
            </a:prstGeom>
            <a:noFill/>
          </p:spPr>
          <p:txBody>
            <a:bodyPr wrap="none" rtlCol="0">
              <a:spAutoFit/>
            </a:bodyPr>
            <a:lstStyle/>
            <a:p>
              <a:r>
                <a:rPr lang="zh-CN" altLang="en-US" sz="2400" dirty="0">
                  <a:solidFill>
                    <a:schemeClr val="accent5">
                      <a:lumMod val="75000"/>
                    </a:schemeClr>
                  </a:solidFill>
                  <a:latin typeface="华文细黑" panose="02010600040101010101" pitchFamily="2" charset="-122"/>
                  <a:ea typeface="华文细黑" panose="02010600040101010101" pitchFamily="2" charset="-122"/>
                </a:rPr>
                <a:t>锚</a:t>
              </a:r>
              <a:r>
                <a:rPr lang="zh-CN" altLang="en-US" sz="2400" dirty="0" smtClean="0">
                  <a:solidFill>
                    <a:schemeClr val="accent5">
                      <a:lumMod val="75000"/>
                    </a:schemeClr>
                  </a:solidFill>
                  <a:latin typeface="华文细黑" panose="02010600040101010101" pitchFamily="2" charset="-122"/>
                  <a:ea typeface="华文细黑" panose="02010600040101010101" pitchFamily="2" charset="-122"/>
                </a:rPr>
                <a:t>定价格还能锚定吗？</a:t>
              </a:r>
              <a:endParaRPr lang="en-US" altLang="zh-CN" sz="2400" dirty="0">
                <a:solidFill>
                  <a:schemeClr val="accent5">
                    <a:lumMod val="75000"/>
                  </a:schemeClr>
                </a:solidFill>
                <a:latin typeface="华文细黑" panose="02010600040101010101" pitchFamily="2" charset="-122"/>
                <a:ea typeface="华文细黑" panose="02010600040101010101" pitchFamily="2" charset="-122"/>
              </a:endParaRPr>
            </a:p>
          </p:txBody>
        </p:sp>
      </p:grpSp>
      <p:grpSp>
        <p:nvGrpSpPr>
          <p:cNvPr id="43" name="组合 42"/>
          <p:cNvGrpSpPr/>
          <p:nvPr/>
        </p:nvGrpSpPr>
        <p:grpSpPr>
          <a:xfrm>
            <a:off x="9165603" y="150445"/>
            <a:ext cx="1854495" cy="884978"/>
            <a:chOff x="7060669" y="2857534"/>
            <a:chExt cx="1854495" cy="884978"/>
          </a:xfrm>
        </p:grpSpPr>
        <p:grpSp>
          <p:nvGrpSpPr>
            <p:cNvPr id="44" name="组合 43"/>
            <p:cNvGrpSpPr/>
            <p:nvPr/>
          </p:nvGrpSpPr>
          <p:grpSpPr>
            <a:xfrm>
              <a:off x="7060669" y="2857534"/>
              <a:ext cx="697444" cy="884978"/>
              <a:chOff x="2707744" y="2857534"/>
              <a:chExt cx="697444" cy="884978"/>
            </a:xfrm>
          </p:grpSpPr>
          <p:sp>
            <p:nvSpPr>
              <p:cNvPr id="46" name="文本框 45"/>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3</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47" name="直接连接符 46"/>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bg1"/>
                  </a:solidFill>
                </a:endParaRPr>
              </a:p>
            </p:txBody>
          </p:sp>
        </p:grpSp>
        <p:sp>
          <p:nvSpPr>
            <p:cNvPr id="45" name="文本框 44"/>
            <p:cNvSpPr txBox="1"/>
            <p:nvPr/>
          </p:nvSpPr>
          <p:spPr>
            <a:xfrm>
              <a:off x="7499392" y="3280847"/>
              <a:ext cx="1415772" cy="461665"/>
            </a:xfrm>
            <a:prstGeom prst="rect">
              <a:avLst/>
            </a:prstGeom>
            <a:noFill/>
          </p:spPr>
          <p:txBody>
            <a:bodyPr wrap="none" rtlCol="0">
              <a:spAutoFit/>
            </a:bodyPr>
            <a:lstStyle/>
            <a:p>
              <a:r>
                <a:rPr lang="zh-CN" altLang="en-US" sz="2400" dirty="0" smtClean="0">
                  <a:solidFill>
                    <a:schemeClr val="bg1"/>
                  </a:solidFill>
                  <a:latin typeface="华文细黑" panose="02010600040101010101" pitchFamily="2" charset="-122"/>
                  <a:ea typeface="华文细黑" panose="02010600040101010101" pitchFamily="2" charset="-122"/>
                </a:rPr>
                <a:t>负面口碑</a:t>
              </a:r>
              <a:endParaRPr lang="en-US" altLang="zh-CN" sz="2400" dirty="0">
                <a:solidFill>
                  <a:schemeClr val="bg1"/>
                </a:solidFill>
                <a:latin typeface="华文细黑" panose="02010600040101010101" pitchFamily="2" charset="-122"/>
                <a:ea typeface="华文细黑" panose="02010600040101010101" pitchFamily="2" charset="-122"/>
              </a:endParaRPr>
            </a:p>
          </p:txBody>
        </p:sp>
      </p:grpSp>
      <p:grpSp>
        <p:nvGrpSpPr>
          <p:cNvPr id="4" name="组合 3"/>
          <p:cNvGrpSpPr/>
          <p:nvPr/>
        </p:nvGrpSpPr>
        <p:grpSpPr>
          <a:xfrm>
            <a:off x="1465659" y="2055015"/>
            <a:ext cx="9260683" cy="3336031"/>
            <a:chOff x="1315302" y="2055015"/>
            <a:chExt cx="9260683" cy="3336031"/>
          </a:xfrm>
        </p:grpSpPr>
        <p:sp>
          <p:nvSpPr>
            <p:cNvPr id="25" name="Text Box 3"/>
            <p:cNvSpPr txBox="1">
              <a:spLocks noChangeArrowheads="1"/>
            </p:cNvSpPr>
            <p:nvPr/>
          </p:nvSpPr>
          <p:spPr bwMode="auto">
            <a:xfrm>
              <a:off x="1315302" y="2815344"/>
              <a:ext cx="8950156" cy="701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marL="342900" indent="-342900">
                <a:buFont typeface="Wingdings" panose="05000000000000000000" pitchFamily="2" charset="2"/>
                <a:buChar char="n"/>
              </a:pPr>
              <a:r>
                <a:rPr lang="zh-CN" sz="2000" dirty="0" smtClean="0"/>
                <a:t>小米</a:t>
              </a:r>
              <a:r>
                <a:rPr lang="zh-CN" sz="2000" dirty="0"/>
                <a:t>手机应该要</a:t>
              </a:r>
              <a:r>
                <a:rPr lang="zh-CN" sz="2000" dirty="0">
                  <a:solidFill>
                    <a:schemeClr val="accent5"/>
                  </a:solidFill>
                </a:rPr>
                <a:t>关注网络舆论导向</a:t>
              </a:r>
              <a:r>
                <a:rPr lang="zh-CN" sz="2000" dirty="0"/>
                <a:t>，找出负面口碑的源头，及时扭转口碑传播趋势，在一定程度上维护公司的形象。</a:t>
              </a:r>
            </a:p>
          </p:txBody>
        </p:sp>
        <p:sp>
          <p:nvSpPr>
            <p:cNvPr id="26" name="Text Box 4"/>
            <p:cNvSpPr txBox="1">
              <a:spLocks noChangeArrowheads="1"/>
            </p:cNvSpPr>
            <p:nvPr/>
          </p:nvSpPr>
          <p:spPr bwMode="auto">
            <a:xfrm>
              <a:off x="1315302" y="3638993"/>
              <a:ext cx="9248131"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marL="342900" indent="-342900">
                <a:buFont typeface="Wingdings" panose="05000000000000000000" pitchFamily="2" charset="2"/>
                <a:buChar char="n"/>
              </a:pPr>
              <a:r>
                <a:rPr lang="zh-CN" sz="2000" dirty="0" smtClean="0"/>
                <a:t>重视</a:t>
              </a:r>
              <a:r>
                <a:rPr lang="zh-CN" sz="2000" dirty="0"/>
                <a:t>与</a:t>
              </a:r>
              <a:r>
                <a:rPr lang="zh-CN" sz="2000" dirty="0">
                  <a:solidFill>
                    <a:schemeClr val="accent5"/>
                  </a:solidFill>
                </a:rPr>
                <a:t>用户交流</a:t>
              </a:r>
              <a:r>
                <a:rPr lang="zh-CN" sz="2000" dirty="0"/>
                <a:t>，不管是已有用户还是潜在用户都应该受到企业的重视。</a:t>
              </a:r>
            </a:p>
          </p:txBody>
        </p:sp>
        <p:sp>
          <p:nvSpPr>
            <p:cNvPr id="27" name="Text Box 5"/>
            <p:cNvSpPr txBox="1">
              <a:spLocks noChangeArrowheads="1"/>
            </p:cNvSpPr>
            <p:nvPr/>
          </p:nvSpPr>
          <p:spPr bwMode="auto">
            <a:xfrm>
              <a:off x="1315302" y="4161077"/>
              <a:ext cx="9260683" cy="7078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p>
              <a:pPr marL="342900" indent="-342900">
                <a:buFont typeface="Wingdings" panose="05000000000000000000" pitchFamily="2" charset="2"/>
                <a:buChar char="n"/>
              </a:pPr>
              <a:r>
                <a:rPr lang="zh-CN" sz="2000" dirty="0" smtClean="0"/>
                <a:t>注重</a:t>
              </a:r>
              <a:r>
                <a:rPr lang="zh-CN" sz="2000" dirty="0">
                  <a:solidFill>
                    <a:schemeClr val="accent5"/>
                  </a:solidFill>
                </a:rPr>
                <a:t>品牌建设</a:t>
              </a:r>
              <a:r>
                <a:rPr lang="zh-CN" sz="2000" dirty="0"/>
                <a:t>。拥有良好品牌形象的企业，即使受到一定的负面口碑的</a:t>
              </a:r>
              <a:r>
                <a:rPr lang="zh-CN" sz="2000" dirty="0" smtClean="0"/>
                <a:t>冲击</a:t>
              </a:r>
              <a:r>
                <a:rPr lang="zh-CN" sz="2000" dirty="0"/>
                <a:t>，其忠诚的顾客也会因良好的品牌影响力而不受这些负面口碑的影响。</a:t>
              </a:r>
            </a:p>
          </p:txBody>
        </p:sp>
        <p:sp>
          <p:nvSpPr>
            <p:cNvPr id="28" name="Text Box 6"/>
            <p:cNvSpPr txBox="1">
              <a:spLocks noChangeArrowheads="1"/>
            </p:cNvSpPr>
            <p:nvPr/>
          </p:nvSpPr>
          <p:spPr bwMode="auto">
            <a:xfrm>
              <a:off x="1315302" y="4990936"/>
              <a:ext cx="8234362"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marL="342900" indent="-342900">
                <a:buFont typeface="Wingdings" panose="05000000000000000000" pitchFamily="2" charset="2"/>
                <a:buChar char="n"/>
              </a:pPr>
              <a:r>
                <a:rPr lang="zh-CN" sz="2000" dirty="0" smtClean="0"/>
                <a:t>建立</a:t>
              </a:r>
              <a:r>
                <a:rPr lang="zh-CN" sz="2000" dirty="0">
                  <a:solidFill>
                    <a:schemeClr val="accent5"/>
                  </a:solidFill>
                </a:rPr>
                <a:t>疏导机制</a:t>
              </a:r>
              <a:r>
                <a:rPr lang="zh-CN" sz="2000" dirty="0"/>
                <a:t>，引导口碑方向。</a:t>
              </a:r>
            </a:p>
          </p:txBody>
        </p:sp>
        <p:grpSp>
          <p:nvGrpSpPr>
            <p:cNvPr id="29" name="组合 28"/>
            <p:cNvGrpSpPr/>
            <p:nvPr/>
          </p:nvGrpSpPr>
          <p:grpSpPr>
            <a:xfrm>
              <a:off x="1421185" y="2055015"/>
              <a:ext cx="1899998" cy="638355"/>
              <a:chOff x="4917057" y="3213740"/>
              <a:chExt cx="1899998" cy="638355"/>
            </a:xfrm>
            <a:solidFill>
              <a:schemeClr val="accent5"/>
            </a:solidFill>
          </p:grpSpPr>
          <p:sp>
            <p:nvSpPr>
              <p:cNvPr id="30" name="圆角矩形 29"/>
              <p:cNvSpPr/>
              <p:nvPr/>
            </p:nvSpPr>
            <p:spPr>
              <a:xfrm>
                <a:off x="4917057" y="3213740"/>
                <a:ext cx="1899998" cy="63835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5156606" y="3297447"/>
                <a:ext cx="1343638" cy="461665"/>
              </a:xfrm>
              <a:prstGeom prst="rect">
                <a:avLst/>
              </a:prstGeom>
              <a:grpFill/>
            </p:spPr>
            <p:txBody>
              <a:bodyPr wrap="none" rtlCol="0">
                <a:spAutoFit/>
              </a:bodyPr>
              <a:lstStyle/>
              <a:p>
                <a:r>
                  <a:rPr lang="en-US" altLang="zh-CN" sz="2400" dirty="0" smtClean="0">
                    <a:solidFill>
                      <a:schemeClr val="bg1"/>
                    </a:solidFill>
                    <a:latin typeface="华文细黑" panose="02010600040101010101" pitchFamily="2" charset="-122"/>
                    <a:ea typeface="华文细黑" panose="02010600040101010101" pitchFamily="2" charset="-122"/>
                  </a:rPr>
                  <a:t>Solution</a:t>
                </a:r>
                <a:endParaRPr lang="zh-CN" altLang="en-US" sz="2400" dirty="0">
                  <a:solidFill>
                    <a:schemeClr val="bg1"/>
                  </a:solidFill>
                  <a:latin typeface="华文细黑" panose="02010600040101010101" pitchFamily="2" charset="-122"/>
                  <a:ea typeface="华文细黑" panose="02010600040101010101" pitchFamily="2" charset="-122"/>
                </a:endParaRPr>
              </a:p>
            </p:txBody>
          </p:sp>
        </p:grpSp>
      </p:grpSp>
    </p:spTree>
    <p:extLst>
      <p:ext uri="{BB962C8B-B14F-4D97-AF65-F5344CB8AC3E}">
        <p14:creationId xmlns:p14="http://schemas.microsoft.com/office/powerpoint/2010/main" xmlns="" val="1000703179"/>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2" cstate="print"/>
          <a:srcRect l="20247" t="34336" r="13034" b="3664"/>
          <a:stretch/>
        </p:blipFill>
        <p:spPr>
          <a:xfrm>
            <a:off x="0" y="-172927"/>
            <a:ext cx="12201525" cy="7086600"/>
          </a:xfrm>
          <a:prstGeom prst="rect">
            <a:avLst/>
          </a:prstGeom>
        </p:spPr>
      </p:pic>
      <p:sp>
        <p:nvSpPr>
          <p:cNvPr id="4" name="矩形 3"/>
          <p:cNvSpPr/>
          <p:nvPr/>
        </p:nvSpPr>
        <p:spPr>
          <a:xfrm>
            <a:off x="4786489" y="4047244"/>
            <a:ext cx="7179733" cy="1446550"/>
          </a:xfrm>
          <a:prstGeom prst="rect">
            <a:avLst/>
          </a:prstGeom>
          <a:solidFill>
            <a:schemeClr val="accent2"/>
          </a:solidFill>
        </p:spPr>
        <p:txBody>
          <a:bodyPr wrap="square">
            <a:spAutoFit/>
          </a:bodyPr>
          <a:lstStyle/>
          <a:p>
            <a:r>
              <a:rPr lang="zh-CN" altLang="en-US" sz="4400" dirty="0">
                <a:solidFill>
                  <a:schemeClr val="bg1"/>
                </a:solidFill>
                <a:latin typeface="+mj-ea"/>
                <a:ea typeface="+mj-ea"/>
              </a:rPr>
              <a:t>“高性价比”</a:t>
            </a:r>
            <a:r>
              <a:rPr lang="zh-CN" altLang="en-US" sz="4400" dirty="0" smtClean="0">
                <a:solidFill>
                  <a:schemeClr val="bg1"/>
                </a:solidFill>
                <a:latin typeface="+mj-ea"/>
                <a:ea typeface="+mj-ea"/>
              </a:rPr>
              <a:t>是小米手机征服</a:t>
            </a:r>
            <a:r>
              <a:rPr lang="zh-CN" altLang="en-US" sz="4400" dirty="0">
                <a:solidFill>
                  <a:schemeClr val="bg1"/>
                </a:solidFill>
                <a:latin typeface="+mj-ea"/>
                <a:ea typeface="+mj-ea"/>
              </a:rPr>
              <a:t>消费者的唯一理由</a:t>
            </a:r>
            <a:r>
              <a:rPr lang="zh-CN" altLang="en-US" sz="4400" dirty="0" smtClean="0">
                <a:solidFill>
                  <a:schemeClr val="bg1"/>
                </a:solidFill>
                <a:latin typeface="+mj-ea"/>
                <a:ea typeface="+mj-ea"/>
              </a:rPr>
              <a:t>吗？</a:t>
            </a:r>
            <a:endParaRPr lang="zh-CN" altLang="en-US" sz="4400" dirty="0">
              <a:solidFill>
                <a:schemeClr val="bg1"/>
              </a:solidFill>
              <a:latin typeface="+mj-ea"/>
              <a:ea typeface="+mj-ea"/>
            </a:endParaRPr>
          </a:p>
        </p:txBody>
      </p:sp>
      <p:sp>
        <p:nvSpPr>
          <p:cNvPr id="7" name="矩形 6"/>
          <p:cNvSpPr/>
          <p:nvPr/>
        </p:nvSpPr>
        <p:spPr>
          <a:xfrm>
            <a:off x="4210755" y="4047244"/>
            <a:ext cx="440267" cy="1446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80285950"/>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07739" y="644969"/>
            <a:ext cx="11176522" cy="5568063"/>
            <a:chOff x="320994" y="763759"/>
            <a:chExt cx="11176522" cy="5568063"/>
          </a:xfrm>
        </p:grpSpPr>
        <p:sp>
          <p:nvSpPr>
            <p:cNvPr id="2" name="矩形 1"/>
            <p:cNvSpPr/>
            <p:nvPr/>
          </p:nvSpPr>
          <p:spPr>
            <a:xfrm>
              <a:off x="551610" y="1225424"/>
              <a:ext cx="10945906" cy="5106398"/>
            </a:xfrm>
            <a:prstGeom prst="rect">
              <a:avLst/>
            </a:prstGeom>
          </p:spPr>
          <p:txBody>
            <a:bodyPr wrap="square">
              <a:spAutoFit/>
            </a:bodyPr>
            <a:lstStyle/>
            <a:p>
              <a:pPr>
                <a:lnSpc>
                  <a:spcPct val="130000"/>
                </a:lnSpc>
              </a:pPr>
              <a:r>
                <a:rPr lang="en-US" altLang="zh-CN" sz="1400" dirty="0" smtClean="0"/>
                <a:t>[</a:t>
              </a:r>
              <a:r>
                <a:rPr lang="en-US" altLang="zh-CN" sz="1400" dirty="0"/>
                <a:t>1]Hall, S. R.. Retail advertising and selling. McGraw-Hill. 1924</a:t>
              </a:r>
            </a:p>
            <a:p>
              <a:pPr>
                <a:lnSpc>
                  <a:spcPct val="130000"/>
                </a:lnSpc>
              </a:pPr>
              <a:r>
                <a:rPr lang="en-US" altLang="zh-CN" sz="1400" dirty="0"/>
                <a:t>[2]</a:t>
              </a:r>
              <a:r>
                <a:rPr lang="zh-CN" altLang="en-US" sz="1400" dirty="0"/>
                <a:t>王淑娟</a:t>
              </a:r>
              <a:r>
                <a:rPr lang="en-US" altLang="zh-CN" sz="1400" dirty="0"/>
                <a:t>. AISAS </a:t>
              </a:r>
              <a:r>
                <a:rPr lang="zh-CN" altLang="en-US" sz="1400" dirty="0"/>
                <a:t>模式下的广告创意新趋势</a:t>
              </a:r>
              <a:r>
                <a:rPr lang="en-US" altLang="zh-CN" sz="1400" dirty="0"/>
                <a:t>[J].</a:t>
              </a:r>
              <a:r>
                <a:rPr lang="zh-CN" altLang="en-US" sz="1400" dirty="0"/>
                <a:t>新闻界</a:t>
              </a:r>
              <a:r>
                <a:rPr lang="en-US" altLang="zh-CN" sz="1400" dirty="0"/>
                <a:t>,2010(4)</a:t>
              </a:r>
              <a:r>
                <a:rPr lang="zh-CN" altLang="en-US" sz="1400" dirty="0"/>
                <a:t>：</a:t>
              </a:r>
              <a:r>
                <a:rPr lang="en-US" altLang="zh-CN" sz="1400" dirty="0"/>
                <a:t>7-10</a:t>
              </a:r>
            </a:p>
            <a:p>
              <a:pPr>
                <a:lnSpc>
                  <a:spcPct val="130000"/>
                </a:lnSpc>
              </a:pPr>
              <a:r>
                <a:rPr lang="en-US" altLang="zh-CN" sz="1400" dirty="0"/>
                <a:t>[3]</a:t>
              </a:r>
              <a:r>
                <a:rPr lang="zh-CN" altLang="en-US" sz="1400" dirty="0"/>
                <a:t>李斌</a:t>
              </a:r>
              <a:r>
                <a:rPr lang="en-US" altLang="zh-CN" sz="1400" dirty="0"/>
                <a:t>. </a:t>
              </a:r>
              <a:r>
                <a:rPr lang="zh-CN" altLang="en-US" sz="1400" dirty="0"/>
                <a:t>徐富明</a:t>
              </a:r>
              <a:r>
                <a:rPr lang="en-US" altLang="zh-CN" sz="1400" dirty="0"/>
                <a:t>. </a:t>
              </a:r>
              <a:r>
                <a:rPr lang="zh-CN" altLang="en-US" sz="1400" dirty="0"/>
                <a:t>王伟</a:t>
              </a:r>
              <a:r>
                <a:rPr lang="en-US" altLang="zh-CN" sz="1400" dirty="0"/>
                <a:t>. </a:t>
              </a:r>
              <a:r>
                <a:rPr lang="zh-CN" altLang="en-US" sz="1400" dirty="0"/>
                <a:t>龚梦园</a:t>
              </a:r>
              <a:r>
                <a:rPr lang="en-US" altLang="zh-CN" sz="1400" dirty="0"/>
                <a:t>. </a:t>
              </a:r>
              <a:r>
                <a:rPr lang="zh-CN" altLang="en-US" sz="1400" dirty="0"/>
                <a:t>锚定效应的研究范式</a:t>
              </a:r>
              <a:r>
                <a:rPr lang="en-US" altLang="zh-CN" sz="1400" dirty="0"/>
                <a:t>_</a:t>
              </a:r>
              <a:r>
                <a:rPr lang="zh-CN" altLang="en-US" sz="1400" dirty="0"/>
                <a:t>理论模型及应用启示</a:t>
              </a:r>
              <a:r>
                <a:rPr lang="en-US" altLang="zh-CN" sz="1400" dirty="0"/>
                <a:t>[J]. </a:t>
              </a:r>
              <a:r>
                <a:rPr lang="zh-CN" altLang="en-US" sz="1400" dirty="0"/>
                <a:t>应用心理学，</a:t>
              </a:r>
              <a:r>
                <a:rPr lang="en-US" altLang="zh-CN" sz="1400" dirty="0"/>
                <a:t>2008</a:t>
              </a:r>
              <a:r>
                <a:rPr lang="zh-CN" altLang="en-US" sz="1400" dirty="0"/>
                <a:t>，</a:t>
              </a:r>
              <a:r>
                <a:rPr lang="en-US" altLang="zh-CN" sz="1400" dirty="0"/>
                <a:t>14</a:t>
              </a:r>
              <a:r>
                <a:rPr lang="zh-CN" altLang="en-US" sz="1400" dirty="0"/>
                <a:t>（</a:t>
              </a:r>
              <a:r>
                <a:rPr lang="en-US" altLang="zh-CN" sz="1400" dirty="0"/>
                <a:t>3</a:t>
              </a:r>
              <a:r>
                <a:rPr lang="zh-CN" altLang="en-US" sz="1400" dirty="0"/>
                <a:t>）：</a:t>
              </a:r>
              <a:r>
                <a:rPr lang="en-US" altLang="zh-CN" sz="1400" dirty="0"/>
                <a:t>269-275.</a:t>
              </a:r>
            </a:p>
            <a:p>
              <a:pPr>
                <a:lnSpc>
                  <a:spcPct val="130000"/>
                </a:lnSpc>
              </a:pPr>
              <a:r>
                <a:rPr lang="en-US" altLang="zh-CN" sz="1400" dirty="0" smtClean="0"/>
                <a:t>[</a:t>
              </a:r>
              <a:r>
                <a:rPr lang="en-US" altLang="zh-CN" sz="1400" dirty="0"/>
                <a:t>4]Jiang Y, Coulter R, </a:t>
              </a:r>
              <a:r>
                <a:rPr lang="en-US" altLang="zh-CN" sz="1400" dirty="0" err="1"/>
                <a:t>Ratneshwar</a:t>
              </a:r>
              <a:r>
                <a:rPr lang="en-US" altLang="zh-CN" sz="1400" dirty="0"/>
                <a:t> S. Consumption decisions involving goal tradeoffs: The impact of one choice on another[J], Advances in Consumer Research, 2005, 32 (1) : 206</a:t>
              </a:r>
              <a:r>
                <a:rPr lang="zh-CN" altLang="en-US" sz="1400" dirty="0"/>
                <a:t>～</a:t>
              </a:r>
              <a:r>
                <a:rPr lang="en-US" altLang="zh-CN" sz="1400" dirty="0"/>
                <a:t>211</a:t>
              </a:r>
            </a:p>
            <a:p>
              <a:pPr>
                <a:lnSpc>
                  <a:spcPct val="130000"/>
                </a:lnSpc>
              </a:pPr>
              <a:r>
                <a:rPr lang="en-US" altLang="zh-CN" sz="1400" dirty="0"/>
                <a:t>[5] </a:t>
              </a:r>
              <a:r>
                <a:rPr lang="zh-CN" altLang="en-US" sz="1400" dirty="0"/>
                <a:t>郭国庆</a:t>
              </a:r>
              <a:r>
                <a:rPr lang="en-US" altLang="zh-CN" sz="1400" dirty="0"/>
                <a:t>,</a:t>
              </a:r>
              <a:r>
                <a:rPr lang="zh-CN" altLang="en-US" sz="1400" dirty="0"/>
                <a:t>张中科</a:t>
              </a:r>
              <a:r>
                <a:rPr lang="en-US" altLang="zh-CN" sz="1400" dirty="0"/>
                <a:t>.</a:t>
              </a:r>
              <a:r>
                <a:rPr lang="zh-CN" altLang="en-US" sz="1400" dirty="0"/>
                <a:t>陈凯</a:t>
              </a:r>
              <a:r>
                <a:rPr lang="en-US" altLang="zh-CN" sz="1400" dirty="0"/>
                <a:t>.</a:t>
              </a:r>
              <a:r>
                <a:rPr lang="zh-CN" altLang="en-US" sz="1400" dirty="0"/>
                <a:t>汪晓凡</a:t>
              </a:r>
              <a:r>
                <a:rPr lang="en-US" altLang="zh-CN" sz="1400" dirty="0"/>
                <a:t>. </a:t>
              </a:r>
              <a:r>
                <a:rPr lang="zh-CN" altLang="en-US" sz="1400" dirty="0"/>
                <a:t>口碑传播对消费者品牌转换意愿的影响</a:t>
              </a:r>
              <a:r>
                <a:rPr lang="en-US" altLang="zh-CN" sz="1400" dirty="0"/>
                <a:t>_</a:t>
              </a:r>
              <a:r>
                <a:rPr lang="zh-CN" altLang="en-US" sz="1400" dirty="0"/>
                <a:t>主观规范的中介效应研究</a:t>
              </a:r>
              <a:r>
                <a:rPr lang="en-US" altLang="zh-CN" sz="1400" dirty="0"/>
                <a:t>. </a:t>
              </a:r>
              <a:r>
                <a:rPr lang="zh-CN" altLang="en-US" sz="1400" dirty="0"/>
                <a:t>管理评论</a:t>
              </a:r>
              <a:r>
                <a:rPr lang="en-US" altLang="zh-CN" sz="1400" dirty="0"/>
                <a:t>, 2010. 22(12): 62-69</a:t>
              </a:r>
            </a:p>
            <a:p>
              <a:pPr>
                <a:lnSpc>
                  <a:spcPct val="130000"/>
                </a:lnSpc>
              </a:pPr>
              <a:r>
                <a:rPr lang="en-US" altLang="zh-CN" sz="1400" dirty="0"/>
                <a:t>[6]Bansal, </a:t>
              </a:r>
              <a:r>
                <a:rPr lang="en-US" altLang="zh-CN" sz="1400" dirty="0" err="1"/>
                <a:t>Harvis</a:t>
              </a:r>
              <a:r>
                <a:rPr lang="en-US" altLang="zh-CN" sz="1400" dirty="0"/>
                <a:t> S., Peter A. </a:t>
              </a:r>
              <a:r>
                <a:rPr lang="en-US" altLang="zh-CN" sz="1400" dirty="0" err="1"/>
                <a:t>Voyer</a:t>
              </a:r>
              <a:r>
                <a:rPr lang="en-US" altLang="zh-CN" sz="1400" dirty="0"/>
                <a:t>. World-of-mouth Processes Within a Services Purchase Decision Context [J]. Journal of Service Research, 2000,3(2):166-177</a:t>
              </a:r>
            </a:p>
            <a:p>
              <a:pPr>
                <a:lnSpc>
                  <a:spcPct val="130000"/>
                </a:lnSpc>
              </a:pPr>
              <a:r>
                <a:rPr lang="en-US" altLang="zh-CN" sz="1400" dirty="0"/>
                <a:t>[7]Bone, Paula Fitzgerald. Word-of-Mouth Effects on Short-term and Long-term Product Judgments [J]. Journal of Business Research, 1995, 32(3):213-223]</a:t>
              </a:r>
            </a:p>
            <a:p>
              <a:pPr>
                <a:lnSpc>
                  <a:spcPct val="130000"/>
                </a:lnSpc>
              </a:pPr>
              <a:r>
                <a:rPr lang="en-US" altLang="zh-CN" sz="1400" dirty="0"/>
                <a:t>[8] </a:t>
              </a:r>
              <a:r>
                <a:rPr lang="en-US" altLang="zh-CN" sz="1400" dirty="0" err="1"/>
                <a:t>Bristor</a:t>
              </a:r>
              <a:r>
                <a:rPr lang="en-US" altLang="zh-CN" sz="1400" dirty="0"/>
                <a:t>, Julia M. Enhanced Explanations of Word of Mouth Communications: The Power of Relationships [J]. Research in Consumer Behavior, 1990, 4:51-83</a:t>
              </a:r>
            </a:p>
            <a:p>
              <a:pPr>
                <a:lnSpc>
                  <a:spcPct val="130000"/>
                </a:lnSpc>
              </a:pPr>
              <a:r>
                <a:rPr lang="en-US" altLang="zh-CN" sz="1400" dirty="0"/>
                <a:t>[9] Brown, Jacqueline J., Peter H. </a:t>
              </a:r>
              <a:r>
                <a:rPr lang="en-US" altLang="zh-CN" sz="1400" dirty="0" err="1"/>
                <a:t>Reingen</a:t>
              </a:r>
              <a:r>
                <a:rPr lang="en-US" altLang="zh-CN" sz="1400" dirty="0"/>
                <a:t>. Social Ties and Word-of-Mouth Referral Behavior [J]. Journal of Consumer Research, 1987, 14(3):350-362</a:t>
              </a:r>
            </a:p>
            <a:p>
              <a:pPr>
                <a:lnSpc>
                  <a:spcPct val="130000"/>
                </a:lnSpc>
              </a:pPr>
              <a:r>
                <a:rPr lang="en-US" altLang="zh-CN" sz="1400" dirty="0"/>
                <a:t>[10] Yang, K. S. Social Orientation and Individual Modernity among Chinese Students in Taiwan [J]. Journal of Social Psychology, 1981,113(2):159-170</a:t>
              </a:r>
            </a:p>
            <a:p>
              <a:pPr>
                <a:lnSpc>
                  <a:spcPct val="130000"/>
                </a:lnSpc>
              </a:pPr>
              <a:r>
                <a:rPr lang="en-US" altLang="zh-CN" sz="1400" dirty="0"/>
                <a:t>[11] </a:t>
              </a:r>
              <a:r>
                <a:rPr lang="en-US" altLang="zh-CN" sz="1400" dirty="0" err="1"/>
                <a:t>Yau</a:t>
              </a:r>
              <a:r>
                <a:rPr lang="en-US" altLang="zh-CN" sz="1400" dirty="0"/>
                <a:t>, O. H. M.. Chinese Cultural Values: Their Dimensions and Marketing Implication [J]. European Journal of Marketing, 1988,22 (5):44-57</a:t>
              </a:r>
            </a:p>
          </p:txBody>
        </p:sp>
        <p:sp>
          <p:nvSpPr>
            <p:cNvPr id="3" name="矩形 2"/>
            <p:cNvSpPr/>
            <p:nvPr/>
          </p:nvSpPr>
          <p:spPr>
            <a:xfrm>
              <a:off x="320994" y="763759"/>
              <a:ext cx="1415772" cy="461665"/>
            </a:xfrm>
            <a:prstGeom prst="rect">
              <a:avLst/>
            </a:prstGeom>
          </p:spPr>
          <p:txBody>
            <a:bodyPr wrap="none">
              <a:spAutoFit/>
            </a:bodyPr>
            <a:lstStyle/>
            <a:p>
              <a:r>
                <a:rPr lang="zh-CN" altLang="en-US" sz="2400" b="1" dirty="0">
                  <a:solidFill>
                    <a:schemeClr val="accent5"/>
                  </a:solidFill>
                </a:rPr>
                <a:t>参考文献</a:t>
              </a:r>
            </a:p>
          </p:txBody>
        </p:sp>
        <p:cxnSp>
          <p:nvCxnSpPr>
            <p:cNvPr id="5" name="直接箭头连接符 4"/>
            <p:cNvCxnSpPr/>
            <p:nvPr/>
          </p:nvCxnSpPr>
          <p:spPr>
            <a:xfrm>
              <a:off x="457200" y="1344706"/>
              <a:ext cx="0" cy="4867835"/>
            </a:xfrm>
            <a:prstGeom prst="straightConnector1">
              <a:avLst/>
            </a:prstGeom>
            <a:ln w="12700">
              <a:solidFill>
                <a:schemeClr val="accent5">
                  <a:lumMod val="60000"/>
                  <a:lumOff val="4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59817739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734343" y="7860853"/>
            <a:ext cx="6723315" cy="1510686"/>
            <a:chOff x="615821" y="2493420"/>
            <a:chExt cx="6723315" cy="1510686"/>
          </a:xfrm>
        </p:grpSpPr>
        <p:sp>
          <p:nvSpPr>
            <p:cNvPr id="2" name="文本框 1"/>
            <p:cNvSpPr txBox="1"/>
            <p:nvPr/>
          </p:nvSpPr>
          <p:spPr>
            <a:xfrm>
              <a:off x="615821" y="2493420"/>
              <a:ext cx="6723315" cy="646331"/>
            </a:xfrm>
            <a:prstGeom prst="rect">
              <a:avLst/>
            </a:prstGeom>
            <a:noFill/>
          </p:spPr>
          <p:txBody>
            <a:bodyPr wrap="none" rtlCol="0">
              <a:spAutoFit/>
            </a:bodyPr>
            <a:lstStyle/>
            <a:p>
              <a:r>
                <a:rPr lang="zh-CN" altLang="en-US" sz="3600" dirty="0" smtClean="0">
                  <a:solidFill>
                    <a:schemeClr val="accent1"/>
                  </a:solidFill>
                  <a:latin typeface="+mj-ea"/>
                  <a:ea typeface="+mj-ea"/>
                </a:rPr>
                <a:t>基于</a:t>
              </a:r>
              <a:r>
                <a:rPr lang="en-US" altLang="zh-CN" sz="3600" dirty="0" smtClean="0">
                  <a:solidFill>
                    <a:schemeClr val="accent1"/>
                  </a:solidFill>
                  <a:latin typeface="+mj-ea"/>
                  <a:ea typeface="+mj-ea"/>
                </a:rPr>
                <a:t>AISAS</a:t>
              </a:r>
              <a:r>
                <a:rPr lang="zh-CN" altLang="en-US" sz="3600" dirty="0" smtClean="0">
                  <a:solidFill>
                    <a:schemeClr val="accent1"/>
                  </a:solidFill>
                  <a:latin typeface="+mj-ea"/>
                  <a:ea typeface="+mj-ea"/>
                </a:rPr>
                <a:t>模型的小米案例分析</a:t>
              </a:r>
              <a:endParaRPr lang="en-US" altLang="zh-CN" sz="3600" dirty="0" smtClean="0">
                <a:solidFill>
                  <a:schemeClr val="accent1"/>
                </a:solidFill>
                <a:latin typeface="+mj-ea"/>
                <a:ea typeface="+mj-ea"/>
              </a:endParaRPr>
            </a:p>
          </p:txBody>
        </p:sp>
        <p:sp>
          <p:nvSpPr>
            <p:cNvPr id="3" name="文本框 2"/>
            <p:cNvSpPr txBox="1"/>
            <p:nvPr/>
          </p:nvSpPr>
          <p:spPr>
            <a:xfrm>
              <a:off x="2673275" y="3603996"/>
              <a:ext cx="2608406" cy="400110"/>
            </a:xfrm>
            <a:prstGeom prst="rect">
              <a:avLst/>
            </a:prstGeom>
            <a:noFill/>
          </p:spPr>
          <p:txBody>
            <a:bodyPr wrap="none" rtlCol="0">
              <a:spAutoFit/>
            </a:bodyPr>
            <a:lstStyle/>
            <a:p>
              <a:r>
                <a:rPr lang="zh-CN" altLang="en-US" sz="2000" b="1" dirty="0"/>
                <a:t>李</a:t>
              </a:r>
              <a:r>
                <a:rPr lang="zh-CN" altLang="en-US" sz="2000" b="1" dirty="0" smtClean="0"/>
                <a:t>欣  张文璇  蒋志超</a:t>
              </a:r>
              <a:endParaRPr lang="zh-CN" altLang="en-US" sz="2000" b="1" dirty="0"/>
            </a:p>
          </p:txBody>
        </p:sp>
        <p:grpSp>
          <p:nvGrpSpPr>
            <p:cNvPr id="4" name="组合 3"/>
            <p:cNvGrpSpPr/>
            <p:nvPr/>
          </p:nvGrpSpPr>
          <p:grpSpPr>
            <a:xfrm>
              <a:off x="3110503" y="3169514"/>
              <a:ext cx="1733951" cy="369332"/>
              <a:chOff x="3026300" y="3169514"/>
              <a:chExt cx="1733951" cy="369332"/>
            </a:xfrm>
          </p:grpSpPr>
          <p:sp>
            <p:nvSpPr>
              <p:cNvPr id="5" name="圆角矩形 4"/>
              <p:cNvSpPr/>
              <p:nvPr/>
            </p:nvSpPr>
            <p:spPr>
              <a:xfrm>
                <a:off x="3026300" y="3193612"/>
                <a:ext cx="1660849" cy="32316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055938" y="3169514"/>
                <a:ext cx="1704313" cy="369332"/>
              </a:xfrm>
              <a:prstGeom prst="rect">
                <a:avLst/>
              </a:prstGeom>
              <a:noFill/>
            </p:spPr>
            <p:txBody>
              <a:bodyPr wrap="none" rtlCol="0">
                <a:spAutoFit/>
              </a:bodyPr>
              <a:lstStyle/>
              <a:p>
                <a:r>
                  <a:rPr lang="en-US" altLang="zh-CN" dirty="0" smtClean="0">
                    <a:solidFill>
                      <a:schemeClr val="bg1"/>
                    </a:solidFill>
                  </a:rPr>
                  <a:t>Presented by</a:t>
                </a:r>
                <a:endParaRPr lang="zh-CN" altLang="en-US" dirty="0">
                  <a:solidFill>
                    <a:schemeClr val="bg1"/>
                  </a:solidFill>
                </a:endParaRPr>
              </a:p>
            </p:txBody>
          </p:sp>
        </p:grpSp>
      </p:grpSp>
      <p:grpSp>
        <p:nvGrpSpPr>
          <p:cNvPr id="10" name="组合 9"/>
          <p:cNvGrpSpPr/>
          <p:nvPr/>
        </p:nvGrpSpPr>
        <p:grpSpPr>
          <a:xfrm>
            <a:off x="2983723" y="2007726"/>
            <a:ext cx="6224555" cy="2707128"/>
            <a:chOff x="2983723" y="1678613"/>
            <a:chExt cx="6224555" cy="2707128"/>
          </a:xfrm>
        </p:grpSpPr>
        <p:pic>
          <p:nvPicPr>
            <p:cNvPr id="8" name="图片 7"/>
            <p:cNvPicPr>
              <a:picLocks noChangeAspect="1"/>
            </p:cNvPicPr>
            <p:nvPr/>
          </p:nvPicPr>
          <p:blipFill rotWithShape="1">
            <a:blip r:embed="rId2" cstate="print">
              <a:duotone>
                <a:prstClr val="black"/>
                <a:schemeClr val="accent5">
                  <a:tint val="45000"/>
                  <a:satMod val="400000"/>
                </a:schemeClr>
              </a:duotone>
            </a:blip>
            <a:srcRect t="12071"/>
            <a:stretch/>
          </p:blipFill>
          <p:spPr>
            <a:xfrm>
              <a:off x="2983723" y="1678613"/>
              <a:ext cx="6224555" cy="2707128"/>
            </a:xfrm>
            <a:prstGeom prst="rect">
              <a:avLst/>
            </a:prstGeom>
          </p:spPr>
        </p:pic>
        <p:pic>
          <p:nvPicPr>
            <p:cNvPr id="9" name="图片 8"/>
            <p:cNvPicPr>
              <a:picLocks noChangeAspect="1"/>
            </p:cNvPicPr>
            <p:nvPr/>
          </p:nvPicPr>
          <p:blipFill rotWithShape="1">
            <a:blip r:embed="rId3" cstate="print">
              <a:grayscl/>
            </a:blip>
            <a:srcRect b="55960"/>
            <a:stretch/>
          </p:blipFill>
          <p:spPr>
            <a:xfrm>
              <a:off x="3786431" y="3395422"/>
              <a:ext cx="4619138" cy="495773"/>
            </a:xfrm>
            <a:prstGeom prst="rect">
              <a:avLst/>
            </a:prstGeom>
          </p:spPr>
        </p:pic>
      </p:grpSp>
      <p:sp>
        <p:nvSpPr>
          <p:cNvPr id="11" name="TextBox 10"/>
          <p:cNvSpPr txBox="1"/>
          <p:nvPr/>
        </p:nvSpPr>
        <p:spPr>
          <a:xfrm>
            <a:off x="4192399" y="12001500"/>
            <a:ext cx="3734099" cy="369332"/>
          </a:xfrm>
          <a:prstGeom prst="rect">
            <a:avLst/>
          </a:prstGeom>
          <a:noFill/>
        </p:spPr>
        <p:txBody>
          <a:bodyPr wrap="none" rtlCol="0">
            <a:spAutoFit/>
          </a:bodyPr>
          <a:lstStyle/>
          <a:p>
            <a:r>
              <a:rPr lang="en-US" altLang="zh-CN" dirty="0" smtClean="0">
                <a:hlinkClick r:id="rId4"/>
              </a:rPr>
              <a:t>www.51pptmoban.com</a:t>
            </a:r>
            <a:r>
              <a:rPr lang="en-US" altLang="zh-CN" dirty="0" smtClean="0"/>
              <a:t> </a:t>
            </a:r>
            <a:r>
              <a:rPr lang="zh-CN" altLang="en-US" dirty="0"/>
              <a:t>搜集整理</a:t>
            </a:r>
          </a:p>
        </p:txBody>
      </p:sp>
    </p:spTree>
    <p:extLst>
      <p:ext uri="{BB962C8B-B14F-4D97-AF65-F5344CB8AC3E}">
        <p14:creationId xmlns:p14="http://schemas.microsoft.com/office/powerpoint/2010/main" xmlns="" val="423757301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468923" y="1590088"/>
            <a:ext cx="11254154" cy="3677824"/>
            <a:chOff x="342900" y="1911347"/>
            <a:chExt cx="11254154" cy="3677824"/>
          </a:xfrm>
        </p:grpSpPr>
        <p:sp>
          <p:nvSpPr>
            <p:cNvPr id="7" name="矩形 6"/>
            <p:cNvSpPr/>
            <p:nvPr/>
          </p:nvSpPr>
          <p:spPr>
            <a:xfrm>
              <a:off x="342900" y="1911348"/>
              <a:ext cx="10944225" cy="367782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301670" y="2245574"/>
              <a:ext cx="3775393" cy="653705"/>
            </a:xfrm>
            <a:prstGeom prst="rect">
              <a:avLst/>
            </a:prstGeom>
          </p:spPr>
          <p:txBody>
            <a:bodyPr wrap="none">
              <a:spAutoFit/>
            </a:bodyPr>
            <a:lstStyle/>
            <a:p>
              <a:pPr>
                <a:lnSpc>
                  <a:spcPct val="90000"/>
                </a:lnSpc>
                <a:spcBef>
                  <a:spcPct val="0"/>
                </a:spcBef>
              </a:pPr>
              <a:r>
                <a:rPr lang="zh-CN" altLang="en-US" sz="4000" dirty="0">
                  <a:solidFill>
                    <a:schemeClr val="accent5"/>
                  </a:solidFill>
                  <a:latin typeface="+mj-lt"/>
                  <a:ea typeface="+mj-ea"/>
                  <a:cs typeface="+mj-cs"/>
                </a:rPr>
                <a:t>消费者行为变化</a:t>
              </a:r>
            </a:p>
          </p:txBody>
        </p:sp>
        <p:sp>
          <p:nvSpPr>
            <p:cNvPr id="5" name="矩形 4"/>
            <p:cNvSpPr/>
            <p:nvPr/>
          </p:nvSpPr>
          <p:spPr>
            <a:xfrm>
              <a:off x="3319462" y="2982342"/>
              <a:ext cx="8277592" cy="2346283"/>
            </a:xfrm>
            <a:prstGeom prst="rect">
              <a:avLst/>
            </a:prstGeom>
          </p:spPr>
          <p:txBody>
            <a:bodyPr wrap="square">
              <a:spAutoFit/>
            </a:bodyPr>
            <a:lstStyle/>
            <a:p>
              <a:pPr marL="285750" indent="-285750">
                <a:lnSpc>
                  <a:spcPct val="150000"/>
                </a:lnSpc>
                <a:buFont typeface="Wingdings" panose="05000000000000000000" pitchFamily="2" charset="2"/>
                <a:buChar char="n"/>
              </a:pPr>
              <a:r>
                <a:rPr lang="zh-CN" altLang="en-US" sz="2000" dirty="0"/>
                <a:t>走出盲目消费阶段，开始了较为</a:t>
              </a:r>
              <a:r>
                <a:rPr lang="zh-CN" altLang="en-US" sz="2000" dirty="0">
                  <a:solidFill>
                    <a:schemeClr val="accent5"/>
                  </a:solidFill>
                </a:rPr>
                <a:t>成熟</a:t>
              </a:r>
              <a:r>
                <a:rPr lang="zh-CN" altLang="en-US" sz="2000" dirty="0"/>
                <a:t>的</a:t>
              </a:r>
              <a:r>
                <a:rPr lang="zh-CN" altLang="en-US" sz="2000" dirty="0">
                  <a:solidFill>
                    <a:schemeClr val="accent5"/>
                  </a:solidFill>
                </a:rPr>
                <a:t>理性</a:t>
              </a:r>
              <a:r>
                <a:rPr lang="zh-CN" altLang="en-US" sz="2000" dirty="0"/>
                <a:t>消费阶段；</a:t>
              </a:r>
              <a:endParaRPr lang="en-US" altLang="zh-CN" sz="2000" dirty="0"/>
            </a:p>
            <a:p>
              <a:pPr marL="285750" indent="-285750">
                <a:lnSpc>
                  <a:spcPct val="150000"/>
                </a:lnSpc>
                <a:buFont typeface="Wingdings" panose="05000000000000000000" pitchFamily="2" charset="2"/>
                <a:buChar char="n"/>
              </a:pPr>
              <a:r>
                <a:rPr lang="zh-CN" altLang="en-US" sz="2000" dirty="0"/>
                <a:t>面临的选择日益多样化，消费决策也日益理性化；</a:t>
              </a:r>
              <a:endParaRPr lang="en-US" altLang="zh-CN" sz="2000" dirty="0"/>
            </a:p>
            <a:p>
              <a:pPr marL="285750" indent="-285750">
                <a:lnSpc>
                  <a:spcPct val="150000"/>
                </a:lnSpc>
                <a:buFont typeface="Wingdings" panose="05000000000000000000" pitchFamily="2" charset="2"/>
                <a:buChar char="n"/>
              </a:pPr>
              <a:r>
                <a:rPr lang="zh-CN" altLang="en-US" sz="2000" dirty="0"/>
                <a:t>自我价值认识提高，购买决策的</a:t>
              </a:r>
              <a:r>
                <a:rPr lang="zh-CN" altLang="en-US" sz="2000" dirty="0">
                  <a:solidFill>
                    <a:schemeClr val="accent5"/>
                  </a:solidFill>
                </a:rPr>
                <a:t>自主性</a:t>
              </a:r>
              <a:r>
                <a:rPr lang="zh-CN" altLang="en-US" sz="2000" dirty="0"/>
                <a:t>更强；</a:t>
              </a:r>
              <a:endParaRPr lang="en-US" altLang="zh-CN" sz="2000" dirty="0"/>
            </a:p>
            <a:p>
              <a:pPr marL="285750" indent="-285750">
                <a:lnSpc>
                  <a:spcPct val="150000"/>
                </a:lnSpc>
                <a:buFont typeface="Wingdings" panose="05000000000000000000" pitchFamily="2" charset="2"/>
                <a:buChar char="n"/>
              </a:pPr>
              <a:r>
                <a:rPr lang="zh-CN" altLang="en-US" sz="2000" dirty="0"/>
                <a:t>购买</a:t>
              </a:r>
              <a:r>
                <a:rPr lang="zh-CN" altLang="en-US" sz="2000" dirty="0">
                  <a:solidFill>
                    <a:schemeClr val="accent5"/>
                  </a:solidFill>
                </a:rPr>
                <a:t>自主决策意愿</a:t>
              </a:r>
              <a:r>
                <a:rPr lang="zh-CN" altLang="en-US" sz="2000" dirty="0"/>
                <a:t>也更加强烈；</a:t>
              </a:r>
              <a:endParaRPr lang="en-US" altLang="zh-CN" sz="2000" dirty="0"/>
            </a:p>
            <a:p>
              <a:pPr marL="285750" indent="-285750">
                <a:lnSpc>
                  <a:spcPct val="150000"/>
                </a:lnSpc>
                <a:buFont typeface="Wingdings" panose="05000000000000000000" pitchFamily="2" charset="2"/>
                <a:buChar char="n"/>
              </a:pPr>
              <a:r>
                <a:rPr lang="zh-CN" altLang="en-US" sz="2000" dirty="0"/>
                <a:t>自我表达欲望更强，更注重实时联系与</a:t>
              </a:r>
              <a:r>
                <a:rPr lang="zh-CN" altLang="en-US" sz="2000" dirty="0">
                  <a:solidFill>
                    <a:schemeClr val="accent5"/>
                  </a:solidFill>
                </a:rPr>
                <a:t>信息分享</a:t>
              </a:r>
              <a:r>
                <a:rPr lang="zh-CN" altLang="en-US" sz="2000" dirty="0"/>
                <a:t>。</a:t>
              </a:r>
            </a:p>
          </p:txBody>
        </p:sp>
        <p:pic>
          <p:nvPicPr>
            <p:cNvPr id="6" name="图片 5"/>
            <p:cNvPicPr>
              <a:picLocks noChangeAspect="1"/>
            </p:cNvPicPr>
            <p:nvPr/>
          </p:nvPicPr>
          <p:blipFill>
            <a:blip r:embed="rId2" cstate="print"/>
            <a:stretch>
              <a:fillRect/>
            </a:stretch>
          </p:blipFill>
          <p:spPr>
            <a:xfrm>
              <a:off x="567883" y="1911347"/>
              <a:ext cx="2403917" cy="3604116"/>
            </a:xfrm>
            <a:prstGeom prst="rect">
              <a:avLst/>
            </a:prstGeom>
          </p:spPr>
        </p:pic>
        <p:cxnSp>
          <p:nvCxnSpPr>
            <p:cNvPr id="9" name="直接连接符 8"/>
            <p:cNvCxnSpPr/>
            <p:nvPr/>
          </p:nvCxnSpPr>
          <p:spPr>
            <a:xfrm>
              <a:off x="3429000" y="2899279"/>
              <a:ext cx="377862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3670985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56897" y="596622"/>
            <a:ext cx="10878206" cy="5664755"/>
            <a:chOff x="709449" y="596622"/>
            <a:chExt cx="10878206" cy="5664755"/>
          </a:xfrm>
        </p:grpSpPr>
        <p:pic>
          <p:nvPicPr>
            <p:cNvPr id="4" name="图片 3"/>
            <p:cNvPicPr>
              <a:picLocks noChangeAspect="1"/>
            </p:cNvPicPr>
            <p:nvPr/>
          </p:nvPicPr>
          <p:blipFill rotWithShape="1">
            <a:blip r:embed="rId2" cstate="print"/>
            <a:srcRect l="67655"/>
            <a:stretch/>
          </p:blipFill>
          <p:spPr>
            <a:xfrm>
              <a:off x="709449" y="596622"/>
              <a:ext cx="2443007" cy="5664755"/>
            </a:xfrm>
            <a:prstGeom prst="rect">
              <a:avLst/>
            </a:prstGeom>
          </p:spPr>
        </p:pic>
        <p:sp>
          <p:nvSpPr>
            <p:cNvPr id="5" name="矩形 4"/>
            <p:cNvSpPr/>
            <p:nvPr/>
          </p:nvSpPr>
          <p:spPr>
            <a:xfrm>
              <a:off x="2664373" y="1686911"/>
              <a:ext cx="8923282" cy="335805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729336" y="2259104"/>
            <a:ext cx="1210588" cy="707886"/>
          </a:xfrm>
          <a:prstGeom prst="rect">
            <a:avLst/>
          </a:prstGeom>
          <a:noFill/>
        </p:spPr>
        <p:txBody>
          <a:bodyPr wrap="none" rtlCol="0">
            <a:spAutoFit/>
          </a:bodyPr>
          <a:lstStyle/>
          <a:p>
            <a:r>
              <a:rPr lang="zh-CN" altLang="en-US" sz="4000" dirty="0">
                <a:solidFill>
                  <a:schemeClr val="bg1"/>
                </a:solidFill>
                <a:latin typeface="+mj-ea"/>
                <a:ea typeface="+mj-ea"/>
              </a:rPr>
              <a:t>目录</a:t>
            </a:r>
          </a:p>
        </p:txBody>
      </p:sp>
      <p:cxnSp>
        <p:nvCxnSpPr>
          <p:cNvPr id="9" name="直接连接符 8"/>
          <p:cNvCxnSpPr/>
          <p:nvPr/>
        </p:nvCxnSpPr>
        <p:spPr>
          <a:xfrm>
            <a:off x="2885091" y="2981193"/>
            <a:ext cx="813500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2819745" y="3248059"/>
            <a:ext cx="1752019" cy="884978"/>
            <a:chOff x="2819745" y="2857534"/>
            <a:chExt cx="1752019" cy="884978"/>
          </a:xfrm>
        </p:grpSpPr>
        <p:sp>
          <p:nvSpPr>
            <p:cNvPr id="10" name="文本框 9"/>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1</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12" name="直接连接符 11"/>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3155992" y="3280847"/>
              <a:ext cx="1415772" cy="461665"/>
            </a:xfrm>
            <a:prstGeom prst="rect">
              <a:avLst/>
            </a:prstGeom>
            <a:noFill/>
          </p:spPr>
          <p:txBody>
            <a:bodyPr wrap="none" rtlCol="0">
              <a:spAutoFit/>
            </a:bodyPr>
            <a:lstStyle/>
            <a:p>
              <a:r>
                <a:rPr lang="zh-CN" altLang="en-US" sz="2400" dirty="0">
                  <a:solidFill>
                    <a:schemeClr val="bg1"/>
                  </a:solidFill>
                </a:rPr>
                <a:t>理论提出</a:t>
              </a:r>
            </a:p>
          </p:txBody>
        </p:sp>
      </p:grpSp>
      <p:grpSp>
        <p:nvGrpSpPr>
          <p:cNvPr id="27" name="组合 26"/>
          <p:cNvGrpSpPr/>
          <p:nvPr/>
        </p:nvGrpSpPr>
        <p:grpSpPr>
          <a:xfrm>
            <a:off x="4757522" y="3248059"/>
            <a:ext cx="2117388" cy="884978"/>
            <a:chOff x="4774669" y="2857534"/>
            <a:chExt cx="2117388" cy="884978"/>
          </a:xfrm>
        </p:grpSpPr>
        <p:grpSp>
          <p:nvGrpSpPr>
            <p:cNvPr id="16" name="组合 15"/>
            <p:cNvGrpSpPr/>
            <p:nvPr/>
          </p:nvGrpSpPr>
          <p:grpSpPr>
            <a:xfrm>
              <a:off x="4774669" y="2857534"/>
              <a:ext cx="697444" cy="884978"/>
              <a:chOff x="2707744" y="2857534"/>
              <a:chExt cx="697444" cy="884978"/>
            </a:xfrm>
          </p:grpSpPr>
          <p:sp>
            <p:nvSpPr>
              <p:cNvPr id="17" name="文本框 16"/>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2</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18" name="直接连接符 17"/>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bg1"/>
                  </a:solidFill>
                </a:endParaRPr>
              </a:p>
            </p:txBody>
          </p:sp>
        </p:grpSp>
        <p:sp>
          <p:nvSpPr>
            <p:cNvPr id="20" name="文本框 19"/>
            <p:cNvSpPr txBox="1"/>
            <p:nvPr/>
          </p:nvSpPr>
          <p:spPr>
            <a:xfrm>
              <a:off x="5213392" y="3280847"/>
              <a:ext cx="1678665" cy="461665"/>
            </a:xfrm>
            <a:prstGeom prst="rect">
              <a:avLst/>
            </a:prstGeom>
            <a:noFill/>
          </p:spPr>
          <p:txBody>
            <a:bodyPr wrap="none" rtlCol="0">
              <a:spAutoFit/>
            </a:bodyPr>
            <a:lstStyle/>
            <a:p>
              <a:r>
                <a:rPr lang="en-US" altLang="zh-CN" sz="2400" dirty="0" smtClean="0">
                  <a:solidFill>
                    <a:schemeClr val="bg1"/>
                  </a:solidFill>
                </a:rPr>
                <a:t>AISAS</a:t>
              </a:r>
              <a:r>
                <a:rPr lang="zh-CN" altLang="en-US" sz="2400" dirty="0" smtClean="0">
                  <a:solidFill>
                    <a:schemeClr val="bg1"/>
                  </a:solidFill>
                </a:rPr>
                <a:t>分析</a:t>
              </a:r>
              <a:endParaRPr lang="en-US" altLang="zh-CN" sz="2400" dirty="0">
                <a:solidFill>
                  <a:schemeClr val="bg1"/>
                </a:solidFill>
              </a:endParaRPr>
            </a:p>
          </p:txBody>
        </p:sp>
      </p:grpSp>
      <p:grpSp>
        <p:nvGrpSpPr>
          <p:cNvPr id="28" name="组合 27"/>
          <p:cNvGrpSpPr/>
          <p:nvPr/>
        </p:nvGrpSpPr>
        <p:grpSpPr>
          <a:xfrm>
            <a:off x="7060669" y="3248059"/>
            <a:ext cx="1238942" cy="884978"/>
            <a:chOff x="7060669" y="2857534"/>
            <a:chExt cx="1238942" cy="884978"/>
          </a:xfrm>
        </p:grpSpPr>
        <p:grpSp>
          <p:nvGrpSpPr>
            <p:cNvPr id="21" name="组合 20"/>
            <p:cNvGrpSpPr/>
            <p:nvPr/>
          </p:nvGrpSpPr>
          <p:grpSpPr>
            <a:xfrm>
              <a:off x="7060669" y="2857534"/>
              <a:ext cx="697444" cy="884978"/>
              <a:chOff x="2707744" y="2857534"/>
              <a:chExt cx="697444" cy="884978"/>
            </a:xfrm>
          </p:grpSpPr>
          <p:sp>
            <p:nvSpPr>
              <p:cNvPr id="22" name="文本框 21"/>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3</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23" name="直接连接符 22"/>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bg1"/>
                  </a:solidFill>
                </a:endParaRPr>
              </a:p>
            </p:txBody>
          </p:sp>
        </p:grpSp>
        <p:sp>
          <p:nvSpPr>
            <p:cNvPr id="25" name="文本框 24"/>
            <p:cNvSpPr txBox="1"/>
            <p:nvPr/>
          </p:nvSpPr>
          <p:spPr>
            <a:xfrm>
              <a:off x="7499392" y="3280847"/>
              <a:ext cx="800219" cy="461665"/>
            </a:xfrm>
            <a:prstGeom prst="rect">
              <a:avLst/>
            </a:prstGeom>
            <a:noFill/>
          </p:spPr>
          <p:txBody>
            <a:bodyPr wrap="none" rtlCol="0">
              <a:spAutoFit/>
            </a:bodyPr>
            <a:lstStyle/>
            <a:p>
              <a:r>
                <a:rPr lang="zh-CN" altLang="en-US" sz="2400" dirty="0">
                  <a:solidFill>
                    <a:schemeClr val="bg1"/>
                  </a:solidFill>
                </a:rPr>
                <a:t>讨论</a:t>
              </a:r>
              <a:endParaRPr lang="en-US" altLang="zh-CN" sz="2400" dirty="0">
                <a:solidFill>
                  <a:schemeClr val="bg1"/>
                </a:solidFill>
              </a:endParaRPr>
            </a:p>
          </p:txBody>
        </p:sp>
      </p:grpSp>
    </p:spTree>
    <p:extLst>
      <p:ext uri="{BB962C8B-B14F-4D97-AF65-F5344CB8AC3E}">
        <p14:creationId xmlns:p14="http://schemas.microsoft.com/office/powerpoint/2010/main" xmlns="" val="219531729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56897" y="596622"/>
            <a:ext cx="10878206" cy="5664755"/>
            <a:chOff x="709449" y="596622"/>
            <a:chExt cx="10878206" cy="5664755"/>
          </a:xfrm>
        </p:grpSpPr>
        <p:pic>
          <p:nvPicPr>
            <p:cNvPr id="4" name="图片 3"/>
            <p:cNvPicPr>
              <a:picLocks noChangeAspect="1"/>
            </p:cNvPicPr>
            <p:nvPr/>
          </p:nvPicPr>
          <p:blipFill rotWithShape="1">
            <a:blip r:embed="rId2" cstate="print"/>
            <a:srcRect l="67655"/>
            <a:stretch/>
          </p:blipFill>
          <p:spPr>
            <a:xfrm>
              <a:off x="709449" y="596622"/>
              <a:ext cx="2443007" cy="5664755"/>
            </a:xfrm>
            <a:prstGeom prst="rect">
              <a:avLst/>
            </a:prstGeom>
          </p:spPr>
        </p:pic>
        <p:sp>
          <p:nvSpPr>
            <p:cNvPr id="5" name="矩形 4"/>
            <p:cNvSpPr/>
            <p:nvPr/>
          </p:nvSpPr>
          <p:spPr>
            <a:xfrm>
              <a:off x="2664373" y="1686911"/>
              <a:ext cx="8923282" cy="335805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2729336" y="2259104"/>
            <a:ext cx="2236510" cy="707886"/>
          </a:xfrm>
          <a:prstGeom prst="rect">
            <a:avLst/>
          </a:prstGeom>
          <a:noFill/>
        </p:spPr>
        <p:txBody>
          <a:bodyPr wrap="none" rtlCol="0">
            <a:spAutoFit/>
          </a:bodyPr>
          <a:lstStyle/>
          <a:p>
            <a:r>
              <a:rPr lang="zh-CN" altLang="en-US" sz="4000" dirty="0">
                <a:solidFill>
                  <a:schemeClr val="bg1"/>
                </a:solidFill>
                <a:latin typeface="+mj-ea"/>
                <a:ea typeface="+mj-ea"/>
              </a:rPr>
              <a:t>理论提出</a:t>
            </a:r>
          </a:p>
        </p:txBody>
      </p:sp>
      <p:cxnSp>
        <p:nvCxnSpPr>
          <p:cNvPr id="9" name="直接连接符 8"/>
          <p:cNvCxnSpPr/>
          <p:nvPr/>
        </p:nvCxnSpPr>
        <p:spPr>
          <a:xfrm>
            <a:off x="2885091" y="2981193"/>
            <a:ext cx="813500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2819745" y="3248059"/>
            <a:ext cx="2014912" cy="884978"/>
            <a:chOff x="2819745" y="2857534"/>
            <a:chExt cx="2014912" cy="884978"/>
          </a:xfrm>
        </p:grpSpPr>
        <p:sp>
          <p:nvSpPr>
            <p:cNvPr id="10" name="文本框 9"/>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1</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12" name="直接连接符 11"/>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3155992" y="3280847"/>
              <a:ext cx="1678665" cy="461665"/>
            </a:xfrm>
            <a:prstGeom prst="rect">
              <a:avLst/>
            </a:prstGeom>
            <a:noFill/>
          </p:spPr>
          <p:txBody>
            <a:bodyPr wrap="none" rtlCol="0">
              <a:spAutoFit/>
            </a:bodyPr>
            <a:lstStyle/>
            <a:p>
              <a:r>
                <a:rPr lang="en-US" altLang="zh-CN" sz="2400" dirty="0" smtClean="0">
                  <a:solidFill>
                    <a:schemeClr val="bg1"/>
                  </a:solidFill>
                </a:rPr>
                <a:t>AISAS</a:t>
              </a:r>
              <a:r>
                <a:rPr lang="zh-CN" altLang="en-US" sz="2400" dirty="0" smtClean="0">
                  <a:solidFill>
                    <a:schemeClr val="bg1"/>
                  </a:solidFill>
                </a:rPr>
                <a:t>模型</a:t>
              </a:r>
              <a:endParaRPr lang="zh-CN" altLang="en-US" sz="2400" dirty="0">
                <a:solidFill>
                  <a:schemeClr val="bg1"/>
                </a:solidFill>
              </a:endParaRPr>
            </a:p>
          </p:txBody>
        </p:sp>
      </p:grpSp>
      <p:grpSp>
        <p:nvGrpSpPr>
          <p:cNvPr id="27" name="组合 26"/>
          <p:cNvGrpSpPr/>
          <p:nvPr/>
        </p:nvGrpSpPr>
        <p:grpSpPr>
          <a:xfrm>
            <a:off x="4888508" y="3248059"/>
            <a:ext cx="1854495" cy="884978"/>
            <a:chOff x="4774669" y="2857534"/>
            <a:chExt cx="1854495" cy="884978"/>
          </a:xfrm>
        </p:grpSpPr>
        <p:grpSp>
          <p:nvGrpSpPr>
            <p:cNvPr id="16" name="组合 15"/>
            <p:cNvGrpSpPr/>
            <p:nvPr/>
          </p:nvGrpSpPr>
          <p:grpSpPr>
            <a:xfrm>
              <a:off x="4774669" y="2857534"/>
              <a:ext cx="697444" cy="884978"/>
              <a:chOff x="2707744" y="2857534"/>
              <a:chExt cx="697444" cy="884978"/>
            </a:xfrm>
          </p:grpSpPr>
          <p:sp>
            <p:nvSpPr>
              <p:cNvPr id="17" name="文本框 16"/>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2</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18" name="直接连接符 17"/>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bg1"/>
                  </a:solidFill>
                </a:endParaRPr>
              </a:p>
            </p:txBody>
          </p:sp>
        </p:grpSp>
        <p:sp>
          <p:nvSpPr>
            <p:cNvPr id="20" name="文本框 19"/>
            <p:cNvSpPr txBox="1"/>
            <p:nvPr/>
          </p:nvSpPr>
          <p:spPr>
            <a:xfrm>
              <a:off x="5213392" y="3280847"/>
              <a:ext cx="1415772" cy="461665"/>
            </a:xfrm>
            <a:prstGeom prst="rect">
              <a:avLst/>
            </a:prstGeom>
            <a:noFill/>
          </p:spPr>
          <p:txBody>
            <a:bodyPr wrap="none" rtlCol="0">
              <a:spAutoFit/>
            </a:bodyPr>
            <a:lstStyle/>
            <a:p>
              <a:r>
                <a:rPr lang="zh-CN" altLang="en-US" sz="2400" dirty="0">
                  <a:solidFill>
                    <a:schemeClr val="bg1"/>
                  </a:solidFill>
                </a:rPr>
                <a:t>锚定效应</a:t>
              </a:r>
              <a:endParaRPr lang="en-US" altLang="zh-CN" sz="2400" dirty="0">
                <a:solidFill>
                  <a:schemeClr val="bg1"/>
                </a:solidFill>
              </a:endParaRPr>
            </a:p>
          </p:txBody>
        </p:sp>
      </p:grpSp>
      <p:grpSp>
        <p:nvGrpSpPr>
          <p:cNvPr id="28" name="组合 27"/>
          <p:cNvGrpSpPr/>
          <p:nvPr/>
        </p:nvGrpSpPr>
        <p:grpSpPr>
          <a:xfrm>
            <a:off x="6796854" y="3248059"/>
            <a:ext cx="1854495" cy="884978"/>
            <a:chOff x="7060669" y="2857534"/>
            <a:chExt cx="1854495" cy="884978"/>
          </a:xfrm>
        </p:grpSpPr>
        <p:grpSp>
          <p:nvGrpSpPr>
            <p:cNvPr id="21" name="组合 20"/>
            <p:cNvGrpSpPr/>
            <p:nvPr/>
          </p:nvGrpSpPr>
          <p:grpSpPr>
            <a:xfrm>
              <a:off x="7060669" y="2857534"/>
              <a:ext cx="697444" cy="884978"/>
              <a:chOff x="2707744" y="2857534"/>
              <a:chExt cx="697444" cy="884978"/>
            </a:xfrm>
          </p:grpSpPr>
          <p:sp>
            <p:nvSpPr>
              <p:cNvPr id="22" name="文本框 21"/>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3</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23" name="直接连接符 22"/>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bg1"/>
                  </a:solidFill>
                </a:endParaRPr>
              </a:p>
            </p:txBody>
          </p:sp>
        </p:grpSp>
        <p:sp>
          <p:nvSpPr>
            <p:cNvPr id="25" name="文本框 24"/>
            <p:cNvSpPr txBox="1"/>
            <p:nvPr/>
          </p:nvSpPr>
          <p:spPr>
            <a:xfrm>
              <a:off x="7499392" y="3280847"/>
              <a:ext cx="1415772" cy="461665"/>
            </a:xfrm>
            <a:prstGeom prst="rect">
              <a:avLst/>
            </a:prstGeom>
            <a:noFill/>
          </p:spPr>
          <p:txBody>
            <a:bodyPr wrap="none" rtlCol="0">
              <a:spAutoFit/>
            </a:bodyPr>
            <a:lstStyle/>
            <a:p>
              <a:r>
                <a:rPr lang="zh-CN" altLang="en-US" sz="2400" dirty="0">
                  <a:solidFill>
                    <a:schemeClr val="bg1"/>
                  </a:solidFill>
                </a:rPr>
                <a:t>口碑传播</a:t>
              </a:r>
              <a:endParaRPr lang="en-US" altLang="zh-CN" sz="2400" dirty="0">
                <a:solidFill>
                  <a:schemeClr val="bg1"/>
                </a:solidFill>
              </a:endParaRPr>
            </a:p>
          </p:txBody>
        </p:sp>
      </p:grpSp>
    </p:spTree>
    <p:extLst>
      <p:ext uri="{BB962C8B-B14F-4D97-AF65-F5344CB8AC3E}">
        <p14:creationId xmlns:p14="http://schemas.microsoft.com/office/powerpoint/2010/main" xmlns="" val="3104176508"/>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4969" y="150445"/>
            <a:ext cx="11642061" cy="10194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74969" y="241927"/>
            <a:ext cx="11642061" cy="793496"/>
          </a:xfrm>
          <a:prstGeom prst="rect">
            <a:avLst/>
          </a:prstGeom>
          <a:solidFill>
            <a:srgbClr val="4D9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402967" y="284732"/>
            <a:ext cx="2236510" cy="707886"/>
          </a:xfrm>
          <a:prstGeom prst="rect">
            <a:avLst/>
          </a:prstGeom>
          <a:noFill/>
        </p:spPr>
        <p:txBody>
          <a:bodyPr wrap="none" rtlCol="0">
            <a:spAutoFit/>
          </a:bodyPr>
          <a:lstStyle/>
          <a:p>
            <a:r>
              <a:rPr lang="zh-CN" altLang="en-US" sz="4000" dirty="0" smtClean="0">
                <a:solidFill>
                  <a:schemeClr val="bg1"/>
                </a:solidFill>
                <a:latin typeface="+mj-ea"/>
                <a:ea typeface="+mj-ea"/>
              </a:rPr>
              <a:t>理论提出</a:t>
            </a:r>
            <a:endParaRPr lang="zh-CN" altLang="en-US" sz="4000" dirty="0">
              <a:solidFill>
                <a:schemeClr val="bg1"/>
              </a:solidFill>
              <a:latin typeface="+mj-ea"/>
              <a:ea typeface="+mj-ea"/>
            </a:endParaRPr>
          </a:p>
        </p:txBody>
      </p:sp>
      <p:grpSp>
        <p:nvGrpSpPr>
          <p:cNvPr id="33" name="组合 32"/>
          <p:cNvGrpSpPr/>
          <p:nvPr/>
        </p:nvGrpSpPr>
        <p:grpSpPr>
          <a:xfrm>
            <a:off x="2819745" y="139093"/>
            <a:ext cx="2014912" cy="884978"/>
            <a:chOff x="2819745" y="2857534"/>
            <a:chExt cx="2014912" cy="884978"/>
          </a:xfrm>
        </p:grpSpPr>
        <p:sp>
          <p:nvSpPr>
            <p:cNvPr id="34" name="文本框 33"/>
            <p:cNvSpPr txBox="1"/>
            <p:nvPr/>
          </p:nvSpPr>
          <p:spPr>
            <a:xfrm>
              <a:off x="2819745" y="2857534"/>
              <a:ext cx="514885" cy="769441"/>
            </a:xfrm>
            <a:prstGeom prst="rect">
              <a:avLst/>
            </a:prstGeom>
            <a:noFill/>
          </p:spPr>
          <p:txBody>
            <a:bodyPr wrap="none" rtlCol="0">
              <a:spAutoFit/>
            </a:bodyPr>
            <a:lstStyle/>
            <a:p>
              <a:r>
                <a:rPr lang="en-US" altLang="zh-CN" sz="4400" dirty="0" smtClean="0">
                  <a:solidFill>
                    <a:schemeClr val="bg1"/>
                  </a:solidFill>
                  <a:latin typeface="华文细黑" panose="02010600040101010101" pitchFamily="2" charset="-122"/>
                  <a:ea typeface="华文细黑" panose="02010600040101010101" pitchFamily="2" charset="-122"/>
                </a:rPr>
                <a:t>1</a:t>
              </a:r>
              <a:endParaRPr lang="zh-CN" altLang="en-US" sz="4400" dirty="0">
                <a:solidFill>
                  <a:schemeClr val="bg1"/>
                </a:solidFill>
                <a:latin typeface="华文细黑" panose="02010600040101010101" pitchFamily="2" charset="-122"/>
                <a:ea typeface="华文细黑" panose="02010600040101010101" pitchFamily="2" charset="-122"/>
              </a:endParaRPr>
            </a:p>
          </p:txBody>
        </p:sp>
        <p:cxnSp>
          <p:nvCxnSpPr>
            <p:cNvPr id="35" name="直接连接符 34"/>
            <p:cNvCxnSpPr/>
            <p:nvPr/>
          </p:nvCxnSpPr>
          <p:spPr>
            <a:xfrm flipH="1">
              <a:off x="2916623" y="3050381"/>
              <a:ext cx="488565" cy="63874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3155992" y="3280847"/>
              <a:ext cx="1678665" cy="461665"/>
            </a:xfrm>
            <a:prstGeom prst="rect">
              <a:avLst/>
            </a:prstGeom>
            <a:noFill/>
          </p:spPr>
          <p:txBody>
            <a:bodyPr wrap="none" rtlCol="0">
              <a:spAutoFit/>
            </a:bodyPr>
            <a:lstStyle/>
            <a:p>
              <a:r>
                <a:rPr lang="en-US" altLang="zh-CN" sz="2400" dirty="0" smtClean="0">
                  <a:solidFill>
                    <a:schemeClr val="bg1"/>
                  </a:solidFill>
                </a:rPr>
                <a:t>AISAS</a:t>
              </a:r>
              <a:r>
                <a:rPr lang="zh-CN" altLang="en-US" sz="2400" dirty="0" smtClean="0">
                  <a:solidFill>
                    <a:schemeClr val="bg1"/>
                  </a:solidFill>
                </a:rPr>
                <a:t>模型</a:t>
              </a:r>
              <a:endParaRPr lang="zh-CN" altLang="en-US" sz="2400" dirty="0">
                <a:solidFill>
                  <a:schemeClr val="bg1"/>
                </a:solidFill>
              </a:endParaRPr>
            </a:p>
          </p:txBody>
        </p:sp>
      </p:grpSp>
      <p:grpSp>
        <p:nvGrpSpPr>
          <p:cNvPr id="37" name="组合 36"/>
          <p:cNvGrpSpPr/>
          <p:nvPr/>
        </p:nvGrpSpPr>
        <p:grpSpPr>
          <a:xfrm>
            <a:off x="4888508" y="139093"/>
            <a:ext cx="1854495" cy="884978"/>
            <a:chOff x="4774669" y="2857534"/>
            <a:chExt cx="1854495" cy="884978"/>
          </a:xfrm>
        </p:grpSpPr>
        <p:grpSp>
          <p:nvGrpSpPr>
            <p:cNvPr id="38" name="组合 37"/>
            <p:cNvGrpSpPr/>
            <p:nvPr/>
          </p:nvGrpSpPr>
          <p:grpSpPr>
            <a:xfrm>
              <a:off x="4774669" y="2857534"/>
              <a:ext cx="697444" cy="884978"/>
              <a:chOff x="2707744" y="2857534"/>
              <a:chExt cx="697444" cy="884978"/>
            </a:xfrm>
          </p:grpSpPr>
          <p:sp>
            <p:nvSpPr>
              <p:cNvPr id="40" name="文本框 39"/>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2</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41" name="直接连接符 40"/>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39" name="文本框 38"/>
            <p:cNvSpPr txBox="1"/>
            <p:nvPr/>
          </p:nvSpPr>
          <p:spPr>
            <a:xfrm>
              <a:off x="5213392" y="3280847"/>
              <a:ext cx="1415772" cy="461665"/>
            </a:xfrm>
            <a:prstGeom prst="rect">
              <a:avLst/>
            </a:prstGeom>
            <a:noFill/>
          </p:spPr>
          <p:txBody>
            <a:bodyPr wrap="none" rtlCol="0">
              <a:spAutoFit/>
            </a:bodyPr>
            <a:lstStyle/>
            <a:p>
              <a:r>
                <a:rPr lang="zh-CN" altLang="en-US" sz="2400" dirty="0">
                  <a:solidFill>
                    <a:schemeClr val="accent1">
                      <a:lumMod val="75000"/>
                    </a:schemeClr>
                  </a:solidFill>
                </a:rPr>
                <a:t>锚定效应</a:t>
              </a:r>
              <a:endParaRPr lang="en-US" altLang="zh-CN" sz="2400" dirty="0">
                <a:solidFill>
                  <a:schemeClr val="accent1">
                    <a:lumMod val="75000"/>
                  </a:schemeClr>
                </a:solidFill>
              </a:endParaRPr>
            </a:p>
          </p:txBody>
        </p:sp>
      </p:grpSp>
      <p:grpSp>
        <p:nvGrpSpPr>
          <p:cNvPr id="43" name="组合 42"/>
          <p:cNvGrpSpPr/>
          <p:nvPr/>
        </p:nvGrpSpPr>
        <p:grpSpPr>
          <a:xfrm>
            <a:off x="6796854" y="139093"/>
            <a:ext cx="1854495" cy="884978"/>
            <a:chOff x="7060669" y="2857534"/>
            <a:chExt cx="1854495" cy="884978"/>
          </a:xfrm>
        </p:grpSpPr>
        <p:grpSp>
          <p:nvGrpSpPr>
            <p:cNvPr id="44" name="组合 43"/>
            <p:cNvGrpSpPr/>
            <p:nvPr/>
          </p:nvGrpSpPr>
          <p:grpSpPr>
            <a:xfrm>
              <a:off x="7060669" y="2857534"/>
              <a:ext cx="697444" cy="884978"/>
              <a:chOff x="2707744" y="2857534"/>
              <a:chExt cx="697444" cy="884978"/>
            </a:xfrm>
          </p:grpSpPr>
          <p:sp>
            <p:nvSpPr>
              <p:cNvPr id="46" name="文本框 45"/>
              <p:cNvSpPr txBox="1"/>
              <p:nvPr/>
            </p:nvSpPr>
            <p:spPr>
              <a:xfrm>
                <a:off x="2707744" y="2857534"/>
                <a:ext cx="514885" cy="769441"/>
              </a:xfrm>
              <a:prstGeom prst="rect">
                <a:avLst/>
              </a:prstGeom>
              <a:noFill/>
            </p:spPr>
            <p:txBody>
              <a:bodyPr wrap="none" rtlCol="0">
                <a:spAutoFit/>
              </a:bodyPr>
              <a:lstStyle/>
              <a:p>
                <a:r>
                  <a:rPr lang="en-US" altLang="zh-CN" sz="4400" dirty="0" smtClean="0">
                    <a:solidFill>
                      <a:schemeClr val="accent1">
                        <a:lumMod val="75000"/>
                      </a:schemeClr>
                    </a:solidFill>
                    <a:latin typeface="华文细黑" panose="02010600040101010101" pitchFamily="2" charset="-122"/>
                    <a:ea typeface="华文细黑" panose="02010600040101010101" pitchFamily="2" charset="-122"/>
                  </a:rPr>
                  <a:t>3</a:t>
                </a:r>
                <a:endParaRPr lang="zh-CN" altLang="en-US" sz="4400" dirty="0">
                  <a:solidFill>
                    <a:schemeClr val="accent1">
                      <a:lumMod val="75000"/>
                    </a:schemeClr>
                  </a:solidFill>
                  <a:latin typeface="华文细黑" panose="02010600040101010101" pitchFamily="2" charset="-122"/>
                  <a:ea typeface="华文细黑" panose="02010600040101010101" pitchFamily="2" charset="-122"/>
                </a:endParaRPr>
              </a:p>
            </p:txBody>
          </p:sp>
          <p:cxnSp>
            <p:nvCxnSpPr>
              <p:cNvPr id="47" name="直接连接符 46"/>
              <p:cNvCxnSpPr/>
              <p:nvPr/>
            </p:nvCxnSpPr>
            <p:spPr>
              <a:xfrm flipH="1">
                <a:off x="2916623" y="3050381"/>
                <a:ext cx="488565" cy="638748"/>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3155992" y="3280847"/>
                <a:ext cx="184731" cy="461665"/>
              </a:xfrm>
              <a:prstGeom prst="rect">
                <a:avLst/>
              </a:prstGeom>
              <a:noFill/>
            </p:spPr>
            <p:txBody>
              <a:bodyPr wrap="none" rtlCol="0">
                <a:spAutoFit/>
              </a:bodyPr>
              <a:lstStyle/>
              <a:p>
                <a:endParaRPr lang="zh-CN" altLang="en-US" sz="2400" dirty="0">
                  <a:solidFill>
                    <a:schemeClr val="accent1">
                      <a:lumMod val="75000"/>
                    </a:schemeClr>
                  </a:solidFill>
                </a:endParaRPr>
              </a:p>
            </p:txBody>
          </p:sp>
        </p:grpSp>
        <p:sp>
          <p:nvSpPr>
            <p:cNvPr id="45" name="文本框 44"/>
            <p:cNvSpPr txBox="1"/>
            <p:nvPr/>
          </p:nvSpPr>
          <p:spPr>
            <a:xfrm>
              <a:off x="7499392" y="3280847"/>
              <a:ext cx="1415772" cy="461665"/>
            </a:xfrm>
            <a:prstGeom prst="rect">
              <a:avLst/>
            </a:prstGeom>
            <a:noFill/>
          </p:spPr>
          <p:txBody>
            <a:bodyPr wrap="none" rtlCol="0">
              <a:spAutoFit/>
            </a:bodyPr>
            <a:lstStyle/>
            <a:p>
              <a:r>
                <a:rPr lang="zh-CN" altLang="en-US" sz="2400" dirty="0">
                  <a:solidFill>
                    <a:schemeClr val="accent1">
                      <a:lumMod val="75000"/>
                    </a:schemeClr>
                  </a:solidFill>
                </a:rPr>
                <a:t>口碑传播</a:t>
              </a:r>
              <a:endParaRPr lang="en-US" altLang="zh-CN" sz="2400" dirty="0">
                <a:solidFill>
                  <a:schemeClr val="accent1">
                    <a:lumMod val="75000"/>
                  </a:schemeClr>
                </a:solidFill>
              </a:endParaRPr>
            </a:p>
          </p:txBody>
        </p:sp>
      </p:grpSp>
      <p:sp>
        <p:nvSpPr>
          <p:cNvPr id="50" name="AutoShape 10"/>
          <p:cNvSpPr>
            <a:spLocks noChangeArrowheads="1"/>
          </p:cNvSpPr>
          <p:nvPr/>
        </p:nvSpPr>
        <p:spPr bwMode="auto">
          <a:xfrm>
            <a:off x="4802703" y="2537949"/>
            <a:ext cx="182562" cy="227013"/>
          </a:xfrm>
          <a:prstGeom prst="rightArrow">
            <a:avLst>
              <a:gd name="adj1" fmla="val 100000"/>
              <a:gd name="adj2" fmla="val 100000"/>
            </a:avLst>
          </a:prstGeom>
          <a:solidFill>
            <a:schemeClr val="bg1">
              <a:lumMod val="75000"/>
            </a:schemeClr>
          </a:solidFill>
          <a:ln>
            <a:noFill/>
          </a:ln>
        </p:spPr>
        <p:txBody>
          <a:bodyPr wrap="none" lIns="130046" tIns="65023" rIns="130046" bIns="65023"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ja-JP" altLang="en-US"/>
          </a:p>
        </p:txBody>
      </p:sp>
      <p:sp>
        <p:nvSpPr>
          <p:cNvPr id="51" name="AutoShape 11"/>
          <p:cNvSpPr>
            <a:spLocks noChangeArrowheads="1"/>
          </p:cNvSpPr>
          <p:nvPr/>
        </p:nvSpPr>
        <p:spPr bwMode="auto">
          <a:xfrm>
            <a:off x="6310828" y="2537949"/>
            <a:ext cx="184150" cy="227013"/>
          </a:xfrm>
          <a:prstGeom prst="rightArrow">
            <a:avLst>
              <a:gd name="adj1" fmla="val 100000"/>
              <a:gd name="adj2" fmla="val 100000"/>
            </a:avLst>
          </a:prstGeom>
          <a:solidFill>
            <a:schemeClr val="bg1">
              <a:lumMod val="75000"/>
            </a:schemeClr>
          </a:solidFill>
          <a:ln>
            <a:noFill/>
          </a:ln>
        </p:spPr>
        <p:txBody>
          <a:bodyPr wrap="none" lIns="130046" tIns="65023" rIns="130046" bIns="65023" anchor="ctr"/>
          <a:lstStyle/>
          <a:p>
            <a:pPr algn="ctr"/>
            <a:endParaRPr lang="ja-JP" altLang="en-US">
              <a:latin typeface="Arial" panose="020B0604020202020204" pitchFamily="34" charset="0"/>
              <a:ea typeface="宋体" panose="02010600030101010101" pitchFamily="2" charset="-122"/>
            </a:endParaRPr>
          </a:p>
        </p:txBody>
      </p:sp>
      <p:sp>
        <p:nvSpPr>
          <p:cNvPr id="52" name="AutoShape 12"/>
          <p:cNvSpPr>
            <a:spLocks noChangeArrowheads="1"/>
          </p:cNvSpPr>
          <p:nvPr/>
        </p:nvSpPr>
        <p:spPr bwMode="auto">
          <a:xfrm>
            <a:off x="7820540" y="2537949"/>
            <a:ext cx="182563" cy="227013"/>
          </a:xfrm>
          <a:prstGeom prst="rightArrow">
            <a:avLst>
              <a:gd name="adj1" fmla="val 100000"/>
              <a:gd name="adj2" fmla="val 100000"/>
            </a:avLst>
          </a:prstGeom>
          <a:solidFill>
            <a:schemeClr val="bg1">
              <a:lumMod val="75000"/>
            </a:schemeClr>
          </a:solidFill>
          <a:ln>
            <a:noFill/>
          </a:ln>
        </p:spPr>
        <p:txBody>
          <a:bodyPr wrap="none" lIns="130046" tIns="65023" rIns="130046" bIns="65023" anchor="ctr"/>
          <a:lstStyle/>
          <a:p>
            <a:pPr algn="ctr"/>
            <a:endParaRPr lang="ja-JP" altLang="en-US">
              <a:latin typeface="Arial" panose="020B0604020202020204" pitchFamily="34" charset="0"/>
              <a:ea typeface="宋体" panose="02010600030101010101" pitchFamily="2" charset="-122"/>
            </a:endParaRPr>
          </a:p>
        </p:txBody>
      </p:sp>
      <p:sp>
        <p:nvSpPr>
          <p:cNvPr id="53" name="AutoShape 13"/>
          <p:cNvSpPr>
            <a:spLocks noChangeArrowheads="1"/>
          </p:cNvSpPr>
          <p:nvPr/>
        </p:nvSpPr>
        <p:spPr bwMode="auto">
          <a:xfrm>
            <a:off x="9330253" y="2537949"/>
            <a:ext cx="184150" cy="227013"/>
          </a:xfrm>
          <a:prstGeom prst="rightArrow">
            <a:avLst>
              <a:gd name="adj1" fmla="val 100000"/>
              <a:gd name="adj2" fmla="val 100000"/>
            </a:avLst>
          </a:prstGeom>
          <a:solidFill>
            <a:schemeClr val="bg1">
              <a:lumMod val="75000"/>
            </a:schemeClr>
          </a:solidFill>
          <a:ln>
            <a:noFill/>
          </a:ln>
        </p:spPr>
        <p:txBody>
          <a:bodyPr wrap="none" lIns="130046" tIns="65023" rIns="130046" bIns="65023" anchor="ctr"/>
          <a:lstStyle/>
          <a:p>
            <a:pPr algn="ctr"/>
            <a:endParaRPr lang="ja-JP" altLang="en-US">
              <a:latin typeface="Arial" panose="020B0604020202020204" pitchFamily="34" charset="0"/>
              <a:ea typeface="宋体" panose="02010600030101010101" pitchFamily="2" charset="-122"/>
            </a:endParaRPr>
          </a:p>
        </p:txBody>
      </p:sp>
      <p:sp>
        <p:nvSpPr>
          <p:cNvPr id="54" name="Oval 15"/>
          <p:cNvSpPr>
            <a:spLocks noChangeArrowheads="1"/>
          </p:cNvSpPr>
          <p:nvPr/>
        </p:nvSpPr>
        <p:spPr bwMode="auto">
          <a:xfrm>
            <a:off x="3621603" y="2131549"/>
            <a:ext cx="1039812" cy="1038225"/>
          </a:xfrm>
          <a:prstGeom prst="ellipse">
            <a:avLst/>
          </a:prstGeom>
          <a:ln/>
        </p:spPr>
        <p:style>
          <a:lnRef idx="2">
            <a:schemeClr val="accent3"/>
          </a:lnRef>
          <a:fillRef idx="1">
            <a:schemeClr val="lt1"/>
          </a:fillRef>
          <a:effectRef idx="0">
            <a:schemeClr val="accent3"/>
          </a:effectRef>
          <a:fontRef idx="minor">
            <a:schemeClr val="dk1"/>
          </a:fontRef>
        </p:style>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sz="5700" dirty="0">
                <a:solidFill>
                  <a:schemeClr val="bg1"/>
                </a:solidFill>
                <a:latin typeface="Insignia LT Std" pitchFamily="2" charset="0"/>
                <a:ea typeface="ヒラギノ明朝 Pro W3" pitchFamily="4" charset="-128"/>
                <a:sym typeface="ヒラギノ明朝 Pro W3" pitchFamily="4" charset="-128"/>
              </a:rPr>
              <a:t>A</a:t>
            </a:r>
          </a:p>
        </p:txBody>
      </p:sp>
      <p:sp>
        <p:nvSpPr>
          <p:cNvPr id="55" name="Text Box 16"/>
          <p:cNvSpPr txBox="1">
            <a:spLocks noChangeArrowheads="1"/>
          </p:cNvSpPr>
          <p:nvPr/>
        </p:nvSpPr>
        <p:spPr bwMode="auto">
          <a:xfrm>
            <a:off x="3631128" y="3209462"/>
            <a:ext cx="1038225"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sz="2800" dirty="0">
                <a:solidFill>
                  <a:schemeClr val="bg1">
                    <a:lumMod val="65000"/>
                  </a:schemeClr>
                </a:solidFill>
                <a:latin typeface="Calibri" panose="020F0502020204030204" pitchFamily="34" charset="0"/>
              </a:rPr>
              <a:t>Attention</a:t>
            </a:r>
          </a:p>
        </p:txBody>
      </p:sp>
      <p:sp>
        <p:nvSpPr>
          <p:cNvPr id="56" name="Oval 18"/>
          <p:cNvSpPr>
            <a:spLocks noChangeArrowheads="1"/>
          </p:cNvSpPr>
          <p:nvPr/>
        </p:nvSpPr>
        <p:spPr bwMode="auto">
          <a:xfrm>
            <a:off x="5129728" y="2131549"/>
            <a:ext cx="1038225" cy="1038225"/>
          </a:xfrm>
          <a:prstGeom prst="ellipse">
            <a:avLst/>
          </a:prstGeom>
          <a:ln/>
        </p:spPr>
        <p:style>
          <a:lnRef idx="2">
            <a:schemeClr val="accent3"/>
          </a:lnRef>
          <a:fillRef idx="1">
            <a:schemeClr val="lt1"/>
          </a:fillRef>
          <a:effectRef idx="0">
            <a:schemeClr val="accent3"/>
          </a:effectRef>
          <a:fontRef idx="minor">
            <a:schemeClr val="dk1"/>
          </a:fontRef>
        </p:style>
        <p:txBody>
          <a:bodyPr wrap="none" anchor="ctr"/>
          <a:lstStyle/>
          <a:p>
            <a:pPr algn="ctr"/>
            <a:endParaRPr lang="en-US" sz="5700" dirty="0">
              <a:solidFill>
                <a:schemeClr val="bg1"/>
              </a:solidFill>
              <a:latin typeface="Insignia LT Std" pitchFamily="2" charset="0"/>
              <a:ea typeface="ヒラギノ明朝 Pro W3" pitchFamily="4" charset="-128"/>
            </a:endParaRPr>
          </a:p>
        </p:txBody>
      </p:sp>
      <p:sp>
        <p:nvSpPr>
          <p:cNvPr id="57" name="Text Box 19"/>
          <p:cNvSpPr txBox="1">
            <a:spLocks noChangeArrowheads="1"/>
          </p:cNvSpPr>
          <p:nvPr/>
        </p:nvSpPr>
        <p:spPr bwMode="auto">
          <a:xfrm>
            <a:off x="5148778" y="3209462"/>
            <a:ext cx="1038225"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defPPr>
              <a:defRPr lang="zh-CN"/>
            </a:defPPr>
            <a:lvl1pPr algn="ctr">
              <a:defRPr sz="2800">
                <a:solidFill>
                  <a:schemeClr val="bg1">
                    <a:lumMod val="65000"/>
                  </a:schemeClr>
                </a:solidFill>
                <a:latin typeface="Calibri" panose="020F0502020204030204" pitchFamily="34" charset="0"/>
                <a:ea typeface="宋体" panose="02010600030101010101" pitchFamily="2" charset="-122"/>
              </a:defRPr>
            </a:lvl1pPr>
            <a:lvl2pPr marL="742950" indent="-285750">
              <a:defRPr>
                <a:latin typeface="Arial" panose="020B0604020202020204" pitchFamily="34" charset="0"/>
                <a:ea typeface="宋体" panose="02010600030101010101" pitchFamily="2" charset="-122"/>
              </a:defRPr>
            </a:lvl2pPr>
            <a:lvl3pPr marL="1143000" indent="-228600">
              <a:defRPr>
                <a:latin typeface="Arial" panose="020B0604020202020204" pitchFamily="34" charset="0"/>
                <a:ea typeface="宋体" panose="02010600030101010101" pitchFamily="2" charset="-122"/>
              </a:defRPr>
            </a:lvl3pPr>
            <a:lvl4pPr marL="1600200" indent="-228600">
              <a:defRPr>
                <a:latin typeface="Arial" panose="020B0604020202020204" pitchFamily="34" charset="0"/>
                <a:ea typeface="宋体" panose="02010600030101010101" pitchFamily="2" charset="-122"/>
              </a:defRPr>
            </a:lvl4pPr>
            <a:lvl5pPr marL="2057400" indent="-228600">
              <a:defRPr>
                <a:latin typeface="Arial" panose="020B0604020202020204" pitchFamily="34" charset="0"/>
                <a:ea typeface="宋体" panose="02010600030101010101" pitchFamily="2" charset="-122"/>
              </a:defRPr>
            </a:lvl5pPr>
            <a:lvl6pPr marL="2514600" indent="-228600" fontAlgn="base">
              <a:spcBef>
                <a:spcPct val="0"/>
              </a:spcBef>
              <a:spcAft>
                <a:spcPct val="0"/>
              </a:spcAft>
              <a:defRPr>
                <a:latin typeface="Arial" panose="020B0604020202020204" pitchFamily="34" charset="0"/>
                <a:ea typeface="宋体" panose="02010600030101010101" pitchFamily="2" charset="-122"/>
              </a:defRPr>
            </a:lvl6pPr>
            <a:lvl7pPr marL="2971800" indent="-228600" fontAlgn="base">
              <a:spcBef>
                <a:spcPct val="0"/>
              </a:spcBef>
              <a:spcAft>
                <a:spcPct val="0"/>
              </a:spcAft>
              <a:defRPr>
                <a:latin typeface="Arial" panose="020B0604020202020204" pitchFamily="34" charset="0"/>
                <a:ea typeface="宋体" panose="02010600030101010101" pitchFamily="2" charset="-122"/>
              </a:defRPr>
            </a:lvl7pPr>
            <a:lvl8pPr marL="3429000" indent="-228600" fontAlgn="base">
              <a:spcBef>
                <a:spcPct val="0"/>
              </a:spcBef>
              <a:spcAft>
                <a:spcPct val="0"/>
              </a:spcAft>
              <a:defRPr>
                <a:latin typeface="Arial" panose="020B0604020202020204" pitchFamily="34" charset="0"/>
                <a:ea typeface="宋体" panose="02010600030101010101" pitchFamily="2" charset="-122"/>
              </a:defRPr>
            </a:lvl8pPr>
            <a:lvl9pPr marL="3886200" indent="-228600" fontAlgn="base">
              <a:spcBef>
                <a:spcPct val="0"/>
              </a:spcBef>
              <a:spcAft>
                <a:spcPct val="0"/>
              </a:spcAft>
              <a:defRPr>
                <a:latin typeface="Arial" panose="020B0604020202020204" pitchFamily="34" charset="0"/>
                <a:ea typeface="宋体" panose="02010600030101010101" pitchFamily="2" charset="-122"/>
              </a:defRPr>
            </a:lvl9pPr>
          </a:lstStyle>
          <a:p>
            <a:r>
              <a:rPr lang="en-US" dirty="0"/>
              <a:t>Interest</a:t>
            </a:r>
          </a:p>
        </p:txBody>
      </p:sp>
      <p:sp>
        <p:nvSpPr>
          <p:cNvPr id="58" name="Oval 21"/>
          <p:cNvSpPr>
            <a:spLocks noChangeArrowheads="1"/>
          </p:cNvSpPr>
          <p:nvPr/>
        </p:nvSpPr>
        <p:spPr bwMode="auto">
          <a:xfrm>
            <a:off x="6639440" y="2131549"/>
            <a:ext cx="1038225" cy="1038225"/>
          </a:xfrm>
          <a:prstGeom prst="ellipse">
            <a:avLst/>
          </a:prstGeom>
          <a:ln/>
        </p:spPr>
        <p:style>
          <a:lnRef idx="2">
            <a:schemeClr val="accent3"/>
          </a:lnRef>
          <a:fillRef idx="1">
            <a:schemeClr val="lt1"/>
          </a:fillRef>
          <a:effectRef idx="0">
            <a:schemeClr val="accent3"/>
          </a:effectRef>
          <a:fontRef idx="minor">
            <a:schemeClr val="dk1"/>
          </a:fontRef>
        </p:style>
        <p:txBody>
          <a:bodyPr wrap="none" anchor="ctr"/>
          <a:lstStyle/>
          <a:p>
            <a:pPr algn="ctr"/>
            <a:endParaRPr lang="en-US" sz="5700" dirty="0">
              <a:solidFill>
                <a:schemeClr val="bg1"/>
              </a:solidFill>
              <a:latin typeface="Insignia LT Std" pitchFamily="2" charset="0"/>
              <a:ea typeface="ヒラギノ明朝 Pro W3" pitchFamily="4" charset="-128"/>
            </a:endParaRPr>
          </a:p>
        </p:txBody>
      </p:sp>
      <p:sp>
        <p:nvSpPr>
          <p:cNvPr id="59" name="Text Box 22"/>
          <p:cNvSpPr txBox="1">
            <a:spLocks noChangeArrowheads="1"/>
          </p:cNvSpPr>
          <p:nvPr/>
        </p:nvSpPr>
        <p:spPr bwMode="auto">
          <a:xfrm>
            <a:off x="6664840" y="3209462"/>
            <a:ext cx="1038225"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defPPr>
              <a:defRPr lang="zh-CN"/>
            </a:defPPr>
            <a:lvl1pPr algn="ctr">
              <a:defRPr sz="2800">
                <a:solidFill>
                  <a:schemeClr val="bg1">
                    <a:lumMod val="65000"/>
                  </a:schemeClr>
                </a:solidFill>
                <a:latin typeface="Calibri" panose="020F0502020204030204" pitchFamily="34" charset="0"/>
                <a:ea typeface="宋体" panose="02010600030101010101" pitchFamily="2" charset="-122"/>
              </a:defRPr>
            </a:lvl1pPr>
            <a:lvl2pPr marL="742950" indent="-285750">
              <a:defRPr>
                <a:latin typeface="Arial" panose="020B0604020202020204" pitchFamily="34" charset="0"/>
                <a:ea typeface="宋体" panose="02010600030101010101" pitchFamily="2" charset="-122"/>
              </a:defRPr>
            </a:lvl2pPr>
            <a:lvl3pPr marL="1143000" indent="-228600">
              <a:defRPr>
                <a:latin typeface="Arial" panose="020B0604020202020204" pitchFamily="34" charset="0"/>
                <a:ea typeface="宋体" panose="02010600030101010101" pitchFamily="2" charset="-122"/>
              </a:defRPr>
            </a:lvl3pPr>
            <a:lvl4pPr marL="1600200" indent="-228600">
              <a:defRPr>
                <a:latin typeface="Arial" panose="020B0604020202020204" pitchFamily="34" charset="0"/>
                <a:ea typeface="宋体" panose="02010600030101010101" pitchFamily="2" charset="-122"/>
              </a:defRPr>
            </a:lvl4pPr>
            <a:lvl5pPr marL="2057400" indent="-228600">
              <a:defRPr>
                <a:latin typeface="Arial" panose="020B0604020202020204" pitchFamily="34" charset="0"/>
                <a:ea typeface="宋体" panose="02010600030101010101" pitchFamily="2" charset="-122"/>
              </a:defRPr>
            </a:lvl5pPr>
            <a:lvl6pPr marL="2514600" indent="-228600" fontAlgn="base">
              <a:spcBef>
                <a:spcPct val="0"/>
              </a:spcBef>
              <a:spcAft>
                <a:spcPct val="0"/>
              </a:spcAft>
              <a:defRPr>
                <a:latin typeface="Arial" panose="020B0604020202020204" pitchFamily="34" charset="0"/>
                <a:ea typeface="宋体" panose="02010600030101010101" pitchFamily="2" charset="-122"/>
              </a:defRPr>
            </a:lvl6pPr>
            <a:lvl7pPr marL="2971800" indent="-228600" fontAlgn="base">
              <a:spcBef>
                <a:spcPct val="0"/>
              </a:spcBef>
              <a:spcAft>
                <a:spcPct val="0"/>
              </a:spcAft>
              <a:defRPr>
                <a:latin typeface="Arial" panose="020B0604020202020204" pitchFamily="34" charset="0"/>
                <a:ea typeface="宋体" panose="02010600030101010101" pitchFamily="2" charset="-122"/>
              </a:defRPr>
            </a:lvl7pPr>
            <a:lvl8pPr marL="3429000" indent="-228600" fontAlgn="base">
              <a:spcBef>
                <a:spcPct val="0"/>
              </a:spcBef>
              <a:spcAft>
                <a:spcPct val="0"/>
              </a:spcAft>
              <a:defRPr>
                <a:latin typeface="Arial" panose="020B0604020202020204" pitchFamily="34" charset="0"/>
                <a:ea typeface="宋体" panose="02010600030101010101" pitchFamily="2" charset="-122"/>
              </a:defRPr>
            </a:lvl8pPr>
            <a:lvl9pPr marL="3886200" indent="-228600" fontAlgn="base">
              <a:spcBef>
                <a:spcPct val="0"/>
              </a:spcBef>
              <a:spcAft>
                <a:spcPct val="0"/>
              </a:spcAft>
              <a:defRPr>
                <a:latin typeface="Arial" panose="020B0604020202020204" pitchFamily="34" charset="0"/>
                <a:ea typeface="宋体" panose="02010600030101010101" pitchFamily="2" charset="-122"/>
              </a:defRPr>
            </a:lvl9pPr>
          </a:lstStyle>
          <a:p>
            <a:r>
              <a:rPr lang="en-US" dirty="0"/>
              <a:t>Desire</a:t>
            </a:r>
          </a:p>
        </p:txBody>
      </p:sp>
      <p:sp>
        <p:nvSpPr>
          <p:cNvPr id="60" name="Oval 24"/>
          <p:cNvSpPr>
            <a:spLocks noChangeArrowheads="1"/>
          </p:cNvSpPr>
          <p:nvPr/>
        </p:nvSpPr>
        <p:spPr bwMode="auto">
          <a:xfrm>
            <a:off x="8147565" y="2131549"/>
            <a:ext cx="1038225" cy="1038225"/>
          </a:xfrm>
          <a:prstGeom prst="ellipse">
            <a:avLst/>
          </a:prstGeom>
          <a:ln/>
        </p:spPr>
        <p:style>
          <a:lnRef idx="2">
            <a:schemeClr val="accent3"/>
          </a:lnRef>
          <a:fillRef idx="1">
            <a:schemeClr val="lt1"/>
          </a:fillRef>
          <a:effectRef idx="0">
            <a:schemeClr val="accent3"/>
          </a:effectRef>
          <a:fontRef idx="minor">
            <a:schemeClr val="dk1"/>
          </a:fontRef>
        </p:style>
        <p:txBody>
          <a:bodyPr wrap="none" anchor="ctr"/>
          <a:lstStyle/>
          <a:p>
            <a:pPr algn="ctr"/>
            <a:endParaRPr lang="en-US" sz="5700" dirty="0">
              <a:solidFill>
                <a:schemeClr val="bg1"/>
              </a:solidFill>
              <a:latin typeface="Insignia LT Std" pitchFamily="2" charset="0"/>
              <a:ea typeface="ヒラギノ明朝 Pro W3" pitchFamily="4" charset="-128"/>
            </a:endParaRPr>
          </a:p>
        </p:txBody>
      </p:sp>
      <p:sp>
        <p:nvSpPr>
          <p:cNvPr id="61" name="Text Box 25"/>
          <p:cNvSpPr txBox="1">
            <a:spLocks noChangeArrowheads="1"/>
          </p:cNvSpPr>
          <p:nvPr/>
        </p:nvSpPr>
        <p:spPr bwMode="auto">
          <a:xfrm>
            <a:off x="8180903" y="3209462"/>
            <a:ext cx="1038225"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defPPr>
              <a:defRPr lang="zh-CN"/>
            </a:defPPr>
            <a:lvl1pPr algn="ctr">
              <a:defRPr sz="2800">
                <a:solidFill>
                  <a:schemeClr val="bg1">
                    <a:lumMod val="65000"/>
                  </a:schemeClr>
                </a:solidFill>
                <a:latin typeface="Calibri" panose="020F0502020204030204" pitchFamily="34" charset="0"/>
                <a:ea typeface="宋体" panose="02010600030101010101" pitchFamily="2" charset="-122"/>
              </a:defRPr>
            </a:lvl1pPr>
            <a:lvl2pPr marL="742950" indent="-285750">
              <a:defRPr>
                <a:latin typeface="Arial" panose="020B0604020202020204" pitchFamily="34" charset="0"/>
                <a:ea typeface="宋体" panose="02010600030101010101" pitchFamily="2" charset="-122"/>
              </a:defRPr>
            </a:lvl2pPr>
            <a:lvl3pPr marL="1143000" indent="-228600">
              <a:defRPr>
                <a:latin typeface="Arial" panose="020B0604020202020204" pitchFamily="34" charset="0"/>
                <a:ea typeface="宋体" panose="02010600030101010101" pitchFamily="2" charset="-122"/>
              </a:defRPr>
            </a:lvl3pPr>
            <a:lvl4pPr marL="1600200" indent="-228600">
              <a:defRPr>
                <a:latin typeface="Arial" panose="020B0604020202020204" pitchFamily="34" charset="0"/>
                <a:ea typeface="宋体" panose="02010600030101010101" pitchFamily="2" charset="-122"/>
              </a:defRPr>
            </a:lvl4pPr>
            <a:lvl5pPr marL="2057400" indent="-228600">
              <a:defRPr>
                <a:latin typeface="Arial" panose="020B0604020202020204" pitchFamily="34" charset="0"/>
                <a:ea typeface="宋体" panose="02010600030101010101" pitchFamily="2" charset="-122"/>
              </a:defRPr>
            </a:lvl5pPr>
            <a:lvl6pPr marL="2514600" indent="-228600" fontAlgn="base">
              <a:spcBef>
                <a:spcPct val="0"/>
              </a:spcBef>
              <a:spcAft>
                <a:spcPct val="0"/>
              </a:spcAft>
              <a:defRPr>
                <a:latin typeface="Arial" panose="020B0604020202020204" pitchFamily="34" charset="0"/>
                <a:ea typeface="宋体" panose="02010600030101010101" pitchFamily="2" charset="-122"/>
              </a:defRPr>
            </a:lvl6pPr>
            <a:lvl7pPr marL="2971800" indent="-228600" fontAlgn="base">
              <a:spcBef>
                <a:spcPct val="0"/>
              </a:spcBef>
              <a:spcAft>
                <a:spcPct val="0"/>
              </a:spcAft>
              <a:defRPr>
                <a:latin typeface="Arial" panose="020B0604020202020204" pitchFamily="34" charset="0"/>
                <a:ea typeface="宋体" panose="02010600030101010101" pitchFamily="2" charset="-122"/>
              </a:defRPr>
            </a:lvl7pPr>
            <a:lvl8pPr marL="3429000" indent="-228600" fontAlgn="base">
              <a:spcBef>
                <a:spcPct val="0"/>
              </a:spcBef>
              <a:spcAft>
                <a:spcPct val="0"/>
              </a:spcAft>
              <a:defRPr>
                <a:latin typeface="Arial" panose="020B0604020202020204" pitchFamily="34" charset="0"/>
                <a:ea typeface="宋体" panose="02010600030101010101" pitchFamily="2" charset="-122"/>
              </a:defRPr>
            </a:lvl8pPr>
            <a:lvl9pPr marL="3886200" indent="-228600" fontAlgn="base">
              <a:spcBef>
                <a:spcPct val="0"/>
              </a:spcBef>
              <a:spcAft>
                <a:spcPct val="0"/>
              </a:spcAft>
              <a:defRPr>
                <a:latin typeface="Arial" panose="020B0604020202020204" pitchFamily="34" charset="0"/>
                <a:ea typeface="宋体" panose="02010600030101010101" pitchFamily="2" charset="-122"/>
              </a:defRPr>
            </a:lvl9pPr>
          </a:lstStyle>
          <a:p>
            <a:r>
              <a:rPr lang="en-US" dirty="0"/>
              <a:t>Memory</a:t>
            </a:r>
          </a:p>
        </p:txBody>
      </p:sp>
      <p:sp>
        <p:nvSpPr>
          <p:cNvPr id="62" name="Oval 27"/>
          <p:cNvSpPr>
            <a:spLocks noChangeArrowheads="1"/>
          </p:cNvSpPr>
          <p:nvPr/>
        </p:nvSpPr>
        <p:spPr bwMode="auto">
          <a:xfrm>
            <a:off x="9657278" y="2131549"/>
            <a:ext cx="1039812" cy="1038225"/>
          </a:xfrm>
          <a:prstGeom prst="ellipse">
            <a:avLst/>
          </a:prstGeom>
          <a:ln/>
        </p:spPr>
        <p:style>
          <a:lnRef idx="2">
            <a:schemeClr val="accent3"/>
          </a:lnRef>
          <a:fillRef idx="1">
            <a:schemeClr val="lt1"/>
          </a:fillRef>
          <a:effectRef idx="0">
            <a:schemeClr val="accent3"/>
          </a:effectRef>
          <a:fontRef idx="minor">
            <a:schemeClr val="dk1"/>
          </a:fontRef>
        </p:style>
        <p:txBody>
          <a:bodyPr wrap="none" anchor="ctr"/>
          <a:lstStyle/>
          <a:p>
            <a:pPr algn="ctr"/>
            <a:endParaRPr lang="en-US" sz="5700" dirty="0">
              <a:solidFill>
                <a:schemeClr val="bg1"/>
              </a:solidFill>
              <a:latin typeface="Insignia LT Std" pitchFamily="2" charset="0"/>
              <a:ea typeface="ヒラギノ明朝 Pro W3" pitchFamily="4" charset="-128"/>
            </a:endParaRPr>
          </a:p>
        </p:txBody>
      </p:sp>
      <p:sp>
        <p:nvSpPr>
          <p:cNvPr id="63" name="Text Box 28"/>
          <p:cNvSpPr txBox="1">
            <a:spLocks noChangeArrowheads="1"/>
          </p:cNvSpPr>
          <p:nvPr/>
        </p:nvSpPr>
        <p:spPr bwMode="auto">
          <a:xfrm>
            <a:off x="9698553" y="3209462"/>
            <a:ext cx="1039812"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defPPr>
              <a:defRPr lang="zh-CN"/>
            </a:defPPr>
            <a:lvl1pPr algn="ctr">
              <a:defRPr sz="2800">
                <a:solidFill>
                  <a:schemeClr val="bg1">
                    <a:lumMod val="65000"/>
                  </a:schemeClr>
                </a:solidFill>
                <a:latin typeface="Calibri" panose="020F0502020204030204" pitchFamily="34" charset="0"/>
                <a:ea typeface="宋体" panose="02010600030101010101" pitchFamily="2" charset="-122"/>
              </a:defRPr>
            </a:lvl1pPr>
            <a:lvl2pPr marL="742950" indent="-285750">
              <a:defRPr>
                <a:latin typeface="Arial" panose="020B0604020202020204" pitchFamily="34" charset="0"/>
                <a:ea typeface="宋体" panose="02010600030101010101" pitchFamily="2" charset="-122"/>
              </a:defRPr>
            </a:lvl2pPr>
            <a:lvl3pPr marL="1143000" indent="-228600">
              <a:defRPr>
                <a:latin typeface="Arial" panose="020B0604020202020204" pitchFamily="34" charset="0"/>
                <a:ea typeface="宋体" panose="02010600030101010101" pitchFamily="2" charset="-122"/>
              </a:defRPr>
            </a:lvl3pPr>
            <a:lvl4pPr marL="1600200" indent="-228600">
              <a:defRPr>
                <a:latin typeface="Arial" panose="020B0604020202020204" pitchFamily="34" charset="0"/>
                <a:ea typeface="宋体" panose="02010600030101010101" pitchFamily="2" charset="-122"/>
              </a:defRPr>
            </a:lvl4pPr>
            <a:lvl5pPr marL="2057400" indent="-228600">
              <a:defRPr>
                <a:latin typeface="Arial" panose="020B0604020202020204" pitchFamily="34" charset="0"/>
                <a:ea typeface="宋体" panose="02010600030101010101" pitchFamily="2" charset="-122"/>
              </a:defRPr>
            </a:lvl5pPr>
            <a:lvl6pPr marL="2514600" indent="-228600" fontAlgn="base">
              <a:spcBef>
                <a:spcPct val="0"/>
              </a:spcBef>
              <a:spcAft>
                <a:spcPct val="0"/>
              </a:spcAft>
              <a:defRPr>
                <a:latin typeface="Arial" panose="020B0604020202020204" pitchFamily="34" charset="0"/>
                <a:ea typeface="宋体" panose="02010600030101010101" pitchFamily="2" charset="-122"/>
              </a:defRPr>
            </a:lvl6pPr>
            <a:lvl7pPr marL="2971800" indent="-228600" fontAlgn="base">
              <a:spcBef>
                <a:spcPct val="0"/>
              </a:spcBef>
              <a:spcAft>
                <a:spcPct val="0"/>
              </a:spcAft>
              <a:defRPr>
                <a:latin typeface="Arial" panose="020B0604020202020204" pitchFamily="34" charset="0"/>
                <a:ea typeface="宋体" panose="02010600030101010101" pitchFamily="2" charset="-122"/>
              </a:defRPr>
            </a:lvl7pPr>
            <a:lvl8pPr marL="3429000" indent="-228600" fontAlgn="base">
              <a:spcBef>
                <a:spcPct val="0"/>
              </a:spcBef>
              <a:spcAft>
                <a:spcPct val="0"/>
              </a:spcAft>
              <a:defRPr>
                <a:latin typeface="Arial" panose="020B0604020202020204" pitchFamily="34" charset="0"/>
                <a:ea typeface="宋体" panose="02010600030101010101" pitchFamily="2" charset="-122"/>
              </a:defRPr>
            </a:lvl8pPr>
            <a:lvl9pPr marL="3886200" indent="-228600" fontAlgn="base">
              <a:spcBef>
                <a:spcPct val="0"/>
              </a:spcBef>
              <a:spcAft>
                <a:spcPct val="0"/>
              </a:spcAft>
              <a:defRPr>
                <a:latin typeface="Arial" panose="020B0604020202020204" pitchFamily="34" charset="0"/>
                <a:ea typeface="宋体" panose="02010600030101010101" pitchFamily="2" charset="-122"/>
              </a:defRPr>
            </a:lvl9pPr>
          </a:lstStyle>
          <a:p>
            <a:r>
              <a:rPr lang="en-US" dirty="0"/>
              <a:t>Action</a:t>
            </a:r>
          </a:p>
        </p:txBody>
      </p:sp>
      <p:sp>
        <p:nvSpPr>
          <p:cNvPr id="65" name="文本框 64"/>
          <p:cNvSpPr txBox="1"/>
          <p:nvPr/>
        </p:nvSpPr>
        <p:spPr>
          <a:xfrm>
            <a:off x="3820831" y="2217132"/>
            <a:ext cx="639919" cy="830997"/>
          </a:xfrm>
          <a:prstGeom prst="rect">
            <a:avLst/>
          </a:prstGeom>
          <a:noFill/>
        </p:spPr>
        <p:txBody>
          <a:bodyPr wrap="none" rtlCol="0">
            <a:spAutoFit/>
          </a:bodyPr>
          <a:lstStyle/>
          <a:p>
            <a:r>
              <a:rPr lang="en-US" altLang="zh-CN" sz="4800" dirty="0" smtClean="0">
                <a:solidFill>
                  <a:schemeClr val="bg1">
                    <a:lumMod val="65000"/>
                  </a:schemeClr>
                </a:solidFill>
                <a:latin typeface="华文细黑" panose="02010600040101010101" pitchFamily="2" charset="-122"/>
                <a:ea typeface="华文细黑" panose="02010600040101010101" pitchFamily="2" charset="-122"/>
              </a:rPr>
              <a:t>A</a:t>
            </a:r>
            <a:endParaRPr lang="zh-CN" altLang="en-US" sz="4800" dirty="0">
              <a:solidFill>
                <a:schemeClr val="bg1">
                  <a:lumMod val="65000"/>
                </a:schemeClr>
              </a:solidFill>
              <a:latin typeface="华文细黑" panose="02010600040101010101" pitchFamily="2" charset="-122"/>
              <a:ea typeface="华文细黑" panose="02010600040101010101" pitchFamily="2" charset="-122"/>
            </a:endParaRPr>
          </a:p>
        </p:txBody>
      </p:sp>
      <p:sp>
        <p:nvSpPr>
          <p:cNvPr id="66" name="文本框 65"/>
          <p:cNvSpPr txBox="1"/>
          <p:nvPr/>
        </p:nvSpPr>
        <p:spPr>
          <a:xfrm>
            <a:off x="5486776" y="2217132"/>
            <a:ext cx="324128" cy="830997"/>
          </a:xfrm>
          <a:prstGeom prst="rect">
            <a:avLst/>
          </a:prstGeom>
          <a:noFill/>
        </p:spPr>
        <p:txBody>
          <a:bodyPr wrap="none" rtlCol="0">
            <a:spAutoFit/>
          </a:bodyPr>
          <a:lstStyle>
            <a:defPPr>
              <a:defRPr lang="zh-CN"/>
            </a:defPPr>
            <a:lvl1pPr>
              <a:defRPr sz="4800">
                <a:solidFill>
                  <a:schemeClr val="bg1">
                    <a:lumMod val="65000"/>
                  </a:schemeClr>
                </a:solidFill>
                <a:latin typeface="华文细黑" panose="02010600040101010101" pitchFamily="2" charset="-122"/>
                <a:ea typeface="华文细黑" panose="02010600040101010101" pitchFamily="2" charset="-122"/>
              </a:defRPr>
            </a:lvl1pPr>
          </a:lstStyle>
          <a:p>
            <a:r>
              <a:rPr lang="en-US" altLang="zh-CN" dirty="0"/>
              <a:t>I</a:t>
            </a:r>
            <a:endParaRPr lang="zh-CN" altLang="en-US" dirty="0"/>
          </a:p>
        </p:txBody>
      </p:sp>
      <p:sp>
        <p:nvSpPr>
          <p:cNvPr id="67" name="文本框 66"/>
          <p:cNvSpPr txBox="1"/>
          <p:nvPr/>
        </p:nvSpPr>
        <p:spPr>
          <a:xfrm>
            <a:off x="6836989" y="2217132"/>
            <a:ext cx="643125" cy="830997"/>
          </a:xfrm>
          <a:prstGeom prst="rect">
            <a:avLst/>
          </a:prstGeom>
          <a:noFill/>
        </p:spPr>
        <p:txBody>
          <a:bodyPr wrap="none" rtlCol="0">
            <a:spAutoFit/>
          </a:bodyPr>
          <a:lstStyle>
            <a:defPPr>
              <a:defRPr lang="zh-CN"/>
            </a:defPPr>
            <a:lvl1pPr>
              <a:defRPr sz="4800">
                <a:solidFill>
                  <a:schemeClr val="bg1">
                    <a:lumMod val="65000"/>
                  </a:schemeClr>
                </a:solidFill>
                <a:latin typeface="华文细黑" panose="02010600040101010101" pitchFamily="2" charset="-122"/>
                <a:ea typeface="华文细黑" panose="02010600040101010101" pitchFamily="2" charset="-122"/>
              </a:defRPr>
            </a:lvl1pPr>
          </a:lstStyle>
          <a:p>
            <a:r>
              <a:rPr lang="en-US" altLang="zh-CN" dirty="0"/>
              <a:t>D</a:t>
            </a:r>
            <a:endParaRPr lang="zh-CN" altLang="en-US" dirty="0"/>
          </a:p>
        </p:txBody>
      </p:sp>
      <p:sp>
        <p:nvSpPr>
          <p:cNvPr id="68" name="文本框 67"/>
          <p:cNvSpPr txBox="1"/>
          <p:nvPr/>
        </p:nvSpPr>
        <p:spPr>
          <a:xfrm>
            <a:off x="8324752" y="2217132"/>
            <a:ext cx="750526" cy="830997"/>
          </a:xfrm>
          <a:prstGeom prst="rect">
            <a:avLst/>
          </a:prstGeom>
          <a:noFill/>
        </p:spPr>
        <p:txBody>
          <a:bodyPr wrap="none" rtlCol="0">
            <a:spAutoFit/>
          </a:bodyPr>
          <a:lstStyle>
            <a:defPPr>
              <a:defRPr lang="zh-CN"/>
            </a:defPPr>
            <a:lvl1pPr>
              <a:defRPr sz="4800">
                <a:solidFill>
                  <a:schemeClr val="bg1">
                    <a:lumMod val="65000"/>
                  </a:schemeClr>
                </a:solidFill>
                <a:latin typeface="华文细黑" panose="02010600040101010101" pitchFamily="2" charset="-122"/>
                <a:ea typeface="华文细黑" panose="02010600040101010101" pitchFamily="2" charset="-122"/>
              </a:defRPr>
            </a:lvl1pPr>
          </a:lstStyle>
          <a:p>
            <a:r>
              <a:rPr lang="en-US" altLang="zh-CN" dirty="0"/>
              <a:t>M</a:t>
            </a:r>
            <a:endParaRPr lang="zh-CN" altLang="en-US" dirty="0"/>
          </a:p>
        </p:txBody>
      </p:sp>
      <p:sp>
        <p:nvSpPr>
          <p:cNvPr id="69" name="文本框 68"/>
          <p:cNvSpPr txBox="1"/>
          <p:nvPr/>
        </p:nvSpPr>
        <p:spPr>
          <a:xfrm>
            <a:off x="9857224" y="2217132"/>
            <a:ext cx="639919" cy="830997"/>
          </a:xfrm>
          <a:prstGeom prst="rect">
            <a:avLst/>
          </a:prstGeom>
          <a:noFill/>
        </p:spPr>
        <p:txBody>
          <a:bodyPr wrap="none" rtlCol="0">
            <a:spAutoFit/>
          </a:bodyPr>
          <a:lstStyle>
            <a:defPPr>
              <a:defRPr lang="zh-CN"/>
            </a:defPPr>
            <a:lvl1pPr>
              <a:defRPr sz="4800">
                <a:solidFill>
                  <a:schemeClr val="bg1">
                    <a:lumMod val="65000"/>
                  </a:schemeClr>
                </a:solidFill>
                <a:latin typeface="华文细黑" panose="02010600040101010101" pitchFamily="2" charset="-122"/>
                <a:ea typeface="华文细黑" panose="02010600040101010101" pitchFamily="2" charset="-122"/>
              </a:defRPr>
            </a:lvl1pPr>
          </a:lstStyle>
          <a:p>
            <a:r>
              <a:rPr lang="en-US" altLang="zh-CN" dirty="0"/>
              <a:t>A</a:t>
            </a:r>
            <a:endParaRPr lang="zh-CN" altLang="en-US" dirty="0"/>
          </a:p>
        </p:txBody>
      </p:sp>
      <p:sp>
        <p:nvSpPr>
          <p:cNvPr id="78" name="AutoShape 10"/>
          <p:cNvSpPr>
            <a:spLocks noChangeArrowheads="1"/>
          </p:cNvSpPr>
          <p:nvPr/>
        </p:nvSpPr>
        <p:spPr bwMode="auto">
          <a:xfrm>
            <a:off x="4802703" y="4690306"/>
            <a:ext cx="182562" cy="227013"/>
          </a:xfrm>
          <a:prstGeom prst="rightArrow">
            <a:avLst>
              <a:gd name="adj1" fmla="val 100000"/>
              <a:gd name="adj2" fmla="val 100000"/>
            </a:avLst>
          </a:prstGeom>
          <a:solidFill>
            <a:schemeClr val="accent1">
              <a:lumMod val="40000"/>
              <a:lumOff val="60000"/>
            </a:schemeClr>
          </a:solidFill>
          <a:ln>
            <a:noFill/>
          </a:ln>
        </p:spPr>
        <p:txBody>
          <a:bodyPr wrap="none" lIns="130046" tIns="65023" rIns="130046" bIns="65023"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ja-JP" altLang="en-US"/>
          </a:p>
        </p:txBody>
      </p:sp>
      <p:sp>
        <p:nvSpPr>
          <p:cNvPr id="79" name="AutoShape 11"/>
          <p:cNvSpPr>
            <a:spLocks noChangeArrowheads="1"/>
          </p:cNvSpPr>
          <p:nvPr/>
        </p:nvSpPr>
        <p:spPr bwMode="auto">
          <a:xfrm>
            <a:off x="6310828" y="4690306"/>
            <a:ext cx="184150" cy="227013"/>
          </a:xfrm>
          <a:prstGeom prst="rightArrow">
            <a:avLst>
              <a:gd name="adj1" fmla="val 100000"/>
              <a:gd name="adj2" fmla="val 100000"/>
            </a:avLst>
          </a:prstGeom>
          <a:solidFill>
            <a:schemeClr val="accent1">
              <a:lumMod val="40000"/>
              <a:lumOff val="60000"/>
            </a:schemeClr>
          </a:solidFill>
          <a:ln>
            <a:noFill/>
          </a:ln>
        </p:spPr>
        <p:txBody>
          <a:bodyPr wrap="none" lIns="130046" tIns="65023" rIns="130046" bIns="65023"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ja-JP" altLang="en-US"/>
          </a:p>
        </p:txBody>
      </p:sp>
      <p:sp>
        <p:nvSpPr>
          <p:cNvPr id="80" name="AutoShape 12"/>
          <p:cNvSpPr>
            <a:spLocks noChangeArrowheads="1"/>
          </p:cNvSpPr>
          <p:nvPr/>
        </p:nvSpPr>
        <p:spPr bwMode="auto">
          <a:xfrm>
            <a:off x="7820540" y="4690306"/>
            <a:ext cx="182563" cy="227013"/>
          </a:xfrm>
          <a:prstGeom prst="rightArrow">
            <a:avLst>
              <a:gd name="adj1" fmla="val 100000"/>
              <a:gd name="adj2" fmla="val 100000"/>
            </a:avLst>
          </a:prstGeom>
          <a:solidFill>
            <a:schemeClr val="accent1">
              <a:lumMod val="40000"/>
              <a:lumOff val="60000"/>
            </a:schemeClr>
          </a:solidFill>
          <a:ln>
            <a:noFill/>
          </a:ln>
        </p:spPr>
        <p:txBody>
          <a:bodyPr wrap="none" lIns="130046" tIns="65023" rIns="130046" bIns="65023"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ja-JP" altLang="en-US"/>
          </a:p>
        </p:txBody>
      </p:sp>
      <p:sp>
        <p:nvSpPr>
          <p:cNvPr id="81" name="AutoShape 13"/>
          <p:cNvSpPr>
            <a:spLocks noChangeArrowheads="1"/>
          </p:cNvSpPr>
          <p:nvPr/>
        </p:nvSpPr>
        <p:spPr bwMode="auto">
          <a:xfrm>
            <a:off x="9330253" y="4690306"/>
            <a:ext cx="184150" cy="227013"/>
          </a:xfrm>
          <a:prstGeom prst="rightArrow">
            <a:avLst>
              <a:gd name="adj1" fmla="val 100000"/>
              <a:gd name="adj2" fmla="val 100000"/>
            </a:avLst>
          </a:prstGeom>
          <a:solidFill>
            <a:schemeClr val="accent1">
              <a:lumMod val="40000"/>
              <a:lumOff val="60000"/>
            </a:schemeClr>
          </a:solidFill>
          <a:ln>
            <a:noFill/>
          </a:ln>
        </p:spPr>
        <p:txBody>
          <a:bodyPr wrap="none" lIns="130046" tIns="65023" rIns="130046" bIns="65023"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ja-JP" altLang="en-US"/>
          </a:p>
        </p:txBody>
      </p:sp>
      <p:sp>
        <p:nvSpPr>
          <p:cNvPr id="82" name="Oval 15"/>
          <p:cNvSpPr>
            <a:spLocks noChangeArrowheads="1"/>
          </p:cNvSpPr>
          <p:nvPr/>
        </p:nvSpPr>
        <p:spPr bwMode="auto">
          <a:xfrm>
            <a:off x="3621603" y="4283906"/>
            <a:ext cx="1039812" cy="1038225"/>
          </a:xfrm>
          <a:prstGeom prst="ellipse">
            <a:avLst/>
          </a:prstGeom>
          <a:ln/>
        </p:spPr>
        <p:style>
          <a:lnRef idx="2">
            <a:schemeClr val="accent1"/>
          </a:lnRef>
          <a:fillRef idx="1">
            <a:schemeClr val="lt1"/>
          </a:fillRef>
          <a:effectRef idx="0">
            <a:schemeClr val="accent1"/>
          </a:effectRef>
          <a:fontRef idx="minor">
            <a:schemeClr val="dk1"/>
          </a:fontRef>
        </p:style>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sz="5700" dirty="0">
                <a:solidFill>
                  <a:schemeClr val="bg1"/>
                </a:solidFill>
                <a:latin typeface="Insignia LT Std" pitchFamily="2" charset="0"/>
                <a:ea typeface="ヒラギノ明朝 Pro W3" pitchFamily="4" charset="-128"/>
                <a:sym typeface="ヒラギノ明朝 Pro W3" pitchFamily="4" charset="-128"/>
              </a:rPr>
              <a:t>A</a:t>
            </a:r>
          </a:p>
        </p:txBody>
      </p:sp>
      <p:sp>
        <p:nvSpPr>
          <p:cNvPr id="83" name="Text Box 16"/>
          <p:cNvSpPr txBox="1">
            <a:spLocks noChangeArrowheads="1"/>
          </p:cNvSpPr>
          <p:nvPr/>
        </p:nvSpPr>
        <p:spPr bwMode="auto">
          <a:xfrm>
            <a:off x="3631128" y="5361819"/>
            <a:ext cx="1038225"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sz="2800" dirty="0">
                <a:solidFill>
                  <a:schemeClr val="accent1"/>
                </a:solidFill>
                <a:latin typeface="Calibri" panose="020F0502020204030204" pitchFamily="34" charset="0"/>
              </a:rPr>
              <a:t>Attention</a:t>
            </a:r>
          </a:p>
        </p:txBody>
      </p:sp>
      <p:sp>
        <p:nvSpPr>
          <p:cNvPr id="84" name="Oval 18"/>
          <p:cNvSpPr>
            <a:spLocks noChangeArrowheads="1"/>
          </p:cNvSpPr>
          <p:nvPr/>
        </p:nvSpPr>
        <p:spPr bwMode="auto">
          <a:xfrm>
            <a:off x="5129728" y="4283906"/>
            <a:ext cx="1038225" cy="1038225"/>
          </a:xfrm>
          <a:prstGeom prst="ellipse">
            <a:avLst/>
          </a:prstGeom>
          <a:ln/>
        </p:spPr>
        <p:style>
          <a:lnRef idx="2">
            <a:schemeClr val="accent1"/>
          </a:lnRef>
          <a:fillRef idx="1">
            <a:schemeClr val="lt1"/>
          </a:fillRef>
          <a:effectRef idx="0">
            <a:schemeClr val="accent1"/>
          </a:effectRef>
          <a:fontRef idx="minor">
            <a:schemeClr val="dk1"/>
          </a:fontRef>
        </p:style>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en-US" sz="5700" dirty="0">
              <a:solidFill>
                <a:srgbClr val="FF0000"/>
              </a:solidFill>
              <a:latin typeface="Insignia LT Std" pitchFamily="2" charset="0"/>
            </a:endParaRPr>
          </a:p>
        </p:txBody>
      </p:sp>
      <p:sp>
        <p:nvSpPr>
          <p:cNvPr id="85" name="Text Box 19"/>
          <p:cNvSpPr txBox="1">
            <a:spLocks noChangeArrowheads="1"/>
          </p:cNvSpPr>
          <p:nvPr/>
        </p:nvSpPr>
        <p:spPr bwMode="auto">
          <a:xfrm>
            <a:off x="5148778" y="5361819"/>
            <a:ext cx="1038225"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defPPr>
              <a:defRPr lang="zh-CN"/>
            </a:defPPr>
            <a:lvl1pPr algn="ctr">
              <a:defRPr sz="2800">
                <a:solidFill>
                  <a:schemeClr val="accent1"/>
                </a:solidFill>
                <a:latin typeface="Calibri" panose="020F0502020204030204" pitchFamily="34" charset="0"/>
                <a:ea typeface="宋体" panose="02010600030101010101" pitchFamily="2" charset="-122"/>
              </a:defRPr>
            </a:lvl1pPr>
            <a:lvl2pPr marL="742950" indent="-285750">
              <a:defRPr>
                <a:latin typeface="Arial" panose="020B0604020202020204" pitchFamily="34" charset="0"/>
                <a:ea typeface="宋体" panose="02010600030101010101" pitchFamily="2" charset="-122"/>
              </a:defRPr>
            </a:lvl2pPr>
            <a:lvl3pPr marL="1143000" indent="-228600">
              <a:defRPr>
                <a:latin typeface="Arial" panose="020B0604020202020204" pitchFamily="34" charset="0"/>
                <a:ea typeface="宋体" panose="02010600030101010101" pitchFamily="2" charset="-122"/>
              </a:defRPr>
            </a:lvl3pPr>
            <a:lvl4pPr marL="1600200" indent="-228600">
              <a:defRPr>
                <a:latin typeface="Arial" panose="020B0604020202020204" pitchFamily="34" charset="0"/>
                <a:ea typeface="宋体" panose="02010600030101010101" pitchFamily="2" charset="-122"/>
              </a:defRPr>
            </a:lvl4pPr>
            <a:lvl5pPr marL="2057400" indent="-228600">
              <a:defRPr>
                <a:latin typeface="Arial" panose="020B0604020202020204" pitchFamily="34" charset="0"/>
                <a:ea typeface="宋体" panose="02010600030101010101" pitchFamily="2" charset="-122"/>
              </a:defRPr>
            </a:lvl5pPr>
            <a:lvl6pPr marL="2514600" indent="-228600" fontAlgn="base">
              <a:spcBef>
                <a:spcPct val="0"/>
              </a:spcBef>
              <a:spcAft>
                <a:spcPct val="0"/>
              </a:spcAft>
              <a:defRPr>
                <a:latin typeface="Arial" panose="020B0604020202020204" pitchFamily="34" charset="0"/>
                <a:ea typeface="宋体" panose="02010600030101010101" pitchFamily="2" charset="-122"/>
              </a:defRPr>
            </a:lvl6pPr>
            <a:lvl7pPr marL="2971800" indent="-228600" fontAlgn="base">
              <a:spcBef>
                <a:spcPct val="0"/>
              </a:spcBef>
              <a:spcAft>
                <a:spcPct val="0"/>
              </a:spcAft>
              <a:defRPr>
                <a:latin typeface="Arial" panose="020B0604020202020204" pitchFamily="34" charset="0"/>
                <a:ea typeface="宋体" panose="02010600030101010101" pitchFamily="2" charset="-122"/>
              </a:defRPr>
            </a:lvl7pPr>
            <a:lvl8pPr marL="3429000" indent="-228600" fontAlgn="base">
              <a:spcBef>
                <a:spcPct val="0"/>
              </a:spcBef>
              <a:spcAft>
                <a:spcPct val="0"/>
              </a:spcAft>
              <a:defRPr>
                <a:latin typeface="Arial" panose="020B0604020202020204" pitchFamily="34" charset="0"/>
                <a:ea typeface="宋体" panose="02010600030101010101" pitchFamily="2" charset="-122"/>
              </a:defRPr>
            </a:lvl8pPr>
            <a:lvl9pPr marL="3886200" indent="-228600" fontAlgn="base">
              <a:spcBef>
                <a:spcPct val="0"/>
              </a:spcBef>
              <a:spcAft>
                <a:spcPct val="0"/>
              </a:spcAft>
              <a:defRPr>
                <a:latin typeface="Arial" panose="020B0604020202020204" pitchFamily="34" charset="0"/>
                <a:ea typeface="宋体" panose="02010600030101010101" pitchFamily="2" charset="-122"/>
              </a:defRPr>
            </a:lvl9pPr>
          </a:lstStyle>
          <a:p>
            <a:r>
              <a:rPr lang="en-US" dirty="0"/>
              <a:t>Interest</a:t>
            </a:r>
          </a:p>
        </p:txBody>
      </p:sp>
      <p:sp>
        <p:nvSpPr>
          <p:cNvPr id="86" name="Oval 21"/>
          <p:cNvSpPr>
            <a:spLocks noChangeArrowheads="1"/>
          </p:cNvSpPr>
          <p:nvPr/>
        </p:nvSpPr>
        <p:spPr bwMode="auto">
          <a:xfrm>
            <a:off x="6639440" y="4283906"/>
            <a:ext cx="1038225" cy="1038225"/>
          </a:xfrm>
          <a:prstGeom prst="ellipse">
            <a:avLst/>
          </a:prstGeom>
          <a:ln/>
        </p:spPr>
        <p:style>
          <a:lnRef idx="2">
            <a:schemeClr val="accent1"/>
          </a:lnRef>
          <a:fillRef idx="1">
            <a:schemeClr val="lt1"/>
          </a:fillRef>
          <a:effectRef idx="0">
            <a:schemeClr val="accent1"/>
          </a:effectRef>
          <a:fontRef idx="minor">
            <a:schemeClr val="dk1"/>
          </a:fontRef>
        </p:style>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en-US" sz="5700" dirty="0">
              <a:solidFill>
                <a:srgbClr val="FF0000"/>
              </a:solidFill>
              <a:latin typeface="Insignia LT Std" pitchFamily="2" charset="0"/>
            </a:endParaRPr>
          </a:p>
        </p:txBody>
      </p:sp>
      <p:sp>
        <p:nvSpPr>
          <p:cNvPr id="87" name="Text Box 22"/>
          <p:cNvSpPr txBox="1">
            <a:spLocks noChangeArrowheads="1"/>
          </p:cNvSpPr>
          <p:nvPr/>
        </p:nvSpPr>
        <p:spPr bwMode="auto">
          <a:xfrm>
            <a:off x="6664840" y="5361819"/>
            <a:ext cx="1038225"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defPPr>
              <a:defRPr lang="zh-CN"/>
            </a:defPPr>
            <a:lvl1pPr algn="ctr">
              <a:defRPr sz="2800">
                <a:solidFill>
                  <a:schemeClr val="accent1"/>
                </a:solidFill>
                <a:latin typeface="Calibri" panose="020F0502020204030204" pitchFamily="34" charset="0"/>
                <a:ea typeface="宋体" panose="02010600030101010101" pitchFamily="2" charset="-122"/>
              </a:defRPr>
            </a:lvl1pPr>
            <a:lvl2pPr marL="742950" indent="-285750">
              <a:defRPr>
                <a:latin typeface="Arial" panose="020B0604020202020204" pitchFamily="34" charset="0"/>
                <a:ea typeface="宋体" panose="02010600030101010101" pitchFamily="2" charset="-122"/>
              </a:defRPr>
            </a:lvl2pPr>
            <a:lvl3pPr marL="1143000" indent="-228600">
              <a:defRPr>
                <a:latin typeface="Arial" panose="020B0604020202020204" pitchFamily="34" charset="0"/>
                <a:ea typeface="宋体" panose="02010600030101010101" pitchFamily="2" charset="-122"/>
              </a:defRPr>
            </a:lvl3pPr>
            <a:lvl4pPr marL="1600200" indent="-228600">
              <a:defRPr>
                <a:latin typeface="Arial" panose="020B0604020202020204" pitchFamily="34" charset="0"/>
                <a:ea typeface="宋体" panose="02010600030101010101" pitchFamily="2" charset="-122"/>
              </a:defRPr>
            </a:lvl4pPr>
            <a:lvl5pPr marL="2057400" indent="-228600">
              <a:defRPr>
                <a:latin typeface="Arial" panose="020B0604020202020204" pitchFamily="34" charset="0"/>
                <a:ea typeface="宋体" panose="02010600030101010101" pitchFamily="2" charset="-122"/>
              </a:defRPr>
            </a:lvl5pPr>
            <a:lvl6pPr marL="2514600" indent="-228600" fontAlgn="base">
              <a:spcBef>
                <a:spcPct val="0"/>
              </a:spcBef>
              <a:spcAft>
                <a:spcPct val="0"/>
              </a:spcAft>
              <a:defRPr>
                <a:latin typeface="Arial" panose="020B0604020202020204" pitchFamily="34" charset="0"/>
                <a:ea typeface="宋体" panose="02010600030101010101" pitchFamily="2" charset="-122"/>
              </a:defRPr>
            </a:lvl6pPr>
            <a:lvl7pPr marL="2971800" indent="-228600" fontAlgn="base">
              <a:spcBef>
                <a:spcPct val="0"/>
              </a:spcBef>
              <a:spcAft>
                <a:spcPct val="0"/>
              </a:spcAft>
              <a:defRPr>
                <a:latin typeface="Arial" panose="020B0604020202020204" pitchFamily="34" charset="0"/>
                <a:ea typeface="宋体" panose="02010600030101010101" pitchFamily="2" charset="-122"/>
              </a:defRPr>
            </a:lvl7pPr>
            <a:lvl8pPr marL="3429000" indent="-228600" fontAlgn="base">
              <a:spcBef>
                <a:spcPct val="0"/>
              </a:spcBef>
              <a:spcAft>
                <a:spcPct val="0"/>
              </a:spcAft>
              <a:defRPr>
                <a:latin typeface="Arial" panose="020B0604020202020204" pitchFamily="34" charset="0"/>
                <a:ea typeface="宋体" panose="02010600030101010101" pitchFamily="2" charset="-122"/>
              </a:defRPr>
            </a:lvl8pPr>
            <a:lvl9pPr marL="3886200" indent="-228600" fontAlgn="base">
              <a:spcBef>
                <a:spcPct val="0"/>
              </a:spcBef>
              <a:spcAft>
                <a:spcPct val="0"/>
              </a:spcAft>
              <a:defRPr>
                <a:latin typeface="Arial" panose="020B0604020202020204" pitchFamily="34" charset="0"/>
                <a:ea typeface="宋体" panose="02010600030101010101" pitchFamily="2" charset="-122"/>
              </a:defRPr>
            </a:lvl9pPr>
          </a:lstStyle>
          <a:p>
            <a:r>
              <a:rPr lang="en-US" altLang="zh-CN" dirty="0" smtClean="0"/>
              <a:t>Search</a:t>
            </a:r>
            <a:endParaRPr lang="en-US" dirty="0"/>
          </a:p>
        </p:txBody>
      </p:sp>
      <p:sp>
        <p:nvSpPr>
          <p:cNvPr id="88" name="Oval 24"/>
          <p:cNvSpPr>
            <a:spLocks noChangeArrowheads="1"/>
          </p:cNvSpPr>
          <p:nvPr/>
        </p:nvSpPr>
        <p:spPr bwMode="auto">
          <a:xfrm>
            <a:off x="8147565" y="4283906"/>
            <a:ext cx="1038225" cy="1038225"/>
          </a:xfrm>
          <a:prstGeom prst="ellipse">
            <a:avLst/>
          </a:prstGeom>
          <a:ln/>
        </p:spPr>
        <p:style>
          <a:lnRef idx="2">
            <a:schemeClr val="accent1"/>
          </a:lnRef>
          <a:fillRef idx="1">
            <a:schemeClr val="lt1"/>
          </a:fillRef>
          <a:effectRef idx="0">
            <a:schemeClr val="accent1"/>
          </a:effectRef>
          <a:fontRef idx="minor">
            <a:schemeClr val="dk1"/>
          </a:fontRef>
        </p:style>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en-US" sz="5700" dirty="0">
              <a:solidFill>
                <a:srgbClr val="FF0000"/>
              </a:solidFill>
              <a:latin typeface="Insignia LT Std" pitchFamily="2" charset="0"/>
            </a:endParaRPr>
          </a:p>
        </p:txBody>
      </p:sp>
      <p:sp>
        <p:nvSpPr>
          <p:cNvPr id="89" name="Text Box 25"/>
          <p:cNvSpPr txBox="1">
            <a:spLocks noChangeArrowheads="1"/>
          </p:cNvSpPr>
          <p:nvPr/>
        </p:nvSpPr>
        <p:spPr bwMode="auto">
          <a:xfrm>
            <a:off x="8180903" y="5361819"/>
            <a:ext cx="1038225"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defPPr>
              <a:defRPr lang="zh-CN"/>
            </a:defPPr>
            <a:lvl1pPr algn="ctr">
              <a:defRPr sz="2800">
                <a:solidFill>
                  <a:schemeClr val="accent1"/>
                </a:solidFill>
                <a:latin typeface="Calibri" panose="020F0502020204030204" pitchFamily="34" charset="0"/>
                <a:ea typeface="宋体" panose="02010600030101010101" pitchFamily="2" charset="-122"/>
              </a:defRPr>
            </a:lvl1pPr>
            <a:lvl2pPr marL="742950" indent="-285750">
              <a:defRPr>
                <a:latin typeface="Arial" panose="020B0604020202020204" pitchFamily="34" charset="0"/>
                <a:ea typeface="宋体" panose="02010600030101010101" pitchFamily="2" charset="-122"/>
              </a:defRPr>
            </a:lvl2pPr>
            <a:lvl3pPr marL="1143000" indent="-228600">
              <a:defRPr>
                <a:latin typeface="Arial" panose="020B0604020202020204" pitchFamily="34" charset="0"/>
                <a:ea typeface="宋体" panose="02010600030101010101" pitchFamily="2" charset="-122"/>
              </a:defRPr>
            </a:lvl3pPr>
            <a:lvl4pPr marL="1600200" indent="-228600">
              <a:defRPr>
                <a:latin typeface="Arial" panose="020B0604020202020204" pitchFamily="34" charset="0"/>
                <a:ea typeface="宋体" panose="02010600030101010101" pitchFamily="2" charset="-122"/>
              </a:defRPr>
            </a:lvl4pPr>
            <a:lvl5pPr marL="2057400" indent="-228600">
              <a:defRPr>
                <a:latin typeface="Arial" panose="020B0604020202020204" pitchFamily="34" charset="0"/>
                <a:ea typeface="宋体" panose="02010600030101010101" pitchFamily="2" charset="-122"/>
              </a:defRPr>
            </a:lvl5pPr>
            <a:lvl6pPr marL="2514600" indent="-228600" fontAlgn="base">
              <a:spcBef>
                <a:spcPct val="0"/>
              </a:spcBef>
              <a:spcAft>
                <a:spcPct val="0"/>
              </a:spcAft>
              <a:defRPr>
                <a:latin typeface="Arial" panose="020B0604020202020204" pitchFamily="34" charset="0"/>
                <a:ea typeface="宋体" panose="02010600030101010101" pitchFamily="2" charset="-122"/>
              </a:defRPr>
            </a:lvl6pPr>
            <a:lvl7pPr marL="2971800" indent="-228600" fontAlgn="base">
              <a:spcBef>
                <a:spcPct val="0"/>
              </a:spcBef>
              <a:spcAft>
                <a:spcPct val="0"/>
              </a:spcAft>
              <a:defRPr>
                <a:latin typeface="Arial" panose="020B0604020202020204" pitchFamily="34" charset="0"/>
                <a:ea typeface="宋体" panose="02010600030101010101" pitchFamily="2" charset="-122"/>
              </a:defRPr>
            </a:lvl7pPr>
            <a:lvl8pPr marL="3429000" indent="-228600" fontAlgn="base">
              <a:spcBef>
                <a:spcPct val="0"/>
              </a:spcBef>
              <a:spcAft>
                <a:spcPct val="0"/>
              </a:spcAft>
              <a:defRPr>
                <a:latin typeface="Arial" panose="020B0604020202020204" pitchFamily="34" charset="0"/>
                <a:ea typeface="宋体" panose="02010600030101010101" pitchFamily="2" charset="-122"/>
              </a:defRPr>
            </a:lvl8pPr>
            <a:lvl9pPr marL="3886200" indent="-228600" fontAlgn="base">
              <a:spcBef>
                <a:spcPct val="0"/>
              </a:spcBef>
              <a:spcAft>
                <a:spcPct val="0"/>
              </a:spcAft>
              <a:defRPr>
                <a:latin typeface="Arial" panose="020B0604020202020204" pitchFamily="34" charset="0"/>
                <a:ea typeface="宋体" panose="02010600030101010101" pitchFamily="2" charset="-122"/>
              </a:defRPr>
            </a:lvl9pPr>
          </a:lstStyle>
          <a:p>
            <a:r>
              <a:rPr lang="en-US" altLang="zh-CN" dirty="0" smtClean="0"/>
              <a:t>Action</a:t>
            </a:r>
            <a:endParaRPr lang="en-US" dirty="0"/>
          </a:p>
        </p:txBody>
      </p:sp>
      <p:sp>
        <p:nvSpPr>
          <p:cNvPr id="90" name="Oval 27"/>
          <p:cNvSpPr>
            <a:spLocks noChangeArrowheads="1"/>
          </p:cNvSpPr>
          <p:nvPr/>
        </p:nvSpPr>
        <p:spPr bwMode="auto">
          <a:xfrm>
            <a:off x="9657278" y="4283906"/>
            <a:ext cx="1039812" cy="1038225"/>
          </a:xfrm>
          <a:prstGeom prst="ellipse">
            <a:avLst/>
          </a:prstGeom>
          <a:ln/>
        </p:spPr>
        <p:style>
          <a:lnRef idx="2">
            <a:schemeClr val="accent1"/>
          </a:lnRef>
          <a:fillRef idx="1">
            <a:schemeClr val="lt1"/>
          </a:fillRef>
          <a:effectRef idx="0">
            <a:schemeClr val="accent1"/>
          </a:effectRef>
          <a:fontRef idx="minor">
            <a:schemeClr val="dk1"/>
          </a:fontRef>
        </p:style>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en-US" sz="5700" dirty="0">
              <a:solidFill>
                <a:srgbClr val="FF0000"/>
              </a:solidFill>
              <a:latin typeface="Insignia LT Std" pitchFamily="2" charset="0"/>
            </a:endParaRPr>
          </a:p>
        </p:txBody>
      </p:sp>
      <p:sp>
        <p:nvSpPr>
          <p:cNvPr id="91" name="Text Box 28"/>
          <p:cNvSpPr txBox="1">
            <a:spLocks noChangeArrowheads="1"/>
          </p:cNvSpPr>
          <p:nvPr/>
        </p:nvSpPr>
        <p:spPr bwMode="auto">
          <a:xfrm>
            <a:off x="9698553" y="5361819"/>
            <a:ext cx="1039812"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defPPr>
              <a:defRPr lang="zh-CN"/>
            </a:defPPr>
            <a:lvl1pPr algn="ctr">
              <a:defRPr sz="2800">
                <a:solidFill>
                  <a:schemeClr val="accent1"/>
                </a:solidFill>
                <a:latin typeface="Calibri" panose="020F0502020204030204" pitchFamily="34" charset="0"/>
                <a:ea typeface="宋体" panose="02010600030101010101" pitchFamily="2" charset="-122"/>
              </a:defRPr>
            </a:lvl1pPr>
            <a:lvl2pPr marL="742950" indent="-285750">
              <a:defRPr>
                <a:latin typeface="Arial" panose="020B0604020202020204" pitchFamily="34" charset="0"/>
                <a:ea typeface="宋体" panose="02010600030101010101" pitchFamily="2" charset="-122"/>
              </a:defRPr>
            </a:lvl2pPr>
            <a:lvl3pPr marL="1143000" indent="-228600">
              <a:defRPr>
                <a:latin typeface="Arial" panose="020B0604020202020204" pitchFamily="34" charset="0"/>
                <a:ea typeface="宋体" panose="02010600030101010101" pitchFamily="2" charset="-122"/>
              </a:defRPr>
            </a:lvl3pPr>
            <a:lvl4pPr marL="1600200" indent="-228600">
              <a:defRPr>
                <a:latin typeface="Arial" panose="020B0604020202020204" pitchFamily="34" charset="0"/>
                <a:ea typeface="宋体" panose="02010600030101010101" pitchFamily="2" charset="-122"/>
              </a:defRPr>
            </a:lvl4pPr>
            <a:lvl5pPr marL="2057400" indent="-228600">
              <a:defRPr>
                <a:latin typeface="Arial" panose="020B0604020202020204" pitchFamily="34" charset="0"/>
                <a:ea typeface="宋体" panose="02010600030101010101" pitchFamily="2" charset="-122"/>
              </a:defRPr>
            </a:lvl5pPr>
            <a:lvl6pPr marL="2514600" indent="-228600" fontAlgn="base">
              <a:spcBef>
                <a:spcPct val="0"/>
              </a:spcBef>
              <a:spcAft>
                <a:spcPct val="0"/>
              </a:spcAft>
              <a:defRPr>
                <a:latin typeface="Arial" panose="020B0604020202020204" pitchFamily="34" charset="0"/>
                <a:ea typeface="宋体" panose="02010600030101010101" pitchFamily="2" charset="-122"/>
              </a:defRPr>
            </a:lvl6pPr>
            <a:lvl7pPr marL="2971800" indent="-228600" fontAlgn="base">
              <a:spcBef>
                <a:spcPct val="0"/>
              </a:spcBef>
              <a:spcAft>
                <a:spcPct val="0"/>
              </a:spcAft>
              <a:defRPr>
                <a:latin typeface="Arial" panose="020B0604020202020204" pitchFamily="34" charset="0"/>
                <a:ea typeface="宋体" panose="02010600030101010101" pitchFamily="2" charset="-122"/>
              </a:defRPr>
            </a:lvl7pPr>
            <a:lvl8pPr marL="3429000" indent="-228600" fontAlgn="base">
              <a:spcBef>
                <a:spcPct val="0"/>
              </a:spcBef>
              <a:spcAft>
                <a:spcPct val="0"/>
              </a:spcAft>
              <a:defRPr>
                <a:latin typeface="Arial" panose="020B0604020202020204" pitchFamily="34" charset="0"/>
                <a:ea typeface="宋体" panose="02010600030101010101" pitchFamily="2" charset="-122"/>
              </a:defRPr>
            </a:lvl8pPr>
            <a:lvl9pPr marL="3886200" indent="-228600" fontAlgn="base">
              <a:spcBef>
                <a:spcPct val="0"/>
              </a:spcBef>
              <a:spcAft>
                <a:spcPct val="0"/>
              </a:spcAft>
              <a:defRPr>
                <a:latin typeface="Arial" panose="020B0604020202020204" pitchFamily="34" charset="0"/>
                <a:ea typeface="宋体" panose="02010600030101010101" pitchFamily="2" charset="-122"/>
              </a:defRPr>
            </a:lvl9pPr>
          </a:lstStyle>
          <a:p>
            <a:r>
              <a:rPr lang="en-US" altLang="zh-CN" dirty="0" smtClean="0"/>
              <a:t>Share</a:t>
            </a:r>
            <a:endParaRPr lang="en-US" dirty="0"/>
          </a:p>
        </p:txBody>
      </p:sp>
      <p:sp>
        <p:nvSpPr>
          <p:cNvPr id="73" name="文本框 72"/>
          <p:cNvSpPr txBox="1"/>
          <p:nvPr/>
        </p:nvSpPr>
        <p:spPr>
          <a:xfrm>
            <a:off x="3820831" y="4369489"/>
            <a:ext cx="639919" cy="830997"/>
          </a:xfrm>
          <a:prstGeom prst="rect">
            <a:avLst/>
          </a:prstGeom>
          <a:noFill/>
        </p:spPr>
        <p:txBody>
          <a:bodyPr wrap="none" rtlCol="0">
            <a:spAutoFit/>
          </a:bodyPr>
          <a:lstStyle/>
          <a:p>
            <a:r>
              <a:rPr lang="en-US" altLang="zh-CN" sz="4800" dirty="0" smtClean="0">
                <a:solidFill>
                  <a:srgbClr val="4D99E9"/>
                </a:solidFill>
                <a:latin typeface="华文细黑" panose="02010600040101010101" pitchFamily="2" charset="-122"/>
                <a:ea typeface="华文细黑" panose="02010600040101010101" pitchFamily="2" charset="-122"/>
              </a:rPr>
              <a:t>A</a:t>
            </a:r>
            <a:endParaRPr lang="zh-CN" altLang="en-US" sz="4800" dirty="0">
              <a:solidFill>
                <a:srgbClr val="4D99E9"/>
              </a:solidFill>
              <a:latin typeface="华文细黑" panose="02010600040101010101" pitchFamily="2" charset="-122"/>
              <a:ea typeface="华文细黑" panose="02010600040101010101" pitchFamily="2" charset="-122"/>
            </a:endParaRPr>
          </a:p>
        </p:txBody>
      </p:sp>
      <p:sp>
        <p:nvSpPr>
          <p:cNvPr id="74" name="文本框 73"/>
          <p:cNvSpPr txBox="1"/>
          <p:nvPr/>
        </p:nvSpPr>
        <p:spPr>
          <a:xfrm>
            <a:off x="5486776" y="4369489"/>
            <a:ext cx="324128" cy="830997"/>
          </a:xfrm>
          <a:prstGeom prst="rect">
            <a:avLst/>
          </a:prstGeom>
          <a:noFill/>
        </p:spPr>
        <p:txBody>
          <a:bodyPr wrap="none" rtlCol="0">
            <a:spAutoFit/>
          </a:bodyPr>
          <a:lstStyle/>
          <a:p>
            <a:r>
              <a:rPr lang="en-US" altLang="zh-CN" sz="4800" dirty="0" smtClean="0">
                <a:solidFill>
                  <a:srgbClr val="4D99E9"/>
                </a:solidFill>
                <a:latin typeface="华文细黑" panose="02010600040101010101" pitchFamily="2" charset="-122"/>
                <a:ea typeface="华文细黑" panose="02010600040101010101" pitchFamily="2" charset="-122"/>
              </a:rPr>
              <a:t>I</a:t>
            </a:r>
            <a:endParaRPr lang="zh-CN" altLang="en-US" sz="4800" dirty="0">
              <a:solidFill>
                <a:srgbClr val="4D99E9"/>
              </a:solidFill>
              <a:latin typeface="华文细黑" panose="02010600040101010101" pitchFamily="2" charset="-122"/>
              <a:ea typeface="华文细黑" panose="02010600040101010101" pitchFamily="2" charset="-122"/>
            </a:endParaRPr>
          </a:p>
        </p:txBody>
      </p:sp>
      <p:sp>
        <p:nvSpPr>
          <p:cNvPr id="75" name="文本框 74"/>
          <p:cNvSpPr txBox="1"/>
          <p:nvPr/>
        </p:nvSpPr>
        <p:spPr>
          <a:xfrm>
            <a:off x="6913131" y="4369489"/>
            <a:ext cx="490840" cy="830997"/>
          </a:xfrm>
          <a:prstGeom prst="rect">
            <a:avLst/>
          </a:prstGeom>
          <a:noFill/>
        </p:spPr>
        <p:txBody>
          <a:bodyPr wrap="none" rtlCol="0">
            <a:spAutoFit/>
          </a:bodyPr>
          <a:lstStyle/>
          <a:p>
            <a:r>
              <a:rPr lang="en-US" altLang="zh-CN" sz="4800" dirty="0" smtClean="0">
                <a:solidFill>
                  <a:srgbClr val="4D99E9"/>
                </a:solidFill>
                <a:latin typeface="华文细黑" panose="02010600040101010101" pitchFamily="2" charset="-122"/>
                <a:ea typeface="华文细黑" panose="02010600040101010101" pitchFamily="2" charset="-122"/>
              </a:rPr>
              <a:t>S</a:t>
            </a:r>
            <a:endParaRPr lang="zh-CN" altLang="en-US" sz="4800" dirty="0">
              <a:solidFill>
                <a:srgbClr val="4D99E9"/>
              </a:solidFill>
              <a:latin typeface="华文细黑" panose="02010600040101010101" pitchFamily="2" charset="-122"/>
              <a:ea typeface="华文细黑" panose="02010600040101010101" pitchFamily="2" charset="-122"/>
            </a:endParaRPr>
          </a:p>
        </p:txBody>
      </p:sp>
      <p:sp>
        <p:nvSpPr>
          <p:cNvPr id="76" name="文本框 75"/>
          <p:cNvSpPr txBox="1"/>
          <p:nvPr/>
        </p:nvSpPr>
        <p:spPr>
          <a:xfrm>
            <a:off x="8346717" y="4369489"/>
            <a:ext cx="639919" cy="830997"/>
          </a:xfrm>
          <a:prstGeom prst="rect">
            <a:avLst/>
          </a:prstGeom>
          <a:noFill/>
        </p:spPr>
        <p:txBody>
          <a:bodyPr wrap="none" rtlCol="0">
            <a:spAutoFit/>
          </a:bodyPr>
          <a:lstStyle/>
          <a:p>
            <a:r>
              <a:rPr lang="en-US" altLang="zh-CN" sz="4800" dirty="0" smtClean="0">
                <a:solidFill>
                  <a:srgbClr val="4D99E9"/>
                </a:solidFill>
                <a:latin typeface="华文细黑" panose="02010600040101010101" pitchFamily="2" charset="-122"/>
                <a:ea typeface="华文细黑" panose="02010600040101010101" pitchFamily="2" charset="-122"/>
              </a:rPr>
              <a:t>A</a:t>
            </a:r>
            <a:endParaRPr lang="zh-CN" altLang="en-US" sz="4800" dirty="0">
              <a:solidFill>
                <a:srgbClr val="4D99E9"/>
              </a:solidFill>
              <a:latin typeface="华文细黑" panose="02010600040101010101" pitchFamily="2" charset="-122"/>
              <a:ea typeface="华文细黑" panose="02010600040101010101" pitchFamily="2" charset="-122"/>
            </a:endParaRPr>
          </a:p>
        </p:txBody>
      </p:sp>
      <p:sp>
        <p:nvSpPr>
          <p:cNvPr id="77" name="文本框 76"/>
          <p:cNvSpPr txBox="1"/>
          <p:nvPr/>
        </p:nvSpPr>
        <p:spPr>
          <a:xfrm>
            <a:off x="9931763" y="4369489"/>
            <a:ext cx="490840" cy="830997"/>
          </a:xfrm>
          <a:prstGeom prst="rect">
            <a:avLst/>
          </a:prstGeom>
          <a:noFill/>
        </p:spPr>
        <p:txBody>
          <a:bodyPr wrap="none" rtlCol="0">
            <a:spAutoFit/>
          </a:bodyPr>
          <a:lstStyle/>
          <a:p>
            <a:r>
              <a:rPr lang="en-US" altLang="zh-CN" sz="4800" dirty="0" smtClean="0">
                <a:solidFill>
                  <a:srgbClr val="4D99E9"/>
                </a:solidFill>
                <a:latin typeface="华文细黑" panose="02010600040101010101" pitchFamily="2" charset="-122"/>
                <a:ea typeface="华文细黑" panose="02010600040101010101" pitchFamily="2" charset="-122"/>
              </a:rPr>
              <a:t>S</a:t>
            </a:r>
            <a:endParaRPr lang="zh-CN" altLang="en-US" sz="4800" dirty="0">
              <a:solidFill>
                <a:srgbClr val="4D99E9"/>
              </a:solidFill>
              <a:latin typeface="华文细黑" panose="02010600040101010101" pitchFamily="2" charset="-122"/>
              <a:ea typeface="华文细黑" panose="02010600040101010101" pitchFamily="2" charset="-122"/>
            </a:endParaRPr>
          </a:p>
        </p:txBody>
      </p:sp>
      <p:pic>
        <p:nvPicPr>
          <p:cNvPr id="93" name="图片 92"/>
          <p:cNvPicPr>
            <a:picLocks noChangeAspect="1"/>
          </p:cNvPicPr>
          <p:nvPr/>
        </p:nvPicPr>
        <p:blipFill rotWithShape="1">
          <a:blip r:embed="rId2" cstate="print"/>
          <a:srcRect b="35201"/>
          <a:stretch/>
        </p:blipFill>
        <p:spPr>
          <a:xfrm>
            <a:off x="7054296" y="4007464"/>
            <a:ext cx="3176291" cy="240981"/>
          </a:xfrm>
          <a:prstGeom prst="rect">
            <a:avLst/>
          </a:prstGeom>
        </p:spPr>
      </p:pic>
      <p:pic>
        <p:nvPicPr>
          <p:cNvPr id="94" name="图片 93"/>
          <p:cNvPicPr>
            <a:picLocks noChangeAspect="1"/>
          </p:cNvPicPr>
          <p:nvPr/>
        </p:nvPicPr>
        <p:blipFill rotWithShape="1">
          <a:blip r:embed="rId2" cstate="print"/>
          <a:srcRect b="35201"/>
          <a:stretch/>
        </p:blipFill>
        <p:spPr>
          <a:xfrm flipV="1">
            <a:off x="7054296" y="5782507"/>
            <a:ext cx="3176291" cy="240981"/>
          </a:xfrm>
          <a:prstGeom prst="rect">
            <a:avLst/>
          </a:prstGeom>
        </p:spPr>
      </p:pic>
      <p:sp>
        <p:nvSpPr>
          <p:cNvPr id="95" name="文本框 94"/>
          <p:cNvSpPr txBox="1"/>
          <p:nvPr/>
        </p:nvSpPr>
        <p:spPr>
          <a:xfrm>
            <a:off x="787791" y="2307100"/>
            <a:ext cx="1960793" cy="769441"/>
          </a:xfrm>
          <a:prstGeom prst="rect">
            <a:avLst/>
          </a:prstGeom>
          <a:noFill/>
        </p:spPr>
        <p:txBody>
          <a:bodyPr wrap="none" rtlCol="0">
            <a:spAutoFit/>
          </a:bodyPr>
          <a:lstStyle/>
          <a:p>
            <a:r>
              <a:rPr lang="en-US" altLang="zh-CN" sz="4400" dirty="0" smtClean="0">
                <a:solidFill>
                  <a:schemeClr val="bg1">
                    <a:lumMod val="65000"/>
                  </a:schemeClr>
                </a:solidFill>
                <a:latin typeface="华文细黑" panose="02010600040101010101" pitchFamily="2" charset="-122"/>
                <a:ea typeface="华文细黑" panose="02010600040101010101" pitchFamily="2" charset="-122"/>
              </a:rPr>
              <a:t>Before</a:t>
            </a:r>
            <a:endParaRPr lang="zh-CN" altLang="en-US" sz="4400" dirty="0">
              <a:solidFill>
                <a:schemeClr val="bg1">
                  <a:lumMod val="65000"/>
                </a:schemeClr>
              </a:solidFill>
              <a:latin typeface="华文细黑" panose="02010600040101010101" pitchFamily="2" charset="-122"/>
              <a:ea typeface="华文细黑" panose="02010600040101010101" pitchFamily="2" charset="-122"/>
            </a:endParaRPr>
          </a:p>
        </p:txBody>
      </p:sp>
      <p:sp>
        <p:nvSpPr>
          <p:cNvPr id="96" name="文本框 95"/>
          <p:cNvSpPr txBox="1"/>
          <p:nvPr/>
        </p:nvSpPr>
        <p:spPr>
          <a:xfrm>
            <a:off x="1047477" y="4418297"/>
            <a:ext cx="1441420" cy="769441"/>
          </a:xfrm>
          <a:prstGeom prst="rect">
            <a:avLst/>
          </a:prstGeom>
          <a:noFill/>
        </p:spPr>
        <p:txBody>
          <a:bodyPr wrap="none" rtlCol="0">
            <a:spAutoFit/>
          </a:bodyPr>
          <a:lstStyle/>
          <a:p>
            <a:r>
              <a:rPr lang="en-US" altLang="zh-CN" sz="4400" dirty="0" smtClean="0">
                <a:solidFill>
                  <a:schemeClr val="accent1"/>
                </a:solidFill>
                <a:latin typeface="华文细黑" panose="02010600040101010101" pitchFamily="2" charset="-122"/>
                <a:ea typeface="华文细黑" panose="02010600040101010101" pitchFamily="2" charset="-122"/>
              </a:rPr>
              <a:t>Now</a:t>
            </a:r>
            <a:endParaRPr lang="zh-CN" altLang="en-US" sz="4400" dirty="0">
              <a:solidFill>
                <a:schemeClr val="accent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xmlns="" val="3671659317"/>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方正粗宋简体"/>
        <a:ea typeface="方正粗宋简体"/>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a:solidFill>
            <a:schemeClr val="bg1">
              <a:lumMod val="85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635</TotalTime>
  <Words>3632</Words>
  <Application>Microsoft Office PowerPoint</Application>
  <PresentationFormat>自定义</PresentationFormat>
  <Paragraphs>549</Paragraphs>
  <Slides>51</Slides>
  <Notes>3</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51</vt:i4>
      </vt:variant>
    </vt:vector>
  </HeadingPairs>
  <TitlesOfParts>
    <vt:vector size="61" baseType="lpstr">
      <vt:lpstr>Arial</vt:lpstr>
      <vt:lpstr>宋体</vt:lpstr>
      <vt:lpstr>方正粗宋简体</vt:lpstr>
      <vt:lpstr>微软雅黑</vt:lpstr>
      <vt:lpstr>Wingdings</vt:lpstr>
      <vt:lpstr>华文细黑</vt:lpstr>
      <vt:lpstr>Insignia LT Std</vt:lpstr>
      <vt:lpstr>ヒラギノ明朝 Pro W3</vt:lpstr>
      <vt:lpstr>Calibri</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曹将</dc:creator>
  <cp:lastModifiedBy>Administrator</cp:lastModifiedBy>
  <cp:revision>89</cp:revision>
  <dcterms:created xsi:type="dcterms:W3CDTF">2012-11-09T15:20:50Z</dcterms:created>
  <dcterms:modified xsi:type="dcterms:W3CDTF">2015-07-27T03:39:15Z</dcterms:modified>
</cp:coreProperties>
</file>