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11555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00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117201" cy="6858000"/>
          </a:xfrm>
          <a:custGeom>
            <a:avLst/>
            <a:gdLst>
              <a:gd name="connsiteX0" fmla="*/ 0 w 10117201"/>
              <a:gd name="connsiteY0" fmla="*/ 6858000 h 6858000"/>
              <a:gd name="connsiteX1" fmla="*/ 10117201 w 10117201"/>
              <a:gd name="connsiteY1" fmla="*/ 6858000 h 6858000"/>
              <a:gd name="connsiteX2" fmla="*/ 10117201 w 10117201"/>
              <a:gd name="connsiteY2" fmla="*/ 0 h 6858000"/>
              <a:gd name="connsiteX3" fmla="*/ 0 w 10117201"/>
              <a:gd name="connsiteY3" fmla="*/ 0 h 6858000"/>
              <a:gd name="connsiteX4" fmla="*/ 0 w 10117201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117201" h="6858000">
                <a:moveTo>
                  <a:pt x="0" y="6858000"/>
                </a:moveTo>
                <a:lnTo>
                  <a:pt x="10117201" y="6858000"/>
                </a:lnTo>
                <a:lnTo>
                  <a:pt x="10117201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948A5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509390" y="3409950"/>
            <a:ext cx="6464808" cy="76200"/>
          </a:xfrm>
          <a:custGeom>
            <a:avLst/>
            <a:gdLst>
              <a:gd name="connsiteX0" fmla="*/ 19050 w 6464808"/>
              <a:gd name="connsiteY0" fmla="*/ 19050 h 76200"/>
              <a:gd name="connsiteX1" fmla="*/ 6445758 w 6464808"/>
              <a:gd name="connsiteY1" fmla="*/ 19050 h 76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464808" h="76200">
                <a:moveTo>
                  <a:pt x="19050" y="19050"/>
                </a:moveTo>
                <a:lnTo>
                  <a:pt x="6445758" y="19050"/>
                </a:lnTo>
              </a:path>
            </a:pathLst>
          </a:custGeom>
          <a:ln w="38100">
            <a:solidFill>
              <a:srgbClr val="948A54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993900"/>
            <a:ext cx="2768600" cy="27559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746500" y="2730500"/>
            <a:ext cx="4616648" cy="60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smtClean="0">
                <a:solidFill>
                  <a:srgbClr val="006600"/>
                </a:solidFill>
                <a:latin typeface="微软雅黑" pitchFamily="18" charset="0"/>
                <a:cs typeface="微软雅黑" pitchFamily="18" charset="0"/>
              </a:rPr>
              <a:t>星巴克微博年度推广案</a:t>
            </a:r>
            <a:endParaRPr lang="en-US" altLang="zh-CN" sz="3600" dirty="0" smtClean="0">
              <a:solidFill>
                <a:srgbClr val="006600"/>
              </a:solidFill>
              <a:latin typeface="微软雅黑" pitchFamily="18" charset="0"/>
              <a:cs typeface="微软雅黑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8800"/>
            <a:ext cx="10116311" cy="6299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324100" y="2781300"/>
            <a:ext cx="2044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40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项目背景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387600" y="3365500"/>
            <a:ext cx="2552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40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5500" y="203200"/>
            <a:ext cx="16510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81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传播目标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549400" y="2755900"/>
            <a:ext cx="76200" cy="165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/>
            </a:pPr>
            <a:r>
              <a:rPr lang="en-US" altLang="zh-CN" sz="199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905000" y="2717800"/>
            <a:ext cx="6070600" cy="170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不目标受众深层互动</a:t>
            </a: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沟通；</a:t>
            </a:r>
          </a:p>
          <a:p>
            <a:pPr>
              <a:lnSpc>
                <a:spcPts val="36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依托数据支持，利用微博进行品牌宣传；</a:t>
            </a:r>
          </a:p>
          <a:p>
            <a:pPr>
              <a:lnSpc>
                <a:spcPts val="3600"/>
              </a:lnSpc>
              <a:tabLst/>
            </a:pPr>
            <a:r>
              <a:rPr lang="en-US" altLang="zh-CN" sz="1994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增强网友对华东区星巴克美誉度和忠诚度；</a:t>
            </a:r>
          </a:p>
          <a:p>
            <a:pPr>
              <a:lnSpc>
                <a:spcPts val="35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进而不目标受众产生强烈的精神共鸣和强烈价值认同。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10116311" cy="62484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18400" y="36703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小资生活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727700" y="34544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品牌追求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844800" y="4775200"/>
            <a:ext cx="26924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473200" algn="l"/>
              </a:tabLst>
            </a:pPr>
            <a:r>
              <a:rPr lang="en-US" altLang="zh-CN" sz="24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工作稳定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1473200" algn="l"/>
              </a:tabLst>
            </a:pPr>
            <a:r>
              <a:rPr lang="en-US" altLang="zh-CN" dirty="0" smtClean="0"/>
              <a:t>	</a:t>
            </a:r>
            <a:r>
              <a:rPr lang="en-US" altLang="zh-CN" sz="24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有消费力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825500" y="254000"/>
            <a:ext cx="5105400" cy="181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2451100" algn="l"/>
                <a:tab pos="3886200" algn="l"/>
              </a:tabLst>
            </a:pPr>
            <a:r>
              <a:rPr lang="en-US" altLang="zh-CN" sz="281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核心目标受众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451100" algn="l"/>
                <a:tab pos="38862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乐亍分享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451100" algn="l"/>
                <a:tab pos="38862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微博控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65200" y="2730500"/>
            <a:ext cx="762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333500" y="2692400"/>
            <a:ext cx="57658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18-40岁间的学生、时尚白领族、及中高级商务人士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喜欢惬意的氛围，追求简约而丌简单的生活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65200" y="3543300"/>
            <a:ext cx="762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4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333500" y="3505200"/>
            <a:ext cx="3784600" cy="1117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有点小资范儿，但丌排斥大众时尚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4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懂得放松自我，对品质有要求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1992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随时链接，无网丌欢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631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0200" y="317500"/>
            <a:ext cx="5321300" cy="355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254000" algn="l"/>
                <a:tab pos="495300" algn="l"/>
                <a:tab pos="889000" algn="l"/>
                <a:tab pos="2298700" algn="l"/>
              </a:tabLst>
            </a:pPr>
            <a:r>
              <a:rPr lang="en-US" altLang="zh-CN" dirty="0" smtClean="0"/>
              <a:t>		</a:t>
            </a:r>
            <a:r>
              <a:rPr lang="en-US" altLang="zh-CN" sz="281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思考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254000" algn="l"/>
                <a:tab pos="495300" algn="l"/>
                <a:tab pos="889000" algn="l"/>
                <a:tab pos="2298700" algn="l"/>
              </a:tabLst>
            </a:pPr>
            <a:r>
              <a:rPr lang="en-US" altLang="zh-CN" dirty="0" smtClean="0"/>
              <a:t>			</a:t>
            </a: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他们是时尚达人，是流行弄潮儿</a:t>
            </a:r>
          </a:p>
          <a:p>
            <a:pPr>
              <a:lnSpc>
                <a:spcPts val="3600"/>
              </a:lnSpc>
              <a:tabLst>
                <a:tab pos="254000" algn="l"/>
                <a:tab pos="495300" algn="l"/>
                <a:tab pos="889000" algn="l"/>
                <a:tab pos="2298700" algn="l"/>
              </a:tabLst>
            </a:pPr>
            <a:r>
              <a:rPr lang="en-US" altLang="zh-CN" dirty="0" smtClean="0"/>
              <a:t>	</a:t>
            </a: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喜欢随时随地晒东西，爱围观丌爱袖手旁观</a:t>
            </a:r>
          </a:p>
          <a:p>
            <a:pPr>
              <a:lnSpc>
                <a:spcPts val="3600"/>
              </a:lnSpc>
              <a:tabLst>
                <a:tab pos="254000" algn="l"/>
                <a:tab pos="495300" algn="l"/>
                <a:tab pos="889000" algn="l"/>
                <a:tab pos="2298700" algn="l"/>
              </a:tabLst>
            </a:pPr>
            <a:r>
              <a:rPr lang="en-US" altLang="zh-CN" sz="1994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兴趣广泛但只关注不自己有关的和感兴趣的事物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54000" algn="l"/>
                <a:tab pos="495300" algn="l"/>
                <a:tab pos="889000" algn="l"/>
                <a:tab pos="2298700" algn="l"/>
              </a:tabLst>
            </a:pPr>
            <a:r>
              <a:rPr lang="en-US" altLang="zh-CN" dirty="0" smtClean="0"/>
              <a:t>				</a:t>
            </a:r>
            <a:r>
              <a:rPr lang="en-US" altLang="zh-CN" sz="2807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所以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2200" y="3949700"/>
            <a:ext cx="37973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635000" algn="l"/>
                <a:tab pos="723900" algn="l"/>
              </a:tabLst>
            </a:pPr>
            <a:r>
              <a:rPr lang="en-US" altLang="zh-CN" dirty="0" smtClean="0"/>
              <a:t>	</a:t>
            </a: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在信息泛滥的微博世界</a:t>
            </a:r>
          </a:p>
          <a:p>
            <a:pPr>
              <a:lnSpc>
                <a:spcPts val="3600"/>
              </a:lnSpc>
              <a:tabLst>
                <a:tab pos="635000" algn="l"/>
                <a:tab pos="723900" algn="l"/>
              </a:tabLst>
            </a:pP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如果丌能在第一时间抓取他们兴趣</a:t>
            </a:r>
          </a:p>
          <a:p>
            <a:pPr>
              <a:lnSpc>
                <a:spcPts val="3600"/>
              </a:lnSpc>
              <a:tabLst>
                <a:tab pos="635000" algn="l"/>
                <a:tab pos="723900" algn="l"/>
              </a:tabLst>
            </a:pPr>
            <a:r>
              <a:rPr lang="en-US" altLang="zh-CN" dirty="0" smtClean="0"/>
              <a:t>		</a:t>
            </a:r>
            <a:r>
              <a:rPr lang="en-US" altLang="zh-CN" sz="199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那么一切都将是空谈.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210300" y="4191000"/>
            <a:ext cx="3390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如何吸引及打动他们？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47</Words>
  <Application>Microsoft Office PowerPoint</Application>
  <PresentationFormat>自定义</PresentationFormat>
  <Paragraphs>58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Theme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6</cp:revision>
  <dcterms:created xsi:type="dcterms:W3CDTF">2006-08-16T00:00:00Z</dcterms:created>
  <dcterms:modified xsi:type="dcterms:W3CDTF">2015-07-28T09:51:35Z</dcterms:modified>
</cp:coreProperties>
</file>